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95E-5890-CF2E-85DF-F7806507F147}"/>
              </a:ext>
            </a:extLst>
          </p:cNvPr>
          <p:cNvSpPr>
            <a:spLocks noGrp="1"/>
          </p:cNvSpPr>
          <p:nvPr>
            <p:ph type="title"/>
          </p:nvPr>
        </p:nvSpPr>
        <p:spPr/>
        <p:txBody>
          <a:bodyPr/>
          <a:lstStyle/>
          <a:p>
            <a:r>
              <a:rPr lang="en-US" dirty="0"/>
              <a:t>                               Key Insights</a:t>
            </a:r>
          </a:p>
        </p:txBody>
      </p:sp>
      <p:sp>
        <p:nvSpPr>
          <p:cNvPr id="3" name="Content Placeholder 2">
            <a:extLst>
              <a:ext uri="{FF2B5EF4-FFF2-40B4-BE49-F238E27FC236}">
                <a16:creationId xmlns:a16="http://schemas.microsoft.com/office/drawing/2014/main" id="{247111DB-B313-6161-F99D-8FA828A3CE87}"/>
              </a:ext>
            </a:extLst>
          </p:cNvPr>
          <p:cNvSpPr>
            <a:spLocks noGrp="1"/>
          </p:cNvSpPr>
          <p:nvPr>
            <p:ph idx="1"/>
          </p:nvPr>
        </p:nvSpPr>
        <p:spPr/>
        <p:txBody>
          <a:bodyPr>
            <a:normAutofit fontScale="92500" lnSpcReduction="20000"/>
          </a:bodyPr>
          <a:lstStyle/>
          <a:p>
            <a:pPr>
              <a:buNone/>
            </a:pPr>
            <a:r>
              <a:rPr lang="en-US" b="1" dirty="0"/>
              <a:t>Model Performance:</a:t>
            </a:r>
            <a:r>
              <a:rPr lang="en-US" dirty="0"/>
              <a:t> The Random Forest Classifier, optimized using RandomizedSearchCV, demonstrates strong performance across accuracy, precision, recall, and ROC AUC. SMOTE enhances the detection of churn in an imbalanced dataset.</a:t>
            </a:r>
          </a:p>
          <a:p>
            <a:pPr>
              <a:buNone/>
            </a:pPr>
            <a:r>
              <a:rPr lang="en-US" b="1" dirty="0"/>
              <a:t>Key Predictors:</a:t>
            </a:r>
            <a:r>
              <a:rPr lang="en-US" dirty="0"/>
              <a:t> The Feature Importance Plot identifies key drivers such as tenure, monthly charges, and contract type—factors strongly associated with customer retention behavior.</a:t>
            </a:r>
          </a:p>
          <a:p>
            <a:pPr>
              <a:buNone/>
            </a:pPr>
            <a:r>
              <a:rPr lang="en-US" b="1" dirty="0"/>
              <a:t>Churn Risk:</a:t>
            </a:r>
            <a:r>
              <a:rPr lang="en-US" dirty="0"/>
              <a:t> The use of SMOTE and the recommended Precision-Recall Curve improves the model’s sensitivity to churn cases, helping minimize customer loss and associated revenue impact.</a:t>
            </a:r>
          </a:p>
          <a:p>
            <a:r>
              <a:rPr lang="en-US" b="1" dirty="0"/>
              <a:t>Fairness:</a:t>
            </a:r>
            <a:r>
              <a:rPr lang="en-US" dirty="0"/>
              <a:t> Encoded demographic features (e.g., gender, senior citizen status) allow for analysis of potential model bias, supporting ethical and balanced decision-making.</a:t>
            </a:r>
          </a:p>
          <a:p>
            <a:pPr marL="0" indent="0">
              <a:buNone/>
            </a:pPr>
            <a:endParaRPr lang="en-US" dirty="0"/>
          </a:p>
        </p:txBody>
      </p:sp>
    </p:spTree>
    <p:extLst>
      <p:ext uri="{BB962C8B-B14F-4D97-AF65-F5344CB8AC3E}">
        <p14:creationId xmlns:p14="http://schemas.microsoft.com/office/powerpoint/2010/main" val="282124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3695-A8D9-3BC8-E908-A80B08DB94BF}"/>
              </a:ext>
            </a:extLst>
          </p:cNvPr>
          <p:cNvSpPr>
            <a:spLocks noGrp="1"/>
          </p:cNvSpPr>
          <p:nvPr>
            <p:ph type="title"/>
          </p:nvPr>
        </p:nvSpPr>
        <p:spPr/>
        <p:txBody>
          <a:bodyPr/>
          <a:lstStyle/>
          <a:p>
            <a:r>
              <a:rPr lang="en-US" b="1" dirty="0"/>
              <a:t>Key Recommendations for Churn Model</a:t>
            </a:r>
            <a:br>
              <a:rPr lang="en-US" b="1" dirty="0"/>
            </a:br>
            <a:endParaRPr lang="en-US" dirty="0"/>
          </a:p>
        </p:txBody>
      </p:sp>
      <p:sp>
        <p:nvSpPr>
          <p:cNvPr id="3" name="Content Placeholder 2">
            <a:extLst>
              <a:ext uri="{FF2B5EF4-FFF2-40B4-BE49-F238E27FC236}">
                <a16:creationId xmlns:a16="http://schemas.microsoft.com/office/drawing/2014/main" id="{66CDCB6A-73CF-EE3F-413C-84C615C2DE11}"/>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Address Imbalance</a:t>
            </a:r>
            <a:r>
              <a:rPr lang="en-US" dirty="0"/>
              <a:t>: Use SMOTE on training data; consider class weights.</a:t>
            </a:r>
          </a:p>
          <a:p>
            <a:pPr>
              <a:buFont typeface="Arial" panose="020B0604020202020204" pitchFamily="34" charset="0"/>
              <a:buChar char="•"/>
            </a:pPr>
            <a:r>
              <a:rPr lang="en-US" b="1" dirty="0"/>
              <a:t>Fairness</a:t>
            </a:r>
            <a:r>
              <a:rPr lang="en-US" dirty="0"/>
              <a:t>: Evaluate model bias across demographics.</a:t>
            </a:r>
          </a:p>
          <a:p>
            <a:pPr>
              <a:buFont typeface="Arial" panose="020B0604020202020204" pitchFamily="34" charset="0"/>
              <a:buChar char="•"/>
            </a:pPr>
            <a:r>
              <a:rPr lang="en-US" b="1" dirty="0"/>
              <a:t>Threshold Tuning</a:t>
            </a:r>
            <a:r>
              <a:rPr lang="en-US" dirty="0"/>
              <a:t>: Optimize with precision-recall balance.</a:t>
            </a:r>
          </a:p>
          <a:p>
            <a:pPr>
              <a:buFont typeface="Arial" panose="020B0604020202020204" pitchFamily="34" charset="0"/>
              <a:buChar char="•"/>
            </a:pPr>
            <a:r>
              <a:rPr lang="en-US" b="1" dirty="0"/>
              <a:t>Cross-Validation</a:t>
            </a:r>
            <a:r>
              <a:rPr lang="en-US" dirty="0"/>
              <a:t>: Ensure model generalizes well.</a:t>
            </a:r>
          </a:p>
          <a:p>
            <a:pPr>
              <a:buFont typeface="Arial" panose="020B0604020202020204" pitchFamily="34" charset="0"/>
              <a:buChar char="•"/>
            </a:pPr>
            <a:r>
              <a:rPr lang="en-US" b="1" dirty="0"/>
              <a:t>Telecom Insights</a:t>
            </a:r>
            <a:r>
              <a:rPr lang="en-US" dirty="0"/>
              <a:t>: Include usage, billing, and complaints data.</a:t>
            </a:r>
          </a:p>
          <a:p>
            <a:pPr>
              <a:buFont typeface="Arial" panose="020B0604020202020204" pitchFamily="34" charset="0"/>
              <a:buChar char="•"/>
            </a:pPr>
            <a:r>
              <a:rPr lang="en-US" b="1" dirty="0"/>
              <a:t>Model Deployment</a:t>
            </a:r>
            <a:r>
              <a:rPr lang="en-US" dirty="0"/>
              <a:t>: Enable real-time churn prediction &amp; retraining.</a:t>
            </a:r>
          </a:p>
          <a:p>
            <a:pPr>
              <a:buFont typeface="Arial" panose="020B0604020202020204" pitchFamily="34" charset="0"/>
              <a:buChar char="•"/>
            </a:pPr>
            <a:r>
              <a:rPr lang="en-US" b="1" dirty="0"/>
              <a:t>Transparency</a:t>
            </a:r>
            <a:r>
              <a:rPr lang="en-US" dirty="0"/>
              <a:t>: Communicate churn drivers clearly.</a:t>
            </a:r>
          </a:p>
          <a:p>
            <a:pPr>
              <a:buFont typeface="Arial" panose="020B0604020202020204" pitchFamily="34" charset="0"/>
              <a:buChar char="•"/>
            </a:pPr>
            <a:r>
              <a:rPr lang="en-US" b="1" dirty="0"/>
              <a:t>Integration</a:t>
            </a:r>
            <a:r>
              <a:rPr lang="en-US" dirty="0"/>
              <a:t>: Automate with CRM systems for actionability.</a:t>
            </a:r>
          </a:p>
          <a:p>
            <a:pPr>
              <a:buNone/>
            </a:pPr>
            <a:endParaRPr lang="en-US" b="1" dirty="0"/>
          </a:p>
        </p:txBody>
      </p:sp>
    </p:spTree>
    <p:extLst>
      <p:ext uri="{BB962C8B-B14F-4D97-AF65-F5344CB8AC3E}">
        <p14:creationId xmlns:p14="http://schemas.microsoft.com/office/powerpoint/2010/main" val="204920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pic>
        <p:nvPicPr>
          <p:cNvPr id="5" name="Content Placeholder 4">
            <a:extLst>
              <a:ext uri="{FF2B5EF4-FFF2-40B4-BE49-F238E27FC236}">
                <a16:creationId xmlns:a16="http://schemas.microsoft.com/office/drawing/2014/main" id="{EAF17D43-2159-B039-8854-7CBA72138F9F}"/>
              </a:ext>
            </a:extLst>
          </p:cNvPr>
          <p:cNvPicPr>
            <a:picLocks noGrp="1" noChangeAspect="1"/>
          </p:cNvPicPr>
          <p:nvPr>
            <p:ph idx="1"/>
          </p:nvPr>
        </p:nvPicPr>
        <p:blipFill>
          <a:blip r:embed="rId2"/>
          <a:stretch>
            <a:fillRect/>
          </a:stretch>
        </p:blipFill>
        <p:spPr>
          <a:xfrm>
            <a:off x="3547707" y="2119844"/>
            <a:ext cx="5096586" cy="3762900"/>
          </a:xfrm>
        </p:spPr>
      </p:pic>
    </p:spTree>
    <p:extLst>
      <p:ext uri="{BB962C8B-B14F-4D97-AF65-F5344CB8AC3E}">
        <p14:creationId xmlns:p14="http://schemas.microsoft.com/office/powerpoint/2010/main" val="255620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0A49-E3E1-E911-D828-2F8FEAD0258A}"/>
              </a:ext>
            </a:extLst>
          </p:cNvPr>
          <p:cNvSpPr>
            <a:spLocks noGrp="1"/>
          </p:cNvSpPr>
          <p:nvPr>
            <p:ph type="title"/>
          </p:nvPr>
        </p:nvSpPr>
        <p:spPr/>
        <p:txBody>
          <a:bodyPr/>
          <a:lstStyle/>
          <a:p>
            <a:r>
              <a:rPr lang="en-US" dirty="0"/>
              <a:t>                             Interpretation</a:t>
            </a:r>
          </a:p>
        </p:txBody>
      </p:sp>
      <p:sp>
        <p:nvSpPr>
          <p:cNvPr id="3" name="Content Placeholder 2">
            <a:extLst>
              <a:ext uri="{FF2B5EF4-FFF2-40B4-BE49-F238E27FC236}">
                <a16:creationId xmlns:a16="http://schemas.microsoft.com/office/drawing/2014/main" id="{9834C035-5F08-F737-FAB0-D31A9AE330B7}"/>
              </a:ext>
            </a:extLst>
          </p:cNvPr>
          <p:cNvSpPr>
            <a:spLocks noGrp="1"/>
          </p:cNvSpPr>
          <p:nvPr>
            <p:ph idx="1"/>
          </p:nvPr>
        </p:nvSpPr>
        <p:spPr/>
        <p:txBody>
          <a:bodyPr/>
          <a:lstStyle/>
          <a:p>
            <a:pPr>
              <a:buNone/>
            </a:pPr>
            <a:r>
              <a:rPr lang="en-US" dirty="0"/>
              <a:t>This ROC (Receiver Operating Characteristic) curve evaluates the performance of a binary classifier in predicting customer churn.</a:t>
            </a:r>
          </a:p>
          <a:p>
            <a:pPr>
              <a:buNone/>
            </a:pPr>
            <a:r>
              <a:rPr lang="en-US" dirty="0"/>
              <a:t>The x-axis shows the False Positive Rate (non-churners wrongly classified), while the y-axis shows the True Positive Rate (correctly identified churners).</a:t>
            </a:r>
          </a:p>
          <a:p>
            <a:pPr>
              <a:buNone/>
            </a:pPr>
            <a:r>
              <a:rPr lang="en-US" dirty="0"/>
              <a:t>The blue curve reflects the model’s ability to distinguish between churners and non-churners at various thresholds.</a:t>
            </a:r>
            <a:br>
              <a:rPr lang="en-US" dirty="0"/>
            </a:br>
            <a:r>
              <a:rPr lang="en-US" dirty="0"/>
              <a:t>The diagonal line (AUC = 0.5) represents random guessing.</a:t>
            </a:r>
          </a:p>
          <a:p>
            <a:r>
              <a:rPr lang="en-US" dirty="0"/>
              <a:t>An AUC of 0.731 indicates the model performs reasonably well in separating churners from non-churners.</a:t>
            </a:r>
          </a:p>
          <a:p>
            <a:endParaRPr lang="en-US" dirty="0"/>
          </a:p>
        </p:txBody>
      </p:sp>
    </p:spTree>
    <p:extLst>
      <p:ext uri="{BB962C8B-B14F-4D97-AF65-F5344CB8AC3E}">
        <p14:creationId xmlns:p14="http://schemas.microsoft.com/office/powerpoint/2010/main" val="4238368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595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lpstr>                             Interpretation</vt:lpstr>
      <vt:lpstr>                               Key Insights</vt:lpstr>
      <vt:lpstr>Key Recommendations for Churn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12</cp:revision>
  <dcterms:created xsi:type="dcterms:W3CDTF">2025-07-23T11:59:37Z</dcterms:created>
  <dcterms:modified xsi:type="dcterms:W3CDTF">2025-07-23T17:49:32Z</dcterms:modified>
</cp:coreProperties>
</file>