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AC34-DDF1-F735-7AB8-16AEA9CF8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8DD64-C925-4612-591B-DEA9A0B07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F24789-8264-B090-7287-7EC4AAE0B52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578568B6-197D-555B-9EA5-226816752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4EAF0-16FA-DA4E-2110-D0C6953ECBD4}"/>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26140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3995-D61F-AC10-2A8A-B74B40CE79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BFD10-77D9-25D6-3A96-ACCAE16D1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49DD2-6EEC-6D4D-243D-14331E385AB1}"/>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EB83CBCA-FD8D-E2C5-2505-0177FC7A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8ECC5-390F-A534-65A1-D35C74DDF14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540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29E09-31AA-A5E3-F70F-4F68C2EE6E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FEC2FA-78DB-C553-9032-08D38570C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6E8D5-691F-29AE-9F81-06701ABE32B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BDAA0F85-5E2C-1238-93CF-60E63EF8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2CE6-81DC-355D-FCB8-93A8150FE9CC}"/>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12600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758A-CD0A-C037-DD25-8620CEA86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61E1-72D9-B73A-48CD-B880CF50A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F3036-0BCB-7DD6-1CD9-8F4274D0A8AA}"/>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483A3F00-6F14-5615-8C42-EAD0253C3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944B2-9824-35BD-B3EF-4BF7CD455627}"/>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91111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99EE-235D-9BC6-3D9E-CB977CBB4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239AA1-DF1A-B999-60AC-7D01AFCB4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195B4-BF48-3CED-F56E-5E206C2A898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669EE635-840C-8AED-2087-DA1148CA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7E0FF-D687-611C-87D6-ABB40CB44661}"/>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7861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E681-EE8F-2149-EA02-6C8E1AF27E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C13E9-73A3-263B-BFDF-C3124078C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65DC29-380F-C62E-3B37-8EA84289D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E5A40-7849-C8E1-B892-EF854D5A4AB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91383253-EAF0-15DC-3700-6C8595F09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224D8-D895-3452-5AFA-B12A44B076C0}"/>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61136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E780-CA41-DF0F-5290-667351CA4C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271F4-BFAA-E33E-06F1-7D5E8B001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7B248-7820-CB17-C386-5CF84B51C0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C72F19-F8F8-E5BD-2163-1CF34E7D6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76C69-1568-9560-0BD1-F40F51BC8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5A1B58-AC88-6838-9C92-536BA30A8EF0}"/>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8" name="Footer Placeholder 7">
            <a:extLst>
              <a:ext uri="{FF2B5EF4-FFF2-40B4-BE49-F238E27FC236}">
                <a16:creationId xmlns:a16="http://schemas.microsoft.com/office/drawing/2014/main" id="{8B57B504-DB7E-F039-7B92-4C5A1E97C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0F63D-5702-7D31-DCF7-0DFA1C85ACE5}"/>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6664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9A8C-09DB-6D70-3783-B17980FDF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1F31E-20CA-7159-3600-B761305AAAE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4" name="Footer Placeholder 3">
            <a:extLst>
              <a:ext uri="{FF2B5EF4-FFF2-40B4-BE49-F238E27FC236}">
                <a16:creationId xmlns:a16="http://schemas.microsoft.com/office/drawing/2014/main" id="{2E73083A-7220-15C6-24EB-D61C66DFE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FD751-931A-9128-D09E-FB9D9935CF3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00304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E82DA-6472-13D5-4035-DCBDDEE7EE6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3" name="Footer Placeholder 2">
            <a:extLst>
              <a:ext uri="{FF2B5EF4-FFF2-40B4-BE49-F238E27FC236}">
                <a16:creationId xmlns:a16="http://schemas.microsoft.com/office/drawing/2014/main" id="{EB25E537-3490-ACCD-7C60-0439DDA713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5A092-FF08-876D-30DA-0433F73A5AE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405963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14D6-6C0E-5A79-CEAD-B6662E2E5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01EF2-46E3-255E-90C2-2FB600E72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A157C-FEA0-1251-4C42-20BC06ACA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C8579-0C18-D1B8-AF48-F9057838198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317CFB6A-2EC5-649A-4B31-370073887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55FEA-1B37-496A-DC40-17C133E9763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82767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C67C-BC55-2B82-E1E9-D6D7469D4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26BD4-1094-8827-671A-CD9ADD9F0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2AE1E-CEF8-0FDB-0F6B-3B1223665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A1929-D189-44FE-9130-C62DE36B063D}"/>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D1E4F647-D3F4-E953-4AF1-DD8BDD4E0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A962A-C82F-8BFA-E493-E55ED779385B}"/>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80994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D91C1-259F-4209-6FA5-9E223B5E7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4FB02-8E3D-45B1-F311-937A9F368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E04FC-911F-89F3-9301-F3544F02B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7A772FB1-E215-63D0-F8FD-DFF589AD7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57F6CB-CC73-4FE7-8BAD-31690F62D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4B081-3532-4095-86C8-938A9384EE37}" type="slidenum">
              <a:rPr lang="en-US" smtClean="0"/>
              <a:t>‹#›</a:t>
            </a:fld>
            <a:endParaRPr lang="en-US"/>
          </a:p>
        </p:txBody>
      </p:sp>
    </p:spTree>
    <p:extLst>
      <p:ext uri="{BB962C8B-B14F-4D97-AF65-F5344CB8AC3E}">
        <p14:creationId xmlns:p14="http://schemas.microsoft.com/office/powerpoint/2010/main" val="138589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6C63-7595-2495-A0A7-764DD6D0751D}"/>
              </a:ext>
            </a:extLst>
          </p:cNvPr>
          <p:cNvSpPr>
            <a:spLocks noGrp="1"/>
          </p:cNvSpPr>
          <p:nvPr>
            <p:ph type="ctrTitle"/>
          </p:nvPr>
        </p:nvSpPr>
        <p:spPr/>
        <p:txBody>
          <a:bodyPr>
            <a:normAutofit fontScale="90000"/>
          </a:bodyPr>
          <a:lstStyle/>
          <a:p>
            <a:r>
              <a:rPr lang="en-US" dirty="0"/>
              <a:t>Predicting Customer Churn to Drive Retention and Growth</a:t>
            </a:r>
            <a:br>
              <a:rPr lang="en-US" dirty="0"/>
            </a:br>
            <a:r>
              <a:rPr lang="en-US" sz="3600" dirty="0"/>
              <a:t>Optimized, Transparent, Scalable Customer Retention.</a:t>
            </a:r>
          </a:p>
        </p:txBody>
      </p:sp>
      <p:sp>
        <p:nvSpPr>
          <p:cNvPr id="3" name="Subtitle 2">
            <a:extLst>
              <a:ext uri="{FF2B5EF4-FFF2-40B4-BE49-F238E27FC236}">
                <a16:creationId xmlns:a16="http://schemas.microsoft.com/office/drawing/2014/main" id="{41F2F2DE-2DF2-CBE3-31A7-E36124415ABD}"/>
              </a:ext>
            </a:extLst>
          </p:cNvPr>
          <p:cNvSpPr>
            <a:spLocks noGrp="1"/>
          </p:cNvSpPr>
          <p:nvPr>
            <p:ph type="subTitle" idx="1"/>
          </p:nvPr>
        </p:nvSpPr>
        <p:spPr/>
        <p:txBody>
          <a:bodyPr/>
          <a:lstStyle/>
          <a:p>
            <a:r>
              <a:rPr lang="en-US" b="1" dirty="0"/>
              <a:t>Presenter:</a:t>
            </a:r>
            <a:r>
              <a:rPr lang="en-US" dirty="0"/>
              <a:t> Tim Kabira </a:t>
            </a:r>
            <a:br>
              <a:rPr lang="en-US" dirty="0"/>
            </a:br>
            <a:r>
              <a:rPr lang="en-US" b="1" dirty="0"/>
              <a:t>Date:</a:t>
            </a:r>
            <a:r>
              <a:rPr lang="en-US" dirty="0"/>
              <a:t> 23</a:t>
            </a:r>
            <a:r>
              <a:rPr lang="en-US" baseline="30000" dirty="0"/>
              <a:t>rd</a:t>
            </a:r>
            <a:r>
              <a:rPr lang="en-US" dirty="0"/>
              <a:t> July 2025</a:t>
            </a:r>
          </a:p>
          <a:p>
            <a:endParaRPr lang="en-US" dirty="0"/>
          </a:p>
        </p:txBody>
      </p:sp>
    </p:spTree>
    <p:extLst>
      <p:ext uri="{BB962C8B-B14F-4D97-AF65-F5344CB8AC3E}">
        <p14:creationId xmlns:p14="http://schemas.microsoft.com/office/powerpoint/2010/main" val="210421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B694-5CC9-36E9-29BB-DF5DAE01FFFE}"/>
              </a:ext>
            </a:extLst>
          </p:cNvPr>
          <p:cNvSpPr>
            <a:spLocks noGrp="1"/>
          </p:cNvSpPr>
          <p:nvPr>
            <p:ph type="title"/>
          </p:nvPr>
        </p:nvSpPr>
        <p:spPr/>
        <p:txBody>
          <a:bodyPr/>
          <a:lstStyle/>
          <a:p>
            <a:r>
              <a:rPr lang="en-US" dirty="0"/>
              <a:t>                         Business Problem</a:t>
            </a:r>
          </a:p>
        </p:txBody>
      </p:sp>
      <p:sp>
        <p:nvSpPr>
          <p:cNvPr id="3" name="Content Placeholder 2">
            <a:extLst>
              <a:ext uri="{FF2B5EF4-FFF2-40B4-BE49-F238E27FC236}">
                <a16:creationId xmlns:a16="http://schemas.microsoft.com/office/drawing/2014/main" id="{C3CB235F-9C67-0F61-14D4-F685B1E1F624}"/>
              </a:ext>
            </a:extLst>
          </p:cNvPr>
          <p:cNvSpPr>
            <a:spLocks noGrp="1"/>
          </p:cNvSpPr>
          <p:nvPr>
            <p:ph idx="1"/>
          </p:nvPr>
        </p:nvSpPr>
        <p:spPr/>
        <p:txBody>
          <a:bodyPr/>
          <a:lstStyle/>
          <a:p>
            <a:r>
              <a:rPr lang="en-US" dirty="0"/>
              <a:t>Customer retention is a critical challenge, as acquiring new customers is far more costly than retaining existing ones. Without a proactive approach, businesses risk losing valuable customers due to unnoticed dissatisfaction or disengagement. This project develops a machine learning model to predict churn, enabling timely, data-driven interventions that reduce revenue loss, enhance customer lifetime value, and improve overall retention strategy.</a:t>
            </a:r>
          </a:p>
        </p:txBody>
      </p:sp>
    </p:spTree>
    <p:extLst>
      <p:ext uri="{BB962C8B-B14F-4D97-AF65-F5344CB8AC3E}">
        <p14:creationId xmlns:p14="http://schemas.microsoft.com/office/powerpoint/2010/main" val="7247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ED5-DDA0-F553-5209-BF3FD2757C4F}"/>
              </a:ext>
            </a:extLst>
          </p:cNvPr>
          <p:cNvSpPr>
            <a:spLocks noGrp="1"/>
          </p:cNvSpPr>
          <p:nvPr>
            <p:ph type="title"/>
          </p:nvPr>
        </p:nvSpPr>
        <p:spPr/>
        <p:txBody>
          <a:bodyPr/>
          <a:lstStyle/>
          <a:p>
            <a:r>
              <a:rPr lang="en-US" dirty="0"/>
              <a:t>                           Project Objectives</a:t>
            </a:r>
          </a:p>
        </p:txBody>
      </p:sp>
      <p:sp>
        <p:nvSpPr>
          <p:cNvPr id="4" name="Rectangle 1">
            <a:extLst>
              <a:ext uri="{FF2B5EF4-FFF2-40B4-BE49-F238E27FC236}">
                <a16:creationId xmlns:a16="http://schemas.microsoft.com/office/drawing/2014/main" id="{0EA10EBA-00AA-7B89-2851-855B8A4EA1C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 Customer Churn</a:t>
            </a:r>
            <a:r>
              <a:rPr kumimoji="0" lang="en-US" altLang="en-US" sz="1800" b="0" i="0" u="none" strike="noStrike" cap="none" normalizeH="0" baseline="0" dirty="0">
                <a:ln>
                  <a:noFill/>
                </a:ln>
                <a:solidFill>
                  <a:schemeClr val="tx1"/>
                </a:solidFill>
                <a:effectLst/>
                <a:latin typeface="Arial" panose="020B0604020202020204" pitchFamily="34" charset="0"/>
              </a:rPr>
              <a:t>: Build a reliable machine learning model to identify customers likely to leave.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Enable Timely Retention Efforts</a:t>
            </a:r>
            <a:r>
              <a:rPr kumimoji="0" lang="en-US" altLang="en-US" sz="1800" b="0" i="0" u="none" strike="noStrike" cap="none" normalizeH="0" baseline="0" dirty="0">
                <a:ln>
                  <a:noFill/>
                </a:ln>
                <a:solidFill>
                  <a:schemeClr val="tx1"/>
                </a:solidFill>
                <a:effectLst/>
                <a:latin typeface="Arial" panose="020B0604020202020204" pitchFamily="34" charset="0"/>
              </a:rPr>
              <a:t>: Support proactive outreach to at-risk customers before they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 Revenue Loss</a:t>
            </a:r>
            <a:r>
              <a:rPr kumimoji="0" lang="en-US" altLang="en-US" sz="1800" b="0" i="0" u="none" strike="noStrike" cap="none" normalizeH="0" baseline="0" dirty="0">
                <a:ln>
                  <a:noFill/>
                </a:ln>
                <a:solidFill>
                  <a:schemeClr val="tx1"/>
                </a:solidFill>
                <a:effectLst/>
                <a:latin typeface="Arial" panose="020B0604020202020204" pitchFamily="34" charset="0"/>
              </a:rPr>
              <a:t>: Minimize the financial impact of customer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Customer Lifetime Value</a:t>
            </a:r>
            <a:r>
              <a:rPr kumimoji="0" lang="en-US" altLang="en-US" sz="1800" b="0" i="0" u="none" strike="noStrike" cap="none" normalizeH="0" baseline="0" dirty="0">
                <a:ln>
                  <a:noFill/>
                </a:ln>
                <a:solidFill>
                  <a:schemeClr val="tx1"/>
                </a:solidFill>
                <a:effectLst/>
                <a:latin typeface="Arial" panose="020B0604020202020204" pitchFamily="34" charset="0"/>
              </a:rPr>
              <a:t>: Retain loyal customers and maximize long-term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Marketing Efficiency</a:t>
            </a:r>
            <a:r>
              <a:rPr kumimoji="0" lang="en-US" altLang="en-US" sz="1800" b="0" i="0" u="none" strike="noStrike" cap="none" normalizeH="0" baseline="0" dirty="0">
                <a:ln>
                  <a:noFill/>
                </a:ln>
                <a:solidFill>
                  <a:schemeClr val="tx1"/>
                </a:solidFill>
                <a:effectLst/>
                <a:latin typeface="Arial" panose="020B0604020202020204" pitchFamily="34" charset="0"/>
              </a:rPr>
              <a:t>: Target retention campaigns more accurately using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Strategic Decision-Making</a:t>
            </a:r>
            <a:r>
              <a:rPr kumimoji="0" lang="en-US" altLang="en-US" sz="1800" b="0" i="0" u="none" strike="noStrike" cap="none" normalizeH="0" baseline="0" dirty="0">
                <a:ln>
                  <a:noFill/>
                </a:ln>
                <a:solidFill>
                  <a:schemeClr val="tx1"/>
                </a:solidFill>
                <a:effectLst/>
                <a:latin typeface="Arial" panose="020B0604020202020204" pitchFamily="34" charset="0"/>
              </a:rPr>
              <a:t>: Provide interpretable results to guide business strategies on customer loyalty.</a:t>
            </a:r>
          </a:p>
        </p:txBody>
      </p:sp>
    </p:spTree>
    <p:extLst>
      <p:ext uri="{BB962C8B-B14F-4D97-AF65-F5344CB8AC3E}">
        <p14:creationId xmlns:p14="http://schemas.microsoft.com/office/powerpoint/2010/main" val="410333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D4D-DE71-DF03-71AC-BDC1F97DA6A9}"/>
              </a:ext>
            </a:extLst>
          </p:cNvPr>
          <p:cNvSpPr>
            <a:spLocks noGrp="1"/>
          </p:cNvSpPr>
          <p:nvPr>
            <p:ph type="title"/>
          </p:nvPr>
        </p:nvSpPr>
        <p:spPr/>
        <p:txBody>
          <a:bodyPr>
            <a:normAutofit/>
          </a:bodyPr>
          <a:lstStyle/>
          <a:p>
            <a:r>
              <a:rPr lang="en-US" sz="2800" dirty="0"/>
              <a:t>Features derived from historical customer data were leveraged to train a high-accuracy model capable of predicting churn risk with confidence</a:t>
            </a:r>
            <a:br>
              <a:rPr lang="en-US" sz="2800" dirty="0"/>
            </a:br>
            <a:endParaRPr lang="en-US" sz="2800" dirty="0"/>
          </a:p>
        </p:txBody>
      </p:sp>
      <p:pic>
        <p:nvPicPr>
          <p:cNvPr id="5" name="Content Placeholder 4">
            <a:extLst>
              <a:ext uri="{FF2B5EF4-FFF2-40B4-BE49-F238E27FC236}">
                <a16:creationId xmlns:a16="http://schemas.microsoft.com/office/drawing/2014/main" id="{E75E119A-ED64-51FE-3C9B-DA26B0EBCE5A}"/>
              </a:ext>
            </a:extLst>
          </p:cNvPr>
          <p:cNvPicPr>
            <a:picLocks noGrp="1" noChangeAspect="1"/>
          </p:cNvPicPr>
          <p:nvPr>
            <p:ph idx="1"/>
          </p:nvPr>
        </p:nvPicPr>
        <p:blipFill>
          <a:blip r:embed="rId2"/>
          <a:stretch>
            <a:fillRect/>
          </a:stretch>
        </p:blipFill>
        <p:spPr>
          <a:xfrm>
            <a:off x="2117978" y="1825625"/>
            <a:ext cx="7956043" cy="4351338"/>
          </a:xfrm>
        </p:spPr>
      </p:pic>
    </p:spTree>
    <p:extLst>
      <p:ext uri="{BB962C8B-B14F-4D97-AF65-F5344CB8AC3E}">
        <p14:creationId xmlns:p14="http://schemas.microsoft.com/office/powerpoint/2010/main" val="283775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5700-FB21-AA12-E40D-33F6E8F18032}"/>
              </a:ext>
            </a:extLst>
          </p:cNvPr>
          <p:cNvSpPr>
            <a:spLocks noGrp="1"/>
          </p:cNvSpPr>
          <p:nvPr>
            <p:ph type="title"/>
          </p:nvPr>
        </p:nvSpPr>
        <p:spPr/>
        <p:txBody>
          <a:bodyPr/>
          <a:lstStyle/>
          <a:p>
            <a:r>
              <a:rPr lang="en-US" dirty="0"/>
              <a:t>Model Performance: Identifying High-Risk Churn Customers</a:t>
            </a:r>
          </a:p>
        </p:txBody>
      </p:sp>
      <p:pic>
        <p:nvPicPr>
          <p:cNvPr id="5" name="Content Placeholder 4">
            <a:extLst>
              <a:ext uri="{FF2B5EF4-FFF2-40B4-BE49-F238E27FC236}">
                <a16:creationId xmlns:a16="http://schemas.microsoft.com/office/drawing/2014/main" id="{58DEBEF3-8707-6B2D-2DA0-B036D0444674}"/>
              </a:ext>
            </a:extLst>
          </p:cNvPr>
          <p:cNvPicPr>
            <a:picLocks noGrp="1" noChangeAspect="1"/>
          </p:cNvPicPr>
          <p:nvPr>
            <p:ph idx="1"/>
          </p:nvPr>
        </p:nvPicPr>
        <p:blipFill>
          <a:blip r:embed="rId2"/>
          <a:stretch>
            <a:fillRect/>
          </a:stretch>
        </p:blipFill>
        <p:spPr>
          <a:xfrm>
            <a:off x="3364503" y="1825625"/>
            <a:ext cx="5462993" cy="4351338"/>
          </a:xfrm>
        </p:spPr>
      </p:pic>
    </p:spTree>
    <p:extLst>
      <p:ext uri="{BB962C8B-B14F-4D97-AF65-F5344CB8AC3E}">
        <p14:creationId xmlns:p14="http://schemas.microsoft.com/office/powerpoint/2010/main" val="391436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7CAB-7AEB-1E9A-E30A-2D5F187556A8}"/>
              </a:ext>
            </a:extLst>
          </p:cNvPr>
          <p:cNvSpPr>
            <a:spLocks noGrp="1"/>
          </p:cNvSpPr>
          <p:nvPr>
            <p:ph type="title"/>
          </p:nvPr>
        </p:nvSpPr>
        <p:spPr/>
        <p:txBody>
          <a:bodyPr/>
          <a:lstStyle/>
          <a:p>
            <a:r>
              <a:rPr lang="en-US" dirty="0"/>
              <a:t>Customer Churn Prediction: Model Classification Performance</a:t>
            </a:r>
          </a:p>
        </p:txBody>
      </p:sp>
      <p:pic>
        <p:nvPicPr>
          <p:cNvPr id="5" name="Content Placeholder 4">
            <a:extLst>
              <a:ext uri="{FF2B5EF4-FFF2-40B4-BE49-F238E27FC236}">
                <a16:creationId xmlns:a16="http://schemas.microsoft.com/office/drawing/2014/main" id="{0DBEB085-CFB1-8723-A255-BBAB27B31F2D}"/>
              </a:ext>
            </a:extLst>
          </p:cNvPr>
          <p:cNvPicPr>
            <a:picLocks noGrp="1" noChangeAspect="1"/>
          </p:cNvPicPr>
          <p:nvPr>
            <p:ph idx="1"/>
          </p:nvPr>
        </p:nvPicPr>
        <p:blipFill>
          <a:blip r:embed="rId2"/>
          <a:stretch>
            <a:fillRect/>
          </a:stretch>
        </p:blipFill>
        <p:spPr>
          <a:xfrm>
            <a:off x="3657259" y="2134133"/>
            <a:ext cx="4877481" cy="3734321"/>
          </a:xfrm>
        </p:spPr>
      </p:pic>
    </p:spTree>
    <p:extLst>
      <p:ext uri="{BB962C8B-B14F-4D97-AF65-F5344CB8AC3E}">
        <p14:creationId xmlns:p14="http://schemas.microsoft.com/office/powerpoint/2010/main" val="15829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27C5-4571-289F-E09A-4AFB74579459}"/>
              </a:ext>
            </a:extLst>
          </p:cNvPr>
          <p:cNvSpPr>
            <a:spLocks noGrp="1"/>
          </p:cNvSpPr>
          <p:nvPr>
            <p:ph type="title"/>
          </p:nvPr>
        </p:nvSpPr>
        <p:spPr/>
        <p:txBody>
          <a:bodyPr/>
          <a:lstStyle/>
          <a:p>
            <a:r>
              <a:rPr lang="en-US" dirty="0"/>
              <a:t>Interpreting the Confusion Matrix for Churn Prediction</a:t>
            </a:r>
          </a:p>
        </p:txBody>
      </p:sp>
      <p:sp>
        <p:nvSpPr>
          <p:cNvPr id="3" name="Content Placeholder 2">
            <a:extLst>
              <a:ext uri="{FF2B5EF4-FFF2-40B4-BE49-F238E27FC236}">
                <a16:creationId xmlns:a16="http://schemas.microsoft.com/office/drawing/2014/main" id="{4F18EC7E-7097-585E-2F5A-2EC077743C4F}"/>
              </a:ext>
            </a:extLst>
          </p:cNvPr>
          <p:cNvSpPr>
            <a:spLocks noGrp="1"/>
          </p:cNvSpPr>
          <p:nvPr>
            <p:ph idx="1"/>
          </p:nvPr>
        </p:nvSpPr>
        <p:spPr/>
        <p:txBody>
          <a:bodyPr/>
          <a:lstStyle/>
          <a:p>
            <a:r>
              <a:rPr lang="en-US" dirty="0"/>
              <a:t>The ROC curve evaluates the performance of the churn classification model by plotting the True Positive Rate against the False Positive Rate across various thresholds. With an AUC of 0.93, the model demonstrates strong predictive power, effectively distinguishing customers likely to churn from those who will stay, while minimizing false positives.</a:t>
            </a:r>
          </a:p>
        </p:txBody>
      </p:sp>
    </p:spTree>
    <p:extLst>
      <p:ext uri="{BB962C8B-B14F-4D97-AF65-F5344CB8AC3E}">
        <p14:creationId xmlns:p14="http://schemas.microsoft.com/office/powerpoint/2010/main" val="125638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B0D1-4F22-668A-C889-3B7AA7CDEB4E}"/>
              </a:ext>
            </a:extLst>
          </p:cNvPr>
          <p:cNvSpPr>
            <a:spLocks noGrp="1"/>
          </p:cNvSpPr>
          <p:nvPr>
            <p:ph type="title"/>
          </p:nvPr>
        </p:nvSpPr>
        <p:spPr/>
        <p:txBody>
          <a:bodyPr/>
          <a:lstStyle/>
          <a:p>
            <a:r>
              <a:rPr lang="en-US" dirty="0"/>
              <a:t>Churn Prediction Models: Logistic Regression vs Random Forest</a:t>
            </a:r>
          </a:p>
        </p:txBody>
      </p:sp>
      <p:pic>
        <p:nvPicPr>
          <p:cNvPr id="5" name="Content Placeholder 4">
            <a:extLst>
              <a:ext uri="{FF2B5EF4-FFF2-40B4-BE49-F238E27FC236}">
                <a16:creationId xmlns:a16="http://schemas.microsoft.com/office/drawing/2014/main" id="{EAF17D43-2159-B039-8854-7CBA72138F9F}"/>
              </a:ext>
            </a:extLst>
          </p:cNvPr>
          <p:cNvPicPr>
            <a:picLocks noGrp="1" noChangeAspect="1"/>
          </p:cNvPicPr>
          <p:nvPr>
            <p:ph idx="1"/>
          </p:nvPr>
        </p:nvPicPr>
        <p:blipFill>
          <a:blip r:embed="rId2"/>
          <a:stretch>
            <a:fillRect/>
          </a:stretch>
        </p:blipFill>
        <p:spPr>
          <a:xfrm>
            <a:off x="3547707" y="2119844"/>
            <a:ext cx="5096586" cy="3762900"/>
          </a:xfrm>
        </p:spPr>
      </p:pic>
    </p:spTree>
    <p:extLst>
      <p:ext uri="{BB962C8B-B14F-4D97-AF65-F5344CB8AC3E}">
        <p14:creationId xmlns:p14="http://schemas.microsoft.com/office/powerpoint/2010/main" val="255620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0A49-E3E1-E911-D828-2F8FEAD0258A}"/>
              </a:ext>
            </a:extLst>
          </p:cNvPr>
          <p:cNvSpPr>
            <a:spLocks noGrp="1"/>
          </p:cNvSpPr>
          <p:nvPr>
            <p:ph type="title"/>
          </p:nvPr>
        </p:nvSpPr>
        <p:spPr/>
        <p:txBody>
          <a:bodyPr/>
          <a:lstStyle/>
          <a:p>
            <a:r>
              <a:rPr lang="en-US"/>
              <a:t>                             Interpretation</a:t>
            </a:r>
            <a:endParaRPr lang="en-US" dirty="0"/>
          </a:p>
        </p:txBody>
      </p:sp>
      <p:sp>
        <p:nvSpPr>
          <p:cNvPr id="3" name="Content Placeholder 2">
            <a:extLst>
              <a:ext uri="{FF2B5EF4-FFF2-40B4-BE49-F238E27FC236}">
                <a16:creationId xmlns:a16="http://schemas.microsoft.com/office/drawing/2014/main" id="{9834C035-5F08-F737-FAB0-D31A9AE330B7}"/>
              </a:ext>
            </a:extLst>
          </p:cNvPr>
          <p:cNvSpPr>
            <a:spLocks noGrp="1"/>
          </p:cNvSpPr>
          <p:nvPr>
            <p:ph idx="1"/>
          </p:nvPr>
        </p:nvSpPr>
        <p:spPr/>
        <p:txBody>
          <a:bodyPr/>
          <a:lstStyle/>
          <a:p>
            <a:pPr>
              <a:buNone/>
            </a:pPr>
            <a:r>
              <a:rPr lang="en-US" dirty="0"/>
              <a:t>This ROC (Receiver Operating Characteristic) curve evaluates the performance of a binary classifier in predicting customer churn.</a:t>
            </a:r>
          </a:p>
          <a:p>
            <a:pPr>
              <a:buNone/>
            </a:pPr>
            <a:r>
              <a:rPr lang="en-US" dirty="0"/>
              <a:t>The x-axis shows the False Positive Rate (non-churners wrongly classified), while the y-axis shows the True Positive Rate (correctly identified churners).</a:t>
            </a:r>
          </a:p>
          <a:p>
            <a:pPr>
              <a:buNone/>
            </a:pPr>
            <a:r>
              <a:rPr lang="en-US" dirty="0"/>
              <a:t>The blue curve reflects the model’s ability to distinguish between churners and non-churners at various thresholds.</a:t>
            </a:r>
            <a:br>
              <a:rPr lang="en-US" dirty="0"/>
            </a:br>
            <a:r>
              <a:rPr lang="en-US" dirty="0"/>
              <a:t>The diagonal line (AUC = 0.5) represents random guessing.</a:t>
            </a:r>
          </a:p>
          <a:p>
            <a:r>
              <a:rPr lang="en-US" dirty="0"/>
              <a:t>An AUC of 0.731 indicates the model performs reasonably well in separating churners from non-churners.</a:t>
            </a:r>
          </a:p>
          <a:p>
            <a:endParaRPr lang="en-US" dirty="0"/>
          </a:p>
        </p:txBody>
      </p:sp>
    </p:spTree>
    <p:extLst>
      <p:ext uri="{BB962C8B-B14F-4D97-AF65-F5344CB8AC3E}">
        <p14:creationId xmlns:p14="http://schemas.microsoft.com/office/powerpoint/2010/main" val="4238368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387</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Predicting Customer Churn to Drive Retention and Growth Optimized, Transparent, Scalable Customer Retention.</vt:lpstr>
      <vt:lpstr>                         Business Problem</vt:lpstr>
      <vt:lpstr>                           Project Objectives</vt:lpstr>
      <vt:lpstr>Features derived from historical customer data were leveraged to train a high-accuracy model capable of predicting churn risk with confidence </vt:lpstr>
      <vt:lpstr>Model Performance: Identifying High-Risk Churn Customers</vt:lpstr>
      <vt:lpstr>Customer Churn Prediction: Model Classification Performance</vt:lpstr>
      <vt:lpstr>Interpreting the Confusion Matrix for Churn Prediction</vt:lpstr>
      <vt:lpstr>Churn Prediction Models: Logistic Regression vs Random Forest</vt:lpstr>
      <vt:lpstr>                             Interpretation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9</cp:revision>
  <dcterms:created xsi:type="dcterms:W3CDTF">2025-07-23T11:59:37Z</dcterms:created>
  <dcterms:modified xsi:type="dcterms:W3CDTF">2025-07-23T17:26:28Z</dcterms:modified>
</cp:coreProperties>
</file>