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0"/>
  </p:normalViewPr>
  <p:slideViewPr>
    <p:cSldViewPr snapToGrid="0">
      <p:cViewPr varScale="1">
        <p:scale>
          <a:sx n="82" d="100"/>
          <a:sy n="82" d="100"/>
        </p:scale>
        <p:origin x="89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AC34-DDF1-F735-7AB8-16AEA9CF8A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98DD64-C925-4612-591B-DEA9A0B078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F24789-8264-B090-7287-7EC4AAE0B526}"/>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5" name="Footer Placeholder 4">
            <a:extLst>
              <a:ext uri="{FF2B5EF4-FFF2-40B4-BE49-F238E27FC236}">
                <a16:creationId xmlns:a16="http://schemas.microsoft.com/office/drawing/2014/main" id="{578568B6-197D-555B-9EA5-226816752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A4EAF0-16FA-DA4E-2110-D0C6953ECBD4}"/>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1261400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D3995-D61F-AC10-2A8A-B74B40CE79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9BFD10-77D9-25D6-3A96-ACCAE16D1D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A49DD2-6EEC-6D4D-243D-14331E385AB1}"/>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5" name="Footer Placeholder 4">
            <a:extLst>
              <a:ext uri="{FF2B5EF4-FFF2-40B4-BE49-F238E27FC236}">
                <a16:creationId xmlns:a16="http://schemas.microsoft.com/office/drawing/2014/main" id="{EB83CBCA-FD8D-E2C5-2505-0177FC7A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68ECC5-390F-A534-65A1-D35C74DDF142}"/>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285401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929E09-31AA-A5E3-F70F-4F68C2EE6E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FEC2FA-78DB-C553-9032-08D38570C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26E8D5-691F-29AE-9F81-06701ABE32B6}"/>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5" name="Footer Placeholder 4">
            <a:extLst>
              <a:ext uri="{FF2B5EF4-FFF2-40B4-BE49-F238E27FC236}">
                <a16:creationId xmlns:a16="http://schemas.microsoft.com/office/drawing/2014/main" id="{BDAA0F85-5E2C-1238-93CF-60E63EF89E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6B2CE6-81DC-355D-FCB8-93A8150FE9CC}"/>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1126000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7758A-CD0A-C037-DD25-8620CEA868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9B61E1-72D9-B73A-48CD-B880CF50AD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CF3036-0BCB-7DD6-1CD9-8F4274D0A8AA}"/>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5" name="Footer Placeholder 4">
            <a:extLst>
              <a:ext uri="{FF2B5EF4-FFF2-40B4-BE49-F238E27FC236}">
                <a16:creationId xmlns:a16="http://schemas.microsoft.com/office/drawing/2014/main" id="{483A3F00-6F14-5615-8C42-EAD0253C3A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2944B2-9824-35BD-B3EF-4BF7CD455627}"/>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3911111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E99EE-235D-9BC6-3D9E-CB977CBB49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239AA1-DF1A-B999-60AC-7D01AFCB48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3195B4-BF48-3CED-F56E-5E206C2A8987}"/>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5" name="Footer Placeholder 4">
            <a:extLst>
              <a:ext uri="{FF2B5EF4-FFF2-40B4-BE49-F238E27FC236}">
                <a16:creationId xmlns:a16="http://schemas.microsoft.com/office/drawing/2014/main" id="{669EE635-840C-8AED-2087-DA1148CA5B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47E0FF-D687-611C-87D6-ABB40CB44661}"/>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78618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3E681-EE8F-2149-EA02-6C8E1AF27E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1C13E9-73A3-263B-BFDF-C3124078CF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65DC29-380F-C62E-3B37-8EA84289D7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DE5A40-7849-C8E1-B892-EF854D5A4AB8}"/>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6" name="Footer Placeholder 5">
            <a:extLst>
              <a:ext uri="{FF2B5EF4-FFF2-40B4-BE49-F238E27FC236}">
                <a16:creationId xmlns:a16="http://schemas.microsoft.com/office/drawing/2014/main" id="{91383253-EAF0-15DC-3700-6C8595F09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B224D8-D895-3452-5AFA-B12A44B076C0}"/>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2611367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8E780-CA41-DF0F-5290-667351CA4C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7271F4-BFAA-E33E-06F1-7D5E8B0016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87B248-7820-CB17-C386-5CF84B51C0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C72F19-F8F8-E5BD-2163-1CF34E7D63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976C69-1568-9560-0BD1-F40F51BC84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5A1B58-AC88-6838-9C92-536BA30A8EF0}"/>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8" name="Footer Placeholder 7">
            <a:extLst>
              <a:ext uri="{FF2B5EF4-FFF2-40B4-BE49-F238E27FC236}">
                <a16:creationId xmlns:a16="http://schemas.microsoft.com/office/drawing/2014/main" id="{8B57B504-DB7E-F039-7B92-4C5A1E97C4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B0F63D-5702-7D31-DCF7-0DFA1C85ACE5}"/>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2866646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C9A8C-09DB-6D70-3783-B17980FDF2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F1F31E-20CA-7159-3600-B761305AAAE7}"/>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4" name="Footer Placeholder 3">
            <a:extLst>
              <a:ext uri="{FF2B5EF4-FFF2-40B4-BE49-F238E27FC236}">
                <a16:creationId xmlns:a16="http://schemas.microsoft.com/office/drawing/2014/main" id="{2E73083A-7220-15C6-24EB-D61C66DFE0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7FD751-931A-9128-D09E-FB9D9935CF32}"/>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1003043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7E82DA-6472-13D5-4035-DCBDDEE7EE66}"/>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3" name="Footer Placeholder 2">
            <a:extLst>
              <a:ext uri="{FF2B5EF4-FFF2-40B4-BE49-F238E27FC236}">
                <a16:creationId xmlns:a16="http://schemas.microsoft.com/office/drawing/2014/main" id="{EB25E537-3490-ACCD-7C60-0439DDA713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C5A092-FF08-876D-30DA-0433F73A5AEA}"/>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4059635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114D6-6C0E-5A79-CEAD-B6662E2E5F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201EF2-46E3-255E-90C2-2FB600E722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FA157C-FEA0-1251-4C42-20BC06ACAA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BC8579-0C18-D1B8-AF48-F90578381988}"/>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6" name="Footer Placeholder 5">
            <a:extLst>
              <a:ext uri="{FF2B5EF4-FFF2-40B4-BE49-F238E27FC236}">
                <a16:creationId xmlns:a16="http://schemas.microsoft.com/office/drawing/2014/main" id="{317CFB6A-2EC5-649A-4B31-3700738871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055FEA-1B37-496A-DC40-17C133E9763A}"/>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1827673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DC67C-BC55-2B82-E1E9-D6D7469D4C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426BD4-1094-8827-671A-CD9ADD9F03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E2AE1E-CEF8-0FDB-0F6B-3B12236654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EA1929-D189-44FE-9130-C62DE36B063D}"/>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6" name="Footer Placeholder 5">
            <a:extLst>
              <a:ext uri="{FF2B5EF4-FFF2-40B4-BE49-F238E27FC236}">
                <a16:creationId xmlns:a16="http://schemas.microsoft.com/office/drawing/2014/main" id="{D1E4F647-D3F4-E953-4AF1-DD8BDD4E0D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BA962A-C82F-8BFA-E493-E55ED779385B}"/>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3809942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3D91C1-259F-4209-6FA5-9E223B5E78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04FB02-8E3D-45B1-F311-937A9F3685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4E04FC-911F-89F3-9301-F3544F02B0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C1773F-77D1-44C1-9690-36C5E9A8D149}" type="datetimeFigureOut">
              <a:rPr lang="en-US" smtClean="0"/>
              <a:t>7/23/2025</a:t>
            </a:fld>
            <a:endParaRPr lang="en-US"/>
          </a:p>
        </p:txBody>
      </p:sp>
      <p:sp>
        <p:nvSpPr>
          <p:cNvPr id="5" name="Footer Placeholder 4">
            <a:extLst>
              <a:ext uri="{FF2B5EF4-FFF2-40B4-BE49-F238E27FC236}">
                <a16:creationId xmlns:a16="http://schemas.microsoft.com/office/drawing/2014/main" id="{7A772FB1-E215-63D0-F8FD-DFF589AD75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857F6CB-CC73-4FE7-8BAD-31690F62D7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74B081-3532-4095-86C8-938A9384EE37}" type="slidenum">
              <a:rPr lang="en-US" smtClean="0"/>
              <a:t>‹#›</a:t>
            </a:fld>
            <a:endParaRPr lang="en-US"/>
          </a:p>
        </p:txBody>
      </p:sp>
    </p:spTree>
    <p:extLst>
      <p:ext uri="{BB962C8B-B14F-4D97-AF65-F5344CB8AC3E}">
        <p14:creationId xmlns:p14="http://schemas.microsoft.com/office/powerpoint/2010/main" val="1385898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6C63-7595-2495-A0A7-764DD6D0751D}"/>
              </a:ext>
            </a:extLst>
          </p:cNvPr>
          <p:cNvSpPr>
            <a:spLocks noGrp="1"/>
          </p:cNvSpPr>
          <p:nvPr>
            <p:ph type="ctrTitle"/>
          </p:nvPr>
        </p:nvSpPr>
        <p:spPr/>
        <p:txBody>
          <a:bodyPr>
            <a:normAutofit fontScale="90000"/>
          </a:bodyPr>
          <a:lstStyle/>
          <a:p>
            <a:r>
              <a:rPr lang="en-US" dirty="0"/>
              <a:t>Predicting Customer Churn to Drive Retention and Growth</a:t>
            </a:r>
            <a:br>
              <a:rPr lang="en-US" dirty="0"/>
            </a:br>
            <a:r>
              <a:rPr lang="en-US" sz="3600" dirty="0"/>
              <a:t>Optimized, Transparent, Scalable Customer Retention.</a:t>
            </a:r>
          </a:p>
        </p:txBody>
      </p:sp>
      <p:sp>
        <p:nvSpPr>
          <p:cNvPr id="3" name="Subtitle 2">
            <a:extLst>
              <a:ext uri="{FF2B5EF4-FFF2-40B4-BE49-F238E27FC236}">
                <a16:creationId xmlns:a16="http://schemas.microsoft.com/office/drawing/2014/main" id="{41F2F2DE-2DF2-CBE3-31A7-E36124415ABD}"/>
              </a:ext>
            </a:extLst>
          </p:cNvPr>
          <p:cNvSpPr>
            <a:spLocks noGrp="1"/>
          </p:cNvSpPr>
          <p:nvPr>
            <p:ph type="subTitle" idx="1"/>
          </p:nvPr>
        </p:nvSpPr>
        <p:spPr/>
        <p:txBody>
          <a:bodyPr/>
          <a:lstStyle/>
          <a:p>
            <a:r>
              <a:rPr lang="en-US" b="1" dirty="0"/>
              <a:t>Presenter:</a:t>
            </a:r>
            <a:r>
              <a:rPr lang="en-US" dirty="0"/>
              <a:t> Tim Kabira </a:t>
            </a:r>
            <a:br>
              <a:rPr lang="en-US" dirty="0"/>
            </a:br>
            <a:r>
              <a:rPr lang="en-US" b="1" dirty="0"/>
              <a:t>Date:</a:t>
            </a:r>
            <a:r>
              <a:rPr lang="en-US" dirty="0"/>
              <a:t> 23</a:t>
            </a:r>
            <a:r>
              <a:rPr lang="en-US" baseline="30000" dirty="0"/>
              <a:t>rd</a:t>
            </a:r>
            <a:r>
              <a:rPr lang="en-US" dirty="0"/>
              <a:t> July 2025</a:t>
            </a:r>
          </a:p>
          <a:p>
            <a:endParaRPr lang="en-US" dirty="0"/>
          </a:p>
        </p:txBody>
      </p:sp>
    </p:spTree>
    <p:extLst>
      <p:ext uri="{BB962C8B-B14F-4D97-AF65-F5344CB8AC3E}">
        <p14:creationId xmlns:p14="http://schemas.microsoft.com/office/powerpoint/2010/main" val="2104210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0D95E-5890-CF2E-85DF-F7806507F147}"/>
              </a:ext>
            </a:extLst>
          </p:cNvPr>
          <p:cNvSpPr>
            <a:spLocks noGrp="1"/>
          </p:cNvSpPr>
          <p:nvPr>
            <p:ph type="title"/>
          </p:nvPr>
        </p:nvSpPr>
        <p:spPr/>
        <p:txBody>
          <a:bodyPr/>
          <a:lstStyle/>
          <a:p>
            <a:r>
              <a:rPr lang="en-US" dirty="0"/>
              <a:t>                               Key Insights</a:t>
            </a:r>
          </a:p>
        </p:txBody>
      </p:sp>
      <p:sp>
        <p:nvSpPr>
          <p:cNvPr id="3" name="Content Placeholder 2">
            <a:extLst>
              <a:ext uri="{FF2B5EF4-FFF2-40B4-BE49-F238E27FC236}">
                <a16:creationId xmlns:a16="http://schemas.microsoft.com/office/drawing/2014/main" id="{247111DB-B313-6161-F99D-8FA828A3CE87}"/>
              </a:ext>
            </a:extLst>
          </p:cNvPr>
          <p:cNvSpPr>
            <a:spLocks noGrp="1"/>
          </p:cNvSpPr>
          <p:nvPr>
            <p:ph idx="1"/>
          </p:nvPr>
        </p:nvSpPr>
        <p:spPr/>
        <p:txBody>
          <a:bodyPr>
            <a:normAutofit fontScale="92500" lnSpcReduction="20000"/>
          </a:bodyPr>
          <a:lstStyle/>
          <a:p>
            <a:pPr>
              <a:buNone/>
            </a:pPr>
            <a:r>
              <a:rPr lang="en-US" b="1" dirty="0"/>
              <a:t>Model Performance:</a:t>
            </a:r>
            <a:r>
              <a:rPr lang="en-US" dirty="0"/>
              <a:t> The Random Forest Classifier, optimized using RandomizedSearchCV, demonstrates strong performance across accuracy, precision, recall, and ROC AUC. SMOTE enhances the detection of churn in an imbalanced dataset.</a:t>
            </a:r>
          </a:p>
          <a:p>
            <a:pPr>
              <a:buNone/>
            </a:pPr>
            <a:r>
              <a:rPr lang="en-US" b="1" dirty="0"/>
              <a:t>Key Predictors:</a:t>
            </a:r>
            <a:r>
              <a:rPr lang="en-US" dirty="0"/>
              <a:t> The Feature Importance Plot identifies key drivers such as tenure, monthly charges, and contract type—factors strongly associated with customer retention behavior.</a:t>
            </a:r>
          </a:p>
          <a:p>
            <a:pPr>
              <a:buNone/>
            </a:pPr>
            <a:r>
              <a:rPr lang="en-US" b="1" dirty="0"/>
              <a:t>Churn Risk:</a:t>
            </a:r>
            <a:r>
              <a:rPr lang="en-US" dirty="0"/>
              <a:t> The use of SMOTE and the recommended Precision-Recall Curve improves the model’s sensitivity to churn cases, helping minimize customer loss and associated revenue impact.</a:t>
            </a:r>
          </a:p>
          <a:p>
            <a:r>
              <a:rPr lang="en-US" b="1" dirty="0"/>
              <a:t>Fairness:</a:t>
            </a:r>
            <a:r>
              <a:rPr lang="en-US" dirty="0"/>
              <a:t> Encoded demographic features (e.g., gender, senior citizen status) allow for analysis of potential model bias, supporting ethical and balanced decision-making.</a:t>
            </a:r>
          </a:p>
          <a:p>
            <a:pPr marL="0" indent="0">
              <a:buNone/>
            </a:pPr>
            <a:endParaRPr lang="en-US" dirty="0"/>
          </a:p>
        </p:txBody>
      </p:sp>
    </p:spTree>
    <p:extLst>
      <p:ext uri="{BB962C8B-B14F-4D97-AF65-F5344CB8AC3E}">
        <p14:creationId xmlns:p14="http://schemas.microsoft.com/office/powerpoint/2010/main" val="2821246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73695-A8D9-3BC8-E908-A80B08DB94BF}"/>
              </a:ext>
            </a:extLst>
          </p:cNvPr>
          <p:cNvSpPr>
            <a:spLocks noGrp="1"/>
          </p:cNvSpPr>
          <p:nvPr>
            <p:ph type="title"/>
          </p:nvPr>
        </p:nvSpPr>
        <p:spPr/>
        <p:txBody>
          <a:bodyPr/>
          <a:lstStyle/>
          <a:p>
            <a:r>
              <a:rPr lang="en-US" b="1" dirty="0"/>
              <a:t>Key Recommendations for Churn Model</a:t>
            </a:r>
            <a:br>
              <a:rPr lang="en-US" b="1" dirty="0"/>
            </a:br>
            <a:endParaRPr lang="en-US" dirty="0"/>
          </a:p>
        </p:txBody>
      </p:sp>
      <p:sp>
        <p:nvSpPr>
          <p:cNvPr id="3" name="Content Placeholder 2">
            <a:extLst>
              <a:ext uri="{FF2B5EF4-FFF2-40B4-BE49-F238E27FC236}">
                <a16:creationId xmlns:a16="http://schemas.microsoft.com/office/drawing/2014/main" id="{66CDCB6A-73CF-EE3F-413C-84C615C2DE11}"/>
              </a:ext>
            </a:extLst>
          </p:cNvPr>
          <p:cNvSpPr>
            <a:spLocks noGrp="1"/>
          </p:cNvSpPr>
          <p:nvPr>
            <p:ph idx="1"/>
          </p:nvPr>
        </p:nvSpPr>
        <p:spPr/>
        <p:txBody>
          <a:bodyPr>
            <a:normAutofit lnSpcReduction="10000"/>
          </a:bodyPr>
          <a:lstStyle/>
          <a:p>
            <a:pPr>
              <a:buFont typeface="Arial" panose="020B0604020202020204" pitchFamily="34" charset="0"/>
              <a:buChar char="•"/>
            </a:pPr>
            <a:r>
              <a:rPr lang="en-US" b="1" dirty="0"/>
              <a:t>Address Imbalance</a:t>
            </a:r>
            <a:r>
              <a:rPr lang="en-US" dirty="0"/>
              <a:t>: Use SMOTE on training data; consider class weights.</a:t>
            </a:r>
          </a:p>
          <a:p>
            <a:pPr>
              <a:buFont typeface="Arial" panose="020B0604020202020204" pitchFamily="34" charset="0"/>
              <a:buChar char="•"/>
            </a:pPr>
            <a:r>
              <a:rPr lang="en-US" b="1" dirty="0"/>
              <a:t>Fairness</a:t>
            </a:r>
            <a:r>
              <a:rPr lang="en-US" dirty="0"/>
              <a:t>: Evaluate model bias across demographics.</a:t>
            </a:r>
          </a:p>
          <a:p>
            <a:pPr>
              <a:buFont typeface="Arial" panose="020B0604020202020204" pitchFamily="34" charset="0"/>
              <a:buChar char="•"/>
            </a:pPr>
            <a:r>
              <a:rPr lang="en-US" b="1" dirty="0"/>
              <a:t>Threshold Tuning</a:t>
            </a:r>
            <a:r>
              <a:rPr lang="en-US" dirty="0"/>
              <a:t>: Optimize with precision-recall balance.</a:t>
            </a:r>
          </a:p>
          <a:p>
            <a:pPr>
              <a:buFont typeface="Arial" panose="020B0604020202020204" pitchFamily="34" charset="0"/>
              <a:buChar char="•"/>
            </a:pPr>
            <a:r>
              <a:rPr lang="en-US" b="1" dirty="0"/>
              <a:t>Cross-Validation</a:t>
            </a:r>
            <a:r>
              <a:rPr lang="en-US" dirty="0"/>
              <a:t>: Ensure model generalizes well.</a:t>
            </a:r>
          </a:p>
          <a:p>
            <a:pPr>
              <a:buFont typeface="Arial" panose="020B0604020202020204" pitchFamily="34" charset="0"/>
              <a:buChar char="•"/>
            </a:pPr>
            <a:r>
              <a:rPr lang="en-US" b="1" dirty="0"/>
              <a:t>Telecom Insights</a:t>
            </a:r>
            <a:r>
              <a:rPr lang="en-US" dirty="0"/>
              <a:t>: Include usage, billing, and complaints data.</a:t>
            </a:r>
          </a:p>
          <a:p>
            <a:pPr>
              <a:buFont typeface="Arial" panose="020B0604020202020204" pitchFamily="34" charset="0"/>
              <a:buChar char="•"/>
            </a:pPr>
            <a:r>
              <a:rPr lang="en-US" b="1" dirty="0"/>
              <a:t>Model Deployment</a:t>
            </a:r>
            <a:r>
              <a:rPr lang="en-US" dirty="0"/>
              <a:t>: Enable real-time churn prediction &amp; retraining.</a:t>
            </a:r>
          </a:p>
          <a:p>
            <a:pPr>
              <a:buFont typeface="Arial" panose="020B0604020202020204" pitchFamily="34" charset="0"/>
              <a:buChar char="•"/>
            </a:pPr>
            <a:r>
              <a:rPr lang="en-US" b="1" dirty="0"/>
              <a:t>Transparency</a:t>
            </a:r>
            <a:r>
              <a:rPr lang="en-US" dirty="0"/>
              <a:t>: Communicate churn drivers clearly.</a:t>
            </a:r>
          </a:p>
          <a:p>
            <a:pPr>
              <a:buFont typeface="Arial" panose="020B0604020202020204" pitchFamily="34" charset="0"/>
              <a:buChar char="•"/>
            </a:pPr>
            <a:r>
              <a:rPr lang="en-US" b="1" dirty="0"/>
              <a:t>Integration</a:t>
            </a:r>
            <a:r>
              <a:rPr lang="en-US" dirty="0"/>
              <a:t>: Automate with CRM systems for actionability.</a:t>
            </a:r>
          </a:p>
          <a:p>
            <a:pPr>
              <a:buNone/>
            </a:pPr>
            <a:endParaRPr lang="en-US" b="1" dirty="0"/>
          </a:p>
        </p:txBody>
      </p:sp>
    </p:spTree>
    <p:extLst>
      <p:ext uri="{BB962C8B-B14F-4D97-AF65-F5344CB8AC3E}">
        <p14:creationId xmlns:p14="http://schemas.microsoft.com/office/powerpoint/2010/main" val="2049208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6B694-5CC9-36E9-29BB-DF5DAE01FFFE}"/>
              </a:ext>
            </a:extLst>
          </p:cNvPr>
          <p:cNvSpPr>
            <a:spLocks noGrp="1"/>
          </p:cNvSpPr>
          <p:nvPr>
            <p:ph type="title"/>
          </p:nvPr>
        </p:nvSpPr>
        <p:spPr/>
        <p:txBody>
          <a:bodyPr/>
          <a:lstStyle/>
          <a:p>
            <a:r>
              <a:rPr lang="en-US" dirty="0"/>
              <a:t>                         Business Problem</a:t>
            </a:r>
          </a:p>
        </p:txBody>
      </p:sp>
      <p:sp>
        <p:nvSpPr>
          <p:cNvPr id="3" name="Content Placeholder 2">
            <a:extLst>
              <a:ext uri="{FF2B5EF4-FFF2-40B4-BE49-F238E27FC236}">
                <a16:creationId xmlns:a16="http://schemas.microsoft.com/office/drawing/2014/main" id="{C3CB235F-9C67-0F61-14D4-F685B1E1F624}"/>
              </a:ext>
            </a:extLst>
          </p:cNvPr>
          <p:cNvSpPr>
            <a:spLocks noGrp="1"/>
          </p:cNvSpPr>
          <p:nvPr>
            <p:ph idx="1"/>
          </p:nvPr>
        </p:nvSpPr>
        <p:spPr/>
        <p:txBody>
          <a:bodyPr/>
          <a:lstStyle/>
          <a:p>
            <a:r>
              <a:rPr lang="en-US" dirty="0"/>
              <a:t>Customer retention is a critical challenge, as acquiring new customers is far more costly than retaining existing ones. Without a proactive approach, businesses risk losing valuable customers due to unnoticed dissatisfaction or disengagement. This project develops a machine learning model to predict churn, enabling timely, data-driven interventions that reduce revenue loss, enhance customer lifetime value, and improve overall retention strategy.</a:t>
            </a:r>
          </a:p>
        </p:txBody>
      </p:sp>
    </p:spTree>
    <p:extLst>
      <p:ext uri="{BB962C8B-B14F-4D97-AF65-F5344CB8AC3E}">
        <p14:creationId xmlns:p14="http://schemas.microsoft.com/office/powerpoint/2010/main" val="724771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3CED5-DDA0-F553-5209-BF3FD2757C4F}"/>
              </a:ext>
            </a:extLst>
          </p:cNvPr>
          <p:cNvSpPr>
            <a:spLocks noGrp="1"/>
          </p:cNvSpPr>
          <p:nvPr>
            <p:ph type="title"/>
          </p:nvPr>
        </p:nvSpPr>
        <p:spPr/>
        <p:txBody>
          <a:bodyPr/>
          <a:lstStyle/>
          <a:p>
            <a:r>
              <a:rPr lang="en-US" dirty="0"/>
              <a:t>                           Project Objectives</a:t>
            </a:r>
          </a:p>
        </p:txBody>
      </p:sp>
      <p:sp>
        <p:nvSpPr>
          <p:cNvPr id="4" name="Rectangle 1">
            <a:extLst>
              <a:ext uri="{FF2B5EF4-FFF2-40B4-BE49-F238E27FC236}">
                <a16:creationId xmlns:a16="http://schemas.microsoft.com/office/drawing/2014/main" id="{0EA10EBA-00AA-7B89-2851-855B8A4EA1CC}"/>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Predict Customer Churn</a:t>
            </a:r>
            <a:r>
              <a:rPr kumimoji="0" lang="en-US" altLang="en-US" sz="1800" b="0" i="0" u="none" strike="noStrike" cap="none" normalizeH="0" baseline="0" dirty="0">
                <a:ln>
                  <a:noFill/>
                </a:ln>
                <a:solidFill>
                  <a:schemeClr val="tx1"/>
                </a:solidFill>
                <a:effectLst/>
                <a:latin typeface="Arial" panose="020B0604020202020204" pitchFamily="34" charset="0"/>
              </a:rPr>
              <a:t>: Build a reliable machine learning model to identify customers likely to leave.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Enable Timely Retention Efforts</a:t>
            </a:r>
            <a:r>
              <a:rPr kumimoji="0" lang="en-US" altLang="en-US" sz="1800" b="0" i="0" u="none" strike="noStrike" cap="none" normalizeH="0" baseline="0" dirty="0">
                <a:ln>
                  <a:noFill/>
                </a:ln>
                <a:solidFill>
                  <a:schemeClr val="tx1"/>
                </a:solidFill>
                <a:effectLst/>
                <a:latin typeface="Arial" panose="020B0604020202020204" pitchFamily="34" charset="0"/>
              </a:rPr>
              <a:t>: Support proactive outreach to at-risk customers before they churn.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Reduce Revenue Loss</a:t>
            </a:r>
            <a:r>
              <a:rPr kumimoji="0" lang="en-US" altLang="en-US" sz="1800" b="0" i="0" u="none" strike="noStrike" cap="none" normalizeH="0" baseline="0" dirty="0">
                <a:ln>
                  <a:noFill/>
                </a:ln>
                <a:solidFill>
                  <a:schemeClr val="tx1"/>
                </a:solidFill>
                <a:effectLst/>
                <a:latin typeface="Arial" panose="020B0604020202020204" pitchFamily="34" charset="0"/>
              </a:rPr>
              <a:t>: Minimize the financial impact of customer attrition.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 Customer Lifetime Value</a:t>
            </a:r>
            <a:r>
              <a:rPr kumimoji="0" lang="en-US" altLang="en-US" sz="1800" b="0" i="0" u="none" strike="noStrike" cap="none" normalizeH="0" baseline="0" dirty="0">
                <a:ln>
                  <a:noFill/>
                </a:ln>
                <a:solidFill>
                  <a:schemeClr val="tx1"/>
                </a:solidFill>
                <a:effectLst/>
                <a:latin typeface="Arial" panose="020B0604020202020204" pitchFamily="34" charset="0"/>
              </a:rPr>
              <a:t>: Retain loyal customers and maximize long-term profitability.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Improve Marketing Efficiency</a:t>
            </a:r>
            <a:r>
              <a:rPr kumimoji="0" lang="en-US" altLang="en-US" sz="1800" b="0" i="0" u="none" strike="noStrike" cap="none" normalizeH="0" baseline="0" dirty="0">
                <a:ln>
                  <a:noFill/>
                </a:ln>
                <a:solidFill>
                  <a:schemeClr val="tx1"/>
                </a:solidFill>
                <a:effectLst/>
                <a:latin typeface="Arial" panose="020B0604020202020204" pitchFamily="34" charset="0"/>
              </a:rPr>
              <a:t>: Target retention campaigns more accurately using data-driven insights.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Support Strategic Decision-Making</a:t>
            </a:r>
            <a:r>
              <a:rPr kumimoji="0" lang="en-US" altLang="en-US" sz="1800" b="0" i="0" u="none" strike="noStrike" cap="none" normalizeH="0" baseline="0" dirty="0">
                <a:ln>
                  <a:noFill/>
                </a:ln>
                <a:solidFill>
                  <a:schemeClr val="tx1"/>
                </a:solidFill>
                <a:effectLst/>
                <a:latin typeface="Arial" panose="020B0604020202020204" pitchFamily="34" charset="0"/>
              </a:rPr>
              <a:t>: Provide interpretable results to guide business strategies on customer loyalty.</a:t>
            </a:r>
          </a:p>
        </p:txBody>
      </p:sp>
    </p:spTree>
    <p:extLst>
      <p:ext uri="{BB962C8B-B14F-4D97-AF65-F5344CB8AC3E}">
        <p14:creationId xmlns:p14="http://schemas.microsoft.com/office/powerpoint/2010/main" val="4103330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FFD4D-DE71-DF03-71AC-BDC1F97DA6A9}"/>
              </a:ext>
            </a:extLst>
          </p:cNvPr>
          <p:cNvSpPr>
            <a:spLocks noGrp="1"/>
          </p:cNvSpPr>
          <p:nvPr>
            <p:ph type="title"/>
          </p:nvPr>
        </p:nvSpPr>
        <p:spPr/>
        <p:txBody>
          <a:bodyPr>
            <a:normAutofit/>
          </a:bodyPr>
          <a:lstStyle/>
          <a:p>
            <a:r>
              <a:rPr lang="en-US" sz="2800" dirty="0"/>
              <a:t>Features derived from historical customer data were leveraged to train a high-accuracy model capable of predicting churn risk with confidence</a:t>
            </a:r>
            <a:br>
              <a:rPr lang="en-US" sz="2800" dirty="0"/>
            </a:br>
            <a:endParaRPr lang="en-US" sz="2800" dirty="0"/>
          </a:p>
        </p:txBody>
      </p:sp>
      <p:pic>
        <p:nvPicPr>
          <p:cNvPr id="5" name="Content Placeholder 4">
            <a:extLst>
              <a:ext uri="{FF2B5EF4-FFF2-40B4-BE49-F238E27FC236}">
                <a16:creationId xmlns:a16="http://schemas.microsoft.com/office/drawing/2014/main" id="{E75E119A-ED64-51FE-3C9B-DA26B0EBCE5A}"/>
              </a:ext>
            </a:extLst>
          </p:cNvPr>
          <p:cNvPicPr>
            <a:picLocks noGrp="1" noChangeAspect="1"/>
          </p:cNvPicPr>
          <p:nvPr>
            <p:ph idx="1"/>
          </p:nvPr>
        </p:nvPicPr>
        <p:blipFill>
          <a:blip r:embed="rId2"/>
          <a:stretch>
            <a:fillRect/>
          </a:stretch>
        </p:blipFill>
        <p:spPr>
          <a:xfrm>
            <a:off x="2117978" y="1825625"/>
            <a:ext cx="7956043" cy="4351338"/>
          </a:xfrm>
        </p:spPr>
      </p:pic>
    </p:spTree>
    <p:extLst>
      <p:ext uri="{BB962C8B-B14F-4D97-AF65-F5344CB8AC3E}">
        <p14:creationId xmlns:p14="http://schemas.microsoft.com/office/powerpoint/2010/main" val="2837750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65700-FB21-AA12-E40D-33F6E8F18032}"/>
              </a:ext>
            </a:extLst>
          </p:cNvPr>
          <p:cNvSpPr>
            <a:spLocks noGrp="1"/>
          </p:cNvSpPr>
          <p:nvPr>
            <p:ph type="title"/>
          </p:nvPr>
        </p:nvSpPr>
        <p:spPr/>
        <p:txBody>
          <a:bodyPr/>
          <a:lstStyle/>
          <a:p>
            <a:r>
              <a:rPr lang="en-US" dirty="0"/>
              <a:t>Model Performance: Identifying High-Risk Churn Customers</a:t>
            </a:r>
          </a:p>
        </p:txBody>
      </p:sp>
      <p:pic>
        <p:nvPicPr>
          <p:cNvPr id="5" name="Content Placeholder 4">
            <a:extLst>
              <a:ext uri="{FF2B5EF4-FFF2-40B4-BE49-F238E27FC236}">
                <a16:creationId xmlns:a16="http://schemas.microsoft.com/office/drawing/2014/main" id="{58DEBEF3-8707-6B2D-2DA0-B036D0444674}"/>
              </a:ext>
            </a:extLst>
          </p:cNvPr>
          <p:cNvPicPr>
            <a:picLocks noGrp="1" noChangeAspect="1"/>
          </p:cNvPicPr>
          <p:nvPr>
            <p:ph idx="1"/>
          </p:nvPr>
        </p:nvPicPr>
        <p:blipFill>
          <a:blip r:embed="rId2"/>
          <a:stretch>
            <a:fillRect/>
          </a:stretch>
        </p:blipFill>
        <p:spPr>
          <a:xfrm>
            <a:off x="3364503" y="1825625"/>
            <a:ext cx="5462993" cy="4351338"/>
          </a:xfrm>
        </p:spPr>
      </p:pic>
    </p:spTree>
    <p:extLst>
      <p:ext uri="{BB962C8B-B14F-4D97-AF65-F5344CB8AC3E}">
        <p14:creationId xmlns:p14="http://schemas.microsoft.com/office/powerpoint/2010/main" val="3914363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B7CAB-7AEB-1E9A-E30A-2D5F187556A8}"/>
              </a:ext>
            </a:extLst>
          </p:cNvPr>
          <p:cNvSpPr>
            <a:spLocks noGrp="1"/>
          </p:cNvSpPr>
          <p:nvPr>
            <p:ph type="title"/>
          </p:nvPr>
        </p:nvSpPr>
        <p:spPr/>
        <p:txBody>
          <a:bodyPr/>
          <a:lstStyle/>
          <a:p>
            <a:r>
              <a:rPr lang="en-US" dirty="0"/>
              <a:t>Customer Churn Prediction: Model Classification Performance</a:t>
            </a:r>
          </a:p>
        </p:txBody>
      </p:sp>
      <p:pic>
        <p:nvPicPr>
          <p:cNvPr id="5" name="Content Placeholder 4">
            <a:extLst>
              <a:ext uri="{FF2B5EF4-FFF2-40B4-BE49-F238E27FC236}">
                <a16:creationId xmlns:a16="http://schemas.microsoft.com/office/drawing/2014/main" id="{0DBEB085-CFB1-8723-A255-BBAB27B31F2D}"/>
              </a:ext>
            </a:extLst>
          </p:cNvPr>
          <p:cNvPicPr>
            <a:picLocks noGrp="1" noChangeAspect="1"/>
          </p:cNvPicPr>
          <p:nvPr>
            <p:ph idx="1"/>
          </p:nvPr>
        </p:nvPicPr>
        <p:blipFill>
          <a:blip r:embed="rId2"/>
          <a:stretch>
            <a:fillRect/>
          </a:stretch>
        </p:blipFill>
        <p:spPr>
          <a:xfrm>
            <a:off x="3657259" y="2134133"/>
            <a:ext cx="4877481" cy="3734321"/>
          </a:xfrm>
        </p:spPr>
      </p:pic>
    </p:spTree>
    <p:extLst>
      <p:ext uri="{BB962C8B-B14F-4D97-AF65-F5344CB8AC3E}">
        <p14:creationId xmlns:p14="http://schemas.microsoft.com/office/powerpoint/2010/main" val="1582986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A27C5-4571-289F-E09A-4AFB74579459}"/>
              </a:ext>
            </a:extLst>
          </p:cNvPr>
          <p:cNvSpPr>
            <a:spLocks noGrp="1"/>
          </p:cNvSpPr>
          <p:nvPr>
            <p:ph type="title"/>
          </p:nvPr>
        </p:nvSpPr>
        <p:spPr/>
        <p:txBody>
          <a:bodyPr/>
          <a:lstStyle/>
          <a:p>
            <a:r>
              <a:rPr lang="en-US" dirty="0"/>
              <a:t>Interpreting the Confusion Matrix for Churn Prediction</a:t>
            </a:r>
          </a:p>
        </p:txBody>
      </p:sp>
      <p:sp>
        <p:nvSpPr>
          <p:cNvPr id="3" name="Content Placeholder 2">
            <a:extLst>
              <a:ext uri="{FF2B5EF4-FFF2-40B4-BE49-F238E27FC236}">
                <a16:creationId xmlns:a16="http://schemas.microsoft.com/office/drawing/2014/main" id="{4F18EC7E-7097-585E-2F5A-2EC077743C4F}"/>
              </a:ext>
            </a:extLst>
          </p:cNvPr>
          <p:cNvSpPr>
            <a:spLocks noGrp="1"/>
          </p:cNvSpPr>
          <p:nvPr>
            <p:ph idx="1"/>
          </p:nvPr>
        </p:nvSpPr>
        <p:spPr/>
        <p:txBody>
          <a:bodyPr/>
          <a:lstStyle/>
          <a:p>
            <a:r>
              <a:rPr lang="en-US" dirty="0"/>
              <a:t>The ROC curve evaluates the performance of the churn classification model by plotting the True Positive Rate against the False Positive Rate across various thresholds. With an AUC of 0.93, the model demonstrates strong predictive power, effectively distinguishing customers likely to churn from those who will stay, while minimizing false positives.</a:t>
            </a:r>
          </a:p>
        </p:txBody>
      </p:sp>
    </p:spTree>
    <p:extLst>
      <p:ext uri="{BB962C8B-B14F-4D97-AF65-F5344CB8AC3E}">
        <p14:creationId xmlns:p14="http://schemas.microsoft.com/office/powerpoint/2010/main" val="1256387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AB0D1-4F22-668A-C889-3B7AA7CDEB4E}"/>
              </a:ext>
            </a:extLst>
          </p:cNvPr>
          <p:cNvSpPr>
            <a:spLocks noGrp="1"/>
          </p:cNvSpPr>
          <p:nvPr>
            <p:ph type="title"/>
          </p:nvPr>
        </p:nvSpPr>
        <p:spPr/>
        <p:txBody>
          <a:bodyPr/>
          <a:lstStyle/>
          <a:p>
            <a:r>
              <a:rPr lang="en-US" dirty="0"/>
              <a:t>Churn Prediction Models: Logistic Regression vs Random Forest</a:t>
            </a:r>
          </a:p>
        </p:txBody>
      </p:sp>
      <p:pic>
        <p:nvPicPr>
          <p:cNvPr id="5" name="Content Placeholder 4">
            <a:extLst>
              <a:ext uri="{FF2B5EF4-FFF2-40B4-BE49-F238E27FC236}">
                <a16:creationId xmlns:a16="http://schemas.microsoft.com/office/drawing/2014/main" id="{EAF17D43-2159-B039-8854-7CBA72138F9F}"/>
              </a:ext>
            </a:extLst>
          </p:cNvPr>
          <p:cNvPicPr>
            <a:picLocks noGrp="1" noChangeAspect="1"/>
          </p:cNvPicPr>
          <p:nvPr>
            <p:ph idx="1"/>
          </p:nvPr>
        </p:nvPicPr>
        <p:blipFill>
          <a:blip r:embed="rId2"/>
          <a:stretch>
            <a:fillRect/>
          </a:stretch>
        </p:blipFill>
        <p:spPr>
          <a:xfrm>
            <a:off x="3547707" y="2119844"/>
            <a:ext cx="5096586" cy="3762900"/>
          </a:xfrm>
        </p:spPr>
      </p:pic>
    </p:spTree>
    <p:extLst>
      <p:ext uri="{BB962C8B-B14F-4D97-AF65-F5344CB8AC3E}">
        <p14:creationId xmlns:p14="http://schemas.microsoft.com/office/powerpoint/2010/main" val="2556205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10A49-E3E1-E911-D828-2F8FEAD0258A}"/>
              </a:ext>
            </a:extLst>
          </p:cNvPr>
          <p:cNvSpPr>
            <a:spLocks noGrp="1"/>
          </p:cNvSpPr>
          <p:nvPr>
            <p:ph type="title"/>
          </p:nvPr>
        </p:nvSpPr>
        <p:spPr/>
        <p:txBody>
          <a:bodyPr/>
          <a:lstStyle/>
          <a:p>
            <a:r>
              <a:rPr lang="en-US" dirty="0"/>
              <a:t>                             Interpretation</a:t>
            </a:r>
          </a:p>
        </p:txBody>
      </p:sp>
      <p:sp>
        <p:nvSpPr>
          <p:cNvPr id="3" name="Content Placeholder 2">
            <a:extLst>
              <a:ext uri="{FF2B5EF4-FFF2-40B4-BE49-F238E27FC236}">
                <a16:creationId xmlns:a16="http://schemas.microsoft.com/office/drawing/2014/main" id="{9834C035-5F08-F737-FAB0-D31A9AE330B7}"/>
              </a:ext>
            </a:extLst>
          </p:cNvPr>
          <p:cNvSpPr>
            <a:spLocks noGrp="1"/>
          </p:cNvSpPr>
          <p:nvPr>
            <p:ph idx="1"/>
          </p:nvPr>
        </p:nvSpPr>
        <p:spPr/>
        <p:txBody>
          <a:bodyPr/>
          <a:lstStyle/>
          <a:p>
            <a:pPr>
              <a:buNone/>
            </a:pPr>
            <a:r>
              <a:rPr lang="en-US" dirty="0"/>
              <a:t>This ROC (Receiver Operating Characteristic) curve evaluates the performance of a binary classifier in predicting customer churn.</a:t>
            </a:r>
          </a:p>
          <a:p>
            <a:pPr>
              <a:buNone/>
            </a:pPr>
            <a:r>
              <a:rPr lang="en-US" dirty="0"/>
              <a:t>The x-axis shows the False Positive Rate (non-churners wrongly classified), while the y-axis shows the True Positive Rate (correctly identified churners).</a:t>
            </a:r>
          </a:p>
          <a:p>
            <a:pPr>
              <a:buNone/>
            </a:pPr>
            <a:r>
              <a:rPr lang="en-US" dirty="0"/>
              <a:t>The blue curve reflects the model’s ability to distinguish between churners and non-churners at various thresholds.</a:t>
            </a:r>
            <a:br>
              <a:rPr lang="en-US" dirty="0"/>
            </a:br>
            <a:r>
              <a:rPr lang="en-US" dirty="0"/>
              <a:t>The diagonal line (AUC = 0.5) represents random guessing.</a:t>
            </a:r>
          </a:p>
          <a:p>
            <a:r>
              <a:rPr lang="en-US" dirty="0"/>
              <a:t>An AUC of 0.731 indicates the model performs reasonably well in separating churners from non-churners.</a:t>
            </a:r>
          </a:p>
          <a:p>
            <a:endParaRPr lang="en-US" dirty="0"/>
          </a:p>
        </p:txBody>
      </p:sp>
    </p:spTree>
    <p:extLst>
      <p:ext uri="{BB962C8B-B14F-4D97-AF65-F5344CB8AC3E}">
        <p14:creationId xmlns:p14="http://schemas.microsoft.com/office/powerpoint/2010/main" val="42383688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TotalTime>
  <Words>595</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Predicting Customer Churn to Drive Retention and Growth Optimized, Transparent, Scalable Customer Retention.</vt:lpstr>
      <vt:lpstr>                         Business Problem</vt:lpstr>
      <vt:lpstr>                           Project Objectives</vt:lpstr>
      <vt:lpstr>Features derived from historical customer data were leveraged to train a high-accuracy model capable of predicting churn risk with confidence </vt:lpstr>
      <vt:lpstr>Model Performance: Identifying High-Risk Churn Customers</vt:lpstr>
      <vt:lpstr>Customer Churn Prediction: Model Classification Performance</vt:lpstr>
      <vt:lpstr>Interpreting the Confusion Matrix for Churn Prediction</vt:lpstr>
      <vt:lpstr>Churn Prediction Models: Logistic Regression vs Random Forest</vt:lpstr>
      <vt:lpstr>                             Interpretation</vt:lpstr>
      <vt:lpstr>                               Key Insights</vt:lpstr>
      <vt:lpstr>Key Recommendations for Churn Model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USER</dc:creator>
  <cp:lastModifiedBy>USER</cp:lastModifiedBy>
  <cp:revision>12</cp:revision>
  <dcterms:created xsi:type="dcterms:W3CDTF">2025-07-23T11:59:37Z</dcterms:created>
  <dcterms:modified xsi:type="dcterms:W3CDTF">2025-07-23T18:12:55Z</dcterms:modified>
</cp:coreProperties>
</file>