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9" r:id="rId4"/>
    <p:sldId id="260" r:id="rId5"/>
    <p:sldId id="267" r:id="rId6"/>
    <p:sldId id="268" r:id="rId7"/>
    <p:sldId id="262" r:id="rId8"/>
    <p:sldId id="269" r:id="rId9"/>
    <p:sldId id="263"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940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312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967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2407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5679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24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271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1752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86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163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925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355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078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687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475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59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675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1/21/2025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7825338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 y="2832275"/>
            <a:ext cx="8458201" cy="691555"/>
          </a:xfrm>
        </p:spPr>
        <p:txBody>
          <a:bodyPr>
            <a:normAutofit fontScale="90000"/>
          </a:bodyPr>
          <a:lstStyle/>
          <a:p>
            <a:r>
              <a:rPr sz="4000" b="1" dirty="0">
                <a:latin typeface="Algerian" panose="04020705040A02060702" pitchFamily="82" charset="0"/>
              </a:rPr>
              <a:t>Student Performance Predictor</a:t>
            </a:r>
          </a:p>
        </p:txBody>
      </p:sp>
      <p:sp>
        <p:nvSpPr>
          <p:cNvPr id="3" name="Subtitle 2"/>
          <p:cNvSpPr>
            <a:spLocks noGrp="1"/>
          </p:cNvSpPr>
          <p:nvPr>
            <p:ph type="subTitle" idx="1"/>
          </p:nvPr>
        </p:nvSpPr>
        <p:spPr>
          <a:xfrm>
            <a:off x="0" y="3557017"/>
            <a:ext cx="9079993" cy="594359"/>
          </a:xfrm>
        </p:spPr>
        <p:txBody>
          <a:bodyPr>
            <a:normAutofit/>
          </a:bodyPr>
          <a:lstStyle/>
          <a:p>
            <a:r>
              <a:rPr lang="en-IN" dirty="0">
                <a:latin typeface="Algerian" panose="04020705040A02060702" pitchFamily="82" charset="0"/>
              </a:rPr>
              <a:t>“</a:t>
            </a:r>
            <a:r>
              <a:rPr dirty="0">
                <a:latin typeface="Algerian" panose="04020705040A02060702" pitchFamily="82" charset="0"/>
              </a:rPr>
              <a:t>Predicting Students' CGPA Based on Academic and Behavioral Factors</a:t>
            </a:r>
            <a:r>
              <a:rPr lang="en-IN" dirty="0">
                <a:latin typeface="Algerian" panose="04020705040A02060702" pitchFamily="82" charset="0"/>
              </a:rPr>
              <a:t>"</a:t>
            </a:r>
            <a:endParaRPr dirty="0">
              <a:latin typeface="Algerian" panose="04020705040A02060702" pitchFamily="82" charset="0"/>
            </a:endParaRPr>
          </a:p>
        </p:txBody>
      </p:sp>
      <p:sp>
        <p:nvSpPr>
          <p:cNvPr id="4" name="TextBox 3">
            <a:extLst>
              <a:ext uri="{FF2B5EF4-FFF2-40B4-BE49-F238E27FC236}">
                <a16:creationId xmlns:a16="http://schemas.microsoft.com/office/drawing/2014/main" id="{1554991C-1B7F-F456-38FF-765E663760D6}"/>
              </a:ext>
            </a:extLst>
          </p:cNvPr>
          <p:cNvSpPr txBox="1"/>
          <p:nvPr/>
        </p:nvSpPr>
        <p:spPr>
          <a:xfrm>
            <a:off x="4462272" y="6227064"/>
            <a:ext cx="4681728" cy="646331"/>
          </a:xfrm>
          <a:prstGeom prst="rect">
            <a:avLst/>
          </a:prstGeom>
          <a:noFill/>
        </p:spPr>
        <p:txBody>
          <a:bodyPr wrap="square" rtlCol="0">
            <a:spAutoFit/>
          </a:bodyPr>
          <a:lstStyle/>
          <a:p>
            <a:r>
              <a:rPr lang="en-US" dirty="0">
                <a:latin typeface="Algerian" panose="04020705040A02060702" pitchFamily="82" charset="0"/>
              </a:rPr>
              <a:t>Presented by: Kabir Rajkumar Patil</a:t>
            </a:r>
          </a:p>
          <a:p>
            <a:r>
              <a:rPr lang="en-IN" dirty="0">
                <a:latin typeface="Algerian" panose="04020705040A02060702" pitchFamily="82" charset="0"/>
              </a:rPr>
              <a:t>Date:- 21/01/2025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633983"/>
          </a:xfrm>
        </p:spPr>
        <p:txBody>
          <a:bodyPr/>
          <a:lstStyle/>
          <a:p>
            <a:r>
              <a:rPr dirty="0">
                <a:latin typeface="Algerian" panose="04020705040A02060702" pitchFamily="82" charset="0"/>
              </a:rPr>
              <a:t>Conclusion</a:t>
            </a:r>
          </a:p>
        </p:txBody>
      </p:sp>
      <p:sp>
        <p:nvSpPr>
          <p:cNvPr id="3" name="Content Placeholder 2"/>
          <p:cNvSpPr>
            <a:spLocks noGrp="1"/>
          </p:cNvSpPr>
          <p:nvPr>
            <p:ph idx="1"/>
          </p:nvPr>
        </p:nvSpPr>
        <p:spPr>
          <a:xfrm>
            <a:off x="832104" y="1618488"/>
            <a:ext cx="7772400" cy="3191256"/>
          </a:xfrm>
        </p:spPr>
        <p:txBody>
          <a:bodyPr>
            <a:normAutofit fontScale="25000" lnSpcReduction="20000"/>
          </a:bodyPr>
          <a:lstStyle/>
          <a:p>
            <a:r>
              <a:rPr sz="8000" dirty="0"/>
              <a:t>Summary</a:t>
            </a:r>
            <a:r>
              <a:rPr dirty="0"/>
              <a:t>:</a:t>
            </a:r>
          </a:p>
          <a:p>
            <a:pPr marL="0" indent="0">
              <a:buNone/>
            </a:pPr>
            <a:r>
              <a:rPr lang="en-IN" dirty="0"/>
              <a:t>	</a:t>
            </a:r>
            <a:r>
              <a:rPr sz="7200" dirty="0"/>
              <a:t>- Successfully developed a </a:t>
            </a:r>
            <a:r>
              <a:rPr lang="en-IN" sz="7200" dirty="0"/>
              <a:t>linear regression </a:t>
            </a:r>
            <a:r>
              <a:rPr sz="7200" dirty="0"/>
              <a:t>model to predict CGPA based on </a:t>
            </a:r>
            <a:r>
              <a:rPr lang="en-IN" sz="7200" dirty="0"/>
              <a:t>	</a:t>
            </a:r>
            <a:r>
              <a:rPr sz="7200" dirty="0"/>
              <a:t>academic and</a:t>
            </a:r>
            <a:r>
              <a:rPr lang="en-IN" sz="7200" dirty="0"/>
              <a:t> 	</a:t>
            </a:r>
            <a:r>
              <a:rPr sz="7200" dirty="0"/>
              <a:t>behavioral factors.</a:t>
            </a:r>
          </a:p>
          <a:p>
            <a:pPr marL="0" indent="0">
              <a:buNone/>
            </a:pPr>
            <a:r>
              <a:rPr lang="en-IN" sz="7200" dirty="0"/>
              <a:t>	-</a:t>
            </a:r>
            <a:r>
              <a:rPr lang="en-US" sz="7200" dirty="0"/>
              <a:t>The Student Performance Predictor Project uses data analysis to understand 	factors like gender, sleep, diet, and past scores affecting academic success. </a:t>
            </a:r>
          </a:p>
          <a:p>
            <a:pPr marL="0" indent="0">
              <a:buNone/>
            </a:pPr>
            <a:r>
              <a:rPr lang="en-US" sz="7200" dirty="0"/>
              <a:t>	-It helps tailor strategies for fair learning opportunities and maximized 	outcomes. While the student ranking system encourages competition, it also 	faces criticism. </a:t>
            </a:r>
          </a:p>
          <a:p>
            <a:pPr marL="0" indent="0">
              <a:buNone/>
            </a:pPr>
            <a:r>
              <a:rPr lang="en-US" sz="7200" dirty="0"/>
              <a:t>	-Yet, when used effectively, it drives academic excellence and prepares 	students for success. Efforts to refine the system should continue, 	recognizing its positive impact on motivation and achievement. </a:t>
            </a:r>
          </a:p>
          <a:p>
            <a:pPr marL="0" indent="0">
              <a:buNone/>
            </a:pPr>
            <a:r>
              <a:rPr lang="en-US" sz="7200" dirty="0"/>
              <a:t>	-This project represents a significant step in improving education by 	providing insights and interventions to support student success.</a:t>
            </a:r>
          </a:p>
          <a:p>
            <a:pPr marL="0" indent="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Angel face outline with solid fill">
            <a:extLst>
              <a:ext uri="{FF2B5EF4-FFF2-40B4-BE49-F238E27FC236}">
                <a16:creationId xmlns:a16="http://schemas.microsoft.com/office/drawing/2014/main" id="{98251F50-DDFC-137E-B1E0-4304951B9A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7520" y="1527048"/>
            <a:ext cx="2834640" cy="2834640"/>
          </a:xfrm>
          <a:prstGeom prst="rect">
            <a:avLst/>
          </a:prstGeom>
        </p:spPr>
      </p:pic>
      <p:sp>
        <p:nvSpPr>
          <p:cNvPr id="8" name="TextBox 7">
            <a:extLst>
              <a:ext uri="{FF2B5EF4-FFF2-40B4-BE49-F238E27FC236}">
                <a16:creationId xmlns:a16="http://schemas.microsoft.com/office/drawing/2014/main" id="{89DBADE4-2ED5-D0B7-C9F1-46240E25CC84}"/>
              </a:ext>
            </a:extLst>
          </p:cNvPr>
          <p:cNvSpPr txBox="1"/>
          <p:nvPr/>
        </p:nvSpPr>
        <p:spPr>
          <a:xfrm>
            <a:off x="1645920" y="2247638"/>
            <a:ext cx="5852160" cy="1323439"/>
          </a:xfrm>
          <a:prstGeom prst="rect">
            <a:avLst/>
          </a:prstGeom>
          <a:noFill/>
        </p:spPr>
        <p:txBody>
          <a:bodyPr wrap="square" rtlCol="0">
            <a:spAutoFit/>
          </a:bodyPr>
          <a:lstStyle/>
          <a:p>
            <a:r>
              <a:rPr lang="en-IN" sz="8000" dirty="0">
                <a:latin typeface="Algerian" panose="04020705040A02060702" pitchFamily="82" charset="0"/>
              </a:rPr>
              <a:t>THANK</a:t>
            </a:r>
            <a:r>
              <a:rPr lang="en-IN" sz="8000" dirty="0">
                <a:solidFill>
                  <a:schemeClr val="bg1">
                    <a:lumMod val="65000"/>
                    <a:lumOff val="35000"/>
                  </a:schemeClr>
                </a:solidFill>
                <a:latin typeface="Algerian" panose="04020705040A02060702" pitchFamily="82" charset="0"/>
              </a:rPr>
              <a:t> </a:t>
            </a:r>
            <a:r>
              <a:rPr lang="en-IN" sz="8000" dirty="0">
                <a:latin typeface="Algerian" panose="04020705040A02060702" pitchFamily="82" charset="0"/>
              </a:rPr>
              <a:t>YOU</a:t>
            </a:r>
            <a:r>
              <a:rPr lang="en-IN" sz="8000" dirty="0">
                <a:solidFill>
                  <a:schemeClr val="bg1">
                    <a:lumMod val="65000"/>
                    <a:lumOff val="35000"/>
                  </a:schemeClr>
                </a:solidFill>
                <a:latin typeface="Algerian" panose="04020705040A02060702" pitchFamily="82"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728"/>
            <a:ext cx="7772400" cy="666836"/>
          </a:xfrm>
        </p:spPr>
        <p:txBody>
          <a:bodyPr/>
          <a:lstStyle/>
          <a:p>
            <a:r>
              <a:rPr lang="en-IN" b="1" dirty="0">
                <a:latin typeface="Algerian" panose="04020705040A02060702" pitchFamily="82" charset="0"/>
              </a:rPr>
              <a:t>	Introduction:</a:t>
            </a:r>
            <a:endParaRPr b="1" dirty="0">
              <a:latin typeface="Algerian" panose="04020705040A02060702" pitchFamily="82" charset="0"/>
            </a:endParaRPr>
          </a:p>
        </p:txBody>
      </p:sp>
      <p:sp>
        <p:nvSpPr>
          <p:cNvPr id="3" name="Content Placeholder 2"/>
          <p:cNvSpPr>
            <a:spLocks noGrp="1"/>
          </p:cNvSpPr>
          <p:nvPr>
            <p:ph idx="1"/>
          </p:nvPr>
        </p:nvSpPr>
        <p:spPr>
          <a:xfrm>
            <a:off x="740664" y="4178134"/>
            <a:ext cx="8129016" cy="2684102"/>
          </a:xfrm>
        </p:spPr>
        <p:txBody>
          <a:bodyPr/>
          <a:lstStyle/>
          <a:p>
            <a:r>
              <a:rPr dirty="0"/>
              <a:t>Objective:</a:t>
            </a:r>
          </a:p>
          <a:p>
            <a:pPr marL="0" indent="0">
              <a:buNone/>
            </a:pPr>
            <a:r>
              <a:rPr lang="en-IN" dirty="0"/>
              <a:t>	</a:t>
            </a:r>
            <a:r>
              <a:rPr dirty="0"/>
              <a:t>- To develop a machine learning model that predicts students' CGPA based </a:t>
            </a:r>
            <a:r>
              <a:rPr lang="en-IN" dirty="0"/>
              <a:t>	</a:t>
            </a:r>
            <a:r>
              <a:rPr dirty="0"/>
              <a:t>on their marks and daily routine.</a:t>
            </a:r>
          </a:p>
          <a:p>
            <a:r>
              <a:rPr b="1" dirty="0"/>
              <a:t>Significance:</a:t>
            </a:r>
          </a:p>
          <a:p>
            <a:pPr marL="0" indent="0">
              <a:buNone/>
            </a:pPr>
            <a:r>
              <a:rPr lang="en-IN" b="1" dirty="0"/>
              <a:t>	</a:t>
            </a:r>
            <a:r>
              <a:rPr b="1" dirty="0"/>
              <a:t>- </a:t>
            </a:r>
            <a:r>
              <a:rPr dirty="0"/>
              <a:t>Helps educators identify areas where students may need additional support.</a:t>
            </a:r>
          </a:p>
          <a:p>
            <a:pPr marL="0" indent="0">
              <a:buNone/>
            </a:pPr>
            <a:r>
              <a:rPr lang="en-IN" dirty="0"/>
              <a:t>	</a:t>
            </a:r>
            <a:r>
              <a:rPr dirty="0"/>
              <a:t>- Enables targeted interventions for improving academic performance.</a:t>
            </a:r>
          </a:p>
        </p:txBody>
      </p:sp>
      <p:sp>
        <p:nvSpPr>
          <p:cNvPr id="4" name="TextBox 3">
            <a:extLst>
              <a:ext uri="{FF2B5EF4-FFF2-40B4-BE49-F238E27FC236}">
                <a16:creationId xmlns:a16="http://schemas.microsoft.com/office/drawing/2014/main" id="{2E36D9D7-184F-70E9-268B-D6E98FE10FFA}"/>
              </a:ext>
            </a:extLst>
          </p:cNvPr>
          <p:cNvSpPr txBox="1"/>
          <p:nvPr/>
        </p:nvSpPr>
        <p:spPr>
          <a:xfrm>
            <a:off x="457200" y="3914970"/>
            <a:ext cx="4114800" cy="523220"/>
          </a:xfrm>
          <a:prstGeom prst="rect">
            <a:avLst/>
          </a:prstGeom>
          <a:noFill/>
        </p:spPr>
        <p:txBody>
          <a:bodyPr wrap="square" rtlCol="0">
            <a:spAutoFit/>
          </a:bodyPr>
          <a:lstStyle/>
          <a:p>
            <a:r>
              <a:rPr lang="en-IN" sz="2800" b="1" cap="all" dirty="0">
                <a:ln w="3175" cmpd="sng">
                  <a:noFill/>
                </a:ln>
                <a:latin typeface="Algerian" panose="04020705040A02060702" pitchFamily="82" charset="0"/>
                <a:ea typeface="+mj-ea"/>
                <a:cs typeface="+mj-cs"/>
              </a:rPr>
              <a:t>Problem</a:t>
            </a:r>
            <a:r>
              <a:rPr lang="en-IN" b="1" dirty="0">
                <a:latin typeface="Algerian" panose="04020705040A02060702" pitchFamily="82" charset="0"/>
              </a:rPr>
              <a:t> </a:t>
            </a:r>
            <a:r>
              <a:rPr lang="en-IN" sz="2800" b="1" cap="all" dirty="0">
                <a:ln w="3175" cmpd="sng">
                  <a:noFill/>
                </a:ln>
                <a:latin typeface="Algerian" panose="04020705040A02060702" pitchFamily="82" charset="0"/>
                <a:ea typeface="+mj-ea"/>
                <a:cs typeface="+mj-cs"/>
              </a:rPr>
              <a:t>Statement</a:t>
            </a:r>
          </a:p>
        </p:txBody>
      </p:sp>
      <p:sp>
        <p:nvSpPr>
          <p:cNvPr id="5" name="Content Placeholder 2"/>
          <p:cNvSpPr txBox="1">
            <a:spLocks/>
          </p:cNvSpPr>
          <p:nvPr/>
        </p:nvSpPr>
        <p:spPr>
          <a:xfrm>
            <a:off x="-173736" y="638886"/>
            <a:ext cx="9162288" cy="3150599"/>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800100" indent="-571500" algn="just">
              <a:buFont typeface="Arial" panose="020B0604020202020204" pitchFamily="34" charset="0"/>
              <a:buChar char="•"/>
            </a:pPr>
            <a:r>
              <a:rPr lang="en-US" dirty="0"/>
              <a:t>Using the Students Performance in Exams Dataset we will try to understand what affects the exam scores. The dataset will present a good source to spot the relations.</a:t>
            </a:r>
          </a:p>
          <a:p>
            <a:pPr marL="800100" indent="-571500" algn="just">
              <a:buFont typeface="Arial" panose="020B0604020202020204" pitchFamily="34" charset="0"/>
              <a:buChar char="•"/>
            </a:pPr>
            <a:r>
              <a:rPr lang="en-US" dirty="0"/>
              <a:t>The Student Performance Predictor Project aims to assess and analyze key metrics influencing academic success. Through comprehensive data collection and analysis, it seeks to identify trends and factors impacting student performance. </a:t>
            </a:r>
          </a:p>
          <a:p>
            <a:pPr marL="800100" indent="-571500" algn="just">
              <a:buFont typeface="Arial" panose="020B0604020202020204" pitchFamily="34" charset="0"/>
              <a:buChar char="•"/>
            </a:pPr>
            <a:r>
              <a:rPr lang="en-US" dirty="0"/>
              <a:t>This project serves as a vital tool for educators and policymakers to enhance educational outcomes and support student achievement. The student ranking system fosters a competitive environment by assessing and comparing academic performance among students.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347"/>
            <a:ext cx="7772400" cy="712556"/>
          </a:xfrm>
        </p:spPr>
        <p:txBody>
          <a:bodyPr/>
          <a:lstStyle/>
          <a:p>
            <a:r>
              <a:rPr dirty="0">
                <a:latin typeface="Algerian" panose="04020705040A02060702" pitchFamily="82" charset="0"/>
              </a:rPr>
              <a:t>Methodology</a:t>
            </a:r>
          </a:p>
        </p:txBody>
      </p:sp>
      <p:sp>
        <p:nvSpPr>
          <p:cNvPr id="3" name="Content Placeholder 2"/>
          <p:cNvSpPr>
            <a:spLocks noGrp="1"/>
          </p:cNvSpPr>
          <p:nvPr>
            <p:ph idx="1"/>
          </p:nvPr>
        </p:nvSpPr>
        <p:spPr>
          <a:xfrm>
            <a:off x="457200" y="947927"/>
            <a:ext cx="7772400" cy="3649133"/>
          </a:xfrm>
        </p:spPr>
        <p:txBody>
          <a:bodyPr>
            <a:normAutofit fontScale="92500"/>
          </a:bodyPr>
          <a:lstStyle/>
          <a:p>
            <a:r>
              <a:rPr b="1" dirty="0"/>
              <a:t>Data Collection:</a:t>
            </a:r>
          </a:p>
          <a:p>
            <a:pPr marL="0" indent="0">
              <a:buNone/>
            </a:pPr>
            <a:r>
              <a:rPr lang="en-IN" dirty="0"/>
              <a:t>	</a:t>
            </a:r>
            <a:r>
              <a:rPr dirty="0"/>
              <a:t>- Gathered data on student marks and daily routines through surveys and </a:t>
            </a:r>
            <a:r>
              <a:rPr lang="en-IN" dirty="0"/>
              <a:t>	</a:t>
            </a:r>
            <a:r>
              <a:rPr dirty="0"/>
              <a:t>institutional records.</a:t>
            </a:r>
          </a:p>
          <a:p>
            <a:r>
              <a:rPr b="1" dirty="0"/>
              <a:t>Feature Selection:</a:t>
            </a:r>
            <a:endParaRPr lang="en-US" b="1" dirty="0"/>
          </a:p>
          <a:p>
            <a:pPr marL="0" indent="0">
              <a:buNone/>
            </a:pPr>
            <a:r>
              <a:rPr lang="en-US" dirty="0"/>
              <a:t>	- Key features included academic scores, study hours, extracurricular 	involvement, and sleep patterns.</a:t>
            </a:r>
          </a:p>
          <a:p>
            <a:r>
              <a:rPr b="1" dirty="0"/>
              <a:t>Model Development:</a:t>
            </a:r>
          </a:p>
          <a:p>
            <a:pPr marL="0" indent="0">
              <a:buNone/>
            </a:pPr>
            <a:r>
              <a:rPr lang="en-IN" dirty="0"/>
              <a:t>	</a:t>
            </a:r>
            <a:r>
              <a:rPr dirty="0"/>
              <a:t>- Implemented machine learning algorithms to train the model.</a:t>
            </a:r>
          </a:p>
          <a:p>
            <a:r>
              <a:rPr dirty="0"/>
              <a:t>Evaluation Metrics:</a:t>
            </a:r>
          </a:p>
          <a:p>
            <a:pPr marL="0" indent="0">
              <a:buNone/>
            </a:pPr>
            <a:r>
              <a:rPr lang="en-IN" dirty="0"/>
              <a:t>	</a:t>
            </a:r>
            <a:r>
              <a:rPr dirty="0"/>
              <a:t>- Used metrics such as Mean Absolute Error (MAE) and R-squared for evaluation.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736"/>
            <a:ext cx="7772400" cy="685124"/>
          </a:xfrm>
        </p:spPr>
        <p:txBody>
          <a:bodyPr/>
          <a:lstStyle/>
          <a:p>
            <a:r>
              <a:rPr dirty="0">
                <a:latin typeface="Algerian" panose="04020705040A02060702" pitchFamily="82" charset="0"/>
              </a:rPr>
              <a:t>Data Insights</a:t>
            </a:r>
          </a:p>
        </p:txBody>
      </p:sp>
      <p:sp>
        <p:nvSpPr>
          <p:cNvPr id="3" name="Content Placeholder 2"/>
          <p:cNvSpPr>
            <a:spLocks noGrp="1"/>
          </p:cNvSpPr>
          <p:nvPr>
            <p:ph idx="1"/>
          </p:nvPr>
        </p:nvSpPr>
        <p:spPr>
          <a:xfrm>
            <a:off x="457200" y="761325"/>
            <a:ext cx="7772400" cy="2402500"/>
          </a:xfrm>
        </p:spPr>
        <p:txBody>
          <a:bodyPr>
            <a:normAutofit lnSpcReduction="10000"/>
          </a:bodyPr>
          <a:lstStyle/>
          <a:p>
            <a:r>
              <a:rPr b="1" dirty="0"/>
              <a:t>Exploratory Data Analysis:</a:t>
            </a:r>
          </a:p>
          <a:p>
            <a:pPr marL="0" indent="0">
              <a:buNone/>
            </a:pPr>
            <a:r>
              <a:rPr lang="en-IN" dirty="0"/>
              <a:t>	</a:t>
            </a:r>
            <a:r>
              <a:rPr dirty="0"/>
              <a:t>- Visualized the relationship between study hours and academic </a:t>
            </a:r>
            <a:r>
              <a:rPr lang="en-IN" dirty="0"/>
              <a:t>	</a:t>
            </a:r>
            <a:r>
              <a:rPr dirty="0"/>
              <a:t>performance.</a:t>
            </a:r>
          </a:p>
          <a:p>
            <a:pPr marL="0" indent="0">
              <a:buNone/>
            </a:pPr>
            <a:r>
              <a:rPr lang="en-IN" dirty="0"/>
              <a:t>	</a:t>
            </a:r>
            <a:r>
              <a:rPr dirty="0"/>
              <a:t>- Observed trends linking sleep patterns with CGPA.</a:t>
            </a:r>
          </a:p>
          <a:p>
            <a:r>
              <a:rPr b="1" dirty="0"/>
              <a:t>Key Observations:</a:t>
            </a:r>
          </a:p>
          <a:p>
            <a:pPr marL="0" indent="0">
              <a:buNone/>
            </a:pPr>
            <a:r>
              <a:rPr lang="en-IN" dirty="0"/>
              <a:t>	</a:t>
            </a:r>
            <a:r>
              <a:rPr dirty="0"/>
              <a:t>- Consistent study habits and adequate sleep positively correlated with </a:t>
            </a:r>
            <a:r>
              <a:rPr lang="en-IN" dirty="0"/>
              <a:t>	</a:t>
            </a:r>
            <a:r>
              <a:rPr dirty="0"/>
              <a:t>higher CGPA.</a:t>
            </a:r>
          </a:p>
        </p:txBody>
      </p:sp>
      <p:sp>
        <p:nvSpPr>
          <p:cNvPr id="5" name="TextBox 4">
            <a:extLst>
              <a:ext uri="{FF2B5EF4-FFF2-40B4-BE49-F238E27FC236}">
                <a16:creationId xmlns:a16="http://schemas.microsoft.com/office/drawing/2014/main" id="{BCFA9F19-D516-F8E5-F98E-C57106814F9A}"/>
              </a:ext>
            </a:extLst>
          </p:cNvPr>
          <p:cNvSpPr txBox="1"/>
          <p:nvPr/>
        </p:nvSpPr>
        <p:spPr>
          <a:xfrm>
            <a:off x="457200" y="3196541"/>
            <a:ext cx="5733288" cy="523220"/>
          </a:xfrm>
          <a:prstGeom prst="rect">
            <a:avLst/>
          </a:prstGeom>
          <a:noFill/>
        </p:spPr>
        <p:txBody>
          <a:bodyPr wrap="square">
            <a:spAutoFit/>
          </a:bodyPr>
          <a:lstStyle/>
          <a:p>
            <a:r>
              <a:rPr lang="en-IN" sz="2800" cap="all" dirty="0">
                <a:ln w="3175" cmpd="sng">
                  <a:noFill/>
                </a:ln>
                <a:latin typeface="Algerian" panose="04020705040A02060702" pitchFamily="82" charset="0"/>
                <a:ea typeface="+mj-ea"/>
                <a:cs typeface="+mj-cs"/>
              </a:rPr>
              <a:t>Machine Learning Model</a:t>
            </a:r>
          </a:p>
        </p:txBody>
      </p:sp>
      <p:sp>
        <p:nvSpPr>
          <p:cNvPr id="7" name="TextBox 6">
            <a:extLst>
              <a:ext uri="{FF2B5EF4-FFF2-40B4-BE49-F238E27FC236}">
                <a16:creationId xmlns:a16="http://schemas.microsoft.com/office/drawing/2014/main" id="{90BAADAD-9ABA-43E9-E85F-44475024381D}"/>
              </a:ext>
            </a:extLst>
          </p:cNvPr>
          <p:cNvSpPr txBox="1"/>
          <p:nvPr/>
        </p:nvSpPr>
        <p:spPr>
          <a:xfrm>
            <a:off x="594360" y="3723266"/>
            <a:ext cx="8284464" cy="2031325"/>
          </a:xfrm>
          <a:prstGeom prst="rect">
            <a:avLst/>
          </a:prstGeom>
          <a:noFill/>
        </p:spPr>
        <p:txBody>
          <a:bodyPr wrap="square">
            <a:spAutoFit/>
          </a:bodyPr>
          <a:lstStyle/>
          <a:p>
            <a:pPr marL="285750" indent="-285750">
              <a:buFont typeface="Arial" panose="020B0604020202020204" pitchFamily="34" charset="0"/>
              <a:buChar char="•"/>
            </a:pPr>
            <a:r>
              <a:rPr lang="en-IN" b="1" dirty="0"/>
              <a:t>Selected Model:</a:t>
            </a:r>
          </a:p>
          <a:p>
            <a:r>
              <a:rPr lang="en-IN" dirty="0"/>
              <a:t>	- Specify the algorithm used, e.g., Linear Regression, Random Forest.</a:t>
            </a:r>
          </a:p>
          <a:p>
            <a:pPr marL="285750" indent="-285750">
              <a:buFont typeface="Arial" panose="020B0604020202020204" pitchFamily="34" charset="0"/>
              <a:buChar char="•"/>
            </a:pPr>
            <a:r>
              <a:rPr lang="en-IN" b="1" dirty="0"/>
              <a:t>Model Training:</a:t>
            </a:r>
          </a:p>
          <a:p>
            <a:r>
              <a:rPr lang="en-IN" dirty="0"/>
              <a:t>	- Split the data into training and testing sets (e.g., 80-20 split).</a:t>
            </a:r>
          </a:p>
          <a:p>
            <a:r>
              <a:rPr lang="en-IN" dirty="0"/>
              <a:t>	- Optimized hyperparameters for improved performance.</a:t>
            </a:r>
          </a:p>
          <a:p>
            <a:pPr marL="285750" indent="-285750">
              <a:buFont typeface="Arial" panose="020B0604020202020204" pitchFamily="34" charset="0"/>
              <a:buChar char="•"/>
            </a:pPr>
            <a:r>
              <a:rPr lang="en-IN" b="1" dirty="0"/>
              <a:t>Model Accuracy:</a:t>
            </a:r>
          </a:p>
          <a:p>
            <a:r>
              <a:rPr lang="en-IN" dirty="0"/>
              <a:t>	- Achieved [100%]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6632-42BD-8F5A-08E6-BA827F608DA8}"/>
              </a:ext>
            </a:extLst>
          </p:cNvPr>
          <p:cNvSpPr>
            <a:spLocks noGrp="1"/>
          </p:cNvSpPr>
          <p:nvPr>
            <p:ph type="title"/>
          </p:nvPr>
        </p:nvSpPr>
        <p:spPr>
          <a:xfrm>
            <a:off x="5486400" y="813816"/>
            <a:ext cx="2834640" cy="688847"/>
          </a:xfrm>
        </p:spPr>
        <p:txBody>
          <a:bodyPr/>
          <a:lstStyle/>
          <a:p>
            <a:r>
              <a:rPr lang="en-IN" dirty="0" err="1">
                <a:latin typeface="Algerian" panose="04020705040A02060702" pitchFamily="82" charset="0"/>
              </a:rPr>
              <a:t>Front-END</a:t>
            </a:r>
            <a:r>
              <a:rPr lang="en-IN" dirty="0">
                <a:latin typeface="Algerian" panose="04020705040A02060702" pitchFamily="82" charset="0"/>
              </a:rPr>
              <a:t>: </a:t>
            </a:r>
          </a:p>
        </p:txBody>
      </p:sp>
      <p:pic>
        <p:nvPicPr>
          <p:cNvPr id="9" name="Picture 8">
            <a:extLst>
              <a:ext uri="{FF2B5EF4-FFF2-40B4-BE49-F238E27FC236}">
                <a16:creationId xmlns:a16="http://schemas.microsoft.com/office/drawing/2014/main" id="{8EDCFAE4-A0CC-616F-569A-906BCD9C4197}"/>
              </a:ext>
            </a:extLst>
          </p:cNvPr>
          <p:cNvPicPr>
            <a:picLocks noChangeAspect="1"/>
          </p:cNvPicPr>
          <p:nvPr/>
        </p:nvPicPr>
        <p:blipFill>
          <a:blip r:embed="rId2"/>
          <a:stretch>
            <a:fillRect/>
          </a:stretch>
        </p:blipFill>
        <p:spPr>
          <a:xfrm>
            <a:off x="71737" y="722066"/>
            <a:ext cx="5323223" cy="5925622"/>
          </a:xfrm>
          <a:prstGeom prst="rect">
            <a:avLst/>
          </a:prstGeom>
        </p:spPr>
      </p:pic>
      <p:sp>
        <p:nvSpPr>
          <p:cNvPr id="12" name="TextBox 11">
            <a:extLst>
              <a:ext uri="{FF2B5EF4-FFF2-40B4-BE49-F238E27FC236}">
                <a16:creationId xmlns:a16="http://schemas.microsoft.com/office/drawing/2014/main" id="{72729F7A-058F-8FD0-DD75-CE3A5C5294B1}"/>
              </a:ext>
            </a:extLst>
          </p:cNvPr>
          <p:cNvSpPr txBox="1"/>
          <p:nvPr/>
        </p:nvSpPr>
        <p:spPr>
          <a:xfrm>
            <a:off x="5623560" y="1709928"/>
            <a:ext cx="317296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This is the basic front-end for our student performance prediction.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front end can be modified based on the different business requirements and usage.</a:t>
            </a:r>
          </a:p>
        </p:txBody>
      </p:sp>
    </p:spTree>
    <p:extLst>
      <p:ext uri="{BB962C8B-B14F-4D97-AF65-F5344CB8AC3E}">
        <p14:creationId xmlns:p14="http://schemas.microsoft.com/office/powerpoint/2010/main" val="226130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A29848-F2A7-2192-9D94-F206DC1B5F89}"/>
              </a:ext>
            </a:extLst>
          </p:cNvPr>
          <p:cNvPicPr>
            <a:picLocks noChangeAspect="1"/>
          </p:cNvPicPr>
          <p:nvPr/>
        </p:nvPicPr>
        <p:blipFill>
          <a:blip r:embed="rId2"/>
          <a:stretch>
            <a:fillRect/>
          </a:stretch>
        </p:blipFill>
        <p:spPr>
          <a:xfrm>
            <a:off x="457200" y="472585"/>
            <a:ext cx="3308668" cy="5912830"/>
          </a:xfrm>
          <a:prstGeom prst="rect">
            <a:avLst/>
          </a:prstGeom>
        </p:spPr>
      </p:pic>
      <p:sp>
        <p:nvSpPr>
          <p:cNvPr id="6" name="TextBox 5">
            <a:extLst>
              <a:ext uri="{FF2B5EF4-FFF2-40B4-BE49-F238E27FC236}">
                <a16:creationId xmlns:a16="http://schemas.microsoft.com/office/drawing/2014/main" id="{9C5A9703-1780-1928-547F-4EAF7ED6ECE2}"/>
              </a:ext>
            </a:extLst>
          </p:cNvPr>
          <p:cNvSpPr txBox="1"/>
          <p:nvPr/>
        </p:nvSpPr>
        <p:spPr>
          <a:xfrm>
            <a:off x="4233672" y="2103120"/>
            <a:ext cx="4453128" cy="2123658"/>
          </a:xfrm>
          <a:prstGeom prst="rect">
            <a:avLst/>
          </a:prstGeom>
          <a:noFill/>
        </p:spPr>
        <p:txBody>
          <a:bodyPr wrap="square" rtlCol="0">
            <a:spAutoFit/>
          </a:bodyPr>
          <a:lstStyle/>
          <a:p>
            <a:r>
              <a:rPr lang="en-IN" sz="2400" b="1" dirty="0">
                <a:latin typeface="Algerian" panose="04020705040A02060702" pitchFamily="82" charset="0"/>
              </a:rPr>
              <a:t>Student Data Input Form:</a:t>
            </a:r>
          </a:p>
          <a:p>
            <a:endParaRPr lang="en-IN" dirty="0"/>
          </a:p>
          <a:p>
            <a:pPr marL="285750" indent="-285750">
              <a:buFont typeface="Arial" panose="020B0604020202020204" pitchFamily="34" charset="0"/>
              <a:buChar char="•"/>
            </a:pPr>
            <a:r>
              <a:rPr lang="en-IN" dirty="0"/>
              <a:t>In this form we can take input of the student data.</a:t>
            </a:r>
          </a:p>
          <a:p>
            <a:pPr marL="285750" indent="-285750">
              <a:buFont typeface="Arial" panose="020B0604020202020204" pitchFamily="34" charset="0"/>
              <a:buChar char="•"/>
            </a:pPr>
            <a:r>
              <a:rPr lang="en-IN" dirty="0"/>
              <a:t>Based on that input the machine-learning model will predict the CGPA.</a:t>
            </a:r>
          </a:p>
          <a:p>
            <a:pPr marL="285750" indent="-285750">
              <a:buFont typeface="Arial" panose="020B0604020202020204" pitchFamily="34" charset="0"/>
              <a:buChar char="•"/>
            </a:pPr>
            <a:r>
              <a:rPr lang="en-IN" dirty="0"/>
              <a:t>The CGPA will be shown below. </a:t>
            </a:r>
          </a:p>
        </p:txBody>
      </p:sp>
    </p:spTree>
    <p:extLst>
      <p:ext uri="{BB962C8B-B14F-4D97-AF65-F5344CB8AC3E}">
        <p14:creationId xmlns:p14="http://schemas.microsoft.com/office/powerpoint/2010/main" val="275770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772400" cy="520532"/>
          </a:xfrm>
        </p:spPr>
        <p:txBody>
          <a:bodyPr/>
          <a:lstStyle/>
          <a:p>
            <a:r>
              <a:rPr lang="en-IN" dirty="0">
                <a:latin typeface="Algerian" panose="04020705040A02060702" pitchFamily="82" charset="0"/>
              </a:rPr>
              <a:t>Machine learning model:</a:t>
            </a:r>
            <a:endParaRPr dirty="0">
              <a:latin typeface="Algerian" panose="04020705040A02060702" pitchFamily="82" charset="0"/>
            </a:endParaRPr>
          </a:p>
        </p:txBody>
      </p:sp>
      <p:pic>
        <p:nvPicPr>
          <p:cNvPr id="5" name="Picture 4">
            <a:extLst>
              <a:ext uri="{FF2B5EF4-FFF2-40B4-BE49-F238E27FC236}">
                <a16:creationId xmlns:a16="http://schemas.microsoft.com/office/drawing/2014/main" id="{C131C420-A1E6-AFD6-FFFB-56505DA7444C}"/>
              </a:ext>
            </a:extLst>
          </p:cNvPr>
          <p:cNvPicPr>
            <a:picLocks noChangeAspect="1"/>
          </p:cNvPicPr>
          <p:nvPr/>
        </p:nvPicPr>
        <p:blipFill>
          <a:blip r:embed="rId2"/>
          <a:stretch>
            <a:fillRect/>
          </a:stretch>
        </p:blipFill>
        <p:spPr>
          <a:xfrm>
            <a:off x="274320" y="703412"/>
            <a:ext cx="5144218" cy="3115110"/>
          </a:xfrm>
          <a:prstGeom prst="rect">
            <a:avLst/>
          </a:prstGeom>
        </p:spPr>
      </p:pic>
      <p:pic>
        <p:nvPicPr>
          <p:cNvPr id="7" name="Picture 6">
            <a:extLst>
              <a:ext uri="{FF2B5EF4-FFF2-40B4-BE49-F238E27FC236}">
                <a16:creationId xmlns:a16="http://schemas.microsoft.com/office/drawing/2014/main" id="{C44168E7-E824-A317-31BB-C796DC9CD1EA}"/>
              </a:ext>
            </a:extLst>
          </p:cNvPr>
          <p:cNvPicPr>
            <a:picLocks noChangeAspect="1"/>
          </p:cNvPicPr>
          <p:nvPr/>
        </p:nvPicPr>
        <p:blipFill>
          <a:blip r:embed="rId3"/>
          <a:stretch>
            <a:fillRect/>
          </a:stretch>
        </p:blipFill>
        <p:spPr>
          <a:xfrm>
            <a:off x="4608575" y="3429000"/>
            <a:ext cx="4535425" cy="3429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BCF2-86F4-FFA6-6719-352A61F3A584}"/>
              </a:ext>
            </a:extLst>
          </p:cNvPr>
          <p:cNvSpPr>
            <a:spLocks noGrp="1"/>
          </p:cNvSpPr>
          <p:nvPr>
            <p:ph type="title"/>
          </p:nvPr>
        </p:nvSpPr>
        <p:spPr>
          <a:xfrm>
            <a:off x="457200" y="115825"/>
            <a:ext cx="7772400" cy="743711"/>
          </a:xfrm>
        </p:spPr>
        <p:txBody>
          <a:bodyPr/>
          <a:lstStyle/>
          <a:p>
            <a:r>
              <a:rPr lang="en-IN" dirty="0">
                <a:latin typeface="Algerian" panose="04020705040A02060702" pitchFamily="82" charset="0"/>
              </a:rPr>
              <a:t>RANKING:</a:t>
            </a:r>
          </a:p>
        </p:txBody>
      </p:sp>
      <p:pic>
        <p:nvPicPr>
          <p:cNvPr id="5" name="Content Placeholder 4">
            <a:extLst>
              <a:ext uri="{FF2B5EF4-FFF2-40B4-BE49-F238E27FC236}">
                <a16:creationId xmlns:a16="http://schemas.microsoft.com/office/drawing/2014/main" id="{3294C83E-D04D-3ED5-D1D5-F0E3FB660169}"/>
              </a:ext>
            </a:extLst>
          </p:cNvPr>
          <p:cNvPicPr>
            <a:picLocks noGrp="1" noChangeAspect="1"/>
          </p:cNvPicPr>
          <p:nvPr>
            <p:ph idx="1"/>
          </p:nvPr>
        </p:nvPicPr>
        <p:blipFill>
          <a:blip r:embed="rId2"/>
          <a:stretch>
            <a:fillRect/>
          </a:stretch>
        </p:blipFill>
        <p:spPr>
          <a:xfrm>
            <a:off x="558356" y="859536"/>
            <a:ext cx="7772400" cy="2362612"/>
          </a:xfrm>
        </p:spPr>
      </p:pic>
      <p:sp>
        <p:nvSpPr>
          <p:cNvPr id="6" name="TextBox 5">
            <a:extLst>
              <a:ext uri="{FF2B5EF4-FFF2-40B4-BE49-F238E27FC236}">
                <a16:creationId xmlns:a16="http://schemas.microsoft.com/office/drawing/2014/main" id="{5753519C-5E33-4E7F-7283-32973C23B60D}"/>
              </a:ext>
            </a:extLst>
          </p:cNvPr>
          <p:cNvSpPr txBox="1"/>
          <p:nvPr/>
        </p:nvSpPr>
        <p:spPr>
          <a:xfrm>
            <a:off x="740664" y="3502152"/>
            <a:ext cx="6967728" cy="646331"/>
          </a:xfrm>
          <a:prstGeom prst="rect">
            <a:avLst/>
          </a:prstGeom>
          <a:noFill/>
        </p:spPr>
        <p:txBody>
          <a:bodyPr wrap="square" rtlCol="0">
            <a:spAutoFit/>
          </a:bodyPr>
          <a:lstStyle/>
          <a:p>
            <a:r>
              <a:rPr lang="en-IN" dirty="0"/>
              <a:t>After predicting the CGPA the ranking system automatically ranks the student.</a:t>
            </a:r>
          </a:p>
        </p:txBody>
      </p:sp>
    </p:spTree>
    <p:extLst>
      <p:ext uri="{BB962C8B-B14F-4D97-AF65-F5344CB8AC3E}">
        <p14:creationId xmlns:p14="http://schemas.microsoft.com/office/powerpoint/2010/main" val="320432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106681"/>
            <a:ext cx="7772400" cy="725423"/>
          </a:xfrm>
        </p:spPr>
        <p:txBody>
          <a:bodyPr/>
          <a:lstStyle/>
          <a:p>
            <a:r>
              <a:rPr b="1" dirty="0">
                <a:latin typeface="Algerian" panose="04020705040A02060702" pitchFamily="82" charset="0"/>
              </a:rPr>
              <a:t>Challenges and Limitations</a:t>
            </a:r>
          </a:p>
        </p:txBody>
      </p:sp>
      <p:sp>
        <p:nvSpPr>
          <p:cNvPr id="3" name="Content Placeholder 2"/>
          <p:cNvSpPr>
            <a:spLocks noGrp="1"/>
          </p:cNvSpPr>
          <p:nvPr>
            <p:ph idx="1"/>
          </p:nvPr>
        </p:nvSpPr>
        <p:spPr>
          <a:xfrm>
            <a:off x="658368" y="118421"/>
            <a:ext cx="7772400" cy="3649133"/>
          </a:xfrm>
        </p:spPr>
        <p:txBody>
          <a:bodyPr/>
          <a:lstStyle/>
          <a:p>
            <a:r>
              <a:rPr b="1" dirty="0"/>
              <a:t>Challenges Faced:</a:t>
            </a:r>
          </a:p>
          <a:p>
            <a:pPr marL="0" indent="0">
              <a:buNone/>
            </a:pPr>
            <a:r>
              <a:rPr lang="en-IN" dirty="0"/>
              <a:t>	</a:t>
            </a:r>
            <a:r>
              <a:rPr dirty="0"/>
              <a:t>- Data collection was time-consuming.</a:t>
            </a:r>
          </a:p>
          <a:p>
            <a:pPr marL="0" indent="0">
              <a:buNone/>
            </a:pPr>
            <a:r>
              <a:rPr lang="en-IN" dirty="0"/>
              <a:t>	</a:t>
            </a:r>
            <a:r>
              <a:rPr dirty="0"/>
              <a:t>- Balancing the influence of subjective factors like 'daily routine.'</a:t>
            </a:r>
          </a:p>
          <a:p>
            <a:r>
              <a:rPr b="1" dirty="0"/>
              <a:t>Limitations:</a:t>
            </a:r>
          </a:p>
          <a:p>
            <a:pPr marL="0" indent="0">
              <a:buNone/>
            </a:pPr>
            <a:r>
              <a:rPr lang="en-IN" dirty="0"/>
              <a:t>	</a:t>
            </a:r>
            <a:r>
              <a:rPr dirty="0"/>
              <a:t>- Model performance may vary with different datasets.</a:t>
            </a:r>
          </a:p>
          <a:p>
            <a:pPr marL="0" indent="0">
              <a:buNone/>
            </a:pPr>
            <a:r>
              <a:rPr lang="en-IN" dirty="0"/>
              <a:t>	</a:t>
            </a:r>
            <a:r>
              <a:rPr dirty="0"/>
              <a:t>- Limited generalizability due to sample size.</a:t>
            </a:r>
          </a:p>
        </p:txBody>
      </p:sp>
      <p:sp>
        <p:nvSpPr>
          <p:cNvPr id="5" name="TextBox 4">
            <a:extLst>
              <a:ext uri="{FF2B5EF4-FFF2-40B4-BE49-F238E27FC236}">
                <a16:creationId xmlns:a16="http://schemas.microsoft.com/office/drawing/2014/main" id="{1350AA16-113C-F4ED-59E4-580104C02F1E}"/>
              </a:ext>
            </a:extLst>
          </p:cNvPr>
          <p:cNvSpPr txBox="1"/>
          <p:nvPr/>
        </p:nvSpPr>
        <p:spPr>
          <a:xfrm>
            <a:off x="457200" y="3244334"/>
            <a:ext cx="4572000" cy="523220"/>
          </a:xfrm>
          <a:prstGeom prst="rect">
            <a:avLst/>
          </a:prstGeom>
          <a:noFill/>
        </p:spPr>
        <p:txBody>
          <a:bodyPr wrap="square">
            <a:spAutoFit/>
          </a:bodyPr>
          <a:lstStyle/>
          <a:p>
            <a:r>
              <a:rPr lang="en-IN" sz="2800" dirty="0">
                <a:latin typeface="Algerian" panose="04020705040A02060702" pitchFamily="82" charset="0"/>
              </a:rPr>
              <a:t>Future Scope</a:t>
            </a:r>
          </a:p>
        </p:txBody>
      </p:sp>
      <p:sp>
        <p:nvSpPr>
          <p:cNvPr id="7" name="TextBox 6">
            <a:extLst>
              <a:ext uri="{FF2B5EF4-FFF2-40B4-BE49-F238E27FC236}">
                <a16:creationId xmlns:a16="http://schemas.microsoft.com/office/drawing/2014/main" id="{FD7793BC-2468-F11D-49D1-E854B1A4DE24}"/>
              </a:ext>
            </a:extLst>
          </p:cNvPr>
          <p:cNvSpPr txBox="1"/>
          <p:nvPr/>
        </p:nvSpPr>
        <p:spPr>
          <a:xfrm>
            <a:off x="658368" y="3796262"/>
            <a:ext cx="7863840" cy="2308324"/>
          </a:xfrm>
          <a:prstGeom prst="rect">
            <a:avLst/>
          </a:prstGeom>
          <a:noFill/>
        </p:spPr>
        <p:txBody>
          <a:bodyPr wrap="square">
            <a:spAutoFit/>
          </a:bodyPr>
          <a:lstStyle/>
          <a:p>
            <a:pPr marL="285750" indent="-285750">
              <a:buFont typeface="Arial" panose="020B0604020202020204" pitchFamily="34" charset="0"/>
              <a:buChar char="•"/>
            </a:pPr>
            <a:r>
              <a:rPr lang="en-US" dirty="0"/>
              <a:t>Improvements:</a:t>
            </a:r>
          </a:p>
          <a:p>
            <a:r>
              <a:rPr lang="en-US" dirty="0"/>
              <a:t>	- Integrating more diverse datasets for better generalization.</a:t>
            </a:r>
          </a:p>
          <a:p>
            <a:r>
              <a:rPr lang="en-US" dirty="0"/>
              <a:t>	- Enhancing the model with advanced algorithms like Neural Networks.</a:t>
            </a:r>
          </a:p>
          <a:p>
            <a:r>
              <a:rPr lang="en-US" dirty="0"/>
              <a:t>	- We can add the role-base login for different users.</a:t>
            </a:r>
          </a:p>
          <a:p>
            <a:endParaRPr lang="en-US" dirty="0"/>
          </a:p>
          <a:p>
            <a:pPr marL="285750" indent="-285750">
              <a:buFont typeface="Arial" panose="020B0604020202020204" pitchFamily="34" charset="0"/>
              <a:buChar char="•"/>
            </a:pPr>
            <a:r>
              <a:rPr lang="en-US" dirty="0"/>
              <a:t>Applications:</a:t>
            </a:r>
          </a:p>
          <a:p>
            <a:r>
              <a:rPr lang="en-US" dirty="0"/>
              <a:t>	- Developing an interactive dashboard for educators.</a:t>
            </a:r>
          </a:p>
          <a:p>
            <a:r>
              <a:rPr lang="en-US" dirty="0"/>
              <a:t>	- Scaling the model for institutional use.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52</TotalTime>
  <Words>693</Words>
  <Application>Microsoft Office PowerPoint</Application>
  <PresentationFormat>On-screen Show (4:3)</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Calibri Light</vt:lpstr>
      <vt:lpstr>Celestial</vt:lpstr>
      <vt:lpstr>Student Performance Predictor</vt:lpstr>
      <vt:lpstr> Introduction:</vt:lpstr>
      <vt:lpstr>Methodology</vt:lpstr>
      <vt:lpstr>Data Insights</vt:lpstr>
      <vt:lpstr>Front-END: </vt:lpstr>
      <vt:lpstr>PowerPoint Presentation</vt:lpstr>
      <vt:lpstr>Machine learning model:</vt:lpstr>
      <vt:lpstr>RANKING:</vt:lpstr>
      <vt:lpstr>Challenges and Limitations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kabir patil</cp:lastModifiedBy>
  <cp:revision>3</cp:revision>
  <dcterms:created xsi:type="dcterms:W3CDTF">2013-01-27T09:14:16Z</dcterms:created>
  <dcterms:modified xsi:type="dcterms:W3CDTF">2025-01-21T05:00:09Z</dcterms:modified>
  <cp:category/>
</cp:coreProperties>
</file>