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5DEF-64EC-454A-B51F-FC1B48DE378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411-4C9F-4F65-916A-AF9E70AC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9EEF-6C43-4482-3A10-57642F89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3BCF9-19C5-A0D3-C3EC-F4DB817C6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650C6-21C9-E0CB-FA39-8486A58B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E9C6-B5F2-57E2-CBA4-6DA8B0E4F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299A-028F-6864-B7AA-0FC798ED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481E4-44A7-4611-2BB9-F0122D76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24065-43CE-039F-BD33-E983DE043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B974C-E8C8-B88A-B9F7-2C252A25B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6CCA-D538-43DE-14C1-6C67D88A1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A0FFAE-759D-08FC-775C-867C52E85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29A8D-2BA1-66FB-1D4E-74A4B4BA3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A81E4-EBC8-0C01-5A10-419DC5F45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BAFA-7AE9-1FBE-2546-45203860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C7D38-C0CA-3C5E-5C7C-4FFC82E03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7448F-EDA0-8E20-26C5-7F2CEE5DB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1D137-0AE3-63DF-24C0-78ECEDF45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079B-BEAC-627A-8C0F-0C062547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CF29CB-40A7-2F37-652B-8D4B1035C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D72FD-036F-DE90-62AC-12DCE4E3B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1A8D-3C54-BDB4-805B-13F884953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F7ED9-0A31-B739-C21B-2024F390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C9451-9105-53CE-391B-909B6795E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8062F-609A-B030-393F-B94FA36FA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7FD89-A3EC-F287-6F4D-414562532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2E8BD-3131-3DD4-9CB3-EC30A7DF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B0880-57CD-A4CA-A911-ED943C9AE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4C25-1EBA-B395-56DF-821CA4330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9BE5-AB2E-118D-77BA-75D5AE0F6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66C-CE37-28CC-B901-88383551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5743-282E-0695-34C5-DD3BA961A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019-9851-77E6-3AE0-D4C2DAE4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9D12-1496-1A7E-4F75-D0C9173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ECED-29CF-45CE-CBE5-DFF386BA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963-1158-47D0-7B53-D355316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D699-7D1A-A16E-CA98-56672913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43B0-937B-A86A-A4EA-B0D8F11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74B8-76B3-CF5D-CE31-CAC97289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60D2-536C-7992-34BD-70E5A54D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973A-785A-E593-FF9D-5CE2858E8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F653-0B0C-007E-484A-D4CCBE09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8960-C756-E891-4CE8-D8A2F38B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1023-30BB-D57E-D082-437813D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4133-9052-F8AB-551B-D6DCB22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A3F-32B6-2071-5DD0-5717C409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3EEF-9F4B-690F-34BE-6ACA525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3786-BF7A-BE29-E835-F021915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D249-621C-DF05-AE20-BCC9BF22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CC79-5549-9F0A-8FD0-ADA32730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DAB-C480-7247-488B-07298E3A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5E6C-99E0-EDC0-B1FF-9FE540D6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3FF-23BF-03C6-1A68-95EF42D0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4A01-220A-9293-6563-AD8FC88D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332F-A16A-8DE7-A760-0E6DCC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BA3-F0AD-7A3C-41E9-C2E5B0D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C4B2-09A0-3C9D-278D-DAFC6A84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AE02-9F3A-7846-9AB3-83387A0D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B08EE-A343-7369-2430-9BD6FEB8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6C15-3528-90C9-8CBB-4E3B35A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6CBD-E46C-7A39-5802-35BB37D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875B-615D-7234-F32B-CF83E69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5ADF-8235-9E09-A592-A42D147D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2CBF3-1A7D-2B03-C245-786E10C8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90EC-F269-2BC5-048B-2C4E549E7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F504-D9EE-101B-EC52-6F03A02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9E9A2-D9B8-F17F-0E22-E2454F13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39B3D-0D33-0EC8-A65D-AD5B515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AD3E2-009B-70A6-C0A0-4400C65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512-3ECF-E5AC-268A-2C42B576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B7785-A468-E558-199E-25E3FD4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93F67-4234-0B8E-F073-8A11B22F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3E1DE-E91D-836D-1389-223F2E04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E306-499C-EF23-5DB5-FCFA3611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E1DB3-1E9A-5F8B-1D2B-14097584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1249-628F-6A65-32FA-0E63A4F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170-6325-EE9A-47B8-DFEC359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5EA2-8F36-9668-A92E-7966D6D8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C10E0-1A30-037E-D3A7-A80A7BDB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E53D-6464-68A0-624D-11F812B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5F7D-7D24-9CF7-A6DE-92ED0DE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55BD-BF56-9622-7D0E-93BDB4AE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A0D-E8B7-1E0B-1D16-84B234B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ABF20-8BC6-4A6B-1172-C300F1586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4FA4-3320-114B-370C-23EC6BA5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3CB8-57F6-A0BF-1DCA-D828E32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3D84-9C60-ADD5-605B-1897C9F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3E03-84CB-F6A0-09C9-B5992986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1794-101F-9F8D-D9E2-64ED0F37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F866-A5EA-C2D5-80C5-78D561D3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0E09-0670-EF50-CA19-298EC427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4B63-C5E4-4DD7-802F-D9D5D1C852B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603-3628-40B7-0DCD-CC3AA8172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EBD3-0793-1F6D-0544-5904E4A25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0875-5E97-6F68-A42A-B43EA8FFF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BED2-E5B0-31B7-5E13-ABEFEA1F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D49D-1F1E-52F8-8F05-0D9DC709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177286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9220-7D0D-5B1A-09BE-E18CEA7F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30DB04-1E36-FA6C-CBFC-9A41E842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02A6FE-A5F6-10D3-9891-AC052342DE26}"/>
              </a:ext>
            </a:extLst>
          </p:cNvPr>
          <p:cNvSpPr/>
          <p:nvPr/>
        </p:nvSpPr>
        <p:spPr>
          <a:xfrm>
            <a:off x="4910328" y="0"/>
            <a:ext cx="7316724" cy="70957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B7FF9-F6B8-1BCE-ABE6-13BF3F881D8E}"/>
              </a:ext>
            </a:extLst>
          </p:cNvPr>
          <p:cNvSpPr txBox="1"/>
          <p:nvPr/>
        </p:nvSpPr>
        <p:spPr>
          <a:xfrm>
            <a:off x="54864" y="172665"/>
            <a:ext cx="4636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Recommendations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1F4B2-8FFA-3BD0-6FD5-BC2F0D869897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36393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2E2BFD9C-2994-C2C4-16DA-E4F365057C2A}"/>
              </a:ext>
            </a:extLst>
          </p:cNvPr>
          <p:cNvSpPr/>
          <p:nvPr/>
        </p:nvSpPr>
        <p:spPr>
          <a:xfrm>
            <a:off x="11038332" y="-1030756"/>
            <a:ext cx="2377440" cy="227685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9CF10F-BDDF-EDAC-99FB-4E655FBC89D0}"/>
              </a:ext>
            </a:extLst>
          </p:cNvPr>
          <p:cNvSpPr/>
          <p:nvPr/>
        </p:nvSpPr>
        <p:spPr>
          <a:xfrm>
            <a:off x="5239512" y="648548"/>
            <a:ext cx="2852928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Category-Specific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D41CA-960A-CDBA-2B81-8E546E782595}"/>
              </a:ext>
            </a:extLst>
          </p:cNvPr>
          <p:cNvSpPr txBox="1"/>
          <p:nvPr/>
        </p:nvSpPr>
        <p:spPr>
          <a:xfrm>
            <a:off x="5166360" y="1554480"/>
            <a:ext cx="665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Bills : Special Cashback or points on utility bills.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Electronics :  Flexible Payments plans or EMI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Travel :  Exclusive travel-related offers, discount or rewards.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7ACD15-0AEE-E8EA-8E5F-F74B26CBAD68}"/>
              </a:ext>
            </a:extLst>
          </p:cNvPr>
          <p:cNvSpPr/>
          <p:nvPr/>
        </p:nvSpPr>
        <p:spPr>
          <a:xfrm>
            <a:off x="5239512" y="3547872"/>
            <a:ext cx="3163824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Additional Market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91506-7CFE-A46A-5B66-B42E449571C3}"/>
              </a:ext>
            </a:extLst>
          </p:cNvPr>
          <p:cNvSpPr txBox="1"/>
          <p:nvPr/>
        </p:nvSpPr>
        <p:spPr>
          <a:xfrm>
            <a:off x="5240274" y="4610508"/>
            <a:ext cx="665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Rewards Points for on-time bill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 Payment reminder 3 days prior.</a:t>
            </a:r>
          </a:p>
        </p:txBody>
      </p:sp>
    </p:spTree>
    <p:extLst>
      <p:ext uri="{BB962C8B-B14F-4D97-AF65-F5344CB8AC3E}">
        <p14:creationId xmlns:p14="http://schemas.microsoft.com/office/powerpoint/2010/main" val="25787202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C55B-C0BF-3AEB-8801-9CC0879D1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46DE1B-F2CC-CE49-2F40-70D32E9F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EAC9C-01E3-F4F8-48B7-A712B3E3BF28}"/>
              </a:ext>
            </a:extLst>
          </p:cNvPr>
          <p:cNvSpPr txBox="1"/>
          <p:nvPr/>
        </p:nvSpPr>
        <p:spPr>
          <a:xfrm>
            <a:off x="2427732" y="2504903"/>
            <a:ext cx="696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42746931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D69DA1-2BD8-2B8D-80BA-34BEB7AD8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F3DD34-0BC6-E0F4-F2C5-E8B5AD38AB23}"/>
              </a:ext>
            </a:extLst>
          </p:cNvPr>
          <p:cNvGrpSpPr/>
          <p:nvPr/>
        </p:nvGrpSpPr>
        <p:grpSpPr>
          <a:xfrm>
            <a:off x="4906518" y="-978408"/>
            <a:ext cx="8383524" cy="7836408"/>
            <a:chOff x="4727448" y="-978408"/>
            <a:chExt cx="8383524" cy="78364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6D924-84F7-B318-C113-032A67C29CEF}"/>
                </a:ext>
              </a:extLst>
            </p:cNvPr>
            <p:cNvSpPr/>
            <p:nvPr/>
          </p:nvSpPr>
          <p:spPr>
            <a:xfrm>
              <a:off x="4749546" y="-64008"/>
              <a:ext cx="7464552" cy="692200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EB55F-5F7B-EB11-5546-45A0A26C22CD}"/>
                </a:ext>
              </a:extLst>
            </p:cNvPr>
            <p:cNvSpPr/>
            <p:nvPr/>
          </p:nvSpPr>
          <p:spPr>
            <a:xfrm>
              <a:off x="4727448" y="6099048"/>
              <a:ext cx="7508748" cy="758952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BA284250-D01D-615E-B6A7-5A068E63886E}"/>
                </a:ext>
              </a:extLst>
            </p:cNvPr>
            <p:cNvSpPr/>
            <p:nvPr/>
          </p:nvSpPr>
          <p:spPr>
            <a:xfrm>
              <a:off x="10852404" y="-978408"/>
              <a:ext cx="2258568" cy="2139696"/>
            </a:xfrm>
            <a:prstGeom prst="donu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906C38-9662-E421-F52E-AD11B4CC89ED}"/>
              </a:ext>
            </a:extLst>
          </p:cNvPr>
          <p:cNvSpPr txBox="1"/>
          <p:nvPr/>
        </p:nvSpPr>
        <p:spPr>
          <a:xfrm>
            <a:off x="5653278" y="1234440"/>
            <a:ext cx="3445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AE27AE4D-9F7D-BFD1-E14D-3E9720D179FA}"/>
              </a:ext>
            </a:extLst>
          </p:cNvPr>
          <p:cNvSpPr/>
          <p:nvPr/>
        </p:nvSpPr>
        <p:spPr>
          <a:xfrm>
            <a:off x="5769864" y="2468880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37C8FDAC-3E35-BEF5-2DB8-7E2D4C086A01}"/>
              </a:ext>
            </a:extLst>
          </p:cNvPr>
          <p:cNvSpPr/>
          <p:nvPr/>
        </p:nvSpPr>
        <p:spPr>
          <a:xfrm>
            <a:off x="5769864" y="288471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69FBED5-19C8-283F-7608-35F3931283FF}"/>
              </a:ext>
            </a:extLst>
          </p:cNvPr>
          <p:cNvSpPr/>
          <p:nvPr/>
        </p:nvSpPr>
        <p:spPr>
          <a:xfrm>
            <a:off x="5769864" y="331012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7A5FC358-E176-231D-27D9-9DC186550555}"/>
              </a:ext>
            </a:extLst>
          </p:cNvPr>
          <p:cNvSpPr/>
          <p:nvPr/>
        </p:nvSpPr>
        <p:spPr>
          <a:xfrm>
            <a:off x="5769864" y="3766900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A0D0121C-89E2-69D4-ED10-B119F30504D2}"/>
              </a:ext>
            </a:extLst>
          </p:cNvPr>
          <p:cNvSpPr/>
          <p:nvPr/>
        </p:nvSpPr>
        <p:spPr>
          <a:xfrm>
            <a:off x="5769864" y="416094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EE169-A093-2264-1A88-D13921EDC7C8}"/>
              </a:ext>
            </a:extLst>
          </p:cNvPr>
          <p:cNvSpPr txBox="1"/>
          <p:nvPr/>
        </p:nvSpPr>
        <p:spPr>
          <a:xfrm>
            <a:off x="5852160" y="2386471"/>
            <a:ext cx="19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Problem Statement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9FBA0A-D8F9-5CDB-515B-70DD3A6F99AA}"/>
              </a:ext>
            </a:extLst>
          </p:cNvPr>
          <p:cNvSpPr txBox="1"/>
          <p:nvPr/>
        </p:nvSpPr>
        <p:spPr>
          <a:xfrm>
            <a:off x="5852160" y="2793058"/>
            <a:ext cx="79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Goal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9EA2-3097-F5B4-643C-0642124F52EB}"/>
              </a:ext>
            </a:extLst>
          </p:cNvPr>
          <p:cNvSpPr txBox="1"/>
          <p:nvPr/>
        </p:nvSpPr>
        <p:spPr>
          <a:xfrm>
            <a:off x="5934456" y="3234149"/>
            <a:ext cx="19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Dashboard Showcase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96248-7A05-ECBB-3BC8-9E1C601AB98B}"/>
              </a:ext>
            </a:extLst>
          </p:cNvPr>
          <p:cNvSpPr txBox="1"/>
          <p:nvPr/>
        </p:nvSpPr>
        <p:spPr>
          <a:xfrm>
            <a:off x="5934456" y="3675240"/>
            <a:ext cx="9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Insights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7C606-99F0-56A8-1918-21E5BC5D7987}"/>
              </a:ext>
            </a:extLst>
          </p:cNvPr>
          <p:cNvSpPr txBox="1"/>
          <p:nvPr/>
        </p:nvSpPr>
        <p:spPr>
          <a:xfrm>
            <a:off x="5934456" y="4073747"/>
            <a:ext cx="1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Recommendation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887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D355C-2BB2-69BB-D26A-BC07B5B8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56A924-B8E9-0E56-22D2-D50879F93010}"/>
              </a:ext>
            </a:extLst>
          </p:cNvPr>
          <p:cNvSpPr txBox="1"/>
          <p:nvPr/>
        </p:nvSpPr>
        <p:spPr>
          <a:xfrm>
            <a:off x="2612136" y="192024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40502-3921-3732-6445-351F303808A6}"/>
              </a:ext>
            </a:extLst>
          </p:cNvPr>
          <p:cNvCxnSpPr>
            <a:cxnSpLocks/>
          </p:cNvCxnSpPr>
          <p:nvPr/>
        </p:nvCxnSpPr>
        <p:spPr>
          <a:xfrm>
            <a:off x="3438144" y="2751237"/>
            <a:ext cx="5111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779E1-C062-8C86-1995-956696021070}"/>
              </a:ext>
            </a:extLst>
          </p:cNvPr>
          <p:cNvSpPr txBox="1"/>
          <p:nvPr/>
        </p:nvSpPr>
        <p:spPr>
          <a:xfrm>
            <a:off x="1615440" y="2953512"/>
            <a:ext cx="89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 wants to launch a new credit cards to expand its services, but there is uncertainty to address this , I,  As a Data Analyst, I need to analyze a sample dataset of 4000 customers online spending and habits across five cities. The Goal is to provide insights that help </a:t>
            </a:r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 tailor the credit cards to customer needs and Market Trends </a:t>
            </a:r>
          </a:p>
        </p:txBody>
      </p:sp>
    </p:spTree>
    <p:extLst>
      <p:ext uri="{BB962C8B-B14F-4D97-AF65-F5344CB8AC3E}">
        <p14:creationId xmlns:p14="http://schemas.microsoft.com/office/powerpoint/2010/main" val="38632815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97402-3D0F-39DE-FEF0-3D5CF6F4F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8653D-2EBB-073E-DBFA-4EFC2C76D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579C0-0109-B34A-AD04-3BD2A5564B5D}"/>
              </a:ext>
            </a:extLst>
          </p:cNvPr>
          <p:cNvSpPr txBox="1"/>
          <p:nvPr/>
        </p:nvSpPr>
        <p:spPr>
          <a:xfrm>
            <a:off x="2409444" y="1819103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Goal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B1C39A-6270-379F-1F99-513F9F6EDE16}"/>
              </a:ext>
            </a:extLst>
          </p:cNvPr>
          <p:cNvCxnSpPr>
            <a:cxnSpLocks/>
          </p:cNvCxnSpPr>
          <p:nvPr/>
        </p:nvCxnSpPr>
        <p:spPr>
          <a:xfrm>
            <a:off x="3438144" y="2751237"/>
            <a:ext cx="5111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2C54DD-2BE6-0473-0767-9D77146F1B7B}"/>
              </a:ext>
            </a:extLst>
          </p:cNvPr>
          <p:cNvSpPr txBox="1"/>
          <p:nvPr/>
        </p:nvSpPr>
        <p:spPr>
          <a:xfrm>
            <a:off x="1615440" y="2953512"/>
            <a:ext cx="9201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My Goal is to analyze the sample data, Create impactful metrics and visuals, and develop a user-friendly dashboard to </a:t>
            </a:r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Bank’s leadership. The Objective is to deliver data-driven  recommendation to Mr. </a:t>
            </a:r>
            <a:r>
              <a:rPr lang="en-US" sz="2000" dirty="0" err="1">
                <a:solidFill>
                  <a:schemeClr val="bg1"/>
                </a:solidFill>
              </a:rPr>
              <a:t>Bashnir</a:t>
            </a:r>
            <a:r>
              <a:rPr lang="en-US" sz="2000" dirty="0">
                <a:solidFill>
                  <a:schemeClr val="bg1"/>
                </a:solidFill>
              </a:rPr>
              <a:t> Rover, Supporting 	the successful launch of new credit card line</a:t>
            </a:r>
          </a:p>
        </p:txBody>
      </p:sp>
    </p:spTree>
    <p:extLst>
      <p:ext uri="{BB962C8B-B14F-4D97-AF65-F5344CB8AC3E}">
        <p14:creationId xmlns:p14="http://schemas.microsoft.com/office/powerpoint/2010/main" val="7985627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1994-E9C1-123E-18B8-0241D9CA0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A1256-C7A7-0287-A7A7-96075D76D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7552" cy="6898048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8AAED8E-32CE-FDEC-9887-574E4D6F0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874661"/>
                  </p:ext>
                </p:extLst>
              </p:nvPr>
            </p:nvGraphicFramePr>
            <p:xfrm>
              <a:off x="0" y="0"/>
              <a:ext cx="12417552" cy="68980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8AAED8E-32CE-FDEC-9887-574E4D6F09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417552" cy="68980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4279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C0861A-EE05-16CA-5FEA-DC36E88FB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CB7A25-BAD5-370F-F570-D8265081CC20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2530-BF11-76DD-8407-54B01F0BBA96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ACFFEC-F15F-D3D5-1B6F-886E711FC679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81B7729-9BC3-875D-B8A7-6658DA6017A7}"/>
              </a:ext>
            </a:extLst>
          </p:cNvPr>
          <p:cNvSpPr/>
          <p:nvPr/>
        </p:nvSpPr>
        <p:spPr>
          <a:xfrm>
            <a:off x="11038332" y="-1030756"/>
            <a:ext cx="2377440" cy="227685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0D9710-9976-110E-EE1A-A9AE172A0FF6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Top Spending Areas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2657B-2D1A-5DC8-101B-78BCF6D2EF1D}"/>
              </a:ext>
            </a:extLst>
          </p:cNvPr>
          <p:cNvSpPr/>
          <p:nvPr/>
        </p:nvSpPr>
        <p:spPr>
          <a:xfrm>
            <a:off x="5166360" y="3425686"/>
            <a:ext cx="265176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Age and Spending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52303-9618-3443-AD64-30F56A371618}"/>
              </a:ext>
            </a:extLst>
          </p:cNvPr>
          <p:cNvSpPr txBox="1"/>
          <p:nvPr/>
        </p:nvSpPr>
        <p:spPr>
          <a:xfrm>
            <a:off x="5166360" y="1554480"/>
            <a:ext cx="6656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Whether it’s setting bills, getting groceries, buying electronics 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taking care of health and wellness, these are the big spenders.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Mumbai is the go-to-city for spending across different ages – it’s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spending champ!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CE7D4-39FE-71C4-368F-FE5ACA08F67A}"/>
              </a:ext>
            </a:extLst>
          </p:cNvPr>
          <p:cNvSpPr txBox="1"/>
          <p:nvPr/>
        </p:nvSpPr>
        <p:spPr>
          <a:xfrm>
            <a:off x="5166360" y="4487712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Folks between 25-34 and 21-24 up for a good time, spending more on stuff like entertainment, Clothes and Travel.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Those Over 45 are a bit more frugal, especially when it comes to swiping the credit card.</a:t>
            </a:r>
          </a:p>
        </p:txBody>
      </p:sp>
    </p:spTree>
    <p:extLst>
      <p:ext uri="{BB962C8B-B14F-4D97-AF65-F5344CB8AC3E}">
        <p14:creationId xmlns:p14="http://schemas.microsoft.com/office/powerpoint/2010/main" val="36537031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68D6-93A9-268F-86BB-CDE87C75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95377E-E81E-A074-6D1C-2067F9B1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72ABF8-AD0A-32F8-149F-DCE9E274A0FC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B7550-6D1E-F405-734C-E3050E71EE5B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F0033-AF4E-215E-704C-A480D325BC6F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2F5F4BA1-BE75-8D03-55FB-2C3FE5A79E22}"/>
              </a:ext>
            </a:extLst>
          </p:cNvPr>
          <p:cNvSpPr/>
          <p:nvPr/>
        </p:nvSpPr>
        <p:spPr>
          <a:xfrm>
            <a:off x="11038332" y="-1030756"/>
            <a:ext cx="2377440" cy="227685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153270-8617-AF5A-ECB4-3115029CB50D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Jobs And Money Talk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B445A2-7A10-B00B-9791-9C81D9D831C7}"/>
              </a:ext>
            </a:extLst>
          </p:cNvPr>
          <p:cNvSpPr/>
          <p:nvPr/>
        </p:nvSpPr>
        <p:spPr>
          <a:xfrm>
            <a:off x="5166360" y="3425686"/>
            <a:ext cx="3355848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Gender and Relationship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869F2-5DB4-4903-033E-C3893C6B0AEB}"/>
              </a:ext>
            </a:extLst>
          </p:cNvPr>
          <p:cNvSpPr txBox="1"/>
          <p:nvPr/>
        </p:nvSpPr>
        <p:spPr>
          <a:xfrm>
            <a:off x="5166360" y="1554480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with regular IT Jobs , business owners , and others with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monthly paycheck are the big earners and spenders.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Freelancers and Government employees are also not shy when it comes to opening the wallet.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9B682-44DD-B7F0-318A-A95505A42E8E}"/>
              </a:ext>
            </a:extLst>
          </p:cNvPr>
          <p:cNvSpPr txBox="1"/>
          <p:nvPr/>
        </p:nvSpPr>
        <p:spPr>
          <a:xfrm>
            <a:off x="5166360" y="4487712"/>
            <a:ext cx="68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Guys are more likely to flash credit cards than the ladies.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Married folks are big spenders compared to single- Unmarried ones.</a:t>
            </a:r>
          </a:p>
        </p:txBody>
      </p:sp>
    </p:spTree>
    <p:extLst>
      <p:ext uri="{BB962C8B-B14F-4D97-AF65-F5344CB8AC3E}">
        <p14:creationId xmlns:p14="http://schemas.microsoft.com/office/powerpoint/2010/main" val="76929354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4DF6-E797-4543-EBA9-71F31527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6627DD-7240-0AFF-9D4A-B438C445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06B3AC-922B-C020-0400-07D8E04602BF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7FBA7-D05B-2D67-4172-2C4524B58153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4D3E9-45B1-1EDB-0AFB-547B871B0A25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F3F26968-1F21-4C8C-27C0-D6E2485C9E98}"/>
              </a:ext>
            </a:extLst>
          </p:cNvPr>
          <p:cNvSpPr/>
          <p:nvPr/>
        </p:nvSpPr>
        <p:spPr>
          <a:xfrm>
            <a:off x="11038332" y="-1030756"/>
            <a:ext cx="2377440" cy="227685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F3062-E34B-28BE-CEC6-F24C5CFFC1EC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Cities Specific Spending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780B75-016A-07B5-654B-5023C4F9F8BE}"/>
              </a:ext>
            </a:extLst>
          </p:cNvPr>
          <p:cNvSpPr/>
          <p:nvPr/>
        </p:nvSpPr>
        <p:spPr>
          <a:xfrm>
            <a:off x="5166360" y="3425686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Diving Into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74002-F616-739F-096F-7AACC3916C05}"/>
              </a:ext>
            </a:extLst>
          </p:cNvPr>
          <p:cNvSpPr txBox="1"/>
          <p:nvPr/>
        </p:nvSpPr>
        <p:spPr>
          <a:xfrm>
            <a:off x="5166360" y="1554480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Mumbai isn’t just a city of dreams ; it’s also the city of spending especially with credit cards.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Places like Delhi NCR’s, Bengaluru, and Chennai have their  own unique spending vibes depending on the age group.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A04FA-DDBF-0BD0-006C-A637F7A92A52}"/>
              </a:ext>
            </a:extLst>
          </p:cNvPr>
          <p:cNvSpPr txBox="1"/>
          <p:nvPr/>
        </p:nvSpPr>
        <p:spPr>
          <a:xfrm>
            <a:off x="5166360" y="4487712"/>
            <a:ext cx="68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Bills, electronics, and travel are golden areas for credit card perks-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tailor those rewards  for the big spenders.</a:t>
            </a:r>
          </a:p>
        </p:txBody>
      </p:sp>
    </p:spTree>
    <p:extLst>
      <p:ext uri="{BB962C8B-B14F-4D97-AF65-F5344CB8AC3E}">
        <p14:creationId xmlns:p14="http://schemas.microsoft.com/office/powerpoint/2010/main" val="316829029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062C-3FF6-B60C-88E0-E7E4BE34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9C71A-0F33-66FE-1EF0-7FFCE22C3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1B0FAF-80F7-01CC-131D-73EF71D755D4}"/>
              </a:ext>
            </a:extLst>
          </p:cNvPr>
          <p:cNvSpPr/>
          <p:nvPr/>
        </p:nvSpPr>
        <p:spPr>
          <a:xfrm>
            <a:off x="4910328" y="0"/>
            <a:ext cx="7316724" cy="70957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1A4B2-C470-EB5B-BFD3-4E4ACE92576D}"/>
              </a:ext>
            </a:extLst>
          </p:cNvPr>
          <p:cNvSpPr txBox="1"/>
          <p:nvPr/>
        </p:nvSpPr>
        <p:spPr>
          <a:xfrm>
            <a:off x="54864" y="172665"/>
            <a:ext cx="4636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Recommendations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FB6EB-2686-14B5-F6E4-D7C1F1343534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36393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24C7F5B8-2035-58C6-F282-3EF73B06EFCB}"/>
              </a:ext>
            </a:extLst>
          </p:cNvPr>
          <p:cNvSpPr/>
          <p:nvPr/>
        </p:nvSpPr>
        <p:spPr>
          <a:xfrm>
            <a:off x="11038332" y="-1030756"/>
            <a:ext cx="2377440" cy="227685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79BEE9-E513-B2D4-DD4F-3F02CF4E6D8B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Targeted Offers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8802F-17CA-B2C5-890C-C16A5EF3B2EB}"/>
              </a:ext>
            </a:extLst>
          </p:cNvPr>
          <p:cNvSpPr txBox="1"/>
          <p:nvPr/>
        </p:nvSpPr>
        <p:spPr>
          <a:xfrm>
            <a:off x="5166360" y="1554480"/>
            <a:ext cx="6656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25-34</a:t>
            </a:r>
            <a:r>
              <a:rPr lang="en-US" sz="2000" dirty="0">
                <a:solidFill>
                  <a:schemeClr val="bg1"/>
                </a:solidFill>
              </a:rPr>
              <a:t> : Diverse offers in Electronics, Entertainment, and      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21-24</a:t>
            </a:r>
            <a:r>
              <a:rPr lang="en-US" sz="2000" dirty="0">
                <a:solidFill>
                  <a:schemeClr val="bg1"/>
                </a:solidFill>
              </a:rPr>
              <a:t> : Youth-centric deals in Entertainment, Apparel, and        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Mumbai</a:t>
            </a:r>
            <a:r>
              <a:rPr lang="en-US" sz="2000" dirty="0">
                <a:solidFill>
                  <a:schemeClr val="bg1"/>
                </a:solidFill>
              </a:rPr>
              <a:t> : Increased rewards or points on Bills, Groceries, Electronics, and Health &amp; Wellness. Specialized travel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Salaried IT </a:t>
            </a:r>
            <a:r>
              <a:rPr lang="en-US" sz="2000" dirty="0">
                <a:solidFill>
                  <a:schemeClr val="bg1"/>
                </a:solidFill>
              </a:rPr>
              <a:t>: Higher credit limits.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Business Owners </a:t>
            </a:r>
            <a:r>
              <a:rPr lang="en-US" sz="2000" dirty="0">
                <a:solidFill>
                  <a:schemeClr val="bg1"/>
                </a:solidFill>
              </a:rPr>
              <a:t>: Business-oriented rewards.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Males</a:t>
            </a:r>
            <a:r>
              <a:rPr lang="en-US" sz="2000" dirty="0">
                <a:solidFill>
                  <a:schemeClr val="bg1"/>
                </a:solidFill>
              </a:rPr>
              <a:t> : Targeted rewards for Electronics, Travel, and other high- value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Married</a:t>
            </a:r>
            <a:r>
              <a:rPr lang="en-US" sz="2000" dirty="0">
                <a:solidFill>
                  <a:schemeClr val="bg1"/>
                </a:solidFill>
              </a:rPr>
              <a:t> : Family-centric offers like discounts on outings, groceries, or bills.</a:t>
            </a:r>
          </a:p>
        </p:txBody>
      </p:sp>
    </p:spTree>
    <p:extLst>
      <p:ext uri="{BB962C8B-B14F-4D97-AF65-F5344CB8AC3E}">
        <p14:creationId xmlns:p14="http://schemas.microsoft.com/office/powerpoint/2010/main" val="30021817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AA9E22D-17FB-4BE6-A634-8EFD202514E6}">
  <we:reference id="wa200003233" version="2.0.0.3" store="en-GB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6WUTU/cMBCG/0qV86oaj7850mtVIVFxQRzG9oSmZJMo8SIo2v9eO4vEoaCtQg6JPR4/83o8mZcmdcvU0/MP2nNz0VyO48Oe5ocvQjS7ZjgZI6FDlYKMlpQBVCGGsjpOuRuHpbl4aTLN95xvuuVAfSUV4+3drqG+v6L7OmupX3jXTDwv40B994dPzmUpzwc+7hp+mvpxpoq8zpS5Yh+Le5kXCeKrLBEp5u6RrznmkxV9kBqE0I5MMhAhQHVbTg6rsnddKnoN/20cMnVDCVNthgMmn1gkF2SI3rNcZSzdcN+/Cn7b+/N5qsnJ/JTD+FTzEX6XwJV0PJYDKQESOVgQkhOgQRDhLK3bl3y9w9JkNTMKYUGCIsfWfkJZDI6lTkpbR9KkKBDO0pZfNL2jDFuvI8hCSN5LF00wbjMrEBobvJIpgQeh0NNWVmQqt6isBlAIxook9VZWa21bIALQsXFC+qhwKwt8q6wnnzwZ7wxHCudr7AOWDbXGhALEos2iK1e5vSqwRRNTa1mgBQTSwJuzH7QDoxGVYHTCsSt3sZVllGtL0rwpaY/gMRGfP+UHLMmsS5GqxCytJOcAzlcFrd3k8pBzaTr/FgfGQMC2kKA8Omrnt/3mK+7N0uy5NNU6GA95mSjyFQ1lfvvSTPNYOmnuePUrnZOGxOl1PNfv9y7zfAp8Q/2hxlxbcLMGKVq60PP/bjge7+rrL+M4WNQsBgAA&quot;"/>
    <we:property name="creatorSessionId" value="&quot;f4dadf70-ab9f-4ce4-a817-7723e2e28c17&quot;"/>
    <we:property name="creatorTenantId" value="&quot;2b9f8ad9-c877-493f-9721-e85623f7be41&quot;"/>
    <we:property name="creatorUserId" value="&quot;1003200287E5671B&quot;"/>
    <we:property name="datasetId" value="&quot;9a32a00a-9f0d-48b5-9175-2f267f81ca50&quot;"/>
    <we:property name="embedUrl" value="&quot;/reportEmbed?reportId=671a7f9f-f374-4fe5-b4ce-82a792500d86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WUTW+cMBCG/0rFeVWNbfyVW1L1lOZDTZVLFFVje0hpWEDgjZJG+e8ds5FyaKKVKAfAw/C8L+NhnqvUzmOHT+e4peqoOhmG+y1O95+EqDZV/xq8uDg9O/5++vP8+Owrh4cxt0M/V0fPVcbpjvJ1O++wKwgO3txuKuy6S7wrqwa7mTbVSNM89Ni1f2ifzI/ytKOXTUWPYzdMWJBXGTMV7AOn85q1xWfFihhz+0BXFPM+Kn1QGoTQDk0yECFASZv3CYuzd1MKepH/MvQZ255lSsxQkMknEskFFaL3pBYbc9vfda+G39798TSWqmR6zGF4LPUIv1m4kF5e+INqAUpSsCAUJZBGgggHae2W6/UOS6PVRFIICwpqdGTtfziLwZHSqdbWoTIpCgkHafMvHN9xJhuvIygmJO+ViyYYt5oVUBobfK1SAg+ilh7XsiIh72JtNUAtwViRlF7LaqxtGCJAOjJOKB9ruZYFvqmtR588Gu8MRQyHe+wDlg2lx0QNUrI3Kx1v5fqukI00MTWWhLQgATXQ6uoH7cBoKWtB0glHjvdiLcvUruGiecNlj+BlQjr8lR+wFJHmJq0TkbIKnQM43BW4TJOTXc48dP5tDhkDAlkmAR86aufX/eYL7i1SbYmHarkZdnkeMdIl9ry+ea7GaeBJmlta8nhyYp8ovd5P5fqtzTTtha+x2xXNZQRXiwh7aUNHB14og7labN2W018jL30wJAYAAA==&quot;"/>
    <we:property name="isFiltersActionButtonVisible" value="true"/>
    <we:property name="isVisualContainerHeaderHidden" value="false"/>
    <we:property name="pageDisplayName" value="&quot;Home&quot;"/>
    <we:property name="pageName" value="&quot;29b3501158a6d60c0b03&quot;"/>
    <we:property name="reportEmbeddedTime" value="&quot;2024-10-29T06:43:42.666Z&quot;"/>
    <we:property name="reportName" value="&quot;Mitron Bank Project Analysis&quot;"/>
    <we:property name="reportState" value="&quot;CONNECTED&quot;"/>
    <we:property name="reportUrl" value="&quot;/links/oy87OP0YMJ?ctid=2b9f8ad9-c877-493f-9721-e85623f7be41&amp;bookmarkGuid=2ac36b96-a90f-4a22-89c8-d8c37032146a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518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Kabir Pandya</dc:creator>
  <cp:lastModifiedBy>Kabir Pandya</cp:lastModifiedBy>
  <cp:revision>13</cp:revision>
  <dcterms:created xsi:type="dcterms:W3CDTF">2024-10-29T06:39:21Z</dcterms:created>
  <dcterms:modified xsi:type="dcterms:W3CDTF">2024-10-29T09:10:15Z</dcterms:modified>
</cp:coreProperties>
</file>