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5" r:id="rId2"/>
  </p:sldMasterIdLst>
  <p:notesMasterIdLst>
    <p:notesMasterId r:id="rId27"/>
  </p:notesMasterIdLst>
  <p:sldIdLst>
    <p:sldId id="256" r:id="rId3"/>
    <p:sldId id="257" r:id="rId4"/>
    <p:sldId id="258" r:id="rId5"/>
    <p:sldId id="259" r:id="rId6"/>
    <p:sldId id="277" r:id="rId7"/>
    <p:sldId id="281" r:id="rId8"/>
    <p:sldId id="289" r:id="rId9"/>
    <p:sldId id="280" r:id="rId10"/>
    <p:sldId id="290" r:id="rId11"/>
    <p:sldId id="291" r:id="rId12"/>
    <p:sldId id="292" r:id="rId13"/>
    <p:sldId id="293" r:id="rId14"/>
    <p:sldId id="294" r:id="rId15"/>
    <p:sldId id="295" r:id="rId16"/>
    <p:sldId id="296" r:id="rId17"/>
    <p:sldId id="265" r:id="rId18"/>
    <p:sldId id="282" r:id="rId19"/>
    <p:sldId id="274" r:id="rId20"/>
    <p:sldId id="276" r:id="rId21"/>
    <p:sldId id="269" r:id="rId22"/>
    <p:sldId id="287" r:id="rId23"/>
    <p:sldId id="288" r:id="rId24"/>
    <p:sldId id="270" r:id="rId25"/>
    <p:sldId id="271" r:id="rId26"/>
  </p:sldIdLst>
  <p:sldSz cx="9144000" cy="6858000" type="screen4x3"/>
  <p:notesSz cx="6858000" cy="9144000"/>
  <p:embeddedFontLst>
    <p:embeddedFont>
      <p:font typeface="Bodoni MT" panose="02070603080606020203" pitchFamily="18" charset="0"/>
      <p:regular r:id="rId28"/>
      <p:bold r:id="rId29"/>
      <p:italic r:id="rId30"/>
      <p:boldItalic r:id="rId31"/>
    </p:embeddedFont>
    <p:embeddedFont>
      <p:font typeface="Brush Script MT" panose="03060802040406070304" pitchFamily="66" charset="0"/>
      <p:italic r:id="rId32"/>
    </p:embeddedFont>
    <p:embeddedFont>
      <p:font typeface="Calibri" panose="020F0502020204030204" pitchFamily="34" charset="0"/>
      <p:regular r:id="rId33"/>
      <p:bold r:id="rId34"/>
      <p:italic r:id="rId35"/>
      <p:boldItalic r:id="rId36"/>
    </p:embeddedFont>
    <p:embeddedFont>
      <p:font typeface="Century Gothic" panose="020B0502020202020204" pitchFamily="34" charset="0"/>
      <p:regular r:id="rId37"/>
      <p:bold r:id="rId38"/>
      <p:italic r:id="rId39"/>
      <p:boldItalic r:id="rId40"/>
    </p:embeddedFont>
    <p:embeddedFont>
      <p:font typeface="Verdana" panose="020B060403050404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iIqDTvNGybqYxNkJMrCnQhAtPB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158DF2-02AF-4184-88BE-D94F47A6DCEB}" v="5" dt="2023-05-07T10:35:44.4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font" Target="fonts/font15.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2.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4" Type="http://schemas.openxmlformats.org/officeDocument/2006/relationships/font" Target="fonts/font17.fntdata"/><Relationship Id="rId52"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8.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3bb489db2_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ge3bb489db2_4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3" name="Google Shape;353;ge3bb489db2_4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8" name="Google Shape;43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4" name="Google Shape;4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1" name="Google Shape;45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pic>
        <p:nvPicPr>
          <p:cNvPr id="14" name="Google Shape;14;p17"/>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5" name="Google Shape;15;p17"/>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0"/>
        <p:cNvGrpSpPr/>
        <p:nvPr/>
      </p:nvGrpSpPr>
      <p:grpSpPr>
        <a:xfrm>
          <a:off x="0" y="0"/>
          <a:ext cx="0" cy="0"/>
          <a:chOff x="0" y="0"/>
          <a:chExt cx="0" cy="0"/>
        </a:xfrm>
      </p:grpSpPr>
      <p:sp>
        <p:nvSpPr>
          <p:cNvPr id="61" name="Google Shape;61;p28"/>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2" name="Google Shape;62;p28"/>
          <p:cNvSpPr txBox="1">
            <a:spLocks noGrp="1"/>
          </p:cNvSpPr>
          <p:nvPr>
            <p:ph type="body" idx="1"/>
          </p:nvPr>
        </p:nvSpPr>
        <p:spPr>
          <a:xfrm>
            <a:off x="5147534" y="2590803"/>
            <a:ext cx="3566160" cy="3686174"/>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55600" algn="l" rtl="0">
              <a:lnSpc>
                <a:spcPct val="100000"/>
              </a:lnSpc>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6pPr>
            <a:lvl7pPr marL="3200400" marR="0" lvl="6"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7pPr>
            <a:lvl8pPr marL="3657600" marR="0" lvl="7" indent="-355600" algn="l" rtl="0">
              <a:lnSpc>
                <a:spcPct val="100000"/>
              </a:lnSpc>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8pPr>
            <a:lvl9pPr marL="4114800" marR="0" lvl="8"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3" name="Google Shape;63;p28"/>
          <p:cNvSpPr txBox="1">
            <a:spLocks noGrp="1"/>
          </p:cNvSpPr>
          <p:nvPr>
            <p:ph type="body" idx="2"/>
          </p:nvPr>
        </p:nvSpPr>
        <p:spPr>
          <a:xfrm>
            <a:off x="900952" y="2039111"/>
            <a:ext cx="356616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64" name="Google Shape;64;p28"/>
          <p:cNvPicPr preferRelativeResize="0"/>
          <p:nvPr/>
        </p:nvPicPr>
        <p:blipFill rotWithShape="1">
          <a:blip r:embed="rId2">
            <a:alphaModFix/>
          </a:blip>
          <a:srcRect/>
          <a:stretch/>
        </p:blipFill>
        <p:spPr>
          <a:xfrm>
            <a:off x="7168896"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65" name="Google Shape;65;p28"/>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29"/>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8" name="Google Shape;68;p29"/>
          <p:cNvSpPr>
            <a:spLocks noGrp="1"/>
          </p:cNvSpPr>
          <p:nvPr>
            <p:ph type="pic" idx="2"/>
          </p:nvPr>
        </p:nvSpPr>
        <p:spPr>
          <a:xfrm>
            <a:off x="5487990" y="2048256"/>
            <a:ext cx="3427413" cy="4206240"/>
          </a:xfrm>
          <a:prstGeom prst="rect">
            <a:avLst/>
          </a:prstGeom>
          <a:noFill/>
          <a:ln>
            <a:noFill/>
          </a:ln>
        </p:spPr>
      </p:sp>
      <p:sp>
        <p:nvSpPr>
          <p:cNvPr id="69" name="Google Shape;69;p29"/>
          <p:cNvSpPr txBox="1">
            <a:spLocks noGrp="1"/>
          </p:cNvSpPr>
          <p:nvPr>
            <p:ph type="body" idx="1"/>
          </p:nvPr>
        </p:nvSpPr>
        <p:spPr>
          <a:xfrm>
            <a:off x="914400" y="2039112"/>
            <a:ext cx="457200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70" name="Google Shape;70;p29"/>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1" name="Google Shape;71;p29"/>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icture above Caption">
  <p:cSld name="Picture above Caption">
    <p:spTree>
      <p:nvGrpSpPr>
        <p:cNvPr id="1" name="Shape 72"/>
        <p:cNvGrpSpPr/>
        <p:nvPr/>
      </p:nvGrpSpPr>
      <p:grpSpPr>
        <a:xfrm>
          <a:off x="0" y="0"/>
          <a:ext cx="0" cy="0"/>
          <a:chOff x="0" y="0"/>
          <a:chExt cx="0" cy="0"/>
        </a:xfrm>
      </p:grpSpPr>
      <p:sp>
        <p:nvSpPr>
          <p:cNvPr id="73" name="Google Shape;73;p30"/>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4" name="Google Shape;74;p30"/>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75" name="Google Shape;75;p30"/>
          <p:cNvSpPr>
            <a:spLocks noGrp="1"/>
          </p:cNvSpPr>
          <p:nvPr>
            <p:ph type="pic" idx="2"/>
          </p:nvPr>
        </p:nvSpPr>
        <p:spPr>
          <a:xfrm>
            <a:off x="927100" y="1129553"/>
            <a:ext cx="7988300" cy="2980944"/>
          </a:xfrm>
          <a:prstGeom prst="rect">
            <a:avLst/>
          </a:prstGeom>
          <a:noFill/>
          <a:ln>
            <a:noFill/>
          </a:ln>
        </p:spPr>
      </p:sp>
      <p:pic>
        <p:nvPicPr>
          <p:cNvPr id="76" name="Google Shape;76;p30"/>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7" name="Google Shape;77;p30"/>
          <p:cNvSpPr txBox="1"/>
          <p:nvPr/>
        </p:nvSpPr>
        <p:spPr>
          <a:xfrm>
            <a:off x="5235124"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2 Pictures with Caption">
  <p:cSld name="2 Pictures with Caption">
    <p:spTree>
      <p:nvGrpSpPr>
        <p:cNvPr id="1" name="Shape 78"/>
        <p:cNvGrpSpPr/>
        <p:nvPr/>
      </p:nvGrpSpPr>
      <p:grpSpPr>
        <a:xfrm>
          <a:off x="0" y="0"/>
          <a:ext cx="0" cy="0"/>
          <a:chOff x="0" y="0"/>
          <a:chExt cx="0" cy="0"/>
        </a:xfrm>
      </p:grpSpPr>
      <p:sp>
        <p:nvSpPr>
          <p:cNvPr id="79" name="Google Shape;79;p31"/>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0" name="Google Shape;80;p31"/>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1" name="Google Shape;81;p31"/>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2" name="Google Shape;82;p31"/>
          <p:cNvSpPr>
            <a:spLocks noGrp="1"/>
          </p:cNvSpPr>
          <p:nvPr>
            <p:ph type="pic" idx="2"/>
          </p:nvPr>
        </p:nvSpPr>
        <p:spPr>
          <a:xfrm>
            <a:off x="927100" y="1129553"/>
            <a:ext cx="3986784" cy="2980944"/>
          </a:xfrm>
          <a:prstGeom prst="rect">
            <a:avLst/>
          </a:prstGeom>
          <a:noFill/>
          <a:ln>
            <a:noFill/>
          </a:ln>
        </p:spPr>
      </p:sp>
      <p:sp>
        <p:nvSpPr>
          <p:cNvPr id="83" name="Google Shape;83;p31"/>
          <p:cNvSpPr>
            <a:spLocks noGrp="1"/>
          </p:cNvSpPr>
          <p:nvPr>
            <p:ph type="pic" idx="3"/>
          </p:nvPr>
        </p:nvSpPr>
        <p:spPr>
          <a:xfrm>
            <a:off x="4928616" y="1129553"/>
            <a:ext cx="3986784" cy="2980944"/>
          </a:xfrm>
          <a:prstGeom prst="rect">
            <a:avLst/>
          </a:prstGeom>
          <a:noFill/>
          <a:ln>
            <a:noFill/>
          </a:ln>
        </p:spPr>
      </p:sp>
      <p:sp>
        <p:nvSpPr>
          <p:cNvPr id="84" name="Google Shape;84;p3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85" name="Google Shape;85;p31"/>
          <p:cNvPicPr preferRelativeResize="0"/>
          <p:nvPr/>
        </p:nvPicPr>
        <p:blipFill rotWithShape="1">
          <a:blip r:embed="rId2">
            <a:alphaModFix/>
          </a:blip>
          <a:srcRect/>
          <a:stretch/>
        </p:blipFill>
        <p:spPr>
          <a:xfrm>
            <a:off x="7150607"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3 Pictures with Caption">
  <p:cSld name="3 Pictures with Caption">
    <p:spTree>
      <p:nvGrpSpPr>
        <p:cNvPr id="1" name="Shape 86"/>
        <p:cNvGrpSpPr/>
        <p:nvPr/>
      </p:nvGrpSpPr>
      <p:grpSpPr>
        <a:xfrm>
          <a:off x="0" y="0"/>
          <a:ext cx="0" cy="0"/>
          <a:chOff x="0" y="0"/>
          <a:chExt cx="0" cy="0"/>
        </a:xfrm>
      </p:grpSpPr>
      <p:sp>
        <p:nvSpPr>
          <p:cNvPr id="87" name="Google Shape;87;p32"/>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8" name="Google Shape;88;p32"/>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9" name="Google Shape;89;p32"/>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0" name="Google Shape;90;p32"/>
          <p:cNvSpPr>
            <a:spLocks noGrp="1"/>
          </p:cNvSpPr>
          <p:nvPr>
            <p:ph type="pic" idx="2"/>
          </p:nvPr>
        </p:nvSpPr>
        <p:spPr>
          <a:xfrm>
            <a:off x="927100" y="1129553"/>
            <a:ext cx="6601968" cy="2980944"/>
          </a:xfrm>
          <a:prstGeom prst="rect">
            <a:avLst/>
          </a:prstGeom>
          <a:noFill/>
          <a:ln>
            <a:noFill/>
          </a:ln>
        </p:spPr>
      </p:sp>
      <p:sp>
        <p:nvSpPr>
          <p:cNvPr id="91" name="Google Shape;91;p32"/>
          <p:cNvSpPr>
            <a:spLocks noGrp="1"/>
          </p:cNvSpPr>
          <p:nvPr>
            <p:ph type="pic" idx="3"/>
          </p:nvPr>
        </p:nvSpPr>
        <p:spPr>
          <a:xfrm>
            <a:off x="7543800" y="1129553"/>
            <a:ext cx="1371600" cy="1481328"/>
          </a:xfrm>
          <a:prstGeom prst="rect">
            <a:avLst/>
          </a:prstGeom>
          <a:noFill/>
          <a:ln>
            <a:noFill/>
          </a:ln>
        </p:spPr>
      </p:sp>
      <p:sp>
        <p:nvSpPr>
          <p:cNvPr id="92" name="Google Shape;92;p32"/>
          <p:cNvSpPr>
            <a:spLocks noGrp="1"/>
          </p:cNvSpPr>
          <p:nvPr>
            <p:ph type="pic" idx="4"/>
          </p:nvPr>
        </p:nvSpPr>
        <p:spPr>
          <a:xfrm>
            <a:off x="7543800" y="2629169"/>
            <a:ext cx="1371600" cy="1481328"/>
          </a:xfrm>
          <a:prstGeom prst="rect">
            <a:avLst/>
          </a:prstGeom>
          <a:noFill/>
          <a:ln>
            <a:noFill/>
          </a:ln>
        </p:spPr>
      </p:sp>
      <p:pic>
        <p:nvPicPr>
          <p:cNvPr id="93" name="Google Shape;93;p32"/>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4" name="Google Shape;94;p32"/>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95"/>
        <p:cNvGrpSpPr/>
        <p:nvPr/>
      </p:nvGrpSpPr>
      <p:grpSpPr>
        <a:xfrm>
          <a:off x="0" y="0"/>
          <a:ext cx="0" cy="0"/>
          <a:chOff x="0" y="0"/>
          <a:chExt cx="0" cy="0"/>
        </a:xfrm>
      </p:grpSpPr>
      <p:sp>
        <p:nvSpPr>
          <p:cNvPr id="96" name="Google Shape;96;p33"/>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7" name="Google Shape;97;p33"/>
          <p:cNvSpPr txBox="1">
            <a:spLocks noGrp="1"/>
          </p:cNvSpPr>
          <p:nvPr>
            <p:ph type="body" idx="1"/>
          </p:nvPr>
        </p:nvSpPr>
        <p:spPr>
          <a:xfrm rot="5400000">
            <a:off x="3084279" y="625709"/>
            <a:ext cx="3670766" cy="761047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8" name="Google Shape;98;p3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9" name="Google Shape;99;p33"/>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34"/>
          <p:cNvSpPr txBox="1">
            <a:spLocks noGrp="1"/>
          </p:cNvSpPr>
          <p:nvPr>
            <p:ph type="title"/>
          </p:nvPr>
        </p:nvSpPr>
        <p:spPr>
          <a:xfrm rot="5400000">
            <a:off x="5678114" y="3438993"/>
            <a:ext cx="5533279" cy="914400"/>
          </a:xfrm>
          <a:prstGeom prst="rect">
            <a:avLst/>
          </a:prstGeom>
          <a:noFill/>
          <a:ln>
            <a:noFill/>
          </a:ln>
        </p:spPr>
        <p:txBody>
          <a:bodyPr spcFirstLastPara="1" wrap="square" lIns="274300" tIns="685800" rIns="91425" bIns="6858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2" name="Google Shape;102;p34"/>
          <p:cNvSpPr txBox="1">
            <a:spLocks noGrp="1"/>
          </p:cNvSpPr>
          <p:nvPr>
            <p:ph type="body" idx="1"/>
          </p:nvPr>
        </p:nvSpPr>
        <p:spPr>
          <a:xfrm rot="5400000">
            <a:off x="2059548" y="792723"/>
            <a:ext cx="4542304" cy="64262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103" name="Google Shape;103;p34"/>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104" name="Google Shape;104;p34"/>
          <p:cNvPicPr preferRelativeResize="0"/>
          <p:nvPr/>
        </p:nvPicPr>
        <p:blipFill rotWithShape="1">
          <a:blip r:embed="rId2">
            <a:alphaModFix/>
          </a:blip>
          <a:srcRect/>
          <a:stretch/>
        </p:blipFill>
        <p:spPr>
          <a:xfrm>
            <a:off x="7168896" y="30936"/>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05" name="Google Shape;105;p34"/>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5"/>
        <p:cNvGrpSpPr/>
        <p:nvPr/>
      </p:nvGrpSpPr>
      <p:grpSpPr>
        <a:xfrm>
          <a:off x="0" y="0"/>
          <a:ext cx="0" cy="0"/>
          <a:chOff x="0" y="0"/>
          <a:chExt cx="0" cy="0"/>
        </a:xfrm>
      </p:grpSpPr>
      <p:sp>
        <p:nvSpPr>
          <p:cNvPr id="116" name="Google Shape;116;p35"/>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35"/>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35"/>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35"/>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35"/>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1"/>
        <p:cNvGrpSpPr/>
        <p:nvPr/>
      </p:nvGrpSpPr>
      <p:grpSpPr>
        <a:xfrm>
          <a:off x="0" y="0"/>
          <a:ext cx="0" cy="0"/>
          <a:chOff x="0" y="0"/>
          <a:chExt cx="0" cy="0"/>
        </a:xfrm>
      </p:grpSpPr>
      <p:sp>
        <p:nvSpPr>
          <p:cNvPr id="122" name="Google Shape;122;p36"/>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36"/>
          <p:cNvSpPr txBox="1">
            <a:spLocks noGrp="1"/>
          </p:cNvSpPr>
          <p:nvPr>
            <p:ph type="body" idx="1"/>
          </p:nvPr>
        </p:nvSpPr>
        <p:spPr>
          <a:xfrm>
            <a:off x="623888" y="4589465"/>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4" name="Google Shape;124;p36"/>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6"/>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6"/>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7"/>
        <p:cNvGrpSpPr/>
        <p:nvPr/>
      </p:nvGrpSpPr>
      <p:grpSpPr>
        <a:xfrm>
          <a:off x="0" y="0"/>
          <a:ext cx="0" cy="0"/>
          <a:chOff x="0" y="0"/>
          <a:chExt cx="0" cy="0"/>
        </a:xfrm>
      </p:grpSpPr>
      <p:sp>
        <p:nvSpPr>
          <p:cNvPr id="128" name="Google Shape;128;p37"/>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7"/>
          <p:cNvSpPr txBox="1">
            <a:spLocks noGrp="1"/>
          </p:cNvSpPr>
          <p:nvPr>
            <p:ph type="body" idx="1"/>
          </p:nvPr>
        </p:nvSpPr>
        <p:spPr>
          <a:xfrm>
            <a:off x="6286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37"/>
          <p:cNvSpPr txBox="1">
            <a:spLocks noGrp="1"/>
          </p:cNvSpPr>
          <p:nvPr>
            <p:ph type="body" idx="2"/>
          </p:nvPr>
        </p:nvSpPr>
        <p:spPr>
          <a:xfrm>
            <a:off x="46291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37"/>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7"/>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7"/>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6"/>
        <p:cNvGrpSpPr/>
        <p:nvPr/>
      </p:nvGrpSpPr>
      <p:grpSpPr>
        <a:xfrm>
          <a:off x="0" y="0"/>
          <a:ext cx="0" cy="0"/>
          <a:chOff x="0" y="0"/>
          <a:chExt cx="0" cy="0"/>
        </a:xfrm>
      </p:grpSpPr>
      <p:sp>
        <p:nvSpPr>
          <p:cNvPr id="17" name="Google Shape;17;p18"/>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18"/>
          <p:cNvSpPr txBox="1">
            <a:spLocks noGrp="1"/>
          </p:cNvSpPr>
          <p:nvPr>
            <p:ph type="body" idx="1"/>
          </p:nvPr>
        </p:nvSpPr>
        <p:spPr>
          <a:xfrm>
            <a:off x="1114424" y="2595564"/>
            <a:ext cx="7610476" cy="367076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4"/>
        <p:cNvGrpSpPr/>
        <p:nvPr/>
      </p:nvGrpSpPr>
      <p:grpSpPr>
        <a:xfrm>
          <a:off x="0" y="0"/>
          <a:ext cx="0" cy="0"/>
          <a:chOff x="0" y="0"/>
          <a:chExt cx="0" cy="0"/>
        </a:xfrm>
      </p:grpSpPr>
      <p:sp>
        <p:nvSpPr>
          <p:cNvPr id="135" name="Google Shape;135;p38"/>
          <p:cNvSpPr txBox="1">
            <a:spLocks noGrp="1"/>
          </p:cNvSpPr>
          <p:nvPr>
            <p:ph type="title"/>
          </p:nvPr>
        </p:nvSpPr>
        <p:spPr>
          <a:xfrm>
            <a:off x="629841"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7" name="Google Shape;137;p3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38"/>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9" name="Google Shape;139;p38"/>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3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3"/>
        <p:cNvGrpSpPr/>
        <p:nvPr/>
      </p:nvGrpSpPr>
      <p:grpSpPr>
        <a:xfrm>
          <a:off x="0" y="0"/>
          <a:ext cx="0" cy="0"/>
          <a:chOff x="0" y="0"/>
          <a:chExt cx="0" cy="0"/>
        </a:xfrm>
      </p:grpSpPr>
      <p:sp>
        <p:nvSpPr>
          <p:cNvPr id="144" name="Google Shape;144;p3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3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3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3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
        <p:nvSpPr>
          <p:cNvPr id="149" name="Google Shape;149;p40"/>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40"/>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40"/>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2"/>
        <p:cNvGrpSpPr/>
        <p:nvPr/>
      </p:nvGrpSpPr>
      <p:grpSpPr>
        <a:xfrm>
          <a:off x="0" y="0"/>
          <a:ext cx="0" cy="0"/>
          <a:chOff x="0" y="0"/>
          <a:chExt cx="0" cy="0"/>
        </a:xfrm>
      </p:grpSpPr>
      <p:sp>
        <p:nvSpPr>
          <p:cNvPr id="153" name="Google Shape;153;p4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41"/>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5" name="Google Shape;155;p41"/>
          <p:cNvSpPr txBox="1">
            <a:spLocks noGrp="1"/>
          </p:cNvSpPr>
          <p:nvPr>
            <p:ph type="body" idx="2"/>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6" name="Google Shape;156;p41"/>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41"/>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41"/>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9"/>
        <p:cNvGrpSpPr/>
        <p:nvPr/>
      </p:nvGrpSpPr>
      <p:grpSpPr>
        <a:xfrm>
          <a:off x="0" y="0"/>
          <a:ext cx="0" cy="0"/>
          <a:chOff x="0" y="0"/>
          <a:chExt cx="0" cy="0"/>
        </a:xfrm>
      </p:grpSpPr>
      <p:sp>
        <p:nvSpPr>
          <p:cNvPr id="160" name="Google Shape;160;p4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42"/>
          <p:cNvSpPr>
            <a:spLocks noGrp="1"/>
          </p:cNvSpPr>
          <p:nvPr>
            <p:ph type="pic" idx="2"/>
          </p:nvPr>
        </p:nvSpPr>
        <p:spPr>
          <a:xfrm>
            <a:off x="3887391" y="987428"/>
            <a:ext cx="4629150" cy="4873625"/>
          </a:xfrm>
          <a:prstGeom prst="rect">
            <a:avLst/>
          </a:prstGeom>
          <a:noFill/>
          <a:ln>
            <a:noFill/>
          </a:ln>
        </p:spPr>
      </p:sp>
      <p:sp>
        <p:nvSpPr>
          <p:cNvPr id="162" name="Google Shape;162;p42"/>
          <p:cNvSpPr txBox="1">
            <a:spLocks noGrp="1"/>
          </p:cNvSpPr>
          <p:nvPr>
            <p:ph type="body" idx="1"/>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p42"/>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42"/>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42"/>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6"/>
        <p:cNvGrpSpPr/>
        <p:nvPr/>
      </p:nvGrpSpPr>
      <p:grpSpPr>
        <a:xfrm>
          <a:off x="0" y="0"/>
          <a:ext cx="0" cy="0"/>
          <a:chOff x="0" y="0"/>
          <a:chExt cx="0" cy="0"/>
        </a:xfrm>
      </p:grpSpPr>
      <p:sp>
        <p:nvSpPr>
          <p:cNvPr id="167" name="Google Shape;167;p43"/>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43"/>
          <p:cNvSpPr txBox="1">
            <a:spLocks noGrp="1"/>
          </p:cNvSpPr>
          <p:nvPr>
            <p:ph type="body" idx="1"/>
          </p:nvPr>
        </p:nvSpPr>
        <p:spPr>
          <a:xfrm rot="5400000">
            <a:off x="2396330" y="57944"/>
            <a:ext cx="4351339"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43"/>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43"/>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43"/>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2"/>
        <p:cNvGrpSpPr/>
        <p:nvPr/>
      </p:nvGrpSpPr>
      <p:grpSpPr>
        <a:xfrm>
          <a:off x="0" y="0"/>
          <a:ext cx="0" cy="0"/>
          <a:chOff x="0" y="0"/>
          <a:chExt cx="0" cy="0"/>
        </a:xfrm>
      </p:grpSpPr>
      <p:sp>
        <p:nvSpPr>
          <p:cNvPr id="173" name="Google Shape;173;p44"/>
          <p:cNvSpPr txBox="1">
            <a:spLocks noGrp="1"/>
          </p:cNvSpPr>
          <p:nvPr>
            <p:ph type="title"/>
          </p:nvPr>
        </p:nvSpPr>
        <p:spPr>
          <a:xfrm rot="5400000">
            <a:off x="4623594" y="2285208"/>
            <a:ext cx="581183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44"/>
          <p:cNvSpPr txBox="1">
            <a:spLocks noGrp="1"/>
          </p:cNvSpPr>
          <p:nvPr>
            <p:ph type="body" idx="1"/>
          </p:nvPr>
        </p:nvSpPr>
        <p:spPr>
          <a:xfrm rot="5400000">
            <a:off x="623095" y="370683"/>
            <a:ext cx="581183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44"/>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44"/>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44"/>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9"/>
        <p:cNvGrpSpPr/>
        <p:nvPr/>
      </p:nvGrpSpPr>
      <p:grpSpPr>
        <a:xfrm>
          <a:off x="0" y="0"/>
          <a:ext cx="0" cy="0"/>
          <a:chOff x="0" y="0"/>
          <a:chExt cx="0" cy="0"/>
        </a:xfrm>
      </p:grpSpPr>
      <p:pic>
        <p:nvPicPr>
          <p:cNvPr id="20" name="Google Shape;20;p21"/>
          <p:cNvPicPr preferRelativeResize="0"/>
          <p:nvPr/>
        </p:nvPicPr>
        <p:blipFill rotWithShape="1">
          <a:blip r:embed="rId2">
            <a:alphaModFix/>
          </a:blip>
          <a:srcRect/>
          <a:stretch/>
        </p:blipFill>
        <p:spPr>
          <a:xfrm>
            <a:off x="7159751"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 name="Google Shape;21;p2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22"/>
        <p:cNvGrpSpPr/>
        <p:nvPr/>
      </p:nvGrpSpPr>
      <p:grpSpPr>
        <a:xfrm>
          <a:off x="0" y="0"/>
          <a:ext cx="0" cy="0"/>
          <a:chOff x="0" y="0"/>
          <a:chExt cx="0" cy="0"/>
        </a:xfrm>
      </p:grpSpPr>
      <p:sp>
        <p:nvSpPr>
          <p:cNvPr id="23" name="Google Shape;23;p22"/>
          <p:cNvSpPr txBox="1">
            <a:spLocks noGrp="1"/>
          </p:cNvSpPr>
          <p:nvPr>
            <p:ph type="ctrTitle"/>
          </p:nvPr>
        </p:nvSpPr>
        <p:spPr>
          <a:xfrm>
            <a:off x="0" y="5025434"/>
            <a:ext cx="8915400"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22"/>
          <p:cNvSpPr txBox="1">
            <a:spLocks noGrp="1"/>
          </p:cNvSpPr>
          <p:nvPr>
            <p:ph type="subTitle" idx="1"/>
          </p:nvPr>
        </p:nvSpPr>
        <p:spPr>
          <a:xfrm>
            <a:off x="914400" y="5943600"/>
            <a:ext cx="8001000" cy="914400"/>
          </a:xfrm>
          <a:prstGeom prst="rect">
            <a:avLst/>
          </a:prstGeom>
          <a:solidFill>
            <a:srgbClr val="E3E5DC"/>
          </a:solidFill>
          <a:ln>
            <a:noFill/>
          </a:ln>
        </p:spPr>
        <p:txBody>
          <a:bodyPr spcFirstLastPara="1" wrap="square" lIns="292600" tIns="91425" rIns="274300" bIns="91425" anchor="t" anchorCtr="0">
            <a:noAutofit/>
          </a:bodyPr>
          <a:lstStyle>
            <a:lvl1pPr marR="0" lvl="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25" name="Google Shape;25;p22"/>
          <p:cNvSpPr>
            <a:spLocks noGrp="1"/>
          </p:cNvSpPr>
          <p:nvPr>
            <p:ph type="pic" idx="2"/>
          </p:nvPr>
        </p:nvSpPr>
        <p:spPr>
          <a:xfrm>
            <a:off x="927100" y="1129553"/>
            <a:ext cx="7988300" cy="3886200"/>
          </a:xfrm>
          <a:prstGeom prst="rect">
            <a:avLst/>
          </a:prstGeom>
          <a:noFill/>
          <a:ln>
            <a:noFill/>
          </a:ln>
        </p:spPr>
      </p:sp>
      <p:pic>
        <p:nvPicPr>
          <p:cNvPr id="26" name="Google Shape;26;p22"/>
          <p:cNvPicPr preferRelativeResize="0"/>
          <p:nvPr/>
        </p:nvPicPr>
        <p:blipFill rotWithShape="1">
          <a:blip r:embed="rId2">
            <a:alphaModFix/>
          </a:blip>
          <a:srcRect/>
          <a:stretch/>
        </p:blipFill>
        <p:spPr>
          <a:xfrm>
            <a:off x="7168896" y="826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 name="Google Shape;27;p22"/>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0" y="3200399"/>
            <a:ext cx="8915400" cy="2286000"/>
          </a:xfrm>
          <a:prstGeom prst="rect">
            <a:avLst/>
          </a:prstGeom>
          <a:solidFill>
            <a:schemeClr val="dk2"/>
          </a:solidFill>
          <a:ln>
            <a:noFill/>
          </a:ln>
        </p:spPr>
        <p:txBody>
          <a:bodyPr spcFirstLastPara="1" wrap="square" lIns="1188700" tIns="45700" rIns="274300" bIns="45700" anchor="b"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0" name="Google Shape;30;p23"/>
          <p:cNvSpPr txBox="1">
            <a:spLocks noGrp="1"/>
          </p:cNvSpPr>
          <p:nvPr>
            <p:ph type="body" idx="1"/>
          </p:nvPr>
        </p:nvSpPr>
        <p:spPr>
          <a:xfrm>
            <a:off x="914400" y="5484607"/>
            <a:ext cx="8001000" cy="777240"/>
          </a:xfrm>
          <a:prstGeom prst="rect">
            <a:avLst/>
          </a:prstGeom>
          <a:solidFill>
            <a:srgbClr val="E3E5DC"/>
          </a:solidFill>
          <a:ln>
            <a:noFill/>
          </a:ln>
        </p:spPr>
        <p:txBody>
          <a:bodyPr spcFirstLastPara="1" wrap="square" lIns="292600" tIns="91425" rIns="274300" bIns="91425" anchor="ctr" anchorCtr="0">
            <a:normAutofit/>
          </a:bodyPr>
          <a:lstStyle>
            <a:lvl1pPr marL="457200" marR="0" lvl="0" indent="-22860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pic>
        <p:nvPicPr>
          <p:cNvPr id="31" name="Google Shape;31;p2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 name="Google Shape;32;p23"/>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5" name="Google Shape;35;p24"/>
          <p:cNvSpPr txBox="1">
            <a:spLocks noGrp="1"/>
          </p:cNvSpPr>
          <p:nvPr>
            <p:ph type="body" idx="1"/>
          </p:nvPr>
        </p:nvSpPr>
        <p:spPr>
          <a:xfrm>
            <a:off x="1117600"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36" name="Google Shape;36;p24"/>
          <p:cNvSpPr txBox="1">
            <a:spLocks noGrp="1"/>
          </p:cNvSpPr>
          <p:nvPr>
            <p:ph type="body" idx="2"/>
          </p:nvPr>
        </p:nvSpPr>
        <p:spPr>
          <a:xfrm>
            <a:off x="5147534"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37" name="Google Shape;37;p24"/>
          <p:cNvPicPr preferRelativeResize="0"/>
          <p:nvPr/>
        </p:nvPicPr>
        <p:blipFill rotWithShape="1">
          <a:blip r:embed="rId2">
            <a:alphaModFix/>
          </a:blip>
          <a:srcRect/>
          <a:stretch/>
        </p:blipFill>
        <p:spPr>
          <a:xfrm>
            <a:off x="7168896"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8" name="Google Shape;38;p24"/>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1" name="Google Shape;41;p25"/>
          <p:cNvSpPr txBox="1">
            <a:spLocks noGrp="1"/>
          </p:cNvSpPr>
          <p:nvPr>
            <p:ph type="body" idx="1"/>
          </p:nvPr>
        </p:nvSpPr>
        <p:spPr>
          <a:xfrm>
            <a:off x="1120588"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2" name="Google Shape;42;p25"/>
          <p:cNvSpPr txBox="1">
            <a:spLocks noGrp="1"/>
          </p:cNvSpPr>
          <p:nvPr>
            <p:ph type="body" idx="2"/>
          </p:nvPr>
        </p:nvSpPr>
        <p:spPr>
          <a:xfrm>
            <a:off x="1120588"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sp>
        <p:nvSpPr>
          <p:cNvPr id="43" name="Google Shape;43;p25"/>
          <p:cNvSpPr txBox="1">
            <a:spLocks noGrp="1"/>
          </p:cNvSpPr>
          <p:nvPr>
            <p:ph type="body" idx="3"/>
          </p:nvPr>
        </p:nvSpPr>
        <p:spPr>
          <a:xfrm>
            <a:off x="5147534"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4" name="Google Shape;44;p25"/>
          <p:cNvSpPr txBox="1">
            <a:spLocks noGrp="1"/>
          </p:cNvSpPr>
          <p:nvPr>
            <p:ph type="body" idx="4"/>
          </p:nvPr>
        </p:nvSpPr>
        <p:spPr>
          <a:xfrm>
            <a:off x="5147534"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cxnSp>
        <p:nvCxnSpPr>
          <p:cNvPr id="45" name="Google Shape;45;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6" name="Google Shape;46;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7" name="Google Shape;47;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8" name="Google Shape;48;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9" name="Google Shape;49;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50" name="Google Shape;50;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pic>
        <p:nvPicPr>
          <p:cNvPr id="51" name="Google Shape;51;p25"/>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2" name="Google Shape;52;p25"/>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55" name="Google Shape;55;p26"/>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6" name="Google Shape;56;p26"/>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7"/>
        <p:cNvGrpSpPr/>
        <p:nvPr/>
      </p:nvGrpSpPr>
      <p:grpSpPr>
        <a:xfrm>
          <a:off x="0" y="0"/>
          <a:ext cx="0" cy="0"/>
          <a:chOff x="0" y="0"/>
          <a:chExt cx="0" cy="0"/>
        </a:xfrm>
      </p:grpSpPr>
      <p:pic>
        <p:nvPicPr>
          <p:cNvPr id="58" name="Google Shape;58;p27"/>
          <p:cNvPicPr preferRelativeResize="0"/>
          <p:nvPr/>
        </p:nvPicPr>
        <p:blipFill rotWithShape="1">
          <a:blip r:embed="rId2">
            <a:alphaModFix/>
          </a:blip>
          <a:srcRect/>
          <a:stretch/>
        </p:blipFill>
        <p:spPr>
          <a:xfrm>
            <a:off x="7159752"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9" name="Google Shape;59;p27"/>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p:nvPr/>
        </p:nvSpPr>
        <p:spPr>
          <a:xfrm>
            <a:off x="2638730" y="6387737"/>
            <a:ext cx="18466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 name="Google Shape;11;p16"/>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12" name="Google Shape;12;p16"/>
          <p:cNvPicPr preferRelativeResize="0"/>
          <p:nvPr/>
        </p:nvPicPr>
        <p:blipFill rotWithShape="1">
          <a:blip r:embed="rId18">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44">
          <p15:clr>
            <a:srgbClr val="F26B43"/>
          </p15:clr>
        </p15:guide>
        <p15:guide id="2" pos="5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8" name="Google Shape;108;p19"/>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1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0" name="Google Shape;110;p1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1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333" name="Google Shape;333;p1"/>
          <p:cNvPicPr preferRelativeResize="0"/>
          <p:nvPr/>
        </p:nvPicPr>
        <p:blipFill rotWithShape="1">
          <a:blip r:embed="rId3">
            <a:alphaModFix/>
          </a:blip>
          <a:srcRect/>
          <a:stretch/>
        </p:blipFill>
        <p:spPr>
          <a:xfrm>
            <a:off x="7700064" y="102559"/>
            <a:ext cx="1187051" cy="411359"/>
          </a:xfrm>
          <a:prstGeom prst="rect">
            <a:avLst/>
          </a:prstGeom>
          <a:noFill/>
          <a:ln>
            <a:noFill/>
          </a:ln>
        </p:spPr>
      </p:pic>
      <p:sp>
        <p:nvSpPr>
          <p:cNvPr id="2" name="TextBox 1">
            <a:extLst>
              <a:ext uri="{FF2B5EF4-FFF2-40B4-BE49-F238E27FC236}">
                <a16:creationId xmlns:a16="http://schemas.microsoft.com/office/drawing/2014/main" id="{76A90B64-E9F8-FBA2-20AA-41B3DA0B65E3}"/>
              </a:ext>
            </a:extLst>
          </p:cNvPr>
          <p:cNvSpPr txBox="1"/>
          <p:nvPr/>
        </p:nvSpPr>
        <p:spPr>
          <a:xfrm>
            <a:off x="-1033153" y="807522"/>
            <a:ext cx="11400311" cy="5201424"/>
          </a:xfrm>
          <a:prstGeom prst="rect">
            <a:avLst/>
          </a:prstGeom>
          <a:noFill/>
        </p:spPr>
        <p:txBody>
          <a:bodyPr wrap="square" rtlCol="0">
            <a:spAutoFit/>
          </a:bodyPr>
          <a:lstStyle/>
          <a:p>
            <a:pPr marL="0" marR="0" lvl="0" indent="0" algn="ctr" rtl="0">
              <a:lnSpc>
                <a:spcPct val="100000"/>
              </a:lnSpc>
              <a:spcBef>
                <a:spcPts val="0"/>
              </a:spcBef>
              <a:spcAft>
                <a:spcPts val="0"/>
              </a:spcAft>
              <a:buClr>
                <a:srgbClr val="002776"/>
              </a:buClr>
              <a:buSzPts val="3600"/>
              <a:buFont typeface="Verdana"/>
              <a:buNone/>
            </a:pPr>
            <a:r>
              <a:rPr lang="en-US" sz="4400" b="1" i="1" strike="noStrike" cap="none" dirty="0">
                <a:solidFill>
                  <a:schemeClr val="accent1">
                    <a:lumMod val="50000"/>
                  </a:schemeClr>
                </a:solidFill>
                <a:latin typeface="Verdana" panose="020B0604030504040204" pitchFamily="34" charset="0"/>
                <a:ea typeface="Verdana" panose="020B0604030504040204" pitchFamily="34" charset="0"/>
                <a:sym typeface="Arial"/>
              </a:rPr>
              <a:t> </a:t>
            </a:r>
            <a:r>
              <a:rPr lang="en-US" sz="4400" b="1" i="1" dirty="0">
                <a:solidFill>
                  <a:schemeClr val="accent1">
                    <a:lumMod val="50000"/>
                  </a:schemeClr>
                </a:solidFill>
                <a:latin typeface="Verdana" panose="020B0604030504040204" pitchFamily="34" charset="0"/>
                <a:ea typeface="Verdana" panose="020B0604030504040204" pitchFamily="34" charset="0"/>
              </a:rPr>
              <a:t>APPLE STOCK FORECASTING</a:t>
            </a:r>
            <a:endParaRPr lang="en-US" sz="2400" b="1" dirty="0">
              <a:solidFill>
                <a:schemeClr val="bg2">
                  <a:lumMod val="50000"/>
                </a:schemeClr>
              </a:solidFill>
              <a:latin typeface="+mj-lt"/>
              <a:ea typeface="Verdana"/>
              <a:cs typeface="Verdana"/>
              <a:sym typeface="Verdana"/>
            </a:endParaRPr>
          </a:p>
          <a:p>
            <a:pPr marL="0" marR="0" lvl="0" indent="0" algn="ctr" rtl="0">
              <a:lnSpc>
                <a:spcPct val="100000"/>
              </a:lnSpc>
              <a:spcBef>
                <a:spcPts val="0"/>
              </a:spcBef>
              <a:spcAft>
                <a:spcPts val="0"/>
              </a:spcAft>
              <a:buClr>
                <a:srgbClr val="002776"/>
              </a:buClr>
              <a:buSzPts val="3600"/>
              <a:buFont typeface="Verdana"/>
              <a:buNone/>
            </a:pPr>
            <a:endParaRPr lang="en-US" sz="2400" b="1" i="0" u="none" strike="noStrike" cap="none" dirty="0">
              <a:solidFill>
                <a:schemeClr val="bg2">
                  <a:lumMod val="50000"/>
                </a:schemeClr>
              </a:solidFill>
              <a:latin typeface="+mj-lt"/>
              <a:ea typeface="Verdana"/>
              <a:cs typeface="Verdana"/>
              <a:sym typeface="Verdana"/>
            </a:endParaRPr>
          </a:p>
          <a:p>
            <a:pPr marR="0" lvl="0" algn="ctr" rtl="0">
              <a:lnSpc>
                <a:spcPct val="100000"/>
              </a:lnSpc>
              <a:spcBef>
                <a:spcPts val="0"/>
              </a:spcBef>
              <a:spcAft>
                <a:spcPts val="0"/>
              </a:spcAft>
              <a:buClr>
                <a:srgbClr val="002776"/>
              </a:buClr>
              <a:buSzPts val="3600"/>
            </a:pPr>
            <a:r>
              <a:rPr lang="en-US" sz="2400" b="1" i="1" u="sng" strike="noStrike" cap="none" dirty="0">
                <a:solidFill>
                  <a:schemeClr val="accent1">
                    <a:lumMod val="75000"/>
                  </a:schemeClr>
                </a:solidFill>
                <a:latin typeface="+mj-lt"/>
                <a:ea typeface="Verdana"/>
                <a:cs typeface="Verdana"/>
                <a:sym typeface="Verdana"/>
              </a:rPr>
              <a:t>Team 1</a:t>
            </a:r>
            <a:r>
              <a:rPr lang="en-US" sz="2400" b="1" i="1" u="sng" dirty="0">
                <a:solidFill>
                  <a:schemeClr val="accent1">
                    <a:lumMod val="75000"/>
                  </a:schemeClr>
                </a:solidFill>
                <a:latin typeface="+mj-lt"/>
                <a:ea typeface="Verdana"/>
                <a:cs typeface="Verdana"/>
                <a:sym typeface="Verdana"/>
              </a:rPr>
              <a:t>:-</a:t>
            </a:r>
          </a:p>
          <a:p>
            <a:pPr marR="0" lvl="0" algn="ctr" rtl="0">
              <a:lnSpc>
                <a:spcPct val="100000"/>
              </a:lnSpc>
              <a:spcBef>
                <a:spcPts val="0"/>
              </a:spcBef>
              <a:spcAft>
                <a:spcPts val="0"/>
              </a:spcAft>
              <a:buClr>
                <a:srgbClr val="002776"/>
              </a:buClr>
              <a:buSzPts val="3600"/>
            </a:pPr>
            <a:endParaRPr lang="en-US" sz="2400" b="1" dirty="0">
              <a:solidFill>
                <a:schemeClr val="bg2">
                  <a:lumMod val="50000"/>
                </a:schemeClr>
              </a:solidFill>
              <a:latin typeface="+mj-lt"/>
              <a:ea typeface="Verdana"/>
              <a:sym typeface="Verdana"/>
            </a:endParaRPr>
          </a:p>
          <a:p>
            <a:pPr marR="0" lvl="0" algn="ctr" rtl="0">
              <a:lnSpc>
                <a:spcPct val="100000"/>
              </a:lnSpc>
              <a:spcBef>
                <a:spcPts val="0"/>
              </a:spcBef>
              <a:spcAft>
                <a:spcPts val="0"/>
              </a:spcAft>
              <a:buClr>
                <a:srgbClr val="002776"/>
              </a:buClr>
              <a:buSzPts val="3600"/>
            </a:pPr>
            <a:r>
              <a:rPr lang="en-US" sz="2400" b="1" dirty="0">
                <a:solidFill>
                  <a:schemeClr val="bg2">
                    <a:lumMod val="50000"/>
                  </a:schemeClr>
                </a:solidFill>
                <a:latin typeface="+mj-lt"/>
                <a:ea typeface="Verdana"/>
                <a:sym typeface="Verdana"/>
              </a:rPr>
              <a:t>Amisha Yadav</a:t>
            </a:r>
          </a:p>
          <a:p>
            <a:pPr marR="0" lvl="0" algn="ctr" rtl="0">
              <a:lnSpc>
                <a:spcPct val="100000"/>
              </a:lnSpc>
              <a:spcBef>
                <a:spcPts val="0"/>
              </a:spcBef>
              <a:spcAft>
                <a:spcPts val="0"/>
              </a:spcAft>
              <a:buClr>
                <a:srgbClr val="002776"/>
              </a:buClr>
              <a:buSzPts val="3600"/>
            </a:pPr>
            <a:r>
              <a:rPr lang="en-US" sz="2400" b="1" dirty="0">
                <a:solidFill>
                  <a:schemeClr val="bg2">
                    <a:lumMod val="50000"/>
                  </a:schemeClr>
                </a:solidFill>
                <a:latin typeface="+mj-lt"/>
                <a:ea typeface="Verdana"/>
                <a:sym typeface="Verdana"/>
              </a:rPr>
              <a:t>Prajwal </a:t>
            </a:r>
            <a:r>
              <a:rPr lang="en-US" sz="2400" b="1" dirty="0" err="1">
                <a:solidFill>
                  <a:schemeClr val="bg2">
                    <a:lumMod val="50000"/>
                  </a:schemeClr>
                </a:solidFill>
                <a:latin typeface="+mj-lt"/>
                <a:ea typeface="Verdana"/>
                <a:sym typeface="Verdana"/>
              </a:rPr>
              <a:t>Sonawale</a:t>
            </a:r>
            <a:endParaRPr lang="en-US" sz="2400" b="1" dirty="0">
              <a:solidFill>
                <a:schemeClr val="bg2">
                  <a:lumMod val="50000"/>
                </a:schemeClr>
              </a:solidFill>
              <a:latin typeface="+mj-lt"/>
              <a:ea typeface="Verdana"/>
              <a:sym typeface="Verdana"/>
            </a:endParaRPr>
          </a:p>
          <a:p>
            <a:pPr marR="0" lvl="0" algn="ctr" rtl="0">
              <a:lnSpc>
                <a:spcPct val="100000"/>
              </a:lnSpc>
              <a:spcBef>
                <a:spcPts val="0"/>
              </a:spcBef>
              <a:spcAft>
                <a:spcPts val="0"/>
              </a:spcAft>
              <a:buClr>
                <a:srgbClr val="002776"/>
              </a:buClr>
              <a:buSzPts val="3600"/>
            </a:pPr>
            <a:r>
              <a:rPr lang="en-US" sz="2400" b="1" i="0" u="none" strike="noStrike" cap="none" dirty="0">
                <a:solidFill>
                  <a:schemeClr val="bg2">
                    <a:lumMod val="50000"/>
                  </a:schemeClr>
                </a:solidFill>
                <a:latin typeface="+mj-lt"/>
                <a:ea typeface="Verdana"/>
                <a:sym typeface="Verdana"/>
              </a:rPr>
              <a:t>Akshay Shinde</a:t>
            </a:r>
          </a:p>
          <a:p>
            <a:pPr marR="0" lvl="0" algn="ctr" rtl="0">
              <a:lnSpc>
                <a:spcPct val="100000"/>
              </a:lnSpc>
              <a:spcBef>
                <a:spcPts val="0"/>
              </a:spcBef>
              <a:spcAft>
                <a:spcPts val="0"/>
              </a:spcAft>
              <a:buClr>
                <a:srgbClr val="002776"/>
              </a:buClr>
              <a:buSzPts val="3600"/>
            </a:pPr>
            <a:r>
              <a:rPr lang="en-US" sz="2400" b="1" dirty="0">
                <a:solidFill>
                  <a:schemeClr val="bg2">
                    <a:lumMod val="50000"/>
                  </a:schemeClr>
                </a:solidFill>
                <a:latin typeface="+mj-lt"/>
                <a:ea typeface="Verdana"/>
                <a:sym typeface="Verdana"/>
              </a:rPr>
              <a:t>Vivek </a:t>
            </a:r>
            <a:r>
              <a:rPr lang="en-US" sz="2400" b="1" dirty="0" err="1">
                <a:solidFill>
                  <a:schemeClr val="bg2">
                    <a:lumMod val="50000"/>
                  </a:schemeClr>
                </a:solidFill>
                <a:latin typeface="+mj-lt"/>
                <a:ea typeface="Verdana"/>
                <a:sym typeface="Verdana"/>
              </a:rPr>
              <a:t>Tawalare</a:t>
            </a:r>
            <a:endParaRPr lang="en-US" sz="2400" b="1" dirty="0">
              <a:solidFill>
                <a:schemeClr val="bg2">
                  <a:lumMod val="50000"/>
                </a:schemeClr>
              </a:solidFill>
              <a:latin typeface="+mj-lt"/>
              <a:ea typeface="Verdana"/>
              <a:sym typeface="Verdana"/>
            </a:endParaRPr>
          </a:p>
          <a:p>
            <a:pPr marR="0" lvl="0" algn="ctr" rtl="0">
              <a:lnSpc>
                <a:spcPct val="100000"/>
              </a:lnSpc>
              <a:spcBef>
                <a:spcPts val="0"/>
              </a:spcBef>
              <a:spcAft>
                <a:spcPts val="0"/>
              </a:spcAft>
              <a:buClr>
                <a:srgbClr val="002776"/>
              </a:buClr>
              <a:buSzPts val="3600"/>
            </a:pPr>
            <a:r>
              <a:rPr lang="en-US" sz="2400" b="1" i="0" u="none" strike="noStrike" cap="none" dirty="0">
                <a:solidFill>
                  <a:schemeClr val="bg2">
                    <a:lumMod val="50000"/>
                  </a:schemeClr>
                </a:solidFill>
                <a:latin typeface="+mj-lt"/>
                <a:ea typeface="Verdana"/>
                <a:sym typeface="Verdana"/>
              </a:rPr>
              <a:t>Mujahid </a:t>
            </a:r>
            <a:r>
              <a:rPr lang="en-US" sz="2400" b="1" i="0" u="none" strike="noStrike" cap="none" dirty="0" err="1">
                <a:solidFill>
                  <a:schemeClr val="bg2">
                    <a:lumMod val="50000"/>
                  </a:schemeClr>
                </a:solidFill>
                <a:latin typeface="+mj-lt"/>
                <a:ea typeface="Verdana"/>
                <a:sym typeface="Verdana"/>
              </a:rPr>
              <a:t>Bagwan</a:t>
            </a:r>
            <a:endParaRPr lang="en-US" sz="2400" b="1" i="0" u="none" strike="noStrike" cap="none" dirty="0">
              <a:solidFill>
                <a:schemeClr val="bg2">
                  <a:lumMod val="50000"/>
                </a:schemeClr>
              </a:solidFill>
              <a:latin typeface="+mj-lt"/>
              <a:ea typeface="Verdana"/>
              <a:sym typeface="Verdana"/>
            </a:endParaRPr>
          </a:p>
          <a:p>
            <a:pPr marR="0" lvl="0" algn="ctr" rtl="0">
              <a:lnSpc>
                <a:spcPct val="100000"/>
              </a:lnSpc>
              <a:spcBef>
                <a:spcPts val="0"/>
              </a:spcBef>
              <a:spcAft>
                <a:spcPts val="0"/>
              </a:spcAft>
              <a:buClr>
                <a:srgbClr val="002776"/>
              </a:buClr>
              <a:buSzPts val="3600"/>
            </a:pPr>
            <a:r>
              <a:rPr lang="en-US" sz="2400" b="1" dirty="0">
                <a:solidFill>
                  <a:schemeClr val="bg2">
                    <a:lumMod val="50000"/>
                  </a:schemeClr>
                </a:solidFill>
                <a:latin typeface="+mj-lt"/>
                <a:ea typeface="Verdana"/>
                <a:sym typeface="Verdana"/>
              </a:rPr>
              <a:t>Harneet Kaur </a:t>
            </a:r>
            <a:r>
              <a:rPr lang="en-US" sz="2400" b="1" dirty="0" err="1">
                <a:solidFill>
                  <a:schemeClr val="bg2">
                    <a:lumMod val="50000"/>
                  </a:schemeClr>
                </a:solidFill>
                <a:latin typeface="+mj-lt"/>
                <a:ea typeface="Verdana"/>
                <a:sym typeface="Verdana"/>
              </a:rPr>
              <a:t>Ghai</a:t>
            </a:r>
            <a:endParaRPr lang="en-US" sz="2400" b="1" dirty="0">
              <a:solidFill>
                <a:schemeClr val="bg2">
                  <a:lumMod val="50000"/>
                </a:schemeClr>
              </a:solidFill>
              <a:latin typeface="+mj-lt"/>
              <a:ea typeface="Verdana"/>
              <a:sym typeface="Verdana"/>
            </a:endParaRPr>
          </a:p>
          <a:p>
            <a:pPr marR="0" lvl="0" algn="ctr" rtl="0">
              <a:lnSpc>
                <a:spcPct val="100000"/>
              </a:lnSpc>
              <a:spcBef>
                <a:spcPts val="0"/>
              </a:spcBef>
              <a:spcAft>
                <a:spcPts val="0"/>
              </a:spcAft>
              <a:buClr>
                <a:srgbClr val="002776"/>
              </a:buClr>
              <a:buSzPts val="3600"/>
            </a:pPr>
            <a:endParaRPr lang="en-US" sz="2400" b="1" dirty="0">
              <a:solidFill>
                <a:schemeClr val="bg2">
                  <a:lumMod val="50000"/>
                </a:schemeClr>
              </a:solidFill>
              <a:latin typeface="+mj-lt"/>
              <a:ea typeface="Verdana"/>
              <a:sym typeface="Verdana"/>
            </a:endParaRPr>
          </a:p>
          <a:p>
            <a:pPr marR="0" lvl="0" algn="ctr" rtl="0">
              <a:lnSpc>
                <a:spcPct val="100000"/>
              </a:lnSpc>
              <a:spcBef>
                <a:spcPts val="0"/>
              </a:spcBef>
              <a:spcAft>
                <a:spcPts val="0"/>
              </a:spcAft>
              <a:buClr>
                <a:srgbClr val="002776"/>
              </a:buClr>
              <a:buSzPts val="3600"/>
            </a:pPr>
            <a:r>
              <a:rPr lang="en-US" sz="2400" b="1" i="1" u="sng" strike="noStrike" cap="none" dirty="0">
                <a:solidFill>
                  <a:schemeClr val="accent1">
                    <a:lumMod val="75000"/>
                  </a:schemeClr>
                </a:solidFill>
                <a:latin typeface="+mj-lt"/>
                <a:ea typeface="Verdana"/>
                <a:sym typeface="Verdana"/>
              </a:rPr>
              <a:t>Mentor:-</a:t>
            </a:r>
            <a:endParaRPr lang="en-US" sz="2400" b="1" i="1" u="sng" strike="noStrike" cap="none" dirty="0">
              <a:solidFill>
                <a:schemeClr val="accent1">
                  <a:lumMod val="75000"/>
                </a:schemeClr>
              </a:solidFill>
              <a:latin typeface="+mj-lt"/>
              <a:sym typeface="Arial"/>
            </a:endParaRPr>
          </a:p>
          <a:p>
            <a:pPr marR="0" lvl="0" algn="ctr" rtl="0">
              <a:lnSpc>
                <a:spcPct val="100000"/>
              </a:lnSpc>
              <a:spcBef>
                <a:spcPts val="0"/>
              </a:spcBef>
              <a:spcAft>
                <a:spcPts val="0"/>
              </a:spcAft>
              <a:buClr>
                <a:srgbClr val="002776"/>
              </a:buClr>
              <a:buSzPts val="2400"/>
            </a:pPr>
            <a:r>
              <a:rPr lang="en-US" sz="2400" b="1" i="0" u="none" strike="noStrike" cap="none" dirty="0">
                <a:solidFill>
                  <a:schemeClr val="bg2">
                    <a:lumMod val="50000"/>
                  </a:schemeClr>
                </a:solidFill>
                <a:latin typeface="+mj-lt"/>
                <a:ea typeface="Verdana"/>
                <a:cs typeface="Verdana"/>
                <a:sym typeface="Verdana"/>
              </a:rPr>
              <a:t> </a:t>
            </a:r>
            <a:r>
              <a:rPr lang="en-US" sz="2400" b="1" dirty="0">
                <a:solidFill>
                  <a:schemeClr val="bg2">
                    <a:lumMod val="50000"/>
                  </a:schemeClr>
                </a:solidFill>
                <a:latin typeface="+mj-lt"/>
                <a:ea typeface="Verdana"/>
                <a:cs typeface="Verdana"/>
                <a:sym typeface="Verdana"/>
              </a:rPr>
              <a:t>  Neha Gupta</a:t>
            </a:r>
            <a:endParaRPr lang="en-US" b="1" dirty="0">
              <a:solidFill>
                <a:schemeClr val="bg2">
                  <a:lumMod val="50000"/>
                </a:schemeClr>
              </a:solidFill>
              <a:latin typeface="Bodoni MT" panose="02070603080606020203" pitchFamily="18" charset="0"/>
              <a:ea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4B97EB-61FE-4A13-B17E-DAF67BD2723B}"/>
              </a:ext>
            </a:extLst>
          </p:cNvPr>
          <p:cNvSpPr>
            <a:spLocks noGrp="1"/>
          </p:cNvSpPr>
          <p:nvPr>
            <p:ph type="body" idx="1"/>
          </p:nvPr>
        </p:nvSpPr>
        <p:spPr>
          <a:xfrm>
            <a:off x="633412" y="5949948"/>
            <a:ext cx="7886700" cy="908052"/>
          </a:xfrm>
        </p:spPr>
        <p:txBody>
          <a:bodyPr/>
          <a:lstStyle/>
          <a:p>
            <a:r>
              <a:rPr lang="en-US" b="1" dirty="0">
                <a:solidFill>
                  <a:schemeClr val="tx1">
                    <a:lumMod val="95000"/>
                    <a:lumOff val="5000"/>
                  </a:schemeClr>
                </a:solidFill>
              </a:rPr>
              <a:t>Boxplot of each year representing variation in prices</a:t>
            </a:r>
          </a:p>
        </p:txBody>
      </p:sp>
      <p:pic>
        <p:nvPicPr>
          <p:cNvPr id="5" name="Picture 4">
            <a:extLst>
              <a:ext uri="{FF2B5EF4-FFF2-40B4-BE49-F238E27FC236}">
                <a16:creationId xmlns:a16="http://schemas.microsoft.com/office/drawing/2014/main" id="{09BE92C2-1F3E-A021-E32A-8D87426D56A5}"/>
              </a:ext>
            </a:extLst>
          </p:cNvPr>
          <p:cNvPicPr>
            <a:picLocks noChangeAspect="1"/>
          </p:cNvPicPr>
          <p:nvPr/>
        </p:nvPicPr>
        <p:blipFill>
          <a:blip r:embed="rId2"/>
          <a:stretch>
            <a:fillRect/>
          </a:stretch>
        </p:blipFill>
        <p:spPr>
          <a:xfrm>
            <a:off x="633412" y="293915"/>
            <a:ext cx="7433669" cy="5514108"/>
          </a:xfrm>
          <a:prstGeom prst="rect">
            <a:avLst/>
          </a:prstGeom>
        </p:spPr>
      </p:pic>
    </p:spTree>
    <p:extLst>
      <p:ext uri="{BB962C8B-B14F-4D97-AF65-F5344CB8AC3E}">
        <p14:creationId xmlns:p14="http://schemas.microsoft.com/office/powerpoint/2010/main" val="3987533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D1E94A4-305D-A715-B331-3BB00263DB1A}"/>
              </a:ext>
            </a:extLst>
          </p:cNvPr>
          <p:cNvSpPr>
            <a:spLocks noGrp="1"/>
          </p:cNvSpPr>
          <p:nvPr>
            <p:ph type="body" idx="1"/>
          </p:nvPr>
        </p:nvSpPr>
        <p:spPr>
          <a:xfrm>
            <a:off x="623888" y="5453743"/>
            <a:ext cx="7886700" cy="1208314"/>
          </a:xfrm>
        </p:spPr>
        <p:txBody>
          <a:bodyPr>
            <a:normAutofit/>
          </a:bodyPr>
          <a:lstStyle/>
          <a:p>
            <a:pPr marL="228600" indent="0" algn="just"/>
            <a:r>
              <a:rPr lang="en-US" sz="1600" b="1" dirty="0">
                <a:solidFill>
                  <a:schemeClr val="tx1">
                    <a:lumMod val="95000"/>
                    <a:lumOff val="5000"/>
                  </a:schemeClr>
                </a:solidFill>
                <a:latin typeface="+mn-lt"/>
              </a:rPr>
              <a:t>We plotted </a:t>
            </a:r>
            <a:r>
              <a:rPr lang="en-US" sz="1600" b="1" dirty="0" err="1">
                <a:solidFill>
                  <a:schemeClr val="tx1">
                    <a:lumMod val="95000"/>
                    <a:lumOff val="5000"/>
                  </a:schemeClr>
                </a:solidFill>
                <a:latin typeface="+mn-lt"/>
              </a:rPr>
              <a:t>acf</a:t>
            </a:r>
            <a:r>
              <a:rPr lang="en-US" sz="1600" b="1" dirty="0">
                <a:solidFill>
                  <a:schemeClr val="tx1">
                    <a:lumMod val="95000"/>
                    <a:lumOff val="5000"/>
                  </a:schemeClr>
                </a:solidFill>
                <a:latin typeface="+mn-lt"/>
              </a:rPr>
              <a:t> and </a:t>
            </a:r>
            <a:r>
              <a:rPr lang="en-US" sz="1600" b="1" dirty="0" err="1">
                <a:solidFill>
                  <a:schemeClr val="tx1">
                    <a:lumMod val="95000"/>
                    <a:lumOff val="5000"/>
                  </a:schemeClr>
                </a:solidFill>
                <a:latin typeface="+mn-lt"/>
              </a:rPr>
              <a:t>pacf</a:t>
            </a:r>
            <a:r>
              <a:rPr lang="en-US" sz="1600" b="1" dirty="0">
                <a:solidFill>
                  <a:schemeClr val="tx1">
                    <a:lumMod val="95000"/>
                    <a:lumOff val="5000"/>
                  </a:schemeClr>
                </a:solidFill>
                <a:latin typeface="+mn-lt"/>
              </a:rPr>
              <a:t> to find out the trend in our dataset. </a:t>
            </a:r>
            <a:r>
              <a:rPr lang="en-US" sz="1600" b="1" i="0" dirty="0">
                <a:solidFill>
                  <a:srgbClr val="000000"/>
                </a:solidFill>
                <a:effectLst/>
                <a:latin typeface="+mn-lt"/>
              </a:rPr>
              <a:t>the ACF/PACF plots will show a quick drop-off in correlation after a small amount of lag between points. This data is non-stationary as a high number of previous observations are correlated with future values.</a:t>
            </a:r>
          </a:p>
          <a:p>
            <a:pPr algn="just"/>
            <a:endParaRPr lang="en-US" sz="1600" b="1" dirty="0">
              <a:solidFill>
                <a:schemeClr val="tx1">
                  <a:lumMod val="95000"/>
                  <a:lumOff val="5000"/>
                </a:schemeClr>
              </a:solidFill>
              <a:latin typeface="+mn-lt"/>
            </a:endParaRPr>
          </a:p>
        </p:txBody>
      </p:sp>
      <p:pic>
        <p:nvPicPr>
          <p:cNvPr id="5" name="Picture 4">
            <a:extLst>
              <a:ext uri="{FF2B5EF4-FFF2-40B4-BE49-F238E27FC236}">
                <a16:creationId xmlns:a16="http://schemas.microsoft.com/office/drawing/2014/main" id="{67B414FA-FE8A-E534-D547-C42E47393018}"/>
              </a:ext>
            </a:extLst>
          </p:cNvPr>
          <p:cNvPicPr>
            <a:picLocks noChangeAspect="1"/>
          </p:cNvPicPr>
          <p:nvPr/>
        </p:nvPicPr>
        <p:blipFill>
          <a:blip r:embed="rId2"/>
          <a:stretch>
            <a:fillRect/>
          </a:stretch>
        </p:blipFill>
        <p:spPr>
          <a:xfrm>
            <a:off x="633412" y="359228"/>
            <a:ext cx="8013304" cy="4996543"/>
          </a:xfrm>
          <a:prstGeom prst="rect">
            <a:avLst/>
          </a:prstGeom>
        </p:spPr>
      </p:pic>
    </p:spTree>
    <p:extLst>
      <p:ext uri="{BB962C8B-B14F-4D97-AF65-F5344CB8AC3E}">
        <p14:creationId xmlns:p14="http://schemas.microsoft.com/office/powerpoint/2010/main" val="3461046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6071F3-2455-705F-5C43-E57013A11A44}"/>
              </a:ext>
            </a:extLst>
          </p:cNvPr>
          <p:cNvSpPr>
            <a:spLocks noGrp="1"/>
          </p:cNvSpPr>
          <p:nvPr>
            <p:ph type="body" idx="1"/>
          </p:nvPr>
        </p:nvSpPr>
        <p:spPr>
          <a:xfrm>
            <a:off x="261257" y="5344886"/>
            <a:ext cx="8249331" cy="1436914"/>
          </a:xfrm>
        </p:spPr>
        <p:txBody>
          <a:bodyPr>
            <a:normAutofit/>
          </a:bodyPr>
          <a:lstStyle/>
          <a:p>
            <a:pPr algn="just"/>
            <a:r>
              <a:rPr lang="en-US" sz="1800" b="1" i="0" dirty="0">
                <a:solidFill>
                  <a:srgbClr val="000000"/>
                </a:solidFill>
                <a:effectLst/>
                <a:latin typeface="Helvetica Neue"/>
              </a:rPr>
              <a:t>We can plot the moving average or moving variance and see if it varies with time. Moving average/variance is for any instant ‘t’, the average/variance of the last year, i.e. last 12 months.</a:t>
            </a:r>
            <a:endParaRPr lang="en-US" sz="1800" b="1" dirty="0"/>
          </a:p>
        </p:txBody>
      </p:sp>
      <p:pic>
        <p:nvPicPr>
          <p:cNvPr id="5" name="Picture 4">
            <a:extLst>
              <a:ext uri="{FF2B5EF4-FFF2-40B4-BE49-F238E27FC236}">
                <a16:creationId xmlns:a16="http://schemas.microsoft.com/office/drawing/2014/main" id="{8C7AC0F3-1571-1C76-75AA-24A0E8E07F2C}"/>
              </a:ext>
            </a:extLst>
          </p:cNvPr>
          <p:cNvPicPr>
            <a:picLocks noChangeAspect="1"/>
          </p:cNvPicPr>
          <p:nvPr/>
        </p:nvPicPr>
        <p:blipFill>
          <a:blip r:embed="rId2"/>
          <a:stretch>
            <a:fillRect/>
          </a:stretch>
        </p:blipFill>
        <p:spPr>
          <a:xfrm>
            <a:off x="261257" y="392422"/>
            <a:ext cx="8349343" cy="4680322"/>
          </a:xfrm>
          <a:prstGeom prst="rect">
            <a:avLst/>
          </a:prstGeom>
        </p:spPr>
      </p:pic>
    </p:spTree>
    <p:extLst>
      <p:ext uri="{BB962C8B-B14F-4D97-AF65-F5344CB8AC3E}">
        <p14:creationId xmlns:p14="http://schemas.microsoft.com/office/powerpoint/2010/main" val="1657233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B4B335D-0DF1-5BD4-C42B-1C7FF0807DD0}"/>
              </a:ext>
            </a:extLst>
          </p:cNvPr>
          <p:cNvSpPr>
            <a:spLocks noGrp="1"/>
          </p:cNvSpPr>
          <p:nvPr>
            <p:ph type="body" idx="1"/>
          </p:nvPr>
        </p:nvSpPr>
        <p:spPr>
          <a:xfrm>
            <a:off x="335416" y="5301343"/>
            <a:ext cx="8175172" cy="1191080"/>
          </a:xfrm>
        </p:spPr>
        <p:txBody>
          <a:bodyPr>
            <a:normAutofit/>
          </a:bodyPr>
          <a:lstStyle/>
          <a:p>
            <a:pPr algn="just"/>
            <a:r>
              <a:rPr lang="en-US" sz="1600" b="1" i="0" dirty="0">
                <a:solidFill>
                  <a:srgbClr val="000000"/>
                </a:solidFill>
                <a:effectLst/>
                <a:latin typeface="Helvetica Neue"/>
              </a:rPr>
              <a:t>Statistically verified by ADF Test- that we failed to Reject Null Hypothesis(Ho) our Time Series is Non-Stationary and as observed earlier also by Decomposition(Trend and Seasonality Present)</a:t>
            </a:r>
            <a:endParaRPr lang="en-US" sz="1600" dirty="0"/>
          </a:p>
        </p:txBody>
      </p:sp>
      <p:pic>
        <p:nvPicPr>
          <p:cNvPr id="5" name="Picture 4">
            <a:extLst>
              <a:ext uri="{FF2B5EF4-FFF2-40B4-BE49-F238E27FC236}">
                <a16:creationId xmlns:a16="http://schemas.microsoft.com/office/drawing/2014/main" id="{68AE5FDF-5B78-AE9D-5573-B90C1823DB33}"/>
              </a:ext>
            </a:extLst>
          </p:cNvPr>
          <p:cNvPicPr>
            <a:picLocks noChangeAspect="1"/>
          </p:cNvPicPr>
          <p:nvPr/>
        </p:nvPicPr>
        <p:blipFill>
          <a:blip r:embed="rId2"/>
          <a:stretch>
            <a:fillRect/>
          </a:stretch>
        </p:blipFill>
        <p:spPr>
          <a:xfrm>
            <a:off x="479652" y="252276"/>
            <a:ext cx="8175172" cy="4700724"/>
          </a:xfrm>
          <a:prstGeom prst="rect">
            <a:avLst/>
          </a:prstGeom>
        </p:spPr>
      </p:pic>
    </p:spTree>
    <p:extLst>
      <p:ext uri="{BB962C8B-B14F-4D97-AF65-F5344CB8AC3E}">
        <p14:creationId xmlns:p14="http://schemas.microsoft.com/office/powerpoint/2010/main" val="2414519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77A666-220C-7219-9642-C8257BB5E33B}"/>
              </a:ext>
            </a:extLst>
          </p:cNvPr>
          <p:cNvSpPr>
            <a:spLocks noGrp="1"/>
          </p:cNvSpPr>
          <p:nvPr>
            <p:ph type="body" idx="1"/>
          </p:nvPr>
        </p:nvSpPr>
        <p:spPr>
          <a:xfrm>
            <a:off x="417059" y="5399314"/>
            <a:ext cx="7886700" cy="886281"/>
          </a:xfrm>
        </p:spPr>
        <p:txBody>
          <a:bodyPr/>
          <a:lstStyle/>
          <a:p>
            <a:endParaRPr lang="en-US" dirty="0"/>
          </a:p>
        </p:txBody>
      </p:sp>
      <p:pic>
        <p:nvPicPr>
          <p:cNvPr id="5" name="Picture 4">
            <a:extLst>
              <a:ext uri="{FF2B5EF4-FFF2-40B4-BE49-F238E27FC236}">
                <a16:creationId xmlns:a16="http://schemas.microsoft.com/office/drawing/2014/main" id="{32C28406-EB23-40DB-38C8-E4BF8BE58E3E}"/>
              </a:ext>
            </a:extLst>
          </p:cNvPr>
          <p:cNvPicPr>
            <a:picLocks noChangeAspect="1"/>
          </p:cNvPicPr>
          <p:nvPr/>
        </p:nvPicPr>
        <p:blipFill>
          <a:blip r:embed="rId2"/>
          <a:stretch>
            <a:fillRect/>
          </a:stretch>
        </p:blipFill>
        <p:spPr>
          <a:xfrm>
            <a:off x="174172" y="250371"/>
            <a:ext cx="8512650" cy="4209270"/>
          </a:xfrm>
          <a:prstGeom prst="rect">
            <a:avLst/>
          </a:prstGeom>
        </p:spPr>
      </p:pic>
    </p:spTree>
    <p:extLst>
      <p:ext uri="{BB962C8B-B14F-4D97-AF65-F5344CB8AC3E}">
        <p14:creationId xmlns:p14="http://schemas.microsoft.com/office/powerpoint/2010/main" val="49723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148188-1270-2BE7-A4A1-66D7D0DB4DCD}"/>
              </a:ext>
            </a:extLst>
          </p:cNvPr>
          <p:cNvSpPr>
            <a:spLocks noGrp="1"/>
          </p:cNvSpPr>
          <p:nvPr>
            <p:ph type="body" idx="1"/>
          </p:nvPr>
        </p:nvSpPr>
        <p:spPr>
          <a:xfrm>
            <a:off x="5050972" y="383381"/>
            <a:ext cx="3459616" cy="5706271"/>
          </a:xfrm>
        </p:spPr>
        <p:txBody>
          <a:bodyPr/>
          <a:lstStyle/>
          <a:p>
            <a:pPr algn="just"/>
            <a:r>
              <a:rPr lang="en-US" b="1" dirty="0">
                <a:solidFill>
                  <a:schemeClr val="tx1">
                    <a:lumMod val="95000"/>
                    <a:lumOff val="5000"/>
                  </a:schemeClr>
                </a:solidFill>
              </a:rPr>
              <a:t>We build Arima model, but the accuracy and error </a:t>
            </a:r>
            <a:r>
              <a:rPr lang="en-US" b="1" dirty="0" err="1">
                <a:solidFill>
                  <a:schemeClr val="tx1">
                    <a:lumMod val="95000"/>
                    <a:lumOff val="5000"/>
                  </a:schemeClr>
                </a:solidFill>
              </a:rPr>
              <a:t>mape</a:t>
            </a:r>
            <a:r>
              <a:rPr lang="en-US" b="1" dirty="0">
                <a:solidFill>
                  <a:schemeClr val="tx1">
                    <a:lumMod val="95000"/>
                    <a:lumOff val="5000"/>
                  </a:schemeClr>
                </a:solidFill>
              </a:rPr>
              <a:t>, </a:t>
            </a:r>
            <a:r>
              <a:rPr lang="en-US" b="1" dirty="0" err="1">
                <a:solidFill>
                  <a:schemeClr val="tx1">
                    <a:lumMod val="95000"/>
                    <a:lumOff val="5000"/>
                  </a:schemeClr>
                </a:solidFill>
              </a:rPr>
              <a:t>mse</a:t>
            </a:r>
            <a:r>
              <a:rPr lang="en-US" b="1" dirty="0">
                <a:solidFill>
                  <a:schemeClr val="tx1">
                    <a:lumMod val="95000"/>
                    <a:lumOff val="5000"/>
                  </a:schemeClr>
                </a:solidFill>
              </a:rPr>
              <a:t> was  showing more. So we got to know that there is seasonality in our dataset. So, we have to go with </a:t>
            </a:r>
            <a:r>
              <a:rPr lang="en-US" b="1" dirty="0" err="1">
                <a:solidFill>
                  <a:schemeClr val="tx1">
                    <a:lumMod val="95000"/>
                    <a:lumOff val="5000"/>
                  </a:schemeClr>
                </a:solidFill>
              </a:rPr>
              <a:t>Sarima</a:t>
            </a:r>
            <a:r>
              <a:rPr lang="en-US" b="1" dirty="0">
                <a:solidFill>
                  <a:schemeClr val="tx1">
                    <a:lumMod val="95000"/>
                    <a:lumOff val="5000"/>
                  </a:schemeClr>
                </a:solidFill>
              </a:rPr>
              <a:t> model.</a:t>
            </a:r>
          </a:p>
        </p:txBody>
      </p:sp>
      <p:pic>
        <p:nvPicPr>
          <p:cNvPr id="5" name="Picture 4">
            <a:extLst>
              <a:ext uri="{FF2B5EF4-FFF2-40B4-BE49-F238E27FC236}">
                <a16:creationId xmlns:a16="http://schemas.microsoft.com/office/drawing/2014/main" id="{6BFD7BC0-7CB8-A7D4-45DA-FED59BBFB1EB}"/>
              </a:ext>
            </a:extLst>
          </p:cNvPr>
          <p:cNvPicPr>
            <a:picLocks noChangeAspect="1"/>
          </p:cNvPicPr>
          <p:nvPr/>
        </p:nvPicPr>
        <p:blipFill>
          <a:blip r:embed="rId2"/>
          <a:stretch>
            <a:fillRect/>
          </a:stretch>
        </p:blipFill>
        <p:spPr>
          <a:xfrm>
            <a:off x="456626" y="383381"/>
            <a:ext cx="4115374" cy="5706271"/>
          </a:xfrm>
          <a:prstGeom prst="rect">
            <a:avLst/>
          </a:prstGeom>
        </p:spPr>
      </p:pic>
      <p:pic>
        <p:nvPicPr>
          <p:cNvPr id="7" name="Picture 6">
            <a:extLst>
              <a:ext uri="{FF2B5EF4-FFF2-40B4-BE49-F238E27FC236}">
                <a16:creationId xmlns:a16="http://schemas.microsoft.com/office/drawing/2014/main" id="{AE1644FA-2A54-30F5-555B-D2242F44D212}"/>
              </a:ext>
            </a:extLst>
          </p:cNvPr>
          <p:cNvPicPr>
            <a:picLocks noChangeAspect="1"/>
          </p:cNvPicPr>
          <p:nvPr/>
        </p:nvPicPr>
        <p:blipFill>
          <a:blip r:embed="rId3"/>
          <a:stretch>
            <a:fillRect/>
          </a:stretch>
        </p:blipFill>
        <p:spPr>
          <a:xfrm>
            <a:off x="4278086" y="3793517"/>
            <a:ext cx="4691743" cy="2681101"/>
          </a:xfrm>
          <a:prstGeom prst="rect">
            <a:avLst/>
          </a:prstGeom>
        </p:spPr>
      </p:pic>
    </p:spTree>
    <p:extLst>
      <p:ext uri="{BB962C8B-B14F-4D97-AF65-F5344CB8AC3E}">
        <p14:creationId xmlns:p14="http://schemas.microsoft.com/office/powerpoint/2010/main" val="591093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9"/>
          <p:cNvSpPr txBox="1"/>
          <p:nvPr/>
        </p:nvSpPr>
        <p:spPr>
          <a:xfrm>
            <a:off x="2933954" y="100245"/>
            <a:ext cx="327608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sng" strike="noStrike" cap="none" dirty="0">
                <a:solidFill>
                  <a:schemeClr val="accent6">
                    <a:lumMod val="50000"/>
                  </a:schemeClr>
                </a:solidFill>
                <a:latin typeface="Arial"/>
                <a:ea typeface="Arial"/>
                <a:cs typeface="Arial"/>
                <a:sym typeface="Arial"/>
              </a:rPr>
              <a:t>Model Building</a:t>
            </a:r>
            <a:endParaRPr sz="1400" b="0" i="0" u="sng" strike="noStrike" cap="none" dirty="0">
              <a:solidFill>
                <a:schemeClr val="accent6">
                  <a:lumMod val="50000"/>
                </a:schemeClr>
              </a:solidFill>
              <a:latin typeface="Arial"/>
              <a:ea typeface="Arial"/>
              <a:cs typeface="Arial"/>
              <a:sym typeface="Arial"/>
            </a:endParaRPr>
          </a:p>
        </p:txBody>
      </p:sp>
      <p:pic>
        <p:nvPicPr>
          <p:cNvPr id="400" name="Google Shape;400;p9"/>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3" name="Picture 2">
            <a:extLst>
              <a:ext uri="{FF2B5EF4-FFF2-40B4-BE49-F238E27FC236}">
                <a16:creationId xmlns:a16="http://schemas.microsoft.com/office/drawing/2014/main" id="{4AFBBEA7-DD7C-599F-CB82-FF295541F02A}"/>
              </a:ext>
            </a:extLst>
          </p:cNvPr>
          <p:cNvPicPr>
            <a:picLocks noChangeAspect="1"/>
          </p:cNvPicPr>
          <p:nvPr/>
        </p:nvPicPr>
        <p:blipFill>
          <a:blip r:embed="rId4"/>
          <a:stretch>
            <a:fillRect/>
          </a:stretch>
        </p:blipFill>
        <p:spPr>
          <a:xfrm>
            <a:off x="349117" y="1138073"/>
            <a:ext cx="8327570" cy="4286036"/>
          </a:xfrm>
          <a:prstGeom prst="rect">
            <a:avLst/>
          </a:prstGeom>
        </p:spPr>
      </p:pic>
      <p:sp>
        <p:nvSpPr>
          <p:cNvPr id="4" name="TextBox 3">
            <a:extLst>
              <a:ext uri="{FF2B5EF4-FFF2-40B4-BE49-F238E27FC236}">
                <a16:creationId xmlns:a16="http://schemas.microsoft.com/office/drawing/2014/main" id="{D74F9E9C-F342-7228-9066-0EBD54468307}"/>
              </a:ext>
            </a:extLst>
          </p:cNvPr>
          <p:cNvSpPr txBox="1"/>
          <p:nvPr/>
        </p:nvSpPr>
        <p:spPr>
          <a:xfrm>
            <a:off x="349117" y="5617030"/>
            <a:ext cx="8327570" cy="523220"/>
          </a:xfrm>
          <a:prstGeom prst="rect">
            <a:avLst/>
          </a:prstGeom>
          <a:noFill/>
        </p:spPr>
        <p:txBody>
          <a:bodyPr wrap="square" rtlCol="0">
            <a:spAutoFit/>
          </a:bodyPr>
          <a:lstStyle/>
          <a:p>
            <a:pPr algn="ctr"/>
            <a:r>
              <a:rPr lang="en-US" sz="1400" b="1" dirty="0"/>
              <a:t>We have select </a:t>
            </a:r>
            <a:r>
              <a:rPr lang="en-US" sz="1400" b="1" dirty="0" err="1"/>
              <a:t>Sarima</a:t>
            </a:r>
            <a:r>
              <a:rPr lang="en-US" sz="1400" b="1" dirty="0"/>
              <a:t> as our final model as our data had seasonality . </a:t>
            </a:r>
          </a:p>
          <a:p>
            <a:pPr algn="ctr"/>
            <a:endParaRPr lang="en-US" sz="14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E914F22-4C94-7D32-F4B1-A34C72463EE5}"/>
              </a:ext>
            </a:extLst>
          </p:cNvPr>
          <p:cNvSpPr txBox="1"/>
          <p:nvPr/>
        </p:nvSpPr>
        <p:spPr>
          <a:xfrm>
            <a:off x="546265" y="6070960"/>
            <a:ext cx="8051470" cy="646331"/>
          </a:xfrm>
          <a:prstGeom prst="rect">
            <a:avLst/>
          </a:prstGeom>
          <a:noFill/>
        </p:spPr>
        <p:txBody>
          <a:bodyPr wrap="square" rtlCol="0">
            <a:spAutoFit/>
          </a:bodyPr>
          <a:lstStyle/>
          <a:p>
            <a:r>
              <a:rPr lang="en-US" sz="1800" b="1" dirty="0"/>
              <a:t>Then we predict the model using train test split. And compared the prediction with actual data.</a:t>
            </a:r>
          </a:p>
        </p:txBody>
      </p:sp>
      <p:pic>
        <p:nvPicPr>
          <p:cNvPr id="3" name="Picture 2">
            <a:extLst>
              <a:ext uri="{FF2B5EF4-FFF2-40B4-BE49-F238E27FC236}">
                <a16:creationId xmlns:a16="http://schemas.microsoft.com/office/drawing/2014/main" id="{21881D77-A6BD-A4E8-43C2-4F1D58BBCC7D}"/>
              </a:ext>
            </a:extLst>
          </p:cNvPr>
          <p:cNvPicPr>
            <a:picLocks noChangeAspect="1"/>
          </p:cNvPicPr>
          <p:nvPr/>
        </p:nvPicPr>
        <p:blipFill>
          <a:blip r:embed="rId2"/>
          <a:stretch>
            <a:fillRect/>
          </a:stretch>
        </p:blipFill>
        <p:spPr>
          <a:xfrm>
            <a:off x="283028" y="181789"/>
            <a:ext cx="8423564" cy="5889171"/>
          </a:xfrm>
          <a:prstGeom prst="rect">
            <a:avLst/>
          </a:prstGeom>
        </p:spPr>
      </p:pic>
    </p:spTree>
    <p:extLst>
      <p:ext uri="{BB962C8B-B14F-4D97-AF65-F5344CB8AC3E}">
        <p14:creationId xmlns:p14="http://schemas.microsoft.com/office/powerpoint/2010/main" val="27042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29A684-9731-D8F3-FC94-1BB93ADF7E71}"/>
              </a:ext>
            </a:extLst>
          </p:cNvPr>
          <p:cNvSpPr txBox="1"/>
          <p:nvPr/>
        </p:nvSpPr>
        <p:spPr>
          <a:xfrm>
            <a:off x="730331" y="356751"/>
            <a:ext cx="7475517" cy="461665"/>
          </a:xfrm>
          <a:prstGeom prst="rect">
            <a:avLst/>
          </a:prstGeom>
          <a:noFill/>
        </p:spPr>
        <p:txBody>
          <a:bodyPr wrap="square">
            <a:spAutoFit/>
          </a:bodyPr>
          <a:lstStyle/>
          <a:p>
            <a:pPr marR="0" lvl="0" algn="ctr" rtl="0">
              <a:lnSpc>
                <a:spcPct val="100000"/>
              </a:lnSpc>
              <a:spcBef>
                <a:spcPts val="0"/>
              </a:spcBef>
              <a:spcAft>
                <a:spcPts val="0"/>
              </a:spcAft>
              <a:buClr>
                <a:srgbClr val="000000"/>
              </a:buClr>
              <a:buSzPts val="1300"/>
            </a:pPr>
            <a:r>
              <a:rPr lang="en-US" sz="2400" b="1" u="sng" dirty="0">
                <a:solidFill>
                  <a:schemeClr val="accent6">
                    <a:lumMod val="50000"/>
                  </a:schemeClr>
                </a:solidFill>
                <a:latin typeface="+mj-lt"/>
                <a:ea typeface="Verdana"/>
                <a:cs typeface="Times New Roman" panose="02020603050405020304" pitchFamily="18" charset="0"/>
                <a:sym typeface="Verdana"/>
              </a:rPr>
              <a:t>Forecast for next 30 Days</a:t>
            </a:r>
            <a:endParaRPr lang="en-US" sz="2400" b="1" u="sng" cap="none" dirty="0">
              <a:solidFill>
                <a:schemeClr val="accent6">
                  <a:lumMod val="50000"/>
                </a:schemeClr>
              </a:solidFill>
              <a:latin typeface="+mj-lt"/>
              <a:ea typeface="Verdana"/>
              <a:cs typeface="Times New Roman" panose="02020603050405020304" pitchFamily="18" charset="0"/>
              <a:sym typeface="Verdana"/>
            </a:endParaRPr>
          </a:p>
        </p:txBody>
      </p:sp>
      <p:sp>
        <p:nvSpPr>
          <p:cNvPr id="12" name="TextBox 11">
            <a:extLst>
              <a:ext uri="{FF2B5EF4-FFF2-40B4-BE49-F238E27FC236}">
                <a16:creationId xmlns:a16="http://schemas.microsoft.com/office/drawing/2014/main" id="{45517E57-0362-3EB7-E124-6AAD00C4088D}"/>
              </a:ext>
            </a:extLst>
          </p:cNvPr>
          <p:cNvSpPr txBox="1"/>
          <p:nvPr/>
        </p:nvSpPr>
        <p:spPr>
          <a:xfrm>
            <a:off x="534390" y="5462649"/>
            <a:ext cx="8212883" cy="1477328"/>
          </a:xfrm>
          <a:prstGeom prst="rect">
            <a:avLst/>
          </a:prstGeom>
          <a:noFill/>
        </p:spPr>
        <p:txBody>
          <a:bodyPr wrap="square" rtlCol="0">
            <a:spAutoFit/>
          </a:bodyPr>
          <a:lstStyle/>
          <a:p>
            <a:r>
              <a:rPr lang="en-US" sz="1800" b="1" dirty="0"/>
              <a:t>We checked the </a:t>
            </a:r>
            <a:r>
              <a:rPr lang="en-US" sz="1800" b="1" dirty="0" err="1"/>
              <a:t>mse</a:t>
            </a:r>
            <a:r>
              <a:rPr lang="en-US" sz="1800" b="1" dirty="0"/>
              <a:t>, and </a:t>
            </a:r>
            <a:r>
              <a:rPr lang="en-US" sz="1800" b="1" dirty="0" err="1"/>
              <a:t>mape</a:t>
            </a:r>
            <a:r>
              <a:rPr lang="en-US" sz="1800" b="1" dirty="0"/>
              <a:t> value , it was less and then we predicted the next 30 days stock price. </a:t>
            </a:r>
          </a:p>
          <a:p>
            <a:endParaRPr lang="en-US" sz="1800" b="1" dirty="0"/>
          </a:p>
          <a:p>
            <a:endParaRPr lang="en-US" sz="1800" b="1" dirty="0"/>
          </a:p>
          <a:p>
            <a:endParaRPr lang="en-US" sz="1800" b="1" dirty="0"/>
          </a:p>
        </p:txBody>
      </p:sp>
      <p:pic>
        <p:nvPicPr>
          <p:cNvPr id="3" name="Picture 2">
            <a:extLst>
              <a:ext uri="{FF2B5EF4-FFF2-40B4-BE49-F238E27FC236}">
                <a16:creationId xmlns:a16="http://schemas.microsoft.com/office/drawing/2014/main" id="{95C43971-7CB6-9ECF-1964-DB14B08EED40}"/>
              </a:ext>
            </a:extLst>
          </p:cNvPr>
          <p:cNvPicPr>
            <a:picLocks noChangeAspect="1"/>
          </p:cNvPicPr>
          <p:nvPr/>
        </p:nvPicPr>
        <p:blipFill>
          <a:blip r:embed="rId2"/>
          <a:stretch>
            <a:fillRect/>
          </a:stretch>
        </p:blipFill>
        <p:spPr>
          <a:xfrm>
            <a:off x="646269" y="873266"/>
            <a:ext cx="7989123" cy="4534533"/>
          </a:xfrm>
          <a:prstGeom prst="rect">
            <a:avLst/>
          </a:prstGeom>
        </p:spPr>
      </p:pic>
    </p:spTree>
    <p:extLst>
      <p:ext uri="{BB962C8B-B14F-4D97-AF65-F5344CB8AC3E}">
        <p14:creationId xmlns:p14="http://schemas.microsoft.com/office/powerpoint/2010/main" val="1534048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BB1380C-D006-5603-DEB2-57FE6FE2F4CC}"/>
              </a:ext>
            </a:extLst>
          </p:cNvPr>
          <p:cNvSpPr txBox="1"/>
          <p:nvPr/>
        </p:nvSpPr>
        <p:spPr>
          <a:xfrm>
            <a:off x="730331" y="5300920"/>
            <a:ext cx="7172696" cy="646331"/>
          </a:xfrm>
          <a:prstGeom prst="rect">
            <a:avLst/>
          </a:prstGeom>
          <a:noFill/>
        </p:spPr>
        <p:txBody>
          <a:bodyPr wrap="square" rtlCol="0">
            <a:spAutoFit/>
          </a:bodyPr>
          <a:lstStyle/>
          <a:p>
            <a:r>
              <a:rPr lang="en-US" sz="1800" b="1" i="1" dirty="0"/>
              <a:t>After predicting the apple stock </a:t>
            </a:r>
            <a:r>
              <a:rPr lang="en-US" sz="1800" b="1" i="1"/>
              <a:t>price for </a:t>
            </a:r>
            <a:r>
              <a:rPr lang="en-US" sz="1800" b="1" i="1" dirty="0"/>
              <a:t>next 30 days, we can see the trend in the graph.</a:t>
            </a:r>
          </a:p>
        </p:txBody>
      </p:sp>
      <p:pic>
        <p:nvPicPr>
          <p:cNvPr id="3" name="Picture 2">
            <a:extLst>
              <a:ext uri="{FF2B5EF4-FFF2-40B4-BE49-F238E27FC236}">
                <a16:creationId xmlns:a16="http://schemas.microsoft.com/office/drawing/2014/main" id="{2C233A9B-C978-CD10-1DBB-D564E271C833}"/>
              </a:ext>
            </a:extLst>
          </p:cNvPr>
          <p:cNvPicPr>
            <a:picLocks noChangeAspect="1"/>
          </p:cNvPicPr>
          <p:nvPr/>
        </p:nvPicPr>
        <p:blipFill>
          <a:blip r:embed="rId2"/>
          <a:stretch>
            <a:fillRect/>
          </a:stretch>
        </p:blipFill>
        <p:spPr>
          <a:xfrm>
            <a:off x="435429" y="612727"/>
            <a:ext cx="8240485" cy="4470902"/>
          </a:xfrm>
          <a:prstGeom prst="rect">
            <a:avLst/>
          </a:prstGeom>
        </p:spPr>
      </p:pic>
    </p:spTree>
    <p:extLst>
      <p:ext uri="{BB962C8B-B14F-4D97-AF65-F5344CB8AC3E}">
        <p14:creationId xmlns:p14="http://schemas.microsoft.com/office/powerpoint/2010/main" val="3502248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
          <p:cNvSpPr txBox="1"/>
          <p:nvPr/>
        </p:nvSpPr>
        <p:spPr>
          <a:xfrm>
            <a:off x="2454728" y="731998"/>
            <a:ext cx="4234543" cy="461624"/>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2800"/>
              <a:buFont typeface="Arial"/>
              <a:buNone/>
            </a:pPr>
            <a:r>
              <a:rPr lang="en-US" sz="2400" b="1" i="0" u="none" strike="noStrike" cap="none" dirty="0">
                <a:solidFill>
                  <a:schemeClr val="accent6">
                    <a:lumMod val="50000"/>
                  </a:schemeClr>
                </a:solidFill>
                <a:latin typeface="Verdana" panose="020B0604030504040204" pitchFamily="34" charset="0"/>
                <a:ea typeface="Verdana" panose="020B0604030504040204" pitchFamily="34" charset="0"/>
                <a:sym typeface="Arial"/>
              </a:rPr>
              <a:t>Problem </a:t>
            </a:r>
            <a:r>
              <a:rPr lang="en-US" sz="2400" b="1" i="0" u="none" strike="noStrike" cap="none" dirty="0">
                <a:solidFill>
                  <a:schemeClr val="accent6">
                    <a:lumMod val="50000"/>
                  </a:schemeClr>
                </a:solidFill>
                <a:latin typeface="+mj-lt"/>
                <a:ea typeface="Verdana" panose="020B0604030504040204" pitchFamily="34" charset="0"/>
                <a:sym typeface="Arial"/>
              </a:rPr>
              <a:t>Statement</a:t>
            </a:r>
            <a:r>
              <a:rPr lang="en-US" sz="2400" b="1" i="0" u="none" strike="noStrike" cap="none" dirty="0">
                <a:solidFill>
                  <a:schemeClr val="accent6">
                    <a:lumMod val="50000"/>
                  </a:schemeClr>
                </a:solidFill>
                <a:latin typeface="Verdana" panose="020B0604030504040204" pitchFamily="34" charset="0"/>
                <a:ea typeface="Verdana" panose="020B0604030504040204" pitchFamily="34" charset="0"/>
                <a:sym typeface="Arial"/>
              </a:rPr>
              <a:t>:</a:t>
            </a:r>
            <a:endParaRPr sz="1200" b="0" i="0" u="none" strike="noStrike" cap="none" dirty="0">
              <a:solidFill>
                <a:schemeClr val="accent6">
                  <a:lumMod val="50000"/>
                </a:schemeClr>
              </a:solidFill>
              <a:latin typeface="Verdana" panose="020B0604030504040204" pitchFamily="34" charset="0"/>
              <a:ea typeface="Verdana" panose="020B0604030504040204" pitchFamily="34" charset="0"/>
              <a:sym typeface="Arial"/>
            </a:endParaRPr>
          </a:p>
        </p:txBody>
      </p:sp>
      <p:sp>
        <p:nvSpPr>
          <p:cNvPr id="340" name="Google Shape;340;p2"/>
          <p:cNvSpPr txBox="1"/>
          <p:nvPr/>
        </p:nvSpPr>
        <p:spPr>
          <a:xfrm>
            <a:off x="82500" y="3461258"/>
            <a:ext cx="8979000" cy="984845"/>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300"/>
              <a:buFont typeface="Arial" panose="020B0604020202020204" pitchFamily="34" charset="0"/>
              <a:buChar char="•"/>
            </a:pPr>
            <a:r>
              <a:rPr lang="en-US" sz="2000" b="1" i="0" u="none" strike="noStrike" dirty="0">
                <a:solidFill>
                  <a:schemeClr val="tx1"/>
                </a:solidFill>
                <a:effectLst/>
                <a:latin typeface="+mn-lt"/>
                <a:cs typeface="Times New Roman" panose="02020603050405020304" pitchFamily="18" charset="0"/>
              </a:rPr>
              <a:t>Predicting the </a:t>
            </a:r>
            <a:r>
              <a:rPr lang="en-IN" sz="2000" b="1" dirty="0">
                <a:effectLst/>
                <a:latin typeface="Arial" panose="020B0604020202020204" pitchFamily="34" charset="0"/>
                <a:ea typeface="Arial" panose="020B0604020202020204" pitchFamily="34" charset="0"/>
              </a:rPr>
              <a:t>apple stock market price for next 30 days. </a:t>
            </a:r>
            <a:r>
              <a:rPr lang="en-US" sz="2000" b="1" i="0" u="none" strike="noStrike" dirty="0">
                <a:solidFill>
                  <a:schemeClr val="tx1"/>
                </a:solidFill>
                <a:effectLst/>
                <a:latin typeface="+mn-lt"/>
                <a:cs typeface="Times New Roman" panose="02020603050405020304" pitchFamily="18" charset="0"/>
              </a:rPr>
              <a:t>. </a:t>
            </a:r>
          </a:p>
          <a:p>
            <a:pPr marL="285750" indent="-285750" algn="just">
              <a:buSzPts val="1300"/>
              <a:buFont typeface="Arial" panose="020B0604020202020204" pitchFamily="34" charset="0"/>
              <a:buChar char="•"/>
            </a:pPr>
            <a:r>
              <a:rPr lang="en-US" sz="2000" b="1" dirty="0">
                <a:solidFill>
                  <a:schemeClr val="tx1"/>
                </a:solidFill>
                <a:latin typeface="+mn-lt"/>
                <a:ea typeface="Verdana"/>
                <a:cs typeface="Times New Roman" panose="02020603050405020304" pitchFamily="18" charset="0"/>
                <a:sym typeface="Verdana"/>
              </a:rPr>
              <a:t>T</a:t>
            </a:r>
            <a:r>
              <a:rPr lang="en-US" sz="2000" b="1" i="0" u="none" strike="noStrike" cap="none" dirty="0">
                <a:solidFill>
                  <a:schemeClr val="tx1"/>
                </a:solidFill>
                <a:latin typeface="+mn-lt"/>
                <a:ea typeface="Verdana"/>
                <a:cs typeface="Times New Roman" panose="02020603050405020304" pitchFamily="18" charset="0"/>
                <a:sym typeface="Verdana"/>
              </a:rPr>
              <a:t>o predict model which will give t</a:t>
            </a:r>
            <a:r>
              <a:rPr lang="en-US" sz="2000" b="1" dirty="0">
                <a:solidFill>
                  <a:schemeClr val="tx1"/>
                </a:solidFill>
                <a:latin typeface="+mn-lt"/>
                <a:ea typeface="Verdana"/>
                <a:cs typeface="Times New Roman" panose="02020603050405020304" pitchFamily="18" charset="0"/>
                <a:sym typeface="Verdana"/>
              </a:rPr>
              <a:t>he best accuracy</a:t>
            </a:r>
            <a:r>
              <a:rPr lang="en-US" sz="1600" b="1" dirty="0">
                <a:solidFill>
                  <a:schemeClr val="tx1"/>
                </a:solidFill>
                <a:latin typeface="+mn-lt"/>
                <a:ea typeface="Verdana"/>
                <a:cs typeface="Times New Roman" panose="02020603050405020304" pitchFamily="18" charset="0"/>
                <a:sym typeface="Verdana"/>
              </a:rPr>
              <a:t>.</a:t>
            </a:r>
            <a:endParaRPr lang="en-US" sz="1600" b="1" dirty="0">
              <a:solidFill>
                <a:schemeClr val="tx1"/>
              </a:solidFill>
              <a:effectLst/>
              <a:latin typeface="+mn-lt"/>
              <a:ea typeface="Verdana"/>
              <a:cs typeface="Times New Roman" panose="02020603050405020304" pitchFamily="18" charset="0"/>
              <a:sym typeface="Verdana"/>
            </a:endParaRPr>
          </a:p>
          <a:p>
            <a:pPr marL="285750" indent="-285750" algn="just">
              <a:buSzPts val="1300"/>
              <a:buFont typeface="Arial" panose="020B0604020202020204" pitchFamily="34" charset="0"/>
              <a:buChar char="•"/>
            </a:pPr>
            <a:endParaRPr lang="en-US" sz="1800" b="1" i="0" u="none" strike="noStrike" dirty="0">
              <a:solidFill>
                <a:schemeClr val="tx1"/>
              </a:solidFill>
              <a:effectLst/>
              <a:latin typeface="+mn-lt"/>
              <a:cs typeface="Times New Roman" panose="02020603050405020304" pitchFamily="18" charset="0"/>
            </a:endParaRPr>
          </a:p>
        </p:txBody>
      </p:sp>
      <p:sp>
        <p:nvSpPr>
          <p:cNvPr id="341" name="Google Shape;341;p2"/>
          <p:cNvSpPr txBox="1"/>
          <p:nvPr/>
        </p:nvSpPr>
        <p:spPr>
          <a:xfrm>
            <a:off x="3287249" y="2768877"/>
            <a:ext cx="25695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800" b="1" i="0" u="none" strike="noStrike" cap="none" dirty="0">
                <a:solidFill>
                  <a:schemeClr val="accent6">
                    <a:lumMod val="50000"/>
                  </a:schemeClr>
                </a:solidFill>
                <a:latin typeface="+mj-lt"/>
                <a:ea typeface="Verdana" panose="020B0604030504040204" pitchFamily="34" charset="0"/>
                <a:cs typeface="Century Gothic"/>
                <a:sym typeface="Century Gothic"/>
              </a:rPr>
              <a:t>Objective</a:t>
            </a:r>
            <a:r>
              <a:rPr lang="en-US" sz="2400" b="1" i="0" u="none" strike="noStrike" cap="none" dirty="0">
                <a:solidFill>
                  <a:schemeClr val="accent6">
                    <a:lumMod val="50000"/>
                  </a:schemeClr>
                </a:solidFill>
                <a:latin typeface="+mj-lt"/>
                <a:ea typeface="Century Gothic"/>
                <a:cs typeface="Century Gothic"/>
                <a:sym typeface="Century Gothic"/>
              </a:rPr>
              <a:t>:</a:t>
            </a:r>
            <a:endParaRPr sz="2400" b="0" i="0" u="none" strike="noStrike" cap="none" dirty="0">
              <a:solidFill>
                <a:schemeClr val="accent6">
                  <a:lumMod val="50000"/>
                </a:schemeClr>
              </a:solidFill>
              <a:latin typeface="+mj-lt"/>
              <a:ea typeface="Arial"/>
              <a:cs typeface="Arial"/>
              <a:sym typeface="Arial"/>
            </a:endParaRPr>
          </a:p>
        </p:txBody>
      </p:sp>
      <p:pic>
        <p:nvPicPr>
          <p:cNvPr id="342" name="Google Shape;342;p2"/>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3" name="Google Shape;343;p2"/>
          <p:cNvSpPr txBox="1"/>
          <p:nvPr/>
        </p:nvSpPr>
        <p:spPr>
          <a:xfrm>
            <a:off x="82500" y="1519345"/>
            <a:ext cx="8680854" cy="1520376"/>
          </a:xfrm>
          <a:prstGeom prst="rect">
            <a:avLst/>
          </a:prstGeom>
          <a:noFill/>
          <a:ln>
            <a:noFill/>
          </a:ln>
        </p:spPr>
        <p:txBody>
          <a:bodyPr spcFirstLastPara="1" wrap="square" lIns="91425" tIns="45700" rIns="91425" bIns="45700" anchor="t" anchorCtr="0">
            <a:spAutoFit/>
          </a:bodyPr>
          <a:lstStyle/>
          <a:p>
            <a:pPr marL="0" marR="0">
              <a:lnSpc>
                <a:spcPct val="115000"/>
              </a:lnSpc>
              <a:spcBef>
                <a:spcPts val="0"/>
              </a:spcBef>
              <a:spcAft>
                <a:spcPts val="0"/>
              </a:spcAft>
            </a:pPr>
            <a:r>
              <a:rPr lang="en-IN" sz="1800" b="1" dirty="0">
                <a:effectLst/>
                <a:latin typeface="Arial" panose="020B0604020202020204" pitchFamily="34" charset="0"/>
                <a:ea typeface="Arial" panose="020B0604020202020204" pitchFamily="34" charset="0"/>
              </a:rPr>
              <a:t>Predict the apple stock market price for next 30 days. </a:t>
            </a:r>
            <a:endParaRPr lang="en-US" sz="1800" dirty="0">
              <a:effectLst/>
              <a:latin typeface="Arial" panose="020B0604020202020204" pitchFamily="34" charset="0"/>
              <a:ea typeface="Arial" panose="020B0604020202020204" pitchFamily="34" charset="0"/>
            </a:endParaRPr>
          </a:p>
          <a:p>
            <a:r>
              <a:rPr lang="en-IN" sz="1800" b="1" dirty="0">
                <a:effectLst/>
                <a:latin typeface="Arial" panose="020B0604020202020204" pitchFamily="34" charset="0"/>
                <a:ea typeface="Arial" panose="020B0604020202020204" pitchFamily="34" charset="0"/>
              </a:rPr>
              <a:t>There are Open, High, Low and Close price has been given for each day starting from 2012 to 2019 for Apple stock</a:t>
            </a:r>
            <a:endParaRPr lang="en-US" b="1" i="0" u="none" strike="noStrike" cap="none" dirty="0">
              <a:solidFill>
                <a:schemeClr val="dk1"/>
              </a:solidFill>
              <a:latin typeface="+mn-lt"/>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endParaRPr lang="en-US" b="1" i="0" u="none" strike="noStrike" cap="none" dirty="0">
              <a:solidFill>
                <a:schemeClr val="dk1"/>
              </a:solidFill>
              <a:latin typeface="+mn-lt"/>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lang="en-US" sz="2000" b="1" i="0" u="none" strike="noStrike" cap="none" dirty="0">
              <a:solidFill>
                <a:schemeClr val="dk1"/>
              </a:solidFill>
              <a:latin typeface="+mn-lt"/>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13"/>
          <p:cNvSpPr txBox="1"/>
          <p:nvPr/>
        </p:nvSpPr>
        <p:spPr>
          <a:xfrm>
            <a:off x="1049714" y="533465"/>
            <a:ext cx="6925292"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strike="noStrike" cap="none" dirty="0">
                <a:solidFill>
                  <a:schemeClr val="accent6">
                    <a:lumMod val="50000"/>
                  </a:schemeClr>
                </a:solidFill>
                <a:ea typeface="Arial"/>
                <a:cs typeface="Arial"/>
                <a:sym typeface="Arial"/>
              </a:rPr>
              <a:t>Model Deployment using </a:t>
            </a:r>
            <a:r>
              <a:rPr lang="en-US" sz="2800" b="1" dirty="0">
                <a:solidFill>
                  <a:schemeClr val="accent6">
                    <a:lumMod val="50000"/>
                  </a:schemeClr>
                </a:solidFill>
              </a:rPr>
              <a:t>Stream lit </a:t>
            </a:r>
            <a:r>
              <a:rPr lang="en-US" sz="2800" b="1" i="0" u="none" strike="noStrike" cap="none" dirty="0">
                <a:solidFill>
                  <a:schemeClr val="accent6">
                    <a:lumMod val="50000"/>
                  </a:schemeClr>
                </a:solidFill>
                <a:latin typeface="Arial"/>
                <a:ea typeface="Arial"/>
                <a:cs typeface="Arial"/>
                <a:sym typeface="Arial"/>
              </a:rPr>
              <a:t>method</a:t>
            </a:r>
            <a:endParaRPr sz="1400" b="0" i="0" strike="noStrike" cap="none" dirty="0">
              <a:solidFill>
                <a:schemeClr val="accent6">
                  <a:lumMod val="50000"/>
                </a:schemeClr>
              </a:solidFill>
              <a:ea typeface="Arial"/>
              <a:cs typeface="Arial"/>
              <a:sym typeface="Arial"/>
            </a:endParaRPr>
          </a:p>
        </p:txBody>
      </p:sp>
      <p:pic>
        <p:nvPicPr>
          <p:cNvPr id="441" name="Google Shape;441;p1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 name="TextBox 1">
            <a:extLst>
              <a:ext uri="{FF2B5EF4-FFF2-40B4-BE49-F238E27FC236}">
                <a16:creationId xmlns:a16="http://schemas.microsoft.com/office/drawing/2014/main" id="{270D82F2-450C-0435-A069-7D71F436E4A8}"/>
              </a:ext>
            </a:extLst>
          </p:cNvPr>
          <p:cNvSpPr txBox="1"/>
          <p:nvPr/>
        </p:nvSpPr>
        <p:spPr>
          <a:xfrm>
            <a:off x="845575" y="1613118"/>
            <a:ext cx="7787148" cy="1815882"/>
          </a:xfrm>
          <a:prstGeom prst="rect">
            <a:avLst/>
          </a:prstGeom>
          <a:noFill/>
        </p:spPr>
        <p:txBody>
          <a:bodyPr wrap="square" rtlCol="0">
            <a:spAutoFit/>
          </a:bodyPr>
          <a:lstStyle/>
          <a:p>
            <a:pPr marL="285750" indent="-285750">
              <a:buFont typeface="Arial" panose="020B0604020202020204" pitchFamily="34" charset="0"/>
              <a:buChar char="•"/>
            </a:pPr>
            <a:r>
              <a:rPr lang="en-IN" sz="1600" b="1" dirty="0"/>
              <a:t>We used Stream lit for deployment of our Project Apple Stock Forecasting.</a:t>
            </a:r>
          </a:p>
          <a:p>
            <a:pPr marL="285750" indent="-285750">
              <a:buFont typeface="Arial" panose="020B0604020202020204" pitchFamily="34" charset="0"/>
              <a:buChar char="•"/>
            </a:pPr>
            <a:r>
              <a:rPr lang="en-IN" sz="1600" b="1" dirty="0"/>
              <a:t>First we developed model in Python using </a:t>
            </a:r>
            <a:r>
              <a:rPr lang="en-IN" sz="1600" b="1" dirty="0" err="1"/>
              <a:t>Sarima</a:t>
            </a:r>
            <a:r>
              <a:rPr lang="en-IN" sz="1600" b="1" dirty="0"/>
              <a:t> Model.</a:t>
            </a:r>
          </a:p>
          <a:p>
            <a:pPr marL="285750" indent="-285750">
              <a:buFont typeface="Arial" panose="020B0604020202020204" pitchFamily="34" charset="0"/>
              <a:buChar char="•"/>
            </a:pPr>
            <a:r>
              <a:rPr lang="en-IN" sz="1600" b="1" dirty="0"/>
              <a:t>Then using pickle library we exported model in required format.</a:t>
            </a:r>
          </a:p>
          <a:p>
            <a:pPr marL="285750" indent="-285750">
              <a:buFont typeface="Arial" panose="020B0604020202020204" pitchFamily="34" charset="0"/>
              <a:buChar char="•"/>
            </a:pPr>
            <a:r>
              <a:rPr lang="en-IN" sz="1600" b="1" dirty="0"/>
              <a:t>We developed front end in Spyder using python language.</a:t>
            </a:r>
          </a:p>
          <a:p>
            <a:pPr marL="342900" indent="-342900">
              <a:buFont typeface="Arial" panose="020B0604020202020204" pitchFamily="34" charset="0"/>
              <a:buChar char="•"/>
            </a:pPr>
            <a:r>
              <a:rPr lang="en-IN" sz="1600" b="1" dirty="0"/>
              <a:t>Below are the screenshots of 1. </a:t>
            </a:r>
            <a:r>
              <a:rPr lang="en-IN" sz="1600" b="1" dirty="0" err="1"/>
              <a:t>Sarima</a:t>
            </a:r>
            <a:r>
              <a:rPr lang="en-IN" sz="1600" b="1" dirty="0"/>
              <a:t> model</a:t>
            </a:r>
          </a:p>
          <a:p>
            <a:pPr lvl="4"/>
            <a:r>
              <a:rPr lang="en-IN" sz="1600" b="1" dirty="0"/>
              <a:t>		                         2. Front end coding</a:t>
            </a:r>
          </a:p>
          <a:p>
            <a:pPr lvl="4"/>
            <a:r>
              <a:rPr lang="en-IN" sz="1600" b="1" dirty="0"/>
              <a:t>		                         3. Front end.</a:t>
            </a:r>
          </a:p>
        </p:txBody>
      </p:sp>
      <p:pic>
        <p:nvPicPr>
          <p:cNvPr id="4" name="Picture 3">
            <a:extLst>
              <a:ext uri="{FF2B5EF4-FFF2-40B4-BE49-F238E27FC236}">
                <a16:creationId xmlns:a16="http://schemas.microsoft.com/office/drawing/2014/main" id="{D2CB8007-06DA-4172-90C9-22B05CD60835}"/>
              </a:ext>
            </a:extLst>
          </p:cNvPr>
          <p:cNvPicPr>
            <a:picLocks noChangeAspect="1"/>
          </p:cNvPicPr>
          <p:nvPr/>
        </p:nvPicPr>
        <p:blipFill>
          <a:blip r:embed="rId4"/>
          <a:stretch>
            <a:fillRect/>
          </a:stretch>
        </p:blipFill>
        <p:spPr>
          <a:xfrm>
            <a:off x="0" y="4196416"/>
            <a:ext cx="9144000" cy="209693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ED5EFD-5773-1EA4-91B7-4B182D0C4920}"/>
              </a:ext>
            </a:extLst>
          </p:cNvPr>
          <p:cNvPicPr>
            <a:picLocks noChangeAspect="1"/>
          </p:cNvPicPr>
          <p:nvPr/>
        </p:nvPicPr>
        <p:blipFill>
          <a:blip r:embed="rId2"/>
          <a:stretch>
            <a:fillRect/>
          </a:stretch>
        </p:blipFill>
        <p:spPr>
          <a:xfrm>
            <a:off x="0" y="1068425"/>
            <a:ext cx="9144000" cy="4721149"/>
          </a:xfrm>
          <a:prstGeom prst="rect">
            <a:avLst/>
          </a:prstGeom>
        </p:spPr>
      </p:pic>
    </p:spTree>
    <p:extLst>
      <p:ext uri="{BB962C8B-B14F-4D97-AF65-F5344CB8AC3E}">
        <p14:creationId xmlns:p14="http://schemas.microsoft.com/office/powerpoint/2010/main" val="1493850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D6A94F-C33B-E752-1F29-3FBF5B85DBAC}"/>
              </a:ext>
            </a:extLst>
          </p:cNvPr>
          <p:cNvPicPr>
            <a:picLocks noChangeAspect="1"/>
          </p:cNvPicPr>
          <p:nvPr/>
        </p:nvPicPr>
        <p:blipFill>
          <a:blip r:embed="rId2"/>
          <a:stretch>
            <a:fillRect/>
          </a:stretch>
        </p:blipFill>
        <p:spPr>
          <a:xfrm>
            <a:off x="0" y="1027215"/>
            <a:ext cx="9144000" cy="4803569"/>
          </a:xfrm>
          <a:prstGeom prst="rect">
            <a:avLst/>
          </a:prstGeom>
        </p:spPr>
      </p:pic>
    </p:spTree>
    <p:extLst>
      <p:ext uri="{BB962C8B-B14F-4D97-AF65-F5344CB8AC3E}">
        <p14:creationId xmlns:p14="http://schemas.microsoft.com/office/powerpoint/2010/main" val="1752800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14"/>
          <p:cNvSpPr txBox="1"/>
          <p:nvPr/>
        </p:nvSpPr>
        <p:spPr>
          <a:xfrm>
            <a:off x="569753" y="690564"/>
            <a:ext cx="7387704"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dirty="0">
                <a:solidFill>
                  <a:schemeClr val="accent6">
                    <a:lumMod val="50000"/>
                  </a:schemeClr>
                </a:solidFill>
              </a:rPr>
              <a:t>Obstacles </a:t>
            </a:r>
            <a:r>
              <a:rPr lang="en-US" sz="2800" b="1" i="0" u="none" strike="noStrike" cap="none" dirty="0">
                <a:solidFill>
                  <a:schemeClr val="accent6">
                    <a:lumMod val="50000"/>
                  </a:schemeClr>
                </a:solidFill>
                <a:latin typeface="Arial"/>
                <a:ea typeface="Arial"/>
                <a:cs typeface="Arial"/>
                <a:sym typeface="Arial"/>
              </a:rPr>
              <a:t>encountered and how we found solution for it.</a:t>
            </a:r>
            <a:endParaRPr sz="1400" b="0" i="0" u="none" strike="noStrike" cap="none" dirty="0">
              <a:solidFill>
                <a:schemeClr val="accent6">
                  <a:lumMod val="50000"/>
                </a:schemeClr>
              </a:solidFill>
              <a:latin typeface="Arial"/>
              <a:ea typeface="Arial"/>
              <a:cs typeface="Arial"/>
              <a:sym typeface="Arial"/>
            </a:endParaRPr>
          </a:p>
        </p:txBody>
      </p:sp>
      <p:pic>
        <p:nvPicPr>
          <p:cNvPr id="447" name="Google Shape;447;p14"/>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 name="TextBox 1">
            <a:extLst>
              <a:ext uri="{FF2B5EF4-FFF2-40B4-BE49-F238E27FC236}">
                <a16:creationId xmlns:a16="http://schemas.microsoft.com/office/drawing/2014/main" id="{DB880F86-4FE9-2179-EAE7-06FECE12D1AD}"/>
              </a:ext>
            </a:extLst>
          </p:cNvPr>
          <p:cNvSpPr txBox="1"/>
          <p:nvPr/>
        </p:nvSpPr>
        <p:spPr>
          <a:xfrm>
            <a:off x="380999" y="2013856"/>
            <a:ext cx="8403772" cy="2031325"/>
          </a:xfrm>
          <a:prstGeom prst="rect">
            <a:avLst/>
          </a:prstGeom>
          <a:noFill/>
        </p:spPr>
        <p:txBody>
          <a:bodyPr wrap="square" rtlCol="0">
            <a:spAutoFit/>
          </a:bodyPr>
          <a:lstStyle/>
          <a:p>
            <a:pPr marL="285750" indent="-285750" algn="just">
              <a:buFont typeface="Arial" panose="020B0604020202020204" pitchFamily="34" charset="0"/>
              <a:buChar char="•"/>
            </a:pPr>
            <a:r>
              <a:rPr lang="en-US" sz="1800" b="1" dirty="0"/>
              <a:t>While Model building, the error and accuracy was a problem to overcome, we did solved that by changing  </a:t>
            </a:r>
            <a:r>
              <a:rPr lang="en-US" sz="1800" b="1" dirty="0" err="1"/>
              <a:t>sarima</a:t>
            </a:r>
            <a:r>
              <a:rPr lang="en-US" sz="1800" b="1" dirty="0"/>
              <a:t> model parameters</a:t>
            </a:r>
          </a:p>
          <a:p>
            <a:pPr algn="just"/>
            <a:endParaRPr lang="en-US" sz="1800" b="1" dirty="0"/>
          </a:p>
          <a:p>
            <a:pPr marL="285750" indent="-285750" algn="just">
              <a:buFont typeface="Arial" panose="020B0604020202020204" pitchFamily="34" charset="0"/>
              <a:buChar char="•"/>
            </a:pPr>
            <a:r>
              <a:rPr lang="en-US" sz="1800" b="1" dirty="0"/>
              <a:t>While Deploying Model, representing graph was also an issue we faced, but later we solved that using matplotlib </a:t>
            </a:r>
            <a:r>
              <a:rPr lang="en-US" sz="1800" b="1" dirty="0" err="1"/>
              <a:t>plyplot</a:t>
            </a:r>
            <a:r>
              <a:rPr lang="en-US" sz="1800" b="1" dirty="0"/>
              <a:t>.</a:t>
            </a:r>
          </a:p>
          <a:p>
            <a:pPr algn="just"/>
            <a:endParaRPr lang="en-US" sz="1800" b="1" dirty="0"/>
          </a:p>
          <a:p>
            <a:pPr marL="285750" indent="-285750" algn="just">
              <a:buFont typeface="Arial" panose="020B0604020202020204" pitchFamily="34" charset="0"/>
              <a:buChar char="•"/>
            </a:pPr>
            <a:endParaRPr lang="en-US" sz="18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15"/>
          <p:cNvSpPr txBox="1"/>
          <p:nvPr/>
        </p:nvSpPr>
        <p:spPr>
          <a:xfrm>
            <a:off x="3243071" y="2745761"/>
            <a:ext cx="202596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accent6">
                    <a:lumMod val="50000"/>
                  </a:schemeClr>
                </a:solidFill>
                <a:latin typeface="Arial"/>
                <a:ea typeface="Arial"/>
                <a:cs typeface="Arial"/>
                <a:sym typeface="Arial"/>
              </a:rPr>
              <a:t>Thank you</a:t>
            </a:r>
            <a:endParaRPr sz="1400" b="0" i="0" u="none" strike="noStrike" cap="none" dirty="0">
              <a:solidFill>
                <a:schemeClr val="accent6">
                  <a:lumMod val="50000"/>
                </a:schemeClr>
              </a:solidFill>
              <a:latin typeface="Arial"/>
              <a:ea typeface="Arial"/>
              <a:cs typeface="Arial"/>
              <a:sym typeface="Arial"/>
            </a:endParaRPr>
          </a:p>
        </p:txBody>
      </p:sp>
      <p:pic>
        <p:nvPicPr>
          <p:cNvPr id="454" name="Google Shape;454;p15"/>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9" name="Google Shape;349;p3"/>
          <p:cNvSpPr txBox="1"/>
          <p:nvPr/>
        </p:nvSpPr>
        <p:spPr>
          <a:xfrm>
            <a:off x="1023533" y="219683"/>
            <a:ext cx="6134581" cy="113873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bg2">
                    <a:lumMod val="50000"/>
                  </a:schemeClr>
                </a:solidFill>
                <a:latin typeface="Arial"/>
                <a:ea typeface="Arial"/>
                <a:cs typeface="Arial"/>
                <a:sym typeface="Arial"/>
              </a:rPr>
              <a:t> </a:t>
            </a:r>
            <a:r>
              <a:rPr lang="en-US" sz="2800" b="1" i="0" u="none" strike="noStrike" cap="none" dirty="0">
                <a:solidFill>
                  <a:schemeClr val="bg2">
                    <a:lumMod val="50000"/>
                  </a:schemeClr>
                </a:solidFill>
                <a:latin typeface="Verdana" panose="020B0604030504040204" pitchFamily="34" charset="0"/>
                <a:ea typeface="Verdana" panose="020B0604030504040204" pitchFamily="34" charset="0"/>
                <a:sym typeface="Arial"/>
              </a:rPr>
              <a:t>Project</a:t>
            </a:r>
            <a:r>
              <a:rPr lang="en-US" sz="2800" b="1" i="0" u="none" strike="noStrike" cap="none" dirty="0">
                <a:solidFill>
                  <a:schemeClr val="bg2">
                    <a:lumMod val="50000"/>
                  </a:schemeClr>
                </a:solidFill>
                <a:latin typeface="Arial"/>
                <a:ea typeface="Arial"/>
                <a:cs typeface="Arial"/>
                <a:sym typeface="Arial"/>
              </a:rPr>
              <a:t> </a:t>
            </a:r>
            <a:r>
              <a:rPr lang="en-US" sz="2800" b="1" i="0" u="none" strike="noStrike" cap="none" dirty="0">
                <a:solidFill>
                  <a:schemeClr val="bg2">
                    <a:lumMod val="50000"/>
                  </a:schemeClr>
                </a:solidFill>
                <a:latin typeface="Verdana" panose="020B0604030504040204" pitchFamily="34" charset="0"/>
                <a:ea typeface="Verdana" panose="020B0604030504040204" pitchFamily="34" charset="0"/>
                <a:sym typeface="Arial"/>
              </a:rPr>
              <a:t>Flow:-</a:t>
            </a:r>
          </a:p>
          <a:p>
            <a:pPr marL="0" marR="0" lvl="0" indent="0" algn="ctr" rtl="0">
              <a:lnSpc>
                <a:spcPct val="100000"/>
              </a:lnSpc>
              <a:spcBef>
                <a:spcPts val="0"/>
              </a:spcBef>
              <a:spcAft>
                <a:spcPts val="0"/>
              </a:spcAft>
              <a:buClr>
                <a:srgbClr val="000000"/>
              </a:buClr>
              <a:buSzPts val="2800"/>
              <a:buFont typeface="Arial"/>
              <a:buNone/>
            </a:pPr>
            <a:r>
              <a:rPr lang="en-US" sz="4000" b="1" dirty="0">
                <a:solidFill>
                  <a:schemeClr val="accent1">
                    <a:lumMod val="50000"/>
                  </a:schemeClr>
                </a:solidFill>
                <a:latin typeface="Brush Script MT" panose="03060802040406070304" pitchFamily="66" charset="0"/>
                <a:ea typeface="SimSun" panose="02010600030101010101" pitchFamily="2" charset="-122"/>
              </a:rPr>
              <a:t>         </a:t>
            </a:r>
            <a:r>
              <a:rPr lang="en-US" sz="4000" b="1" u="sng" dirty="0">
                <a:solidFill>
                  <a:schemeClr val="accent1">
                    <a:lumMod val="50000"/>
                  </a:schemeClr>
                </a:solidFill>
                <a:latin typeface="+mj-lt"/>
                <a:ea typeface="SimSun" panose="02010600030101010101" pitchFamily="2" charset="-122"/>
              </a:rPr>
              <a:t>Data</a:t>
            </a:r>
            <a:endParaRPr lang="en-US" sz="2800" b="1" u="sng" strike="noStrike" cap="none" dirty="0">
              <a:solidFill>
                <a:schemeClr val="accent1">
                  <a:lumMod val="50000"/>
                </a:schemeClr>
              </a:solidFill>
              <a:latin typeface="+mj-lt"/>
              <a:ea typeface="SimSun" panose="02010600030101010101" pitchFamily="2" charset="-122"/>
              <a:sym typeface="Arial"/>
            </a:endParaRPr>
          </a:p>
        </p:txBody>
      </p:sp>
      <p:pic>
        <p:nvPicPr>
          <p:cNvPr id="6" name="Picture 5">
            <a:extLst>
              <a:ext uri="{FF2B5EF4-FFF2-40B4-BE49-F238E27FC236}">
                <a16:creationId xmlns:a16="http://schemas.microsoft.com/office/drawing/2014/main" id="{E1EC37C2-90C7-4B80-8F03-E9E0EED551F4}"/>
              </a:ext>
            </a:extLst>
          </p:cNvPr>
          <p:cNvPicPr>
            <a:picLocks noChangeAspect="1"/>
          </p:cNvPicPr>
          <p:nvPr/>
        </p:nvPicPr>
        <p:blipFill>
          <a:blip r:embed="rId4"/>
          <a:stretch>
            <a:fillRect/>
          </a:stretch>
        </p:blipFill>
        <p:spPr>
          <a:xfrm>
            <a:off x="1242548" y="1600200"/>
            <a:ext cx="6658904" cy="46581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ge3bb489db2_4_0"/>
          <p:cNvSpPr txBox="1">
            <a:spLocks noGrp="1"/>
          </p:cNvSpPr>
          <p:nvPr>
            <p:ph type="title"/>
          </p:nvPr>
        </p:nvSpPr>
        <p:spPr>
          <a:xfrm>
            <a:off x="115050" y="0"/>
            <a:ext cx="8865664" cy="1167399"/>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3600"/>
              <a:buNone/>
            </a:pPr>
            <a:r>
              <a:rPr lang="en-US" sz="2000" b="1" u="sng" dirty="0">
                <a:solidFill>
                  <a:schemeClr val="accent1">
                    <a:lumMod val="50000"/>
                  </a:schemeClr>
                </a:solidFill>
                <a:latin typeface="+mj-lt"/>
              </a:rPr>
              <a:t>EDA</a:t>
            </a:r>
            <a:br>
              <a:rPr lang="en-US" sz="2000" b="1" u="sng" dirty="0">
                <a:solidFill>
                  <a:schemeClr val="accent1">
                    <a:lumMod val="50000"/>
                  </a:schemeClr>
                </a:solidFill>
                <a:latin typeface="+mj-lt"/>
              </a:rPr>
            </a:br>
            <a:r>
              <a:rPr lang="en-US" sz="2000" b="1" i="0" dirty="0">
                <a:solidFill>
                  <a:schemeClr val="accent1">
                    <a:lumMod val="50000"/>
                  </a:schemeClr>
                </a:solidFill>
                <a:effectLst/>
                <a:latin typeface="+mj-lt"/>
              </a:rPr>
              <a:t>Now let’s start exploring the dataset. </a:t>
            </a:r>
            <a:endParaRPr sz="2000" b="1" u="sng" dirty="0">
              <a:solidFill>
                <a:schemeClr val="accent1">
                  <a:lumMod val="50000"/>
                </a:schemeClr>
              </a:solidFill>
              <a:latin typeface="+mj-lt"/>
            </a:endParaRPr>
          </a:p>
        </p:txBody>
      </p:sp>
      <p:sp>
        <p:nvSpPr>
          <p:cNvPr id="4" name="TextBox 3">
            <a:extLst>
              <a:ext uri="{FF2B5EF4-FFF2-40B4-BE49-F238E27FC236}">
                <a16:creationId xmlns:a16="http://schemas.microsoft.com/office/drawing/2014/main" id="{1B3A0427-6EB5-79FE-B724-FCFA11993F06}"/>
              </a:ext>
            </a:extLst>
          </p:cNvPr>
          <p:cNvSpPr txBox="1"/>
          <p:nvPr/>
        </p:nvSpPr>
        <p:spPr>
          <a:xfrm>
            <a:off x="4875078" y="1036122"/>
            <a:ext cx="3698906" cy="2862322"/>
          </a:xfrm>
          <a:prstGeom prst="rect">
            <a:avLst/>
          </a:prstGeom>
          <a:noFill/>
        </p:spPr>
        <p:txBody>
          <a:bodyPr wrap="square" rtlCol="0">
            <a:spAutoFit/>
          </a:bodyPr>
          <a:lstStyle/>
          <a:p>
            <a:pPr algn="just"/>
            <a:r>
              <a:rPr lang="en-US" sz="2000" b="1" dirty="0">
                <a:latin typeface="+mn-lt"/>
              </a:rPr>
              <a:t>From the isnull function we got to know about there are no missing value, and from df.duplicated , that data is free from duplicate value. From info function we got to know about data types of all columns. </a:t>
            </a:r>
          </a:p>
          <a:p>
            <a:pPr algn="just"/>
            <a:endParaRPr lang="en-US" sz="2000" b="1" dirty="0">
              <a:latin typeface="+mn-lt"/>
            </a:endParaRPr>
          </a:p>
        </p:txBody>
      </p:sp>
      <p:pic>
        <p:nvPicPr>
          <p:cNvPr id="5" name="Picture 4">
            <a:extLst>
              <a:ext uri="{FF2B5EF4-FFF2-40B4-BE49-F238E27FC236}">
                <a16:creationId xmlns:a16="http://schemas.microsoft.com/office/drawing/2014/main" id="{FD6C5202-3138-D4F5-59DF-B4F6BA486A02}"/>
              </a:ext>
            </a:extLst>
          </p:cNvPr>
          <p:cNvPicPr>
            <a:picLocks noChangeAspect="1"/>
          </p:cNvPicPr>
          <p:nvPr/>
        </p:nvPicPr>
        <p:blipFill>
          <a:blip r:embed="rId3"/>
          <a:stretch>
            <a:fillRect/>
          </a:stretch>
        </p:blipFill>
        <p:spPr>
          <a:xfrm>
            <a:off x="929244" y="774761"/>
            <a:ext cx="3425041" cy="563279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484F75-2E32-2D4F-3295-C79AF5A94AFB}"/>
              </a:ext>
            </a:extLst>
          </p:cNvPr>
          <p:cNvSpPr txBox="1"/>
          <p:nvPr/>
        </p:nvSpPr>
        <p:spPr>
          <a:xfrm>
            <a:off x="393864" y="5431972"/>
            <a:ext cx="7920841" cy="1323439"/>
          </a:xfrm>
          <a:prstGeom prst="rect">
            <a:avLst/>
          </a:prstGeom>
          <a:noFill/>
        </p:spPr>
        <p:txBody>
          <a:bodyPr wrap="square" rtlCol="0">
            <a:spAutoFit/>
          </a:bodyPr>
          <a:lstStyle/>
          <a:p>
            <a:pPr algn="just"/>
            <a:r>
              <a:rPr lang="en-US" sz="2000" b="1" dirty="0">
                <a:latin typeface="+mn-lt"/>
              </a:rPr>
              <a:t>From the describe function we got to know about the mean, medium, standard deviation of our dataset. The data is normally distributed as mean and medium range is close to each other. Also we change the date time.</a:t>
            </a:r>
          </a:p>
        </p:txBody>
      </p:sp>
      <p:pic>
        <p:nvPicPr>
          <p:cNvPr id="7" name="Picture 6">
            <a:extLst>
              <a:ext uri="{FF2B5EF4-FFF2-40B4-BE49-F238E27FC236}">
                <a16:creationId xmlns:a16="http://schemas.microsoft.com/office/drawing/2014/main" id="{AC58B7BE-A8D9-50F2-D7B9-A9A320E5A85F}"/>
              </a:ext>
            </a:extLst>
          </p:cNvPr>
          <p:cNvPicPr>
            <a:picLocks noChangeAspect="1"/>
          </p:cNvPicPr>
          <p:nvPr/>
        </p:nvPicPr>
        <p:blipFill>
          <a:blip r:embed="rId2"/>
          <a:stretch>
            <a:fillRect/>
          </a:stretch>
        </p:blipFill>
        <p:spPr>
          <a:xfrm>
            <a:off x="896228" y="565844"/>
            <a:ext cx="6916115" cy="3048425"/>
          </a:xfrm>
          <a:prstGeom prst="rect">
            <a:avLst/>
          </a:prstGeom>
        </p:spPr>
      </p:pic>
      <p:pic>
        <p:nvPicPr>
          <p:cNvPr id="9" name="Picture 8">
            <a:extLst>
              <a:ext uri="{FF2B5EF4-FFF2-40B4-BE49-F238E27FC236}">
                <a16:creationId xmlns:a16="http://schemas.microsoft.com/office/drawing/2014/main" id="{403227B9-5E67-B2A4-9B4E-4EEF311C19FE}"/>
              </a:ext>
            </a:extLst>
          </p:cNvPr>
          <p:cNvPicPr>
            <a:picLocks noChangeAspect="1"/>
          </p:cNvPicPr>
          <p:nvPr/>
        </p:nvPicPr>
        <p:blipFill>
          <a:blip r:embed="rId3"/>
          <a:stretch>
            <a:fillRect/>
          </a:stretch>
        </p:blipFill>
        <p:spPr>
          <a:xfrm>
            <a:off x="1068318" y="3890214"/>
            <a:ext cx="6744025" cy="971686"/>
          </a:xfrm>
          <a:prstGeom prst="rect">
            <a:avLst/>
          </a:prstGeom>
        </p:spPr>
      </p:pic>
    </p:spTree>
    <p:extLst>
      <p:ext uri="{BB962C8B-B14F-4D97-AF65-F5344CB8AC3E}">
        <p14:creationId xmlns:p14="http://schemas.microsoft.com/office/powerpoint/2010/main" val="276730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9D17C4D-0DFE-CE5E-9AD9-598DF7B80703}"/>
              </a:ext>
            </a:extLst>
          </p:cNvPr>
          <p:cNvSpPr>
            <a:spLocks noGrp="1"/>
          </p:cNvSpPr>
          <p:nvPr>
            <p:ph type="body" idx="1"/>
          </p:nvPr>
        </p:nvSpPr>
        <p:spPr>
          <a:xfrm>
            <a:off x="524411" y="5074572"/>
            <a:ext cx="7886700" cy="1224954"/>
          </a:xfrm>
        </p:spPr>
        <p:txBody>
          <a:bodyPr>
            <a:normAutofit/>
          </a:bodyPr>
          <a:lstStyle/>
          <a:p>
            <a:pPr marL="114300" indent="0" algn="just">
              <a:buNone/>
            </a:pPr>
            <a:r>
              <a:rPr lang="en-US" sz="2000" b="1" dirty="0">
                <a:latin typeface="+mn-lt"/>
              </a:rPr>
              <a:t>Then We have drop columns and reindex the date column.</a:t>
            </a:r>
          </a:p>
          <a:p>
            <a:pPr marL="114300" indent="0" algn="just">
              <a:buNone/>
            </a:pPr>
            <a:endParaRPr lang="en-US" sz="2000" b="1" dirty="0">
              <a:latin typeface="+mn-lt"/>
            </a:endParaRPr>
          </a:p>
        </p:txBody>
      </p:sp>
      <p:pic>
        <p:nvPicPr>
          <p:cNvPr id="4" name="Picture 3">
            <a:extLst>
              <a:ext uri="{FF2B5EF4-FFF2-40B4-BE49-F238E27FC236}">
                <a16:creationId xmlns:a16="http://schemas.microsoft.com/office/drawing/2014/main" id="{280A1B82-05FC-2803-4104-75F1D9FAB9E7}"/>
              </a:ext>
            </a:extLst>
          </p:cNvPr>
          <p:cNvPicPr>
            <a:picLocks noChangeAspect="1"/>
          </p:cNvPicPr>
          <p:nvPr/>
        </p:nvPicPr>
        <p:blipFill>
          <a:blip r:embed="rId2"/>
          <a:stretch>
            <a:fillRect/>
          </a:stretch>
        </p:blipFill>
        <p:spPr>
          <a:xfrm>
            <a:off x="732889" y="890233"/>
            <a:ext cx="7678222" cy="3627338"/>
          </a:xfrm>
          <a:prstGeom prst="rect">
            <a:avLst/>
          </a:prstGeom>
        </p:spPr>
      </p:pic>
    </p:spTree>
    <p:extLst>
      <p:ext uri="{BB962C8B-B14F-4D97-AF65-F5344CB8AC3E}">
        <p14:creationId xmlns:p14="http://schemas.microsoft.com/office/powerpoint/2010/main" val="2491374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20FCAA-5442-D70B-3B62-8B0A0E8819FB}"/>
              </a:ext>
            </a:extLst>
          </p:cNvPr>
          <p:cNvPicPr>
            <a:picLocks noChangeAspect="1"/>
          </p:cNvPicPr>
          <p:nvPr/>
        </p:nvPicPr>
        <p:blipFill rotWithShape="1">
          <a:blip r:embed="rId2"/>
          <a:srcRect t="18876" b="7782"/>
          <a:stretch/>
        </p:blipFill>
        <p:spPr>
          <a:xfrm>
            <a:off x="412792" y="781110"/>
            <a:ext cx="7870519" cy="3975947"/>
          </a:xfrm>
          <a:prstGeom prst="rect">
            <a:avLst/>
          </a:prstGeom>
        </p:spPr>
      </p:pic>
      <p:sp>
        <p:nvSpPr>
          <p:cNvPr id="6" name="TextBox 5">
            <a:extLst>
              <a:ext uri="{FF2B5EF4-FFF2-40B4-BE49-F238E27FC236}">
                <a16:creationId xmlns:a16="http://schemas.microsoft.com/office/drawing/2014/main" id="{EC34E147-0B03-DF56-662E-64C8AC22FF89}"/>
              </a:ext>
            </a:extLst>
          </p:cNvPr>
          <p:cNvSpPr txBox="1"/>
          <p:nvPr/>
        </p:nvSpPr>
        <p:spPr>
          <a:xfrm>
            <a:off x="521649" y="381000"/>
            <a:ext cx="7446694" cy="400110"/>
          </a:xfrm>
          <a:prstGeom prst="rect">
            <a:avLst/>
          </a:prstGeom>
          <a:noFill/>
        </p:spPr>
        <p:txBody>
          <a:bodyPr wrap="square" rtlCol="0">
            <a:spAutoFit/>
          </a:bodyPr>
          <a:lstStyle/>
          <a:p>
            <a:pPr algn="ctr"/>
            <a:r>
              <a:rPr lang="en-US" sz="2000" b="1" u="sng" dirty="0">
                <a:solidFill>
                  <a:schemeClr val="accent6">
                    <a:lumMod val="50000"/>
                  </a:schemeClr>
                </a:solidFill>
                <a:latin typeface="+mj-lt"/>
              </a:rPr>
              <a:t>Visualization of our data</a:t>
            </a:r>
            <a:endParaRPr lang="en-US" sz="2000" dirty="0"/>
          </a:p>
        </p:txBody>
      </p:sp>
      <p:sp>
        <p:nvSpPr>
          <p:cNvPr id="7" name="TextBox 6">
            <a:extLst>
              <a:ext uri="{FF2B5EF4-FFF2-40B4-BE49-F238E27FC236}">
                <a16:creationId xmlns:a16="http://schemas.microsoft.com/office/drawing/2014/main" id="{A5AF5139-0ACD-730C-DFB2-D1346ED8C625}"/>
              </a:ext>
            </a:extLst>
          </p:cNvPr>
          <p:cNvSpPr txBox="1"/>
          <p:nvPr/>
        </p:nvSpPr>
        <p:spPr>
          <a:xfrm>
            <a:off x="456335" y="5245893"/>
            <a:ext cx="8186922" cy="1077218"/>
          </a:xfrm>
          <a:prstGeom prst="rect">
            <a:avLst/>
          </a:prstGeom>
          <a:noFill/>
        </p:spPr>
        <p:txBody>
          <a:bodyPr wrap="square" rtlCol="0">
            <a:spAutoFit/>
          </a:bodyPr>
          <a:lstStyle/>
          <a:p>
            <a:pPr algn="just"/>
            <a:r>
              <a:rPr lang="en-US" sz="1600" b="1" dirty="0">
                <a:latin typeface="+mn-lt"/>
              </a:rPr>
              <a:t>Firstly to see the correlations between dependent and independent columns.</a:t>
            </a:r>
          </a:p>
          <a:p>
            <a:pPr algn="just"/>
            <a:r>
              <a:rPr lang="en-US" sz="1600" b="1" dirty="0"/>
              <a:t> Through correlation matrix, we can observe that there is high level of correlation with Open, Low, High and Closing prices. </a:t>
            </a:r>
          </a:p>
          <a:p>
            <a:pPr algn="just"/>
            <a:endParaRPr lang="en-US" sz="1600" b="1" dirty="0"/>
          </a:p>
        </p:txBody>
      </p:sp>
    </p:spTree>
    <p:extLst>
      <p:ext uri="{BB962C8B-B14F-4D97-AF65-F5344CB8AC3E}">
        <p14:creationId xmlns:p14="http://schemas.microsoft.com/office/powerpoint/2010/main" val="2723960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3DBB46F-DD13-E1EB-BE25-429FDDE89FE8}"/>
              </a:ext>
            </a:extLst>
          </p:cNvPr>
          <p:cNvSpPr txBox="1"/>
          <p:nvPr/>
        </p:nvSpPr>
        <p:spPr>
          <a:xfrm>
            <a:off x="726375" y="5657671"/>
            <a:ext cx="8003969" cy="1200329"/>
          </a:xfrm>
          <a:prstGeom prst="rect">
            <a:avLst/>
          </a:prstGeom>
          <a:noFill/>
        </p:spPr>
        <p:txBody>
          <a:bodyPr wrap="square" rtlCol="0">
            <a:spAutoFit/>
          </a:bodyPr>
          <a:lstStyle/>
          <a:p>
            <a:pPr algn="just"/>
            <a:r>
              <a:rPr lang="en-US" sz="1800" b="1" dirty="0">
                <a:latin typeface="+mn-lt"/>
              </a:rPr>
              <a:t>From this subplot, we are able to see each year how all columns are having rolling mean 50, 100. How the graph is showing the pattern of all columns having variation according to years.</a:t>
            </a:r>
          </a:p>
          <a:p>
            <a:pPr algn="just"/>
            <a:endParaRPr lang="en-US" sz="1800" b="1" dirty="0">
              <a:latin typeface="+mn-lt"/>
            </a:endParaRPr>
          </a:p>
        </p:txBody>
      </p:sp>
      <p:pic>
        <p:nvPicPr>
          <p:cNvPr id="3" name="Picture 2">
            <a:extLst>
              <a:ext uri="{FF2B5EF4-FFF2-40B4-BE49-F238E27FC236}">
                <a16:creationId xmlns:a16="http://schemas.microsoft.com/office/drawing/2014/main" id="{0B129B37-7C97-055D-CF42-B433548C56DC}"/>
              </a:ext>
            </a:extLst>
          </p:cNvPr>
          <p:cNvPicPr>
            <a:picLocks noChangeAspect="1"/>
          </p:cNvPicPr>
          <p:nvPr/>
        </p:nvPicPr>
        <p:blipFill>
          <a:blip r:embed="rId2"/>
          <a:stretch>
            <a:fillRect/>
          </a:stretch>
        </p:blipFill>
        <p:spPr>
          <a:xfrm>
            <a:off x="570016" y="283029"/>
            <a:ext cx="8160328" cy="4800600"/>
          </a:xfrm>
          <a:prstGeom prst="rect">
            <a:avLst/>
          </a:prstGeom>
        </p:spPr>
      </p:pic>
    </p:spTree>
    <p:extLst>
      <p:ext uri="{BB962C8B-B14F-4D97-AF65-F5344CB8AC3E}">
        <p14:creationId xmlns:p14="http://schemas.microsoft.com/office/powerpoint/2010/main" val="1205466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8A73E0-404E-372C-500A-37C4238DC0F5}"/>
              </a:ext>
            </a:extLst>
          </p:cNvPr>
          <p:cNvSpPr>
            <a:spLocks noGrp="1"/>
          </p:cNvSpPr>
          <p:nvPr>
            <p:ph type="body" idx="1"/>
          </p:nvPr>
        </p:nvSpPr>
        <p:spPr>
          <a:xfrm>
            <a:off x="623888" y="5377543"/>
            <a:ext cx="7886700" cy="712109"/>
          </a:xfrm>
        </p:spPr>
        <p:txBody>
          <a:bodyPr>
            <a:normAutofit fontScale="92500" lnSpcReduction="20000"/>
          </a:bodyPr>
          <a:lstStyle/>
          <a:p>
            <a:pPr algn="just"/>
            <a:r>
              <a:rPr lang="en-US" b="1" dirty="0">
                <a:solidFill>
                  <a:schemeClr val="tx1">
                    <a:lumMod val="95000"/>
                    <a:lumOff val="5000"/>
                  </a:schemeClr>
                </a:solidFill>
              </a:rPr>
              <a:t>We checked monthly stock price of each year by plotting line plot.</a:t>
            </a:r>
          </a:p>
          <a:p>
            <a:endParaRPr lang="en-US" dirty="0"/>
          </a:p>
        </p:txBody>
      </p:sp>
      <p:pic>
        <p:nvPicPr>
          <p:cNvPr id="5" name="Picture 4">
            <a:extLst>
              <a:ext uri="{FF2B5EF4-FFF2-40B4-BE49-F238E27FC236}">
                <a16:creationId xmlns:a16="http://schemas.microsoft.com/office/drawing/2014/main" id="{F38E8D4F-80D2-146E-8AE2-3FAA330AD1C5}"/>
              </a:ext>
            </a:extLst>
          </p:cNvPr>
          <p:cNvPicPr>
            <a:picLocks noChangeAspect="1"/>
          </p:cNvPicPr>
          <p:nvPr/>
        </p:nvPicPr>
        <p:blipFill>
          <a:blip r:embed="rId2"/>
          <a:stretch>
            <a:fillRect/>
          </a:stretch>
        </p:blipFill>
        <p:spPr>
          <a:xfrm>
            <a:off x="418719" y="304801"/>
            <a:ext cx="8297037" cy="4811486"/>
          </a:xfrm>
          <a:prstGeom prst="rect">
            <a:avLst/>
          </a:prstGeom>
        </p:spPr>
      </p:pic>
    </p:spTree>
    <p:extLst>
      <p:ext uri="{BB962C8B-B14F-4D97-AF65-F5344CB8AC3E}">
        <p14:creationId xmlns:p14="http://schemas.microsoft.com/office/powerpoint/2010/main" val="702961530"/>
      </p:ext>
    </p:extLst>
  </p:cSld>
  <p:clrMapOvr>
    <a:masterClrMapping/>
  </p:clrMapOvr>
</p:sld>
</file>

<file path=ppt/theme/theme1.xml><?xml version="1.0" encoding="utf-8"?>
<a:theme xmlns:a="http://schemas.openxmlformats.org/drawingml/2006/main"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2548</TotalTime>
  <Words>683</Words>
  <Application>Microsoft Office PowerPoint</Application>
  <PresentationFormat>On-screen Show (4:3)</PresentationFormat>
  <Paragraphs>56</Paragraphs>
  <Slides>24</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Calibri</vt:lpstr>
      <vt:lpstr>Bodoni MT</vt:lpstr>
      <vt:lpstr>Helvetica Neue</vt:lpstr>
      <vt:lpstr>Century Gothic</vt:lpstr>
      <vt:lpstr>Verdana</vt:lpstr>
      <vt:lpstr>Brush Script MT</vt:lpstr>
      <vt:lpstr>Arial</vt:lpstr>
      <vt:lpstr>Noto Sans Symbols</vt:lpstr>
      <vt:lpstr>Perception</vt:lpstr>
      <vt:lpstr>Office Theme</vt:lpstr>
      <vt:lpstr>PowerPoint Presentation</vt:lpstr>
      <vt:lpstr>PowerPoint Presentation</vt:lpstr>
      <vt:lpstr>PowerPoint Presentation</vt:lpstr>
      <vt:lpstr>EDA Now let’s start exploring the dataset.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Akshay Shinde</cp:lastModifiedBy>
  <cp:revision>17</cp:revision>
  <dcterms:created xsi:type="dcterms:W3CDTF">2012-08-17T07:00:49Z</dcterms:created>
  <dcterms:modified xsi:type="dcterms:W3CDTF">2023-05-09T05:39:30Z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