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99"/>
  </p:notesMasterIdLst>
  <p:sldIdLst>
    <p:sldId id="256" r:id="rId2"/>
    <p:sldId id="291" r:id="rId3"/>
    <p:sldId id="301"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268" r:id="rId28"/>
    <p:sldId id="302" r:id="rId29"/>
    <p:sldId id="463" r:id="rId30"/>
    <p:sldId id="464" r:id="rId31"/>
    <p:sldId id="471" r:id="rId32"/>
    <p:sldId id="465" r:id="rId33"/>
    <p:sldId id="466" r:id="rId34"/>
    <p:sldId id="467" r:id="rId35"/>
    <p:sldId id="468" r:id="rId36"/>
    <p:sldId id="469"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21" r:id="rId57"/>
    <p:sldId id="422" r:id="rId58"/>
    <p:sldId id="423" r:id="rId59"/>
    <p:sldId id="424" r:id="rId60"/>
    <p:sldId id="425" r:id="rId61"/>
    <p:sldId id="426" r:id="rId62"/>
    <p:sldId id="427" r:id="rId63"/>
    <p:sldId id="428" r:id="rId64"/>
    <p:sldId id="429" r:id="rId65"/>
    <p:sldId id="430" r:id="rId66"/>
    <p:sldId id="431" r:id="rId67"/>
    <p:sldId id="432" r:id="rId68"/>
    <p:sldId id="433" r:id="rId69"/>
    <p:sldId id="434" r:id="rId70"/>
    <p:sldId id="435" r:id="rId71"/>
    <p:sldId id="436" r:id="rId72"/>
    <p:sldId id="437" r:id="rId73"/>
    <p:sldId id="438" r:id="rId74"/>
    <p:sldId id="439" r:id="rId75"/>
    <p:sldId id="440" r:id="rId76"/>
    <p:sldId id="441" r:id="rId77"/>
    <p:sldId id="442" r:id="rId78"/>
    <p:sldId id="443" r:id="rId79"/>
    <p:sldId id="444" r:id="rId80"/>
    <p:sldId id="445" r:id="rId81"/>
    <p:sldId id="446" r:id="rId82"/>
    <p:sldId id="447" r:id="rId83"/>
    <p:sldId id="449" r:id="rId84"/>
    <p:sldId id="450" r:id="rId85"/>
    <p:sldId id="451" r:id="rId86"/>
    <p:sldId id="452" r:id="rId87"/>
    <p:sldId id="453" r:id="rId88"/>
    <p:sldId id="454" r:id="rId89"/>
    <p:sldId id="455" r:id="rId90"/>
    <p:sldId id="456" r:id="rId91"/>
    <p:sldId id="457" r:id="rId92"/>
    <p:sldId id="458" r:id="rId93"/>
    <p:sldId id="459" r:id="rId94"/>
    <p:sldId id="460" r:id="rId95"/>
    <p:sldId id="461" r:id="rId96"/>
    <p:sldId id="462" r:id="rId97"/>
    <p:sldId id="269" r:id="rId9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75" autoAdjust="0"/>
  </p:normalViewPr>
  <p:slideViewPr>
    <p:cSldViewPr>
      <p:cViewPr varScale="1">
        <p:scale>
          <a:sx n="64" d="100"/>
          <a:sy n="64" d="100"/>
        </p:scale>
        <p:origin x="14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notesMaster" Target="notesMasters/notesMaster1.xml" /><Relationship Id="rId10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F8C9230-1D09-24C6-7A3A-130FA500992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a:extLst>
              <a:ext uri="{FF2B5EF4-FFF2-40B4-BE49-F238E27FC236}">
                <a16:creationId xmlns:a16="http://schemas.microsoft.com/office/drawing/2014/main" id="{945752F4-5933-87CB-3B21-CC4BFFFE935C}"/>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51F8F1D5-BD21-14E2-3E5C-102E4F60EA0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a:extLst>
              <a:ext uri="{FF2B5EF4-FFF2-40B4-BE49-F238E27FC236}">
                <a16:creationId xmlns:a16="http://schemas.microsoft.com/office/drawing/2014/main" id="{EBA10F49-E383-3527-26ED-2F3184B4970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a:extLst>
              <a:ext uri="{FF2B5EF4-FFF2-40B4-BE49-F238E27FC236}">
                <a16:creationId xmlns:a16="http://schemas.microsoft.com/office/drawing/2014/main" id="{37F1CFCB-1A1B-A511-6B92-E710DD3914F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9" name="Rectangle 7">
            <a:extLst>
              <a:ext uri="{FF2B5EF4-FFF2-40B4-BE49-F238E27FC236}">
                <a16:creationId xmlns:a16="http://schemas.microsoft.com/office/drawing/2014/main" id="{EF8815E5-8E68-B01E-067B-73458359A16E}"/>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7D363D-D8F3-45C1-909E-C38F021591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52FDE9C-3ADA-31E2-CD67-4D46394515F6}"/>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E894996D-97BD-F40B-8223-3F38B2B8DF8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AI-the theory and development of computer systems able to perform tasks normally requiring human intelligence, such as visual perception, speech recognition, decision-making, and translation between languages.</a:t>
            </a:r>
          </a:p>
          <a:p>
            <a:r>
              <a:rPr lang="en-GB" altLang="en-US">
                <a:latin typeface="Arial" panose="020B0604020202020204" pitchFamily="34" charset="0"/>
              </a:rPr>
              <a:t>Artificial intelligence (AI) is </a:t>
            </a:r>
            <a:r>
              <a:rPr lang="en-GB" altLang="en-US" b="1">
                <a:latin typeface="Arial" panose="020B0604020202020204" pitchFamily="34" charset="0"/>
              </a:rPr>
              <a:t>the ability of a computer or a robot controlled by a computer to do tasks that are usually done by humans because they require human intelligence and discernment</a:t>
            </a:r>
            <a:r>
              <a:rPr lang="en-GB" altLang="en-US">
                <a:latin typeface="Arial" panose="020B0604020202020204" pitchFamily="34" charset="0"/>
              </a:rPr>
              <a:t>.</a:t>
            </a:r>
          </a:p>
          <a:p>
            <a:endParaRPr lang="en-GB" altLang="en-US">
              <a:latin typeface="Arial" panose="020B0604020202020204" pitchFamily="34" charset="0"/>
            </a:endParaRPr>
          </a:p>
          <a:p>
            <a:r>
              <a:rPr lang="en-GB" altLang="en-US">
                <a:latin typeface="Arial" panose="020B0604020202020204" pitchFamily="34" charset="0"/>
              </a:rPr>
              <a:t>ML-The use and development of computer systems that are able to learn and adapt without following explicit instructions, by using algorithms and statistical models to analyse and draw inferences from patterns in data. It's </a:t>
            </a:r>
            <a:r>
              <a:rPr lang="en-GB" altLang="en-US" b="1">
                <a:latin typeface="Arial" panose="020B0604020202020204" pitchFamily="34" charset="0"/>
              </a:rPr>
              <a:t>a subset of artificial intelligence (AI), which focuses on using statistical techniques to build intelligent computer systems to learn from available databases</a:t>
            </a:r>
            <a:r>
              <a:rPr lang="en-GB" altLang="en-US">
                <a:latin typeface="Arial" panose="020B0604020202020204" pitchFamily="34" charset="0"/>
              </a:rPr>
              <a:t>.</a:t>
            </a:r>
          </a:p>
          <a:p>
            <a:endParaRPr lang="en-GB" altLang="en-US">
              <a:latin typeface="Arial" panose="020B0604020202020204" pitchFamily="34" charset="0"/>
            </a:endParaRPr>
          </a:p>
          <a:p>
            <a:r>
              <a:rPr lang="en-GB" altLang="en-US">
                <a:latin typeface="Arial" panose="020B0604020202020204" pitchFamily="34" charset="0"/>
              </a:rPr>
              <a:t>Statistics - the practice or science of collecting and analysing numerical data in large quantities, especially for the purpose of inferring proportions in a whole from those in a representative sample.</a:t>
            </a:r>
          </a:p>
          <a:p>
            <a:endParaRPr lang="en-GB"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7FC20049-2E74-F418-2590-8CF5669299D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CFA64F-B651-459E-B6A4-CA9768F607BB}" type="slidenum">
              <a:rPr lang="en-US" altLang="en-US" smtClean="0"/>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EA32B16-48B3-9566-D93E-50BA96DC8219}"/>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2D124D2A-BFC0-242C-4A17-175E0D1CB83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4D5156"/>
                </a:solidFill>
                <a:latin typeface="Google Sans"/>
              </a:rPr>
              <a:t>Rescaling (min-max normalization)</a:t>
            </a:r>
            <a:br>
              <a:rPr lang="en-US" altLang="en-US">
                <a:latin typeface="Arial" panose="020B0604020202020204" pitchFamily="34" charset="0"/>
              </a:rPr>
            </a:br>
            <a:br>
              <a:rPr lang="en-US" altLang="en-US">
                <a:latin typeface="Arial" panose="020B0604020202020204" pitchFamily="34" charset="0"/>
              </a:rPr>
            </a:br>
            <a:r>
              <a:rPr lang="en-US" altLang="en-US">
                <a:solidFill>
                  <a:srgbClr val="4D5156"/>
                </a:solidFill>
                <a:latin typeface="Google Sans"/>
              </a:rPr>
              <a:t>For example, suppose that we have the students' weight data, and the students' weights span [160 pounds, 200 pounds]. To rescale this data, we first </a:t>
            </a:r>
            <a:r>
              <a:rPr lang="en-US" altLang="en-US">
                <a:solidFill>
                  <a:srgbClr val="040C28"/>
                </a:solidFill>
                <a:latin typeface="Google Sans"/>
              </a:rPr>
              <a:t>subtract 160 from each student's weight and divide the result by 40 (the difference between the maximum and minimum weights)</a:t>
            </a:r>
            <a:r>
              <a:rPr lang="en-US" altLang="en-US">
                <a:solidFill>
                  <a:srgbClr val="4D5156"/>
                </a:solidFill>
                <a:latin typeface="Google Sans"/>
              </a:rPr>
              <a:t>.</a:t>
            </a:r>
            <a:endParaRPr lang="en-US"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E13C7551-1E8E-BB8C-0949-D9D1D2F40B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18FD96-B7EC-403E-8AB7-CDB822AD6369}" type="slidenum">
              <a:rPr lang="en-US" altLang="en-US" smtClean="0"/>
              <a:pPr/>
              <a:t>21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D4D92BE-F4B2-F0B4-5D75-C8C6DF27FC25}"/>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3613F3C4-5382-8C8E-5F0C-9DF0BF8E74A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Data integration means the establishment of a common unit of measure for all similar data from the dissimilar database</a:t>
            </a:r>
          </a:p>
          <a:p>
            <a:endParaRPr lang="en-GB" altLang="en-US">
              <a:latin typeface="Arial" panose="020B0604020202020204" pitchFamily="34" charset="0"/>
            </a:endParaRPr>
          </a:p>
          <a:p>
            <a:r>
              <a:rPr lang="en-GB" altLang="en-US">
                <a:latin typeface="Arial" panose="020B0604020202020204" pitchFamily="34" charset="0"/>
              </a:rPr>
              <a:t>A data warehouse is developed by integrating data from varied sources like a mainframe, relational databases, flat files, etc. Moreover, it must keep consistent naming conventions, format, and coding.</a:t>
            </a:r>
          </a:p>
          <a:p>
            <a:endParaRPr lang="en-GB" altLang="en-US">
              <a:latin typeface="Arial" panose="020B0604020202020204" pitchFamily="34" charset="0"/>
            </a:endParaRPr>
          </a:p>
          <a:p>
            <a:r>
              <a:rPr lang="en-GB" altLang="en-US">
                <a:latin typeface="Arial" panose="020B0604020202020204" pitchFamily="34" charset="0"/>
              </a:rPr>
              <a:t>This integration helps in effective analysis of data. Consistency in naming conventions, attribute measures, encoding structure etc. have to be ensured. Consider the following example:</a:t>
            </a:r>
          </a:p>
          <a:p>
            <a:endParaRPr lang="en-GB" altLang="en-US">
              <a:latin typeface="Arial" panose="020B0604020202020204" pitchFamily="34" charset="0"/>
            </a:endParaRPr>
          </a:p>
          <a:p>
            <a:r>
              <a:rPr lang="en-GB" altLang="en-US">
                <a:latin typeface="Arial" panose="020B0604020202020204" pitchFamily="34" charset="0"/>
              </a:rPr>
              <a:t>In the above example, there are three different applications labeled A, B and C. Information stored in these applications are Gender, Date, and Balance. However, each application’s data is stored different way.</a:t>
            </a:r>
          </a:p>
          <a:p>
            <a:endParaRPr lang="en-GB"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What PIC 9v99 means?</a:t>
            </a:r>
          </a:p>
          <a:p>
            <a:r>
              <a:rPr lang="en-GB" altLang="en-US">
                <a:latin typeface="Arial" panose="020B0604020202020204" pitchFamily="34" charset="0"/>
              </a:rPr>
              <a:t>PICTURE 9v99 is </a:t>
            </a:r>
            <a:r>
              <a:rPr lang="en-GB" altLang="en-US" b="1">
                <a:latin typeface="Arial" panose="020B0604020202020204" pitchFamily="34" charset="0"/>
              </a:rPr>
              <a:t>a three position Numeric field with an implied or assumed decimal point after the first position</a:t>
            </a:r>
            <a:r>
              <a:rPr lang="en-GB" altLang="en-US">
                <a:latin typeface="Arial" panose="020B0604020202020204" pitchFamily="34" charset="0"/>
              </a:rPr>
              <a:t>; the v means an implied decimal point.</a:t>
            </a:r>
          </a:p>
          <a:p>
            <a:endParaRPr lang="en-GB"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307AFF3D-F7E7-043C-07CA-CC95244ED1F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E8B307-E8F8-4A6B-AF36-DC01CDCBEA38}" type="slidenum">
              <a:rPr lang="en-US" altLang="en-US" smtClean="0"/>
              <a:pPr/>
              <a:t>31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9AC0A612-DAEF-EA84-3871-C3BBF8D840E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0E17F549-233E-3E32-5F3C-040FB18B7BC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encoding, involves </a:t>
            </a:r>
            <a:r>
              <a:rPr lang="en-GB" altLang="en-US" b="1">
                <a:latin typeface="Arial" panose="020B0604020202020204" pitchFamily="34" charset="0"/>
              </a:rPr>
              <a:t>putting thoughts, ideas, or information into a symbolic form</a:t>
            </a:r>
            <a:r>
              <a:rPr lang="en-GB" altLang="en-US">
                <a:latin typeface="Arial" panose="020B0604020202020204" pitchFamily="34" charset="0"/>
              </a:rPr>
              <a:t>.</a:t>
            </a:r>
          </a:p>
        </p:txBody>
      </p:sp>
      <p:sp>
        <p:nvSpPr>
          <p:cNvPr id="40964" name="Slide Number Placeholder 3">
            <a:extLst>
              <a:ext uri="{FF2B5EF4-FFF2-40B4-BE49-F238E27FC236}">
                <a16:creationId xmlns:a16="http://schemas.microsoft.com/office/drawing/2014/main" id="{53B79CFE-603B-1E5D-1FA3-6340F8B81E2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BBADB3-FEA0-42E2-911E-16854C3231F5}" type="slidenum">
              <a:rPr lang="en-US" altLang="en-US" smtClean="0"/>
              <a:pPr/>
              <a:t>34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62DCF74-B2F9-90B8-3F0D-E022193F4FD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1F7F5236-A99A-4626-FE4A-7FB9D3E4841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44036" name="Slide Number Placeholder 3">
            <a:extLst>
              <a:ext uri="{FF2B5EF4-FFF2-40B4-BE49-F238E27FC236}">
                <a16:creationId xmlns:a16="http://schemas.microsoft.com/office/drawing/2014/main" id="{FF8BF912-24A9-DB9B-B6FE-E40214EAB0C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CFF7D7-AFB9-42A0-A0FA-62DA36E9FF4A}" type="slidenum">
              <a:rPr lang="en-US" altLang="en-US" smtClean="0"/>
              <a:pPr/>
              <a:t>36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BFDEA2-8992-B175-9651-29344BEEB276}"/>
              </a:ext>
            </a:extLst>
          </p:cNvPr>
          <p:cNvSpPr>
            <a:spLocks noGrp="1"/>
          </p:cNvSpPr>
          <p:nvPr>
            <p:ph type="dt" sz="half" idx="10"/>
          </p:nvPr>
        </p:nvSpPr>
        <p:spPr/>
        <p:txBody>
          <a:bodyPr/>
          <a:lstStyle>
            <a:lvl1pPr>
              <a:defRPr/>
            </a:lvl1pPr>
          </a:lstStyle>
          <a:p>
            <a:pPr>
              <a:defRPr/>
            </a:pPr>
            <a:fld id="{213ADD75-C724-495A-B220-6B439ADEDFF7}" type="datetime1">
              <a:rPr lang="en-US"/>
              <a:pPr>
                <a:defRPr/>
              </a:pPr>
              <a:t>6/11/2023</a:t>
            </a:fld>
            <a:endParaRPr lang="en-US"/>
          </a:p>
        </p:txBody>
      </p:sp>
      <p:sp>
        <p:nvSpPr>
          <p:cNvPr id="5" name="Footer Placeholder 4">
            <a:extLst>
              <a:ext uri="{FF2B5EF4-FFF2-40B4-BE49-F238E27FC236}">
                <a16:creationId xmlns:a16="http://schemas.microsoft.com/office/drawing/2014/main" id="{7D86E6C8-8385-75EA-E9CE-4D510443CE52}"/>
              </a:ext>
            </a:extLst>
          </p:cNvPr>
          <p:cNvSpPr>
            <a:spLocks noGrp="1"/>
          </p:cNvSpPr>
          <p:nvPr>
            <p:ph type="ftr" sz="quarter" idx="11"/>
          </p:nvPr>
        </p:nvSpPr>
        <p:spPr/>
        <p:txBody>
          <a:bodyPr/>
          <a:lstStyle>
            <a:lvl1pPr>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8AA7B20A-21DE-5F3B-FB2A-A22503FC142A}"/>
              </a:ext>
            </a:extLst>
          </p:cNvPr>
          <p:cNvSpPr>
            <a:spLocks noGrp="1"/>
          </p:cNvSpPr>
          <p:nvPr>
            <p:ph type="sldNum" sz="quarter" idx="12"/>
          </p:nvPr>
        </p:nvSpPr>
        <p:spPr/>
        <p:txBody>
          <a:bodyPr/>
          <a:lstStyle>
            <a:lvl1pPr>
              <a:defRPr/>
            </a:lvl1pPr>
          </a:lstStyle>
          <a:p>
            <a:pPr>
              <a:defRPr/>
            </a:pPr>
            <a:fld id="{9F35A80E-0185-4E43-8C48-C5F44C4FAFBD}" type="slidenum">
              <a:rPr lang="en-US" altLang="en-US"/>
              <a:pPr>
                <a:defRPr/>
              </a:pPr>
              <a:t>‹#›</a:t>
            </a:fld>
            <a:endParaRPr lang="en-US" altLang="en-US"/>
          </a:p>
        </p:txBody>
      </p:sp>
    </p:spTree>
    <p:extLst>
      <p:ext uri="{BB962C8B-B14F-4D97-AF65-F5344CB8AC3E}">
        <p14:creationId xmlns:p14="http://schemas.microsoft.com/office/powerpoint/2010/main" val="374874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A904F-2AF8-6BAC-5CAC-CB20C214CE47}"/>
              </a:ext>
            </a:extLst>
          </p:cNvPr>
          <p:cNvSpPr>
            <a:spLocks noGrp="1"/>
          </p:cNvSpPr>
          <p:nvPr>
            <p:ph type="dt" sz="half" idx="10"/>
          </p:nvPr>
        </p:nvSpPr>
        <p:spPr/>
        <p:txBody>
          <a:bodyPr/>
          <a:lstStyle>
            <a:lvl1pPr>
              <a:defRPr/>
            </a:lvl1pPr>
          </a:lstStyle>
          <a:p>
            <a:pPr>
              <a:defRPr/>
            </a:pPr>
            <a:fld id="{4BF2A582-6602-4390-9481-AD46446B2D33}" type="datetime1">
              <a:rPr lang="en-US"/>
              <a:pPr>
                <a:defRPr/>
              </a:pPr>
              <a:t>6/11/2023</a:t>
            </a:fld>
            <a:endParaRPr lang="en-US"/>
          </a:p>
        </p:txBody>
      </p:sp>
      <p:sp>
        <p:nvSpPr>
          <p:cNvPr id="5" name="Footer Placeholder 4">
            <a:extLst>
              <a:ext uri="{FF2B5EF4-FFF2-40B4-BE49-F238E27FC236}">
                <a16:creationId xmlns:a16="http://schemas.microsoft.com/office/drawing/2014/main" id="{D68E4553-6392-A6E2-4050-0F8F93CF7F7C}"/>
              </a:ext>
            </a:extLst>
          </p:cNvPr>
          <p:cNvSpPr>
            <a:spLocks noGrp="1"/>
          </p:cNvSpPr>
          <p:nvPr>
            <p:ph type="ftr" sz="quarter" idx="11"/>
          </p:nvPr>
        </p:nvSpPr>
        <p:spPr/>
        <p:txBody>
          <a:bodyPr/>
          <a:lstStyle>
            <a:lvl1pPr>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AB03ED5F-EEA1-DFC1-9706-89804E8078C9}"/>
              </a:ext>
            </a:extLst>
          </p:cNvPr>
          <p:cNvSpPr>
            <a:spLocks noGrp="1"/>
          </p:cNvSpPr>
          <p:nvPr>
            <p:ph type="sldNum" sz="quarter" idx="12"/>
          </p:nvPr>
        </p:nvSpPr>
        <p:spPr/>
        <p:txBody>
          <a:bodyPr/>
          <a:lstStyle>
            <a:lvl1pPr>
              <a:defRPr/>
            </a:lvl1pPr>
          </a:lstStyle>
          <a:p>
            <a:pPr>
              <a:defRPr/>
            </a:pPr>
            <a:fld id="{E9E6F38E-B586-459F-9FBE-D258D0DC5677}" type="slidenum">
              <a:rPr lang="en-US" altLang="en-US"/>
              <a:pPr>
                <a:defRPr/>
              </a:pPr>
              <a:t>‹#›</a:t>
            </a:fld>
            <a:endParaRPr lang="en-US" altLang="en-US"/>
          </a:p>
        </p:txBody>
      </p:sp>
    </p:spTree>
    <p:extLst>
      <p:ext uri="{BB962C8B-B14F-4D97-AF65-F5344CB8AC3E}">
        <p14:creationId xmlns:p14="http://schemas.microsoft.com/office/powerpoint/2010/main" val="202904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A7367-74A3-F172-189B-1E8C565B68F7}"/>
              </a:ext>
            </a:extLst>
          </p:cNvPr>
          <p:cNvSpPr>
            <a:spLocks noGrp="1"/>
          </p:cNvSpPr>
          <p:nvPr>
            <p:ph type="dt" sz="half" idx="10"/>
          </p:nvPr>
        </p:nvSpPr>
        <p:spPr/>
        <p:txBody>
          <a:bodyPr/>
          <a:lstStyle>
            <a:lvl1pPr>
              <a:defRPr/>
            </a:lvl1pPr>
          </a:lstStyle>
          <a:p>
            <a:pPr>
              <a:defRPr/>
            </a:pPr>
            <a:fld id="{A07DA527-A0BC-4154-96E8-321BA69E0D92}" type="datetime1">
              <a:rPr lang="en-US"/>
              <a:pPr>
                <a:defRPr/>
              </a:pPr>
              <a:t>6/11/2023</a:t>
            </a:fld>
            <a:endParaRPr lang="en-US"/>
          </a:p>
        </p:txBody>
      </p:sp>
      <p:sp>
        <p:nvSpPr>
          <p:cNvPr id="5" name="Footer Placeholder 4">
            <a:extLst>
              <a:ext uri="{FF2B5EF4-FFF2-40B4-BE49-F238E27FC236}">
                <a16:creationId xmlns:a16="http://schemas.microsoft.com/office/drawing/2014/main" id="{B956A447-C90C-82A3-6DD9-7980CD6C7110}"/>
              </a:ext>
            </a:extLst>
          </p:cNvPr>
          <p:cNvSpPr>
            <a:spLocks noGrp="1"/>
          </p:cNvSpPr>
          <p:nvPr>
            <p:ph type="ftr" sz="quarter" idx="11"/>
          </p:nvPr>
        </p:nvSpPr>
        <p:spPr/>
        <p:txBody>
          <a:bodyPr/>
          <a:lstStyle>
            <a:lvl1pPr>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F45118F0-5CD3-3884-04BD-7FD202838571}"/>
              </a:ext>
            </a:extLst>
          </p:cNvPr>
          <p:cNvSpPr>
            <a:spLocks noGrp="1"/>
          </p:cNvSpPr>
          <p:nvPr>
            <p:ph type="sldNum" sz="quarter" idx="12"/>
          </p:nvPr>
        </p:nvSpPr>
        <p:spPr/>
        <p:txBody>
          <a:bodyPr/>
          <a:lstStyle>
            <a:lvl1pPr>
              <a:defRPr/>
            </a:lvl1pPr>
          </a:lstStyle>
          <a:p>
            <a:pPr>
              <a:defRPr/>
            </a:pPr>
            <a:fld id="{33C88B12-09E0-4F8E-A3A3-E75B4DC6724C}" type="slidenum">
              <a:rPr lang="en-US" altLang="en-US"/>
              <a:pPr>
                <a:defRPr/>
              </a:pPr>
              <a:t>‹#›</a:t>
            </a:fld>
            <a:endParaRPr lang="en-US" altLang="en-US"/>
          </a:p>
        </p:txBody>
      </p:sp>
    </p:spTree>
    <p:extLst>
      <p:ext uri="{BB962C8B-B14F-4D97-AF65-F5344CB8AC3E}">
        <p14:creationId xmlns:p14="http://schemas.microsoft.com/office/powerpoint/2010/main" val="149108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A321E-D732-4CC9-ED42-1BF37B8B13B4}"/>
              </a:ext>
            </a:extLst>
          </p:cNvPr>
          <p:cNvSpPr>
            <a:spLocks noGrp="1"/>
          </p:cNvSpPr>
          <p:nvPr>
            <p:ph type="dt" sz="half" idx="10"/>
          </p:nvPr>
        </p:nvSpPr>
        <p:spPr/>
        <p:txBody>
          <a:bodyPr/>
          <a:lstStyle>
            <a:lvl1pPr>
              <a:defRPr/>
            </a:lvl1pPr>
          </a:lstStyle>
          <a:p>
            <a:pPr>
              <a:defRPr/>
            </a:pPr>
            <a:fld id="{791FA859-131E-4C3E-8C68-51AC3BE77DD3}" type="datetime1">
              <a:rPr lang="en-US"/>
              <a:pPr>
                <a:defRPr/>
              </a:pPr>
              <a:t>6/11/2023</a:t>
            </a:fld>
            <a:endParaRPr lang="en-US"/>
          </a:p>
        </p:txBody>
      </p:sp>
      <p:sp>
        <p:nvSpPr>
          <p:cNvPr id="5" name="Footer Placeholder 4">
            <a:extLst>
              <a:ext uri="{FF2B5EF4-FFF2-40B4-BE49-F238E27FC236}">
                <a16:creationId xmlns:a16="http://schemas.microsoft.com/office/drawing/2014/main" id="{6E1583DC-5177-0E71-34C9-429F89FD4848}"/>
              </a:ext>
            </a:extLst>
          </p:cNvPr>
          <p:cNvSpPr>
            <a:spLocks noGrp="1"/>
          </p:cNvSpPr>
          <p:nvPr>
            <p:ph type="ftr" sz="quarter" idx="11"/>
          </p:nvPr>
        </p:nvSpPr>
        <p:spPr/>
        <p:txBody>
          <a:bodyPr/>
          <a:lstStyle>
            <a:lvl1pPr>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D8C0FE9D-FAEF-FAEB-66E6-54737ED379AB}"/>
              </a:ext>
            </a:extLst>
          </p:cNvPr>
          <p:cNvSpPr>
            <a:spLocks noGrp="1"/>
          </p:cNvSpPr>
          <p:nvPr>
            <p:ph type="sldNum" sz="quarter" idx="12"/>
          </p:nvPr>
        </p:nvSpPr>
        <p:spPr/>
        <p:txBody>
          <a:bodyPr/>
          <a:lstStyle>
            <a:lvl1pPr>
              <a:defRPr/>
            </a:lvl1pPr>
          </a:lstStyle>
          <a:p>
            <a:pPr>
              <a:defRPr/>
            </a:pPr>
            <a:fld id="{87ABCF13-CDB9-470E-987D-58E3CFAE90E2}" type="slidenum">
              <a:rPr lang="en-US" altLang="en-US"/>
              <a:pPr>
                <a:defRPr/>
              </a:pPr>
              <a:t>‹#›</a:t>
            </a:fld>
            <a:endParaRPr lang="en-US" altLang="en-US"/>
          </a:p>
        </p:txBody>
      </p:sp>
    </p:spTree>
    <p:extLst>
      <p:ext uri="{BB962C8B-B14F-4D97-AF65-F5344CB8AC3E}">
        <p14:creationId xmlns:p14="http://schemas.microsoft.com/office/powerpoint/2010/main" val="285762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2B3A4-17EC-D185-F970-6B025ACD366F}"/>
              </a:ext>
            </a:extLst>
          </p:cNvPr>
          <p:cNvSpPr>
            <a:spLocks noGrp="1"/>
          </p:cNvSpPr>
          <p:nvPr>
            <p:ph type="dt" sz="half" idx="10"/>
          </p:nvPr>
        </p:nvSpPr>
        <p:spPr/>
        <p:txBody>
          <a:bodyPr/>
          <a:lstStyle>
            <a:lvl1pPr>
              <a:defRPr/>
            </a:lvl1pPr>
          </a:lstStyle>
          <a:p>
            <a:pPr>
              <a:defRPr/>
            </a:pPr>
            <a:fld id="{74121B0A-A663-468D-8D8B-E55F8C0CDD3C}" type="datetime1">
              <a:rPr lang="en-US"/>
              <a:pPr>
                <a:defRPr/>
              </a:pPr>
              <a:t>6/11/2023</a:t>
            </a:fld>
            <a:endParaRPr lang="en-US"/>
          </a:p>
        </p:txBody>
      </p:sp>
      <p:sp>
        <p:nvSpPr>
          <p:cNvPr id="5" name="Footer Placeholder 4">
            <a:extLst>
              <a:ext uri="{FF2B5EF4-FFF2-40B4-BE49-F238E27FC236}">
                <a16:creationId xmlns:a16="http://schemas.microsoft.com/office/drawing/2014/main" id="{91E07775-6D20-B40D-CB26-068A22B50E67}"/>
              </a:ext>
            </a:extLst>
          </p:cNvPr>
          <p:cNvSpPr>
            <a:spLocks noGrp="1"/>
          </p:cNvSpPr>
          <p:nvPr>
            <p:ph type="ftr" sz="quarter" idx="11"/>
          </p:nvPr>
        </p:nvSpPr>
        <p:spPr/>
        <p:txBody>
          <a:bodyPr/>
          <a:lstStyle>
            <a:lvl1pPr>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C9CE91E1-C5C8-74A0-CE46-B35FD9650AEF}"/>
              </a:ext>
            </a:extLst>
          </p:cNvPr>
          <p:cNvSpPr>
            <a:spLocks noGrp="1"/>
          </p:cNvSpPr>
          <p:nvPr>
            <p:ph type="sldNum" sz="quarter" idx="12"/>
          </p:nvPr>
        </p:nvSpPr>
        <p:spPr/>
        <p:txBody>
          <a:bodyPr/>
          <a:lstStyle>
            <a:lvl1pPr>
              <a:defRPr/>
            </a:lvl1pPr>
          </a:lstStyle>
          <a:p>
            <a:pPr>
              <a:defRPr/>
            </a:pPr>
            <a:fld id="{AA28ADCE-F633-4DEB-BF69-EECA3A0AC40A}" type="slidenum">
              <a:rPr lang="en-US" altLang="en-US"/>
              <a:pPr>
                <a:defRPr/>
              </a:pPr>
              <a:t>‹#›</a:t>
            </a:fld>
            <a:endParaRPr lang="en-US" altLang="en-US"/>
          </a:p>
        </p:txBody>
      </p:sp>
    </p:spTree>
    <p:extLst>
      <p:ext uri="{BB962C8B-B14F-4D97-AF65-F5344CB8AC3E}">
        <p14:creationId xmlns:p14="http://schemas.microsoft.com/office/powerpoint/2010/main" val="207839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C74B39D0-F34E-0D82-0929-FB8FCD434D56}"/>
              </a:ext>
            </a:extLst>
          </p:cNvPr>
          <p:cNvSpPr>
            <a:spLocks noGrp="1"/>
          </p:cNvSpPr>
          <p:nvPr>
            <p:ph type="dt" sz="half" idx="10"/>
          </p:nvPr>
        </p:nvSpPr>
        <p:spPr/>
        <p:txBody>
          <a:bodyPr/>
          <a:lstStyle>
            <a:lvl1pPr>
              <a:defRPr/>
            </a:lvl1pPr>
          </a:lstStyle>
          <a:p>
            <a:pPr>
              <a:defRPr/>
            </a:pPr>
            <a:fld id="{DD49DBB3-5664-4EEF-AB14-6F0ACAE46B93}" type="datetime1">
              <a:rPr lang="en-US"/>
              <a:pPr>
                <a:defRPr/>
              </a:pPr>
              <a:t>6/11/2023</a:t>
            </a:fld>
            <a:endParaRPr lang="en-US"/>
          </a:p>
        </p:txBody>
      </p:sp>
      <p:sp>
        <p:nvSpPr>
          <p:cNvPr id="6" name="Footer Placeholder 4">
            <a:extLst>
              <a:ext uri="{FF2B5EF4-FFF2-40B4-BE49-F238E27FC236}">
                <a16:creationId xmlns:a16="http://schemas.microsoft.com/office/drawing/2014/main" id="{40E28CEF-41B8-5854-718B-49B929231DAB}"/>
              </a:ext>
            </a:extLst>
          </p:cNvPr>
          <p:cNvSpPr>
            <a:spLocks noGrp="1"/>
          </p:cNvSpPr>
          <p:nvPr>
            <p:ph type="ftr" sz="quarter" idx="11"/>
          </p:nvPr>
        </p:nvSpPr>
        <p:spPr/>
        <p:txBody>
          <a:bodyPr/>
          <a:lstStyle>
            <a:lvl1pPr>
              <a:defRPr/>
            </a:lvl1pPr>
          </a:lstStyle>
          <a:p>
            <a:pPr>
              <a:defRPr/>
            </a:pPr>
            <a:r>
              <a:rPr lang="en-US"/>
              <a:t>P.PramodKumar, Sr.Asst.Prof.,</a:t>
            </a:r>
          </a:p>
        </p:txBody>
      </p:sp>
      <p:sp>
        <p:nvSpPr>
          <p:cNvPr id="7" name="Slide Number Placeholder 5">
            <a:extLst>
              <a:ext uri="{FF2B5EF4-FFF2-40B4-BE49-F238E27FC236}">
                <a16:creationId xmlns:a16="http://schemas.microsoft.com/office/drawing/2014/main" id="{02437E63-92FE-86F9-E5D7-49891BDF5ABE}"/>
              </a:ext>
            </a:extLst>
          </p:cNvPr>
          <p:cNvSpPr>
            <a:spLocks noGrp="1"/>
          </p:cNvSpPr>
          <p:nvPr>
            <p:ph type="sldNum" sz="quarter" idx="12"/>
          </p:nvPr>
        </p:nvSpPr>
        <p:spPr/>
        <p:txBody>
          <a:bodyPr/>
          <a:lstStyle>
            <a:lvl1pPr>
              <a:defRPr/>
            </a:lvl1pPr>
          </a:lstStyle>
          <a:p>
            <a:pPr>
              <a:defRPr/>
            </a:pPr>
            <a:fld id="{376B96C2-F412-47A1-B5B1-69580AC9FA0C}" type="slidenum">
              <a:rPr lang="en-US" altLang="en-US"/>
              <a:pPr>
                <a:defRPr/>
              </a:pPr>
              <a:t>‹#›</a:t>
            </a:fld>
            <a:endParaRPr lang="en-US" altLang="en-US"/>
          </a:p>
        </p:txBody>
      </p:sp>
    </p:spTree>
    <p:extLst>
      <p:ext uri="{BB962C8B-B14F-4D97-AF65-F5344CB8AC3E}">
        <p14:creationId xmlns:p14="http://schemas.microsoft.com/office/powerpoint/2010/main" val="187864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FA45176-0A65-928B-4F63-50EA940723DE}"/>
              </a:ext>
            </a:extLst>
          </p:cNvPr>
          <p:cNvSpPr>
            <a:spLocks noGrp="1"/>
          </p:cNvSpPr>
          <p:nvPr>
            <p:ph type="dt" sz="half" idx="10"/>
          </p:nvPr>
        </p:nvSpPr>
        <p:spPr/>
        <p:txBody>
          <a:bodyPr/>
          <a:lstStyle>
            <a:lvl1pPr>
              <a:defRPr/>
            </a:lvl1pPr>
          </a:lstStyle>
          <a:p>
            <a:pPr>
              <a:defRPr/>
            </a:pPr>
            <a:fld id="{BE32E1E7-868F-48ED-8B17-D6D0E6DEE62F}" type="datetime1">
              <a:rPr lang="en-US"/>
              <a:pPr>
                <a:defRPr/>
              </a:pPr>
              <a:t>6/11/2023</a:t>
            </a:fld>
            <a:endParaRPr lang="en-US"/>
          </a:p>
        </p:txBody>
      </p:sp>
      <p:sp>
        <p:nvSpPr>
          <p:cNvPr id="8" name="Footer Placeholder 4">
            <a:extLst>
              <a:ext uri="{FF2B5EF4-FFF2-40B4-BE49-F238E27FC236}">
                <a16:creationId xmlns:a16="http://schemas.microsoft.com/office/drawing/2014/main" id="{AC4420FA-15E5-E902-B86B-1348B4DC597C}"/>
              </a:ext>
            </a:extLst>
          </p:cNvPr>
          <p:cNvSpPr>
            <a:spLocks noGrp="1"/>
          </p:cNvSpPr>
          <p:nvPr>
            <p:ph type="ftr" sz="quarter" idx="11"/>
          </p:nvPr>
        </p:nvSpPr>
        <p:spPr/>
        <p:txBody>
          <a:bodyPr/>
          <a:lstStyle>
            <a:lvl1pPr>
              <a:defRPr/>
            </a:lvl1pPr>
          </a:lstStyle>
          <a:p>
            <a:pPr>
              <a:defRPr/>
            </a:pPr>
            <a:r>
              <a:rPr lang="en-US"/>
              <a:t>P.PramodKumar, Sr.Asst.Prof.,</a:t>
            </a:r>
          </a:p>
        </p:txBody>
      </p:sp>
      <p:sp>
        <p:nvSpPr>
          <p:cNvPr id="9" name="Slide Number Placeholder 5">
            <a:extLst>
              <a:ext uri="{FF2B5EF4-FFF2-40B4-BE49-F238E27FC236}">
                <a16:creationId xmlns:a16="http://schemas.microsoft.com/office/drawing/2014/main" id="{E7588D66-16A4-EDC0-08D1-AFA20DE3292A}"/>
              </a:ext>
            </a:extLst>
          </p:cNvPr>
          <p:cNvSpPr>
            <a:spLocks noGrp="1"/>
          </p:cNvSpPr>
          <p:nvPr>
            <p:ph type="sldNum" sz="quarter" idx="12"/>
          </p:nvPr>
        </p:nvSpPr>
        <p:spPr/>
        <p:txBody>
          <a:bodyPr/>
          <a:lstStyle>
            <a:lvl1pPr>
              <a:defRPr/>
            </a:lvl1pPr>
          </a:lstStyle>
          <a:p>
            <a:pPr>
              <a:defRPr/>
            </a:pPr>
            <a:fld id="{BE6EB3E7-7081-47D3-BD58-72CFBD850BF4}" type="slidenum">
              <a:rPr lang="en-US" altLang="en-US"/>
              <a:pPr>
                <a:defRPr/>
              </a:pPr>
              <a:t>‹#›</a:t>
            </a:fld>
            <a:endParaRPr lang="en-US" altLang="en-US"/>
          </a:p>
        </p:txBody>
      </p:sp>
    </p:spTree>
    <p:extLst>
      <p:ext uri="{BB962C8B-B14F-4D97-AF65-F5344CB8AC3E}">
        <p14:creationId xmlns:p14="http://schemas.microsoft.com/office/powerpoint/2010/main" val="164642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7CCE8F4-22CB-1225-DEB0-4C3651041825}"/>
              </a:ext>
            </a:extLst>
          </p:cNvPr>
          <p:cNvSpPr>
            <a:spLocks noGrp="1"/>
          </p:cNvSpPr>
          <p:nvPr>
            <p:ph type="dt" sz="half" idx="10"/>
          </p:nvPr>
        </p:nvSpPr>
        <p:spPr/>
        <p:txBody>
          <a:bodyPr/>
          <a:lstStyle>
            <a:lvl1pPr>
              <a:defRPr/>
            </a:lvl1pPr>
          </a:lstStyle>
          <a:p>
            <a:pPr>
              <a:defRPr/>
            </a:pPr>
            <a:fld id="{45CC14E7-2103-40D5-883E-893E095D02E5}" type="datetime1">
              <a:rPr lang="en-US"/>
              <a:pPr>
                <a:defRPr/>
              </a:pPr>
              <a:t>6/11/2023</a:t>
            </a:fld>
            <a:endParaRPr lang="en-US"/>
          </a:p>
        </p:txBody>
      </p:sp>
      <p:sp>
        <p:nvSpPr>
          <p:cNvPr id="4" name="Footer Placeholder 4">
            <a:extLst>
              <a:ext uri="{FF2B5EF4-FFF2-40B4-BE49-F238E27FC236}">
                <a16:creationId xmlns:a16="http://schemas.microsoft.com/office/drawing/2014/main" id="{BFDEC0B1-22E3-81BF-C02C-E16E1C78DCE7}"/>
              </a:ext>
            </a:extLst>
          </p:cNvPr>
          <p:cNvSpPr>
            <a:spLocks noGrp="1"/>
          </p:cNvSpPr>
          <p:nvPr>
            <p:ph type="ftr" sz="quarter" idx="11"/>
          </p:nvPr>
        </p:nvSpPr>
        <p:spPr/>
        <p:txBody>
          <a:bodyPr/>
          <a:lstStyle>
            <a:lvl1pPr>
              <a:defRPr/>
            </a:lvl1pPr>
          </a:lstStyle>
          <a:p>
            <a:pPr>
              <a:defRPr/>
            </a:pPr>
            <a:r>
              <a:rPr lang="en-US"/>
              <a:t>P.PramodKumar, Sr.Asst.Prof.,</a:t>
            </a:r>
          </a:p>
        </p:txBody>
      </p:sp>
      <p:sp>
        <p:nvSpPr>
          <p:cNvPr id="5" name="Slide Number Placeholder 5">
            <a:extLst>
              <a:ext uri="{FF2B5EF4-FFF2-40B4-BE49-F238E27FC236}">
                <a16:creationId xmlns:a16="http://schemas.microsoft.com/office/drawing/2014/main" id="{6E7BE1CB-1F8C-19CE-F2EF-5B911B2E49DB}"/>
              </a:ext>
            </a:extLst>
          </p:cNvPr>
          <p:cNvSpPr>
            <a:spLocks noGrp="1"/>
          </p:cNvSpPr>
          <p:nvPr>
            <p:ph type="sldNum" sz="quarter" idx="12"/>
          </p:nvPr>
        </p:nvSpPr>
        <p:spPr/>
        <p:txBody>
          <a:bodyPr/>
          <a:lstStyle>
            <a:lvl1pPr>
              <a:defRPr/>
            </a:lvl1pPr>
          </a:lstStyle>
          <a:p>
            <a:pPr>
              <a:defRPr/>
            </a:pPr>
            <a:fld id="{45FB2B87-D6E9-4502-AD5A-27B516B88300}" type="slidenum">
              <a:rPr lang="en-US" altLang="en-US"/>
              <a:pPr>
                <a:defRPr/>
              </a:pPr>
              <a:t>‹#›</a:t>
            </a:fld>
            <a:endParaRPr lang="en-US" altLang="en-US"/>
          </a:p>
        </p:txBody>
      </p:sp>
    </p:spTree>
    <p:extLst>
      <p:ext uri="{BB962C8B-B14F-4D97-AF65-F5344CB8AC3E}">
        <p14:creationId xmlns:p14="http://schemas.microsoft.com/office/powerpoint/2010/main" val="110007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9F5708B-F6B4-BCEC-5A4F-504FF7E342F1}"/>
              </a:ext>
            </a:extLst>
          </p:cNvPr>
          <p:cNvSpPr>
            <a:spLocks noGrp="1"/>
          </p:cNvSpPr>
          <p:nvPr>
            <p:ph type="dt" sz="half" idx="10"/>
          </p:nvPr>
        </p:nvSpPr>
        <p:spPr/>
        <p:txBody>
          <a:bodyPr/>
          <a:lstStyle>
            <a:lvl1pPr>
              <a:defRPr/>
            </a:lvl1pPr>
          </a:lstStyle>
          <a:p>
            <a:pPr>
              <a:defRPr/>
            </a:pPr>
            <a:fld id="{88A56AE5-3577-4E4B-BE59-474DD3ED0A80}" type="datetime1">
              <a:rPr lang="en-US"/>
              <a:pPr>
                <a:defRPr/>
              </a:pPr>
              <a:t>6/11/2023</a:t>
            </a:fld>
            <a:endParaRPr lang="en-US"/>
          </a:p>
        </p:txBody>
      </p:sp>
      <p:sp>
        <p:nvSpPr>
          <p:cNvPr id="3" name="Footer Placeholder 4">
            <a:extLst>
              <a:ext uri="{FF2B5EF4-FFF2-40B4-BE49-F238E27FC236}">
                <a16:creationId xmlns:a16="http://schemas.microsoft.com/office/drawing/2014/main" id="{6ACF879E-2441-30A3-8731-F0DCF32B0B60}"/>
              </a:ext>
            </a:extLst>
          </p:cNvPr>
          <p:cNvSpPr>
            <a:spLocks noGrp="1"/>
          </p:cNvSpPr>
          <p:nvPr>
            <p:ph type="ftr" sz="quarter" idx="11"/>
          </p:nvPr>
        </p:nvSpPr>
        <p:spPr/>
        <p:txBody>
          <a:bodyPr/>
          <a:lstStyle>
            <a:lvl1pPr>
              <a:defRPr/>
            </a:lvl1pPr>
          </a:lstStyle>
          <a:p>
            <a:pPr>
              <a:defRPr/>
            </a:pPr>
            <a:r>
              <a:rPr lang="en-US"/>
              <a:t>P.PramodKumar, Sr.Asst.Prof.,</a:t>
            </a:r>
          </a:p>
        </p:txBody>
      </p:sp>
      <p:sp>
        <p:nvSpPr>
          <p:cNvPr id="4" name="Slide Number Placeholder 5">
            <a:extLst>
              <a:ext uri="{FF2B5EF4-FFF2-40B4-BE49-F238E27FC236}">
                <a16:creationId xmlns:a16="http://schemas.microsoft.com/office/drawing/2014/main" id="{4FB650F7-4F35-A5A0-39FA-AF7A34FE42F1}"/>
              </a:ext>
            </a:extLst>
          </p:cNvPr>
          <p:cNvSpPr>
            <a:spLocks noGrp="1"/>
          </p:cNvSpPr>
          <p:nvPr>
            <p:ph type="sldNum" sz="quarter" idx="12"/>
          </p:nvPr>
        </p:nvSpPr>
        <p:spPr/>
        <p:txBody>
          <a:bodyPr/>
          <a:lstStyle>
            <a:lvl1pPr>
              <a:defRPr/>
            </a:lvl1pPr>
          </a:lstStyle>
          <a:p>
            <a:pPr>
              <a:defRPr/>
            </a:pPr>
            <a:fld id="{70619D85-70B8-4F5D-996A-D10E32BF39B2}" type="slidenum">
              <a:rPr lang="en-US" altLang="en-US"/>
              <a:pPr>
                <a:defRPr/>
              </a:pPr>
              <a:t>‹#›</a:t>
            </a:fld>
            <a:endParaRPr lang="en-US" altLang="en-US"/>
          </a:p>
        </p:txBody>
      </p:sp>
    </p:spTree>
    <p:extLst>
      <p:ext uri="{BB962C8B-B14F-4D97-AF65-F5344CB8AC3E}">
        <p14:creationId xmlns:p14="http://schemas.microsoft.com/office/powerpoint/2010/main" val="149645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712D15C-08A2-A893-BAF0-DF7E695C5D14}"/>
              </a:ext>
            </a:extLst>
          </p:cNvPr>
          <p:cNvSpPr>
            <a:spLocks noGrp="1"/>
          </p:cNvSpPr>
          <p:nvPr>
            <p:ph type="dt" sz="half" idx="10"/>
          </p:nvPr>
        </p:nvSpPr>
        <p:spPr/>
        <p:txBody>
          <a:bodyPr/>
          <a:lstStyle>
            <a:lvl1pPr>
              <a:defRPr/>
            </a:lvl1pPr>
          </a:lstStyle>
          <a:p>
            <a:pPr>
              <a:defRPr/>
            </a:pPr>
            <a:fld id="{EAD9A119-D28B-4568-9C56-D7FC46A11F9C}" type="datetime1">
              <a:rPr lang="en-US"/>
              <a:pPr>
                <a:defRPr/>
              </a:pPr>
              <a:t>6/11/2023</a:t>
            </a:fld>
            <a:endParaRPr lang="en-US"/>
          </a:p>
        </p:txBody>
      </p:sp>
      <p:sp>
        <p:nvSpPr>
          <p:cNvPr id="6" name="Footer Placeholder 4">
            <a:extLst>
              <a:ext uri="{FF2B5EF4-FFF2-40B4-BE49-F238E27FC236}">
                <a16:creationId xmlns:a16="http://schemas.microsoft.com/office/drawing/2014/main" id="{2C82E5DE-3D9A-7E02-740A-24D14B5CD0C2}"/>
              </a:ext>
            </a:extLst>
          </p:cNvPr>
          <p:cNvSpPr>
            <a:spLocks noGrp="1"/>
          </p:cNvSpPr>
          <p:nvPr>
            <p:ph type="ftr" sz="quarter" idx="11"/>
          </p:nvPr>
        </p:nvSpPr>
        <p:spPr/>
        <p:txBody>
          <a:bodyPr/>
          <a:lstStyle>
            <a:lvl1pPr>
              <a:defRPr/>
            </a:lvl1pPr>
          </a:lstStyle>
          <a:p>
            <a:pPr>
              <a:defRPr/>
            </a:pPr>
            <a:r>
              <a:rPr lang="en-US"/>
              <a:t>P.PramodKumar, Sr.Asst.Prof.,</a:t>
            </a:r>
          </a:p>
        </p:txBody>
      </p:sp>
      <p:sp>
        <p:nvSpPr>
          <p:cNvPr id="7" name="Slide Number Placeholder 5">
            <a:extLst>
              <a:ext uri="{FF2B5EF4-FFF2-40B4-BE49-F238E27FC236}">
                <a16:creationId xmlns:a16="http://schemas.microsoft.com/office/drawing/2014/main" id="{563ABDA9-9129-DDBD-899D-3287B1F39364}"/>
              </a:ext>
            </a:extLst>
          </p:cNvPr>
          <p:cNvSpPr>
            <a:spLocks noGrp="1"/>
          </p:cNvSpPr>
          <p:nvPr>
            <p:ph type="sldNum" sz="quarter" idx="12"/>
          </p:nvPr>
        </p:nvSpPr>
        <p:spPr/>
        <p:txBody>
          <a:bodyPr/>
          <a:lstStyle>
            <a:lvl1pPr>
              <a:defRPr/>
            </a:lvl1pPr>
          </a:lstStyle>
          <a:p>
            <a:pPr>
              <a:defRPr/>
            </a:pPr>
            <a:fld id="{33085E7A-982B-4D14-8D52-52E3EB388054}" type="slidenum">
              <a:rPr lang="en-US" altLang="en-US"/>
              <a:pPr>
                <a:defRPr/>
              </a:pPr>
              <a:t>‹#›</a:t>
            </a:fld>
            <a:endParaRPr lang="en-US" altLang="en-US"/>
          </a:p>
        </p:txBody>
      </p:sp>
    </p:spTree>
    <p:extLst>
      <p:ext uri="{BB962C8B-B14F-4D97-AF65-F5344CB8AC3E}">
        <p14:creationId xmlns:p14="http://schemas.microsoft.com/office/powerpoint/2010/main" val="26495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A26A296-527D-DE0B-2B0F-FFE7A5C9DBDB}"/>
              </a:ext>
            </a:extLst>
          </p:cNvPr>
          <p:cNvSpPr>
            <a:spLocks noGrp="1"/>
          </p:cNvSpPr>
          <p:nvPr>
            <p:ph type="dt" sz="half" idx="10"/>
          </p:nvPr>
        </p:nvSpPr>
        <p:spPr/>
        <p:txBody>
          <a:bodyPr/>
          <a:lstStyle>
            <a:lvl1pPr>
              <a:defRPr/>
            </a:lvl1pPr>
          </a:lstStyle>
          <a:p>
            <a:pPr>
              <a:defRPr/>
            </a:pPr>
            <a:fld id="{9F4AEC76-3F31-4011-9BFD-E48F4E7739EE}" type="datetime1">
              <a:rPr lang="en-US"/>
              <a:pPr>
                <a:defRPr/>
              </a:pPr>
              <a:t>6/11/2023</a:t>
            </a:fld>
            <a:endParaRPr lang="en-US"/>
          </a:p>
        </p:txBody>
      </p:sp>
      <p:sp>
        <p:nvSpPr>
          <p:cNvPr id="6" name="Footer Placeholder 4">
            <a:extLst>
              <a:ext uri="{FF2B5EF4-FFF2-40B4-BE49-F238E27FC236}">
                <a16:creationId xmlns:a16="http://schemas.microsoft.com/office/drawing/2014/main" id="{0DF710F6-432B-8655-4FB3-FAFD0D07F85E}"/>
              </a:ext>
            </a:extLst>
          </p:cNvPr>
          <p:cNvSpPr>
            <a:spLocks noGrp="1"/>
          </p:cNvSpPr>
          <p:nvPr>
            <p:ph type="ftr" sz="quarter" idx="11"/>
          </p:nvPr>
        </p:nvSpPr>
        <p:spPr/>
        <p:txBody>
          <a:bodyPr/>
          <a:lstStyle>
            <a:lvl1pPr>
              <a:defRPr/>
            </a:lvl1pPr>
          </a:lstStyle>
          <a:p>
            <a:pPr>
              <a:defRPr/>
            </a:pPr>
            <a:r>
              <a:rPr lang="en-US"/>
              <a:t>P.PramodKumar, Sr.Asst.Prof.,</a:t>
            </a:r>
          </a:p>
        </p:txBody>
      </p:sp>
      <p:sp>
        <p:nvSpPr>
          <p:cNvPr id="7" name="Slide Number Placeholder 5">
            <a:extLst>
              <a:ext uri="{FF2B5EF4-FFF2-40B4-BE49-F238E27FC236}">
                <a16:creationId xmlns:a16="http://schemas.microsoft.com/office/drawing/2014/main" id="{605421A5-E6FA-B862-9664-2A3B1A36916B}"/>
              </a:ext>
            </a:extLst>
          </p:cNvPr>
          <p:cNvSpPr>
            <a:spLocks noGrp="1"/>
          </p:cNvSpPr>
          <p:nvPr>
            <p:ph type="sldNum" sz="quarter" idx="12"/>
          </p:nvPr>
        </p:nvSpPr>
        <p:spPr/>
        <p:txBody>
          <a:bodyPr/>
          <a:lstStyle>
            <a:lvl1pPr>
              <a:defRPr/>
            </a:lvl1pPr>
          </a:lstStyle>
          <a:p>
            <a:pPr>
              <a:defRPr/>
            </a:pPr>
            <a:fld id="{8A9363D9-3CFA-400B-A1B3-F0A3EA836F9A}" type="slidenum">
              <a:rPr lang="en-US" altLang="en-US"/>
              <a:pPr>
                <a:defRPr/>
              </a:pPr>
              <a:t>‹#›</a:t>
            </a:fld>
            <a:endParaRPr lang="en-US" altLang="en-US"/>
          </a:p>
        </p:txBody>
      </p:sp>
    </p:spTree>
    <p:extLst>
      <p:ext uri="{BB962C8B-B14F-4D97-AF65-F5344CB8AC3E}">
        <p14:creationId xmlns:p14="http://schemas.microsoft.com/office/powerpoint/2010/main" val="41697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74F33DA-11C8-CD9B-2A18-49B93690C43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2A28ED0-32A7-E849-CF28-1E232E39D90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AB07B669-EFD3-F467-89F9-DC64FE6F0F1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8E9204D3-6F00-4D68-B0EB-B00E8FD4ADCC}" type="datetime1">
              <a:rPr lang="en-US"/>
              <a:pPr>
                <a:defRPr/>
              </a:pPr>
              <a:t>6/11/2023</a:t>
            </a:fld>
            <a:endParaRPr lang="en-US"/>
          </a:p>
        </p:txBody>
      </p:sp>
      <p:sp>
        <p:nvSpPr>
          <p:cNvPr id="5" name="Footer Placeholder 4">
            <a:extLst>
              <a:ext uri="{FF2B5EF4-FFF2-40B4-BE49-F238E27FC236}">
                <a16:creationId xmlns:a16="http://schemas.microsoft.com/office/drawing/2014/main" id="{9EA8C791-FD71-0C9E-6DCE-CC06B15568C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r>
              <a:rPr lang="en-US"/>
              <a:t>P.PramodKumar, Sr.Asst.Prof.,</a:t>
            </a:r>
          </a:p>
        </p:txBody>
      </p:sp>
      <p:sp>
        <p:nvSpPr>
          <p:cNvPr id="6" name="Slide Number Placeholder 5">
            <a:extLst>
              <a:ext uri="{FF2B5EF4-FFF2-40B4-BE49-F238E27FC236}">
                <a16:creationId xmlns:a16="http://schemas.microsoft.com/office/drawing/2014/main" id="{A6F99505-83BA-4444-460D-D96F8325BBF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4F2378F-8E3F-474E-A4A3-6FD9F6CF53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4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_rels/slide4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D30583-CEBB-AB0F-1830-F7BB9D605E61}"/>
              </a:ext>
            </a:extLst>
          </p:cNvPr>
          <p:cNvSpPr>
            <a:spLocks noGrp="1"/>
          </p:cNvSpPr>
          <p:nvPr>
            <p:ph type="title"/>
          </p:nvPr>
        </p:nvSpPr>
        <p:spPr>
          <a:xfrm>
            <a:off x="533400" y="228600"/>
            <a:ext cx="8229600" cy="990600"/>
          </a:xfrm>
        </p:spPr>
        <p:txBody>
          <a:bodyPr/>
          <a:lstStyle/>
          <a:p>
            <a:pPr eaLnBrk="1" hangingPunct="1"/>
            <a:r>
              <a:rPr lang="en-US" altLang="en-US" sz="4000">
                <a:solidFill>
                  <a:srgbClr val="00B0F0"/>
                </a:solidFill>
              </a:rPr>
              <a:t>Data Mining</a:t>
            </a:r>
          </a:p>
        </p:txBody>
      </p:sp>
      <p:sp>
        <p:nvSpPr>
          <p:cNvPr id="3075" name="Rectangle 3">
            <a:extLst>
              <a:ext uri="{FF2B5EF4-FFF2-40B4-BE49-F238E27FC236}">
                <a16:creationId xmlns:a16="http://schemas.microsoft.com/office/drawing/2014/main" id="{E35D180D-E8A2-B4C7-903E-641A4AF08684}"/>
              </a:ext>
            </a:extLst>
          </p:cNvPr>
          <p:cNvSpPr>
            <a:spLocks noGrp="1"/>
          </p:cNvSpPr>
          <p:nvPr>
            <p:ph idx="1"/>
          </p:nvPr>
        </p:nvSpPr>
        <p:spPr>
          <a:xfrm>
            <a:off x="685800" y="1524000"/>
            <a:ext cx="8001000" cy="4267200"/>
          </a:xfrm>
        </p:spPr>
        <p:txBody>
          <a:bodyPr/>
          <a:lstStyle/>
          <a:p>
            <a:pPr eaLnBrk="1" hangingPunct="1">
              <a:lnSpc>
                <a:spcPct val="140000"/>
              </a:lnSpc>
              <a:buFont typeface="Wingdings" panose="05000000000000000000" pitchFamily="2" charset="2"/>
              <a:buChar char="Ø"/>
              <a:tabLst>
                <a:tab pos="6178550" algn="l"/>
              </a:tabLst>
            </a:pPr>
            <a:r>
              <a:rPr lang="en-US" altLang="en-US" sz="2800">
                <a:solidFill>
                  <a:srgbClr val="FF0000"/>
                </a:solidFill>
              </a:rPr>
              <a:t>Introduction</a:t>
            </a:r>
          </a:p>
          <a:p>
            <a:pPr eaLnBrk="1" hangingPunct="1">
              <a:lnSpc>
                <a:spcPct val="140000"/>
              </a:lnSpc>
              <a:buFont typeface="Wingdings" panose="05000000000000000000" pitchFamily="2" charset="2"/>
              <a:buChar char="Ø"/>
              <a:tabLst>
                <a:tab pos="6178550" algn="l"/>
              </a:tabLst>
            </a:pPr>
            <a:r>
              <a:rPr lang="en-US" altLang="en-US" sz="2800">
                <a:solidFill>
                  <a:srgbClr val="FF0000"/>
                </a:solidFill>
              </a:rPr>
              <a:t>Data mining Architecture</a:t>
            </a:r>
          </a:p>
          <a:p>
            <a:pPr eaLnBrk="1" hangingPunct="1">
              <a:lnSpc>
                <a:spcPct val="140000"/>
              </a:lnSpc>
              <a:buFont typeface="Wingdings" panose="05000000000000000000" pitchFamily="2" charset="2"/>
              <a:buChar char="Ø"/>
              <a:tabLst>
                <a:tab pos="6178550" algn="l"/>
              </a:tabLst>
            </a:pPr>
            <a:r>
              <a:rPr lang="en-US" altLang="en-US" sz="2800">
                <a:solidFill>
                  <a:srgbClr val="FF0000"/>
                </a:solidFill>
              </a:rPr>
              <a:t>Data Mining Process</a:t>
            </a:r>
          </a:p>
          <a:p>
            <a:pPr eaLnBrk="1" hangingPunct="1">
              <a:lnSpc>
                <a:spcPct val="140000"/>
              </a:lnSpc>
              <a:buFont typeface="Wingdings" panose="05000000000000000000" pitchFamily="2" charset="2"/>
              <a:buChar char="Ø"/>
              <a:tabLst>
                <a:tab pos="6178550" algn="l"/>
              </a:tabLst>
            </a:pPr>
            <a:r>
              <a:rPr lang="en-US" altLang="en-US" sz="2800">
                <a:solidFill>
                  <a:srgbClr val="FF0000"/>
                </a:solidFill>
              </a:rPr>
              <a:t>Knowledge Discovery from Databases (KDD)</a:t>
            </a:r>
          </a:p>
          <a:p>
            <a:pPr eaLnBrk="1" hangingPunct="1">
              <a:lnSpc>
                <a:spcPct val="140000"/>
              </a:lnSpc>
              <a:buFont typeface="Wingdings" panose="05000000000000000000" pitchFamily="2" charset="2"/>
              <a:buChar char="Ø"/>
              <a:tabLst>
                <a:tab pos="6178550" algn="l"/>
              </a:tabLst>
            </a:pPr>
            <a:r>
              <a:rPr lang="en-US" altLang="en-US" sz="2800">
                <a:solidFill>
                  <a:srgbClr val="FF0000"/>
                </a:solidFill>
              </a:rPr>
              <a:t>Some Mining Methods</a:t>
            </a:r>
          </a:p>
        </p:txBody>
      </p:sp>
      <p:sp>
        <p:nvSpPr>
          <p:cNvPr id="5" name="Footer Placeholder 2">
            <a:extLst>
              <a:ext uri="{FF2B5EF4-FFF2-40B4-BE49-F238E27FC236}">
                <a16:creationId xmlns:a16="http://schemas.microsoft.com/office/drawing/2014/main" id="{C98FB9C8-AF3F-697C-3C33-06714C91D6A0}"/>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6C5D387-073A-2FD2-794A-8E2B63AC4A1F}"/>
              </a:ext>
            </a:extLst>
          </p:cNvPr>
          <p:cNvSpPr>
            <a:spLocks noGrp="1"/>
          </p:cNvSpPr>
          <p:nvPr>
            <p:ph type="title"/>
          </p:nvPr>
        </p:nvSpPr>
        <p:spPr>
          <a:xfrm>
            <a:off x="457200" y="152400"/>
            <a:ext cx="8229600" cy="609600"/>
          </a:xfrm>
        </p:spPr>
        <p:txBody>
          <a:bodyPr/>
          <a:lstStyle/>
          <a:p>
            <a:r>
              <a:rPr lang="en-GB" altLang="en-US" b="1">
                <a:solidFill>
                  <a:srgbClr val="00B0F0"/>
                </a:solidFill>
              </a:rPr>
              <a:t>Architecture of Data Mining</a:t>
            </a:r>
            <a:endParaRPr lang="en-GB" altLang="en-US">
              <a:solidFill>
                <a:srgbClr val="00B0F0"/>
              </a:solidFill>
            </a:endParaRPr>
          </a:p>
        </p:txBody>
      </p:sp>
      <p:pic>
        <p:nvPicPr>
          <p:cNvPr id="13315" name="Picture 2">
            <a:extLst>
              <a:ext uri="{FF2B5EF4-FFF2-40B4-BE49-F238E27FC236}">
                <a16:creationId xmlns:a16="http://schemas.microsoft.com/office/drawing/2014/main" id="{1E08F677-598F-0F56-FAA6-B0A8FECE1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3588"/>
            <a:ext cx="8534400" cy="594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DA99353-972F-C02E-7D11-81B296262A88}"/>
              </a:ext>
            </a:extLst>
          </p:cNvPr>
          <p:cNvSpPr>
            <a:spLocks noGrp="1"/>
          </p:cNvSpPr>
          <p:nvPr>
            <p:ph type="title"/>
          </p:nvPr>
        </p:nvSpPr>
        <p:spPr>
          <a:xfrm>
            <a:off x="457200" y="152400"/>
            <a:ext cx="8229600" cy="762000"/>
          </a:xfrm>
        </p:spPr>
        <p:txBody>
          <a:bodyPr/>
          <a:lstStyle/>
          <a:p>
            <a:r>
              <a:rPr lang="en-GB" altLang="en-US" b="1">
                <a:solidFill>
                  <a:srgbClr val="00B0F0"/>
                </a:solidFill>
              </a:rPr>
              <a:t>Architecture of Data Mining..</a:t>
            </a:r>
            <a:endParaRPr lang="en-GB" altLang="en-US">
              <a:solidFill>
                <a:srgbClr val="00B0F0"/>
              </a:solidFill>
            </a:endParaRPr>
          </a:p>
        </p:txBody>
      </p:sp>
      <p:sp>
        <p:nvSpPr>
          <p:cNvPr id="14339" name="Content Placeholder 2">
            <a:extLst>
              <a:ext uri="{FF2B5EF4-FFF2-40B4-BE49-F238E27FC236}">
                <a16:creationId xmlns:a16="http://schemas.microsoft.com/office/drawing/2014/main" id="{A22CE07C-A9FB-A8DD-8B9D-4F0D249B13F8}"/>
              </a:ext>
            </a:extLst>
          </p:cNvPr>
          <p:cNvSpPr>
            <a:spLocks noGrp="1"/>
          </p:cNvSpPr>
          <p:nvPr>
            <p:ph idx="1"/>
          </p:nvPr>
        </p:nvSpPr>
        <p:spPr>
          <a:xfrm>
            <a:off x="304800" y="990600"/>
            <a:ext cx="8534400" cy="5334000"/>
          </a:xfrm>
        </p:spPr>
        <p:txBody>
          <a:bodyPr/>
          <a:lstStyle/>
          <a:p>
            <a:r>
              <a:rPr lang="en-GB" altLang="en-US" sz="2400" b="1">
                <a:solidFill>
                  <a:srgbClr val="FF0000"/>
                </a:solidFill>
              </a:rPr>
              <a:t>Knowledge Base</a:t>
            </a:r>
            <a:r>
              <a:rPr lang="en-GB" altLang="en-US" sz="2400" b="1"/>
              <a:t>:  </a:t>
            </a:r>
            <a:r>
              <a:rPr lang="en-GB" altLang="en-US" sz="2400"/>
              <a:t>This is the domain knowledge that is used to guide the search or evaluate the interestingness of resulting patterns. </a:t>
            </a:r>
          </a:p>
          <a:p>
            <a:pPr lvl="1"/>
            <a:r>
              <a:rPr lang="en-GB" altLang="en-US" sz="1800"/>
              <a:t>Such knowledge can include concept hierarchies used to organize attributes or attribute values into different levels of abstraction.</a:t>
            </a:r>
          </a:p>
          <a:p>
            <a:pPr lvl="1"/>
            <a:r>
              <a:rPr lang="en-GB" altLang="en-US" sz="1800"/>
              <a:t>Knowledge such as user beliefs, which can be used to assess a pattern’s interestingness based on its unexpectedness, may also be included.</a:t>
            </a:r>
          </a:p>
          <a:p>
            <a:pPr lvl="1"/>
            <a:r>
              <a:rPr lang="en-GB" altLang="en-US" sz="1800"/>
              <a:t>Other examples of domain knowledge are additional interestingness constraints or thresholds, and metadata (e.g., describing data from multiple heterogeneous sources).</a:t>
            </a:r>
          </a:p>
          <a:p>
            <a:r>
              <a:rPr lang="en-GB" altLang="en-US" sz="2400" b="1">
                <a:solidFill>
                  <a:srgbClr val="FF0000"/>
                </a:solidFill>
              </a:rPr>
              <a:t>Data Mining Engine</a:t>
            </a:r>
            <a:r>
              <a:rPr lang="en-GB" altLang="en-US" sz="2400" b="1"/>
              <a:t>:  - </a:t>
            </a:r>
            <a:r>
              <a:rPr lang="en-GB" altLang="en-US" sz="2400"/>
              <a:t>This is essential to the data mining system and ideally consists of a set of functional modules for tasks such as characterization,  association and correlation analysis, classification, prediction, cluster analysis, outlier analysis and evolution analysis. </a:t>
            </a:r>
          </a:p>
        </p:txBody>
      </p:sp>
      <p:sp>
        <p:nvSpPr>
          <p:cNvPr id="4" name="Date Placeholder 3">
            <a:extLst>
              <a:ext uri="{FF2B5EF4-FFF2-40B4-BE49-F238E27FC236}">
                <a16:creationId xmlns:a16="http://schemas.microsoft.com/office/drawing/2014/main" id="{F19939AE-F45C-FE1E-7880-61A76C1683CE}"/>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6DD7B887-9F8F-0D99-F505-8991E0E89BF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B0AA4C8-97B6-297D-937E-7F6FBEB0714F}"/>
              </a:ext>
            </a:extLst>
          </p:cNvPr>
          <p:cNvSpPr>
            <a:spLocks noGrp="1"/>
          </p:cNvSpPr>
          <p:nvPr>
            <p:ph type="title"/>
          </p:nvPr>
        </p:nvSpPr>
        <p:spPr>
          <a:xfrm>
            <a:off x="457200" y="0"/>
            <a:ext cx="8229600" cy="762000"/>
          </a:xfrm>
        </p:spPr>
        <p:txBody>
          <a:bodyPr/>
          <a:lstStyle/>
          <a:p>
            <a:r>
              <a:rPr lang="en-GB" altLang="en-US" b="1">
                <a:solidFill>
                  <a:srgbClr val="00B0F0"/>
                </a:solidFill>
              </a:rPr>
              <a:t>Architecture of Data Mining..</a:t>
            </a:r>
            <a:endParaRPr lang="en-GB" altLang="en-US">
              <a:solidFill>
                <a:srgbClr val="00B0F0"/>
              </a:solidFill>
            </a:endParaRPr>
          </a:p>
        </p:txBody>
      </p:sp>
      <p:sp>
        <p:nvSpPr>
          <p:cNvPr id="15363" name="Content Placeholder 2">
            <a:extLst>
              <a:ext uri="{FF2B5EF4-FFF2-40B4-BE49-F238E27FC236}">
                <a16:creationId xmlns:a16="http://schemas.microsoft.com/office/drawing/2014/main" id="{95B12442-7582-7574-1586-6F8738B0FEC2}"/>
              </a:ext>
            </a:extLst>
          </p:cNvPr>
          <p:cNvSpPr>
            <a:spLocks noGrp="1"/>
          </p:cNvSpPr>
          <p:nvPr>
            <p:ph idx="1"/>
          </p:nvPr>
        </p:nvSpPr>
        <p:spPr>
          <a:xfrm>
            <a:off x="457200" y="838200"/>
            <a:ext cx="8229600" cy="5287963"/>
          </a:xfrm>
        </p:spPr>
        <p:txBody>
          <a:bodyPr/>
          <a:lstStyle/>
          <a:p>
            <a:r>
              <a:rPr lang="en-GB" altLang="en-US" sz="2400" b="1">
                <a:solidFill>
                  <a:srgbClr val="FF0000"/>
                </a:solidFill>
              </a:rPr>
              <a:t>Pattern Evaluation Module</a:t>
            </a:r>
            <a:r>
              <a:rPr lang="en-GB" altLang="en-US" sz="2400" b="1"/>
              <a:t>: </a:t>
            </a:r>
          </a:p>
          <a:p>
            <a:pPr lvl="1"/>
            <a:r>
              <a:rPr lang="en-GB" altLang="en-US" sz="2400"/>
              <a:t>This component typically employs interestingness measures.</a:t>
            </a:r>
          </a:p>
          <a:p>
            <a:pPr lvl="1"/>
            <a:r>
              <a:rPr lang="en-GB" altLang="en-US" sz="2400"/>
              <a:t>Interacts with the data mining modules so as to focus the search toward interesting patterns.</a:t>
            </a:r>
          </a:p>
          <a:p>
            <a:pPr lvl="1"/>
            <a:r>
              <a:rPr lang="en-GB" altLang="en-US" sz="2400"/>
              <a:t>May use interestingness thresholds to filter out discovered patterns.</a:t>
            </a:r>
          </a:p>
          <a:p>
            <a:pPr lvl="2"/>
            <a:r>
              <a:rPr lang="en-GB" altLang="en-US" sz="2000"/>
              <a:t>Alternatively, the pattern evaluation module may be</a:t>
            </a:r>
            <a:r>
              <a:rPr lang="en-GB" altLang="en-US" sz="2000">
                <a:solidFill>
                  <a:srgbClr val="FF0000"/>
                </a:solidFill>
              </a:rPr>
              <a:t> integrated with the mining module</a:t>
            </a:r>
            <a:r>
              <a:rPr lang="en-GB" altLang="en-US" sz="2000"/>
              <a:t>, depending on the implementation of the data mining method used.</a:t>
            </a:r>
          </a:p>
          <a:p>
            <a:pPr lvl="2"/>
            <a:r>
              <a:rPr lang="en-GB" altLang="en-US" sz="2000"/>
              <a:t>For </a:t>
            </a:r>
            <a:r>
              <a:rPr lang="en-GB" altLang="en-US" sz="2000">
                <a:solidFill>
                  <a:srgbClr val="FF0000"/>
                </a:solidFill>
              </a:rPr>
              <a:t>efficient data mining</a:t>
            </a:r>
            <a:r>
              <a:rPr lang="en-GB" altLang="en-US" sz="2000"/>
              <a:t>, it is highly recommended to push the evaluation of pattern interestingness as deep as possible into the mining process so as to confine the search to only the interesting patterns</a:t>
            </a:r>
            <a:r>
              <a:rPr lang="en-GB" altLang="en-US"/>
              <a:t>. </a:t>
            </a:r>
          </a:p>
        </p:txBody>
      </p:sp>
      <p:sp>
        <p:nvSpPr>
          <p:cNvPr id="4" name="Date Placeholder 3">
            <a:extLst>
              <a:ext uri="{FF2B5EF4-FFF2-40B4-BE49-F238E27FC236}">
                <a16:creationId xmlns:a16="http://schemas.microsoft.com/office/drawing/2014/main" id="{20C3523E-E42F-6177-760D-FCD23CBF8303}"/>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C15EAD40-EC59-9A1B-3B63-F9627A689073}"/>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99F376D-F61E-4A1F-4B6A-C5F34A99E19E}"/>
              </a:ext>
            </a:extLst>
          </p:cNvPr>
          <p:cNvSpPr>
            <a:spLocks noGrp="1"/>
          </p:cNvSpPr>
          <p:nvPr>
            <p:ph type="title"/>
          </p:nvPr>
        </p:nvSpPr>
        <p:spPr>
          <a:xfrm>
            <a:off x="457200" y="274638"/>
            <a:ext cx="8229600" cy="563562"/>
          </a:xfrm>
        </p:spPr>
        <p:txBody>
          <a:bodyPr/>
          <a:lstStyle/>
          <a:p>
            <a:r>
              <a:rPr lang="en-GB" altLang="en-US" b="1">
                <a:solidFill>
                  <a:srgbClr val="00B0F0"/>
                </a:solidFill>
              </a:rPr>
              <a:t>Architecture of Data Mining..</a:t>
            </a:r>
            <a:endParaRPr lang="en-GB" altLang="en-US">
              <a:solidFill>
                <a:srgbClr val="00B0F0"/>
              </a:solidFill>
            </a:endParaRPr>
          </a:p>
        </p:txBody>
      </p:sp>
      <p:sp>
        <p:nvSpPr>
          <p:cNvPr id="16387" name="Content Placeholder 2">
            <a:extLst>
              <a:ext uri="{FF2B5EF4-FFF2-40B4-BE49-F238E27FC236}">
                <a16:creationId xmlns:a16="http://schemas.microsoft.com/office/drawing/2014/main" id="{0A78E122-7F1E-85F1-BD22-2491D3685ABA}"/>
              </a:ext>
            </a:extLst>
          </p:cNvPr>
          <p:cNvSpPr>
            <a:spLocks noGrp="1"/>
          </p:cNvSpPr>
          <p:nvPr>
            <p:ph idx="1"/>
          </p:nvPr>
        </p:nvSpPr>
        <p:spPr>
          <a:xfrm>
            <a:off x="457200" y="1143000"/>
            <a:ext cx="8229600" cy="4983163"/>
          </a:xfrm>
        </p:spPr>
        <p:txBody>
          <a:bodyPr/>
          <a:lstStyle/>
          <a:p>
            <a:r>
              <a:rPr lang="en-GB" altLang="en-US" sz="2800" b="1">
                <a:solidFill>
                  <a:srgbClr val="FF0000"/>
                </a:solidFill>
              </a:rPr>
              <a:t>User interface</a:t>
            </a:r>
            <a:r>
              <a:rPr lang="en-GB" altLang="en-US" sz="2400" b="1"/>
              <a:t>: </a:t>
            </a:r>
          </a:p>
          <a:p>
            <a:pPr lvl="1"/>
            <a:r>
              <a:rPr lang="en-GB" altLang="en-US" sz="2400"/>
              <a:t>This module communicates between users and the data mining system, allowing the user to interact with the system by specifying a </a:t>
            </a:r>
            <a:r>
              <a:rPr lang="en-GB" altLang="en-US" sz="2400">
                <a:solidFill>
                  <a:srgbClr val="FF0000"/>
                </a:solidFill>
              </a:rPr>
              <a:t>data mining query or task</a:t>
            </a:r>
            <a:r>
              <a:rPr lang="en-GB" altLang="en-US" sz="2400"/>
              <a:t>, providing </a:t>
            </a:r>
            <a:r>
              <a:rPr lang="en-GB" altLang="en-US" sz="2400">
                <a:solidFill>
                  <a:srgbClr val="FF0000"/>
                </a:solidFill>
              </a:rPr>
              <a:t>information to help focus the search</a:t>
            </a:r>
            <a:r>
              <a:rPr lang="en-GB" altLang="en-US" sz="2400"/>
              <a:t>, and </a:t>
            </a:r>
            <a:r>
              <a:rPr lang="en-GB" altLang="en-US" sz="2400">
                <a:solidFill>
                  <a:srgbClr val="FF0000"/>
                </a:solidFill>
              </a:rPr>
              <a:t>performing exploratory data mining based </a:t>
            </a:r>
            <a:r>
              <a:rPr lang="en-GB" altLang="en-US" sz="2400"/>
              <a:t>on the intermediate data mining results. </a:t>
            </a:r>
          </a:p>
          <a:p>
            <a:pPr lvl="1"/>
            <a:r>
              <a:rPr lang="en-GB" altLang="en-US" sz="2400"/>
              <a:t>Allows the user to </a:t>
            </a:r>
            <a:r>
              <a:rPr lang="en-GB" altLang="en-US" sz="2400">
                <a:solidFill>
                  <a:srgbClr val="FF0000"/>
                </a:solidFill>
              </a:rPr>
              <a:t>browse database </a:t>
            </a:r>
            <a:r>
              <a:rPr lang="en-GB" altLang="en-US" sz="2400"/>
              <a:t>and </a:t>
            </a:r>
            <a:r>
              <a:rPr lang="en-GB" altLang="en-US" sz="2400">
                <a:solidFill>
                  <a:srgbClr val="FF0000"/>
                </a:solidFill>
              </a:rPr>
              <a:t>data warehouse schemas </a:t>
            </a:r>
            <a:r>
              <a:rPr lang="en-GB" altLang="en-US" sz="2400"/>
              <a:t>or data structures, </a:t>
            </a:r>
            <a:r>
              <a:rPr lang="en-GB" altLang="en-US" sz="2400">
                <a:solidFill>
                  <a:srgbClr val="FF0000"/>
                </a:solidFill>
              </a:rPr>
              <a:t>evaluate mined patterns</a:t>
            </a:r>
            <a:r>
              <a:rPr lang="en-GB" altLang="en-US" sz="2400"/>
              <a:t>, and </a:t>
            </a:r>
            <a:r>
              <a:rPr lang="en-GB" altLang="en-US" sz="2400">
                <a:solidFill>
                  <a:srgbClr val="FF0000"/>
                </a:solidFill>
              </a:rPr>
              <a:t>visualize the patterns </a:t>
            </a:r>
            <a:r>
              <a:rPr lang="en-GB" altLang="en-US" sz="2400"/>
              <a:t>in different forms. </a:t>
            </a:r>
          </a:p>
        </p:txBody>
      </p:sp>
      <p:sp>
        <p:nvSpPr>
          <p:cNvPr id="4" name="Date Placeholder 3">
            <a:extLst>
              <a:ext uri="{FF2B5EF4-FFF2-40B4-BE49-F238E27FC236}">
                <a16:creationId xmlns:a16="http://schemas.microsoft.com/office/drawing/2014/main" id="{FE08C6A2-C5B5-11E5-C96E-52278C6AF9C3}"/>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9A7E1AE1-28C4-EAB5-3887-BB9ADC8F7FC9}"/>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F445D4-4C6E-844D-1945-C23CD644CF92}"/>
              </a:ext>
            </a:extLst>
          </p:cNvPr>
          <p:cNvSpPr>
            <a:spLocks noGrp="1"/>
          </p:cNvSpPr>
          <p:nvPr>
            <p:ph type="title"/>
          </p:nvPr>
        </p:nvSpPr>
        <p:spPr>
          <a:xfrm>
            <a:off x="457200" y="152400"/>
            <a:ext cx="8229600" cy="685800"/>
          </a:xfrm>
        </p:spPr>
        <p:txBody>
          <a:bodyPr/>
          <a:lstStyle/>
          <a:p>
            <a:r>
              <a:rPr lang="en-GB" altLang="en-US">
                <a:solidFill>
                  <a:srgbClr val="00B0F0"/>
                </a:solidFill>
              </a:rPr>
              <a:t>Data Mining Process</a:t>
            </a:r>
          </a:p>
        </p:txBody>
      </p:sp>
      <p:sp>
        <p:nvSpPr>
          <p:cNvPr id="4" name="Date Placeholder 3">
            <a:extLst>
              <a:ext uri="{FF2B5EF4-FFF2-40B4-BE49-F238E27FC236}">
                <a16:creationId xmlns:a16="http://schemas.microsoft.com/office/drawing/2014/main" id="{53F66A2E-171E-D379-7F73-E81538421811}"/>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DDF6F9A3-AF2D-0B21-6510-48515E77CCDB}"/>
              </a:ext>
            </a:extLst>
          </p:cNvPr>
          <p:cNvSpPr>
            <a:spLocks noGrp="1"/>
          </p:cNvSpPr>
          <p:nvPr>
            <p:ph type="ftr" sz="quarter" idx="11"/>
          </p:nvPr>
        </p:nvSpPr>
        <p:spPr/>
        <p:txBody>
          <a:bodyPr/>
          <a:lstStyle/>
          <a:p>
            <a:pPr>
              <a:defRPr/>
            </a:pPr>
            <a:r>
              <a:rPr lang="en-US"/>
              <a:t>P.PramodKumar, Sr.Asst.Prof.,</a:t>
            </a:r>
          </a:p>
        </p:txBody>
      </p:sp>
      <p:pic>
        <p:nvPicPr>
          <p:cNvPr id="17413" name="Picture 2">
            <a:extLst>
              <a:ext uri="{FF2B5EF4-FFF2-40B4-BE49-F238E27FC236}">
                <a16:creationId xmlns:a16="http://schemas.microsoft.com/office/drawing/2014/main" id="{0B06FBA2-E400-1F9A-7338-F25E26CA0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261225" cy="542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B9B0C31-F56E-A50A-7518-2EDDF620B3ED}"/>
              </a:ext>
            </a:extLst>
          </p:cNvPr>
          <p:cNvSpPr>
            <a:spLocks noGrp="1"/>
          </p:cNvSpPr>
          <p:nvPr>
            <p:ph type="title"/>
          </p:nvPr>
        </p:nvSpPr>
        <p:spPr>
          <a:xfrm>
            <a:off x="457200" y="152400"/>
            <a:ext cx="8229600" cy="685800"/>
          </a:xfrm>
        </p:spPr>
        <p:txBody>
          <a:bodyPr/>
          <a:lstStyle/>
          <a:p>
            <a:r>
              <a:rPr lang="en-GB" altLang="en-US">
                <a:solidFill>
                  <a:srgbClr val="00B0F0"/>
                </a:solidFill>
              </a:rPr>
              <a:t>Data Mining Process..</a:t>
            </a:r>
          </a:p>
        </p:txBody>
      </p:sp>
      <p:sp>
        <p:nvSpPr>
          <p:cNvPr id="3" name="Content Placeholder 2">
            <a:extLst>
              <a:ext uri="{FF2B5EF4-FFF2-40B4-BE49-F238E27FC236}">
                <a16:creationId xmlns:a16="http://schemas.microsoft.com/office/drawing/2014/main" id="{526E1EF9-1F32-41F5-7CB7-E7EC1825F788}"/>
              </a:ext>
            </a:extLst>
          </p:cNvPr>
          <p:cNvSpPr>
            <a:spLocks noGrp="1"/>
          </p:cNvSpPr>
          <p:nvPr>
            <p:ph idx="1"/>
          </p:nvPr>
        </p:nvSpPr>
        <p:spPr>
          <a:xfrm>
            <a:off x="457200" y="914400"/>
            <a:ext cx="8458200" cy="5334000"/>
          </a:xfrm>
        </p:spPr>
        <p:txBody>
          <a:bodyPr/>
          <a:lstStyle/>
          <a:p>
            <a:pPr>
              <a:buFont typeface="Arial" charset="0"/>
              <a:buChar char="•"/>
              <a:defRPr/>
            </a:pPr>
            <a:r>
              <a:rPr lang="en-GB" dirty="0"/>
              <a:t>Data Mining is a process of discovering various models, summaries, and derived values from a given collection of data.</a:t>
            </a:r>
          </a:p>
          <a:p>
            <a:pPr>
              <a:buFont typeface="Arial" charset="0"/>
              <a:buChar char="•"/>
              <a:defRPr/>
            </a:pPr>
            <a:r>
              <a:rPr lang="en-GB" dirty="0"/>
              <a:t>The general experimental procedure adapted to data-mining problems involves the following steps: </a:t>
            </a:r>
          </a:p>
          <a:p>
            <a:pPr marL="514350" indent="-514350">
              <a:buFont typeface="+mj-lt"/>
              <a:buAutoNum type="arabicPeriod"/>
              <a:defRPr/>
            </a:pPr>
            <a:r>
              <a:rPr lang="en-GB" sz="2400" b="1" dirty="0">
                <a:solidFill>
                  <a:srgbClr val="FF0000"/>
                </a:solidFill>
              </a:rPr>
              <a:t>State the problem and formulate the hypothesis</a:t>
            </a:r>
            <a:r>
              <a:rPr lang="en-GB" sz="2400" b="1" dirty="0"/>
              <a:t>: </a:t>
            </a:r>
          </a:p>
          <a:p>
            <a:pPr marL="514350" indent="-514350">
              <a:buFont typeface="Arial" charset="0"/>
              <a:buNone/>
              <a:defRPr/>
            </a:pPr>
            <a:r>
              <a:rPr lang="en-GB" sz="2400" b="1" dirty="0"/>
              <a:t>	-</a:t>
            </a:r>
            <a:r>
              <a:rPr lang="en-GB" sz="2400" dirty="0"/>
              <a:t>Most data-based </a:t>
            </a:r>
            <a:r>
              <a:rPr lang="en-GB" sz="2400" dirty="0" err="1"/>
              <a:t>modeling</a:t>
            </a:r>
            <a:r>
              <a:rPr lang="en-GB" sz="2400" dirty="0"/>
              <a:t> studies are performed in a   particular application domain.</a:t>
            </a:r>
          </a:p>
          <a:p>
            <a:pPr marL="514350" indent="-514350">
              <a:buFont typeface="Arial" charset="0"/>
              <a:buNone/>
              <a:defRPr/>
            </a:pPr>
            <a:r>
              <a:rPr lang="en-GB" sz="2400" dirty="0"/>
              <a:t>	-Domain-specific knowledge and experience are usually necessary to come up with a meaningful problem statement </a:t>
            </a:r>
          </a:p>
        </p:txBody>
      </p:sp>
      <p:sp>
        <p:nvSpPr>
          <p:cNvPr id="4" name="Date Placeholder 3">
            <a:extLst>
              <a:ext uri="{FF2B5EF4-FFF2-40B4-BE49-F238E27FC236}">
                <a16:creationId xmlns:a16="http://schemas.microsoft.com/office/drawing/2014/main" id="{E7CA3504-C6E8-B26E-16E6-3E0585AEC5E5}"/>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676705EF-A4D3-A68E-CCE5-E2188A0D5560}"/>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511AD8D-CD16-647B-D296-A0DAF73B445A}"/>
              </a:ext>
            </a:extLst>
          </p:cNvPr>
          <p:cNvSpPr>
            <a:spLocks noGrp="1"/>
          </p:cNvSpPr>
          <p:nvPr>
            <p:ph type="title"/>
          </p:nvPr>
        </p:nvSpPr>
        <p:spPr>
          <a:xfrm>
            <a:off x="457200" y="152400"/>
            <a:ext cx="8229600" cy="609600"/>
          </a:xfrm>
        </p:spPr>
        <p:txBody>
          <a:bodyPr/>
          <a:lstStyle/>
          <a:p>
            <a:r>
              <a:rPr lang="en-GB" altLang="en-US">
                <a:solidFill>
                  <a:srgbClr val="00B0F0"/>
                </a:solidFill>
              </a:rPr>
              <a:t>Data Mining Process..</a:t>
            </a:r>
          </a:p>
        </p:txBody>
      </p:sp>
      <p:sp>
        <p:nvSpPr>
          <p:cNvPr id="19459" name="Content Placeholder 2">
            <a:extLst>
              <a:ext uri="{FF2B5EF4-FFF2-40B4-BE49-F238E27FC236}">
                <a16:creationId xmlns:a16="http://schemas.microsoft.com/office/drawing/2014/main" id="{DC4F13EB-E105-C585-84A7-317769291553}"/>
              </a:ext>
            </a:extLst>
          </p:cNvPr>
          <p:cNvSpPr>
            <a:spLocks noGrp="1"/>
          </p:cNvSpPr>
          <p:nvPr>
            <p:ph idx="1"/>
          </p:nvPr>
        </p:nvSpPr>
        <p:spPr>
          <a:xfrm>
            <a:off x="228600" y="990600"/>
            <a:ext cx="8686800" cy="5410200"/>
          </a:xfrm>
        </p:spPr>
        <p:txBody>
          <a:bodyPr/>
          <a:lstStyle/>
          <a:p>
            <a:r>
              <a:rPr lang="en-GB" altLang="en-US" sz="2400" b="1">
                <a:solidFill>
                  <a:srgbClr val="FF0000"/>
                </a:solidFill>
              </a:rPr>
              <a:t>State the problem and formulate the hypothesis ...</a:t>
            </a:r>
            <a:endParaRPr lang="en-GB" altLang="en-US" sz="2400">
              <a:solidFill>
                <a:srgbClr val="FF0000"/>
              </a:solidFill>
            </a:endParaRPr>
          </a:p>
          <a:p>
            <a:pPr lvl="1"/>
            <a:r>
              <a:rPr lang="en-GB" altLang="en-US" sz="2200"/>
              <a:t>A modeler specifies a set of variables for the unknown dependency and, if possible, a general form of this dependency as an initial hypothesis.</a:t>
            </a:r>
          </a:p>
          <a:p>
            <a:pPr lvl="1"/>
            <a:r>
              <a:rPr lang="en-GB" altLang="en-US" sz="2200"/>
              <a:t>There may be several hypotheses formulated for a single problem at this stage.</a:t>
            </a:r>
          </a:p>
          <a:p>
            <a:pPr lvl="1"/>
            <a:r>
              <a:rPr lang="en-GB" altLang="en-US" sz="2200"/>
              <a:t>The first step requires the combined expertise of an application domain and a data-mining modeler.</a:t>
            </a:r>
          </a:p>
          <a:p>
            <a:pPr lvl="1"/>
            <a:r>
              <a:rPr lang="en-GB" altLang="en-US" sz="2200"/>
              <a:t>In practice, it usually means a close interaction between the data-mining expert and the application expert.</a:t>
            </a:r>
          </a:p>
          <a:p>
            <a:pPr lvl="1"/>
            <a:r>
              <a:rPr lang="en-GB" altLang="en-US" sz="2200"/>
              <a:t>In successful data-mining applications, this cooperation does not stop in the initial phase; it continues during the entire data-mining process. </a:t>
            </a:r>
          </a:p>
        </p:txBody>
      </p:sp>
      <p:sp>
        <p:nvSpPr>
          <p:cNvPr id="4" name="Date Placeholder 3">
            <a:extLst>
              <a:ext uri="{FF2B5EF4-FFF2-40B4-BE49-F238E27FC236}">
                <a16:creationId xmlns:a16="http://schemas.microsoft.com/office/drawing/2014/main" id="{D68DEC5C-3C73-A440-D2A2-99B31FC328DD}"/>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477F4DCA-8B2E-D251-C903-56FEC04213FF}"/>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7E91620-47F2-BBEE-D7E7-66EF31CE8593}"/>
              </a:ext>
            </a:extLst>
          </p:cNvPr>
          <p:cNvSpPr>
            <a:spLocks noGrp="1"/>
          </p:cNvSpPr>
          <p:nvPr>
            <p:ph type="title"/>
          </p:nvPr>
        </p:nvSpPr>
        <p:spPr>
          <a:xfrm>
            <a:off x="457200" y="0"/>
            <a:ext cx="8229600" cy="762000"/>
          </a:xfrm>
        </p:spPr>
        <p:txBody>
          <a:bodyPr/>
          <a:lstStyle/>
          <a:p>
            <a:r>
              <a:rPr lang="en-GB" altLang="en-US">
                <a:solidFill>
                  <a:srgbClr val="00B0F0"/>
                </a:solidFill>
              </a:rPr>
              <a:t>Data Mining Process..</a:t>
            </a:r>
          </a:p>
        </p:txBody>
      </p:sp>
      <p:sp>
        <p:nvSpPr>
          <p:cNvPr id="20483" name="Content Placeholder 2">
            <a:extLst>
              <a:ext uri="{FF2B5EF4-FFF2-40B4-BE49-F238E27FC236}">
                <a16:creationId xmlns:a16="http://schemas.microsoft.com/office/drawing/2014/main" id="{3A7E1933-505B-A4B7-000A-32D70D1BD15C}"/>
              </a:ext>
            </a:extLst>
          </p:cNvPr>
          <p:cNvSpPr>
            <a:spLocks noGrp="1"/>
          </p:cNvSpPr>
          <p:nvPr>
            <p:ph idx="1"/>
          </p:nvPr>
        </p:nvSpPr>
        <p:spPr>
          <a:xfrm>
            <a:off x="457200" y="1143000"/>
            <a:ext cx="8229600" cy="4983163"/>
          </a:xfrm>
        </p:spPr>
        <p:txBody>
          <a:bodyPr/>
          <a:lstStyle/>
          <a:p>
            <a:pPr marL="514350" indent="-514350">
              <a:buFont typeface="Arial" panose="020B0604020202020204" pitchFamily="34" charset="0"/>
              <a:buNone/>
            </a:pPr>
            <a:r>
              <a:rPr lang="en-GB" altLang="en-US" b="1">
                <a:solidFill>
                  <a:srgbClr val="FF0000"/>
                </a:solidFill>
              </a:rPr>
              <a:t>2. </a:t>
            </a:r>
            <a:r>
              <a:rPr lang="en-GB" altLang="en-US" b="1"/>
              <a:t>	</a:t>
            </a:r>
            <a:r>
              <a:rPr lang="en-GB" altLang="en-US" b="1">
                <a:solidFill>
                  <a:srgbClr val="FF0000"/>
                </a:solidFill>
              </a:rPr>
              <a:t>Collect the data </a:t>
            </a:r>
          </a:p>
          <a:p>
            <a:pPr lvl="1"/>
            <a:r>
              <a:rPr lang="en-GB" altLang="en-US" sz="2200"/>
              <a:t>Concerned with how the data are generated and collected.</a:t>
            </a:r>
          </a:p>
          <a:p>
            <a:pPr lvl="1"/>
            <a:r>
              <a:rPr lang="en-GB" altLang="en-US" sz="2200"/>
              <a:t>In general, there are two distinct possibilities. </a:t>
            </a:r>
          </a:p>
          <a:p>
            <a:pPr lvl="2"/>
            <a:r>
              <a:rPr lang="en-GB" altLang="en-US" sz="1800"/>
              <a:t>The first is when the data-generation process is under the control of an expert (modeler): this approach is known as </a:t>
            </a:r>
            <a:r>
              <a:rPr lang="en-GB" altLang="en-US" sz="1800">
                <a:solidFill>
                  <a:srgbClr val="FF0000"/>
                </a:solidFill>
              </a:rPr>
              <a:t>a designed experiment</a:t>
            </a:r>
            <a:r>
              <a:rPr lang="en-GB" altLang="en-US" sz="1800"/>
              <a:t>.</a:t>
            </a:r>
          </a:p>
          <a:p>
            <a:pPr lvl="2"/>
            <a:r>
              <a:rPr lang="en-GB" altLang="en-US" sz="1800"/>
              <a:t> The second possibility is when the expert cannot influence the data- generation process: this is known as </a:t>
            </a:r>
            <a:r>
              <a:rPr lang="en-GB" altLang="en-US" sz="1800">
                <a:solidFill>
                  <a:srgbClr val="FF0000"/>
                </a:solidFill>
              </a:rPr>
              <a:t>the observational approach</a:t>
            </a:r>
            <a:r>
              <a:rPr lang="en-GB" altLang="en-US" sz="1800"/>
              <a:t>.</a:t>
            </a:r>
          </a:p>
          <a:p>
            <a:pPr lvl="1"/>
            <a:r>
              <a:rPr lang="en-GB" altLang="en-US" sz="2200"/>
              <a:t> An observational setting, namely, </a:t>
            </a:r>
            <a:r>
              <a:rPr lang="en-GB" altLang="en-US" sz="2200">
                <a:solidFill>
                  <a:srgbClr val="FF0000"/>
                </a:solidFill>
              </a:rPr>
              <a:t>random data generation</a:t>
            </a:r>
            <a:r>
              <a:rPr lang="en-GB" altLang="en-US" sz="2200"/>
              <a:t>, is assumed in most data-mining applications.</a:t>
            </a:r>
          </a:p>
          <a:p>
            <a:pPr lvl="2"/>
            <a:r>
              <a:rPr lang="en-GB" altLang="en-US" sz="1800"/>
              <a:t>Typically, the </a:t>
            </a:r>
            <a:r>
              <a:rPr lang="en-GB" altLang="en-US" sz="1800">
                <a:solidFill>
                  <a:srgbClr val="FF0000"/>
                </a:solidFill>
              </a:rPr>
              <a:t>sampling</a:t>
            </a:r>
            <a:r>
              <a:rPr lang="en-GB" altLang="en-US" sz="1800"/>
              <a:t> </a:t>
            </a:r>
            <a:r>
              <a:rPr lang="en-GB" altLang="en-US" sz="2000">
                <a:solidFill>
                  <a:srgbClr val="FF0000"/>
                </a:solidFill>
              </a:rPr>
              <a:t>distribution is completely unknown </a:t>
            </a:r>
            <a:r>
              <a:rPr lang="en-GB" altLang="en-US" sz="2000"/>
              <a:t>after data are collected, or it is partially and implicitly given in the data-collection procedure. </a:t>
            </a:r>
            <a:endParaRPr lang="en-GB" altLang="en-US" sz="1800"/>
          </a:p>
        </p:txBody>
      </p:sp>
      <p:sp>
        <p:nvSpPr>
          <p:cNvPr id="4" name="Date Placeholder 3">
            <a:extLst>
              <a:ext uri="{FF2B5EF4-FFF2-40B4-BE49-F238E27FC236}">
                <a16:creationId xmlns:a16="http://schemas.microsoft.com/office/drawing/2014/main" id="{E752C566-6374-DD2F-8A20-F49CF76160B5}"/>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A5913D4C-E980-1645-9F3F-A31EA9EBC00D}"/>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6DDF86E-4730-23F9-3219-7189408CED3E}"/>
              </a:ext>
            </a:extLst>
          </p:cNvPr>
          <p:cNvSpPr>
            <a:spLocks noGrp="1"/>
          </p:cNvSpPr>
          <p:nvPr>
            <p:ph type="title"/>
          </p:nvPr>
        </p:nvSpPr>
        <p:spPr>
          <a:xfrm>
            <a:off x="457200" y="274638"/>
            <a:ext cx="8229600" cy="639762"/>
          </a:xfrm>
        </p:spPr>
        <p:txBody>
          <a:bodyPr/>
          <a:lstStyle/>
          <a:p>
            <a:r>
              <a:rPr lang="en-GB" altLang="en-US">
                <a:solidFill>
                  <a:srgbClr val="00B0F0"/>
                </a:solidFill>
              </a:rPr>
              <a:t>Data Mining Process</a:t>
            </a:r>
          </a:p>
        </p:txBody>
      </p:sp>
      <p:sp>
        <p:nvSpPr>
          <p:cNvPr id="21507" name="Content Placeholder 2">
            <a:extLst>
              <a:ext uri="{FF2B5EF4-FFF2-40B4-BE49-F238E27FC236}">
                <a16:creationId xmlns:a16="http://schemas.microsoft.com/office/drawing/2014/main" id="{56279929-0EB3-079A-3838-9292E2A96816}"/>
              </a:ext>
            </a:extLst>
          </p:cNvPr>
          <p:cNvSpPr>
            <a:spLocks noGrp="1"/>
          </p:cNvSpPr>
          <p:nvPr>
            <p:ph idx="1"/>
          </p:nvPr>
        </p:nvSpPr>
        <p:spPr>
          <a:xfrm>
            <a:off x="304800" y="1295400"/>
            <a:ext cx="8610600" cy="4830763"/>
          </a:xfrm>
        </p:spPr>
        <p:txBody>
          <a:bodyPr/>
          <a:lstStyle/>
          <a:p>
            <a:endParaRPr lang="en-GB" altLang="en-US" sz="2400"/>
          </a:p>
          <a:p>
            <a:r>
              <a:rPr lang="en-GB" altLang="en-US" sz="2400" b="1">
                <a:solidFill>
                  <a:srgbClr val="FF0000"/>
                </a:solidFill>
              </a:rPr>
              <a:t>Collect the data ...</a:t>
            </a:r>
            <a:endParaRPr lang="en-GB" altLang="en-US" sz="2400">
              <a:solidFill>
                <a:srgbClr val="FF0000"/>
              </a:solidFill>
            </a:endParaRPr>
          </a:p>
          <a:p>
            <a:pPr lvl="1"/>
            <a:r>
              <a:rPr lang="en-GB" altLang="en-US" sz="2200"/>
              <a:t>It is very important, however, to </a:t>
            </a:r>
            <a:r>
              <a:rPr lang="en-GB" altLang="en-US" sz="2200">
                <a:solidFill>
                  <a:srgbClr val="FF0000"/>
                </a:solidFill>
              </a:rPr>
              <a:t>understand how data collection affects its theoretical distribution</a:t>
            </a:r>
            <a:r>
              <a:rPr lang="en-GB" altLang="en-US" sz="2200"/>
              <a:t>, since such a priori knowledge can be very useful for modeling and, later, for the final interpretation of results.</a:t>
            </a:r>
          </a:p>
          <a:p>
            <a:pPr lvl="1"/>
            <a:r>
              <a:rPr lang="en-GB" altLang="en-US" sz="2200"/>
              <a:t>Also, it is important to make sure that the data used for </a:t>
            </a:r>
            <a:r>
              <a:rPr lang="en-GB" altLang="en-US" sz="2200">
                <a:solidFill>
                  <a:srgbClr val="FF0000"/>
                </a:solidFill>
              </a:rPr>
              <a:t>estimating a model </a:t>
            </a:r>
            <a:r>
              <a:rPr lang="en-GB" altLang="en-US" sz="2200"/>
              <a:t>and the data used later for </a:t>
            </a:r>
            <a:r>
              <a:rPr lang="en-GB" altLang="en-US" sz="2200">
                <a:solidFill>
                  <a:srgbClr val="FF0000"/>
                </a:solidFill>
              </a:rPr>
              <a:t>testing and applying a model </a:t>
            </a:r>
            <a:r>
              <a:rPr lang="en-GB" altLang="en-US" sz="2200"/>
              <a:t>come from the </a:t>
            </a:r>
            <a:r>
              <a:rPr lang="en-GB" altLang="en-US" sz="2200">
                <a:solidFill>
                  <a:srgbClr val="FF0000"/>
                </a:solidFill>
              </a:rPr>
              <a:t>same, unknown, sampling distribution</a:t>
            </a:r>
            <a:r>
              <a:rPr lang="en-GB" altLang="en-US" sz="2200"/>
              <a:t>. </a:t>
            </a:r>
          </a:p>
          <a:p>
            <a:pPr lvl="1"/>
            <a:r>
              <a:rPr lang="en-GB" altLang="en-US" sz="2200"/>
              <a:t>If this is not the case, the estimated </a:t>
            </a:r>
            <a:r>
              <a:rPr lang="en-GB" altLang="en-US" sz="2200">
                <a:solidFill>
                  <a:srgbClr val="FF0000"/>
                </a:solidFill>
              </a:rPr>
              <a:t>model cannot be successfully used</a:t>
            </a:r>
            <a:r>
              <a:rPr lang="en-GB" altLang="en-US" sz="2200"/>
              <a:t> in a final application of the results.</a:t>
            </a:r>
          </a:p>
        </p:txBody>
      </p:sp>
      <p:sp>
        <p:nvSpPr>
          <p:cNvPr id="4" name="Date Placeholder 3">
            <a:extLst>
              <a:ext uri="{FF2B5EF4-FFF2-40B4-BE49-F238E27FC236}">
                <a16:creationId xmlns:a16="http://schemas.microsoft.com/office/drawing/2014/main" id="{9E777ADF-E832-C05C-AF5D-4298650FE349}"/>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1CC99EAF-597B-1483-ACA7-35A5C28B5709}"/>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13F6EBA-0483-3629-02B4-C5C41B092D9D}"/>
              </a:ext>
            </a:extLst>
          </p:cNvPr>
          <p:cNvSpPr>
            <a:spLocks noGrp="1"/>
          </p:cNvSpPr>
          <p:nvPr>
            <p:ph type="title"/>
          </p:nvPr>
        </p:nvSpPr>
        <p:spPr>
          <a:xfrm>
            <a:off x="457200" y="228600"/>
            <a:ext cx="8229600" cy="609600"/>
          </a:xfrm>
        </p:spPr>
        <p:txBody>
          <a:bodyPr/>
          <a:lstStyle/>
          <a:p>
            <a:r>
              <a:rPr lang="en-GB" altLang="en-US">
                <a:solidFill>
                  <a:srgbClr val="00B0F0"/>
                </a:solidFill>
              </a:rPr>
              <a:t>Data Mining Process..</a:t>
            </a:r>
          </a:p>
        </p:txBody>
      </p:sp>
      <p:sp>
        <p:nvSpPr>
          <p:cNvPr id="3" name="Content Placeholder 2">
            <a:extLst>
              <a:ext uri="{FF2B5EF4-FFF2-40B4-BE49-F238E27FC236}">
                <a16:creationId xmlns:a16="http://schemas.microsoft.com/office/drawing/2014/main" id="{BA9210FD-76A6-098C-51FC-887374FC61C2}"/>
              </a:ext>
            </a:extLst>
          </p:cNvPr>
          <p:cNvSpPr>
            <a:spLocks noGrp="1"/>
          </p:cNvSpPr>
          <p:nvPr>
            <p:ph idx="1"/>
          </p:nvPr>
        </p:nvSpPr>
        <p:spPr>
          <a:xfrm>
            <a:off x="457200" y="1143000"/>
            <a:ext cx="8229600" cy="4983163"/>
          </a:xfrm>
        </p:spPr>
        <p:txBody>
          <a:bodyPr/>
          <a:lstStyle/>
          <a:p>
            <a:pPr>
              <a:buFont typeface="Arial" charset="0"/>
              <a:buChar char="•"/>
              <a:defRPr/>
            </a:pPr>
            <a:endParaRPr lang="en-GB" dirty="0"/>
          </a:p>
          <a:p>
            <a:pPr marL="514350" indent="-514350">
              <a:buFont typeface="Arial" charset="0"/>
              <a:buNone/>
              <a:defRPr/>
            </a:pPr>
            <a:r>
              <a:rPr lang="en-GB" b="1" dirty="0">
                <a:solidFill>
                  <a:schemeClr val="accent2"/>
                </a:solidFill>
              </a:rPr>
              <a:t>3.	Pre-processing the data </a:t>
            </a:r>
          </a:p>
          <a:p>
            <a:pPr lvl="1">
              <a:buFont typeface="Arial" charset="0"/>
              <a:buChar char="–"/>
              <a:defRPr/>
            </a:pPr>
            <a:r>
              <a:rPr lang="en-GB" dirty="0"/>
              <a:t>In the </a:t>
            </a:r>
            <a:r>
              <a:rPr lang="en-GB" dirty="0">
                <a:solidFill>
                  <a:schemeClr val="accent2"/>
                </a:solidFill>
              </a:rPr>
              <a:t>observational setting</a:t>
            </a:r>
            <a:r>
              <a:rPr lang="en-GB" dirty="0"/>
              <a:t>, data are usually "collected" from the </a:t>
            </a:r>
            <a:r>
              <a:rPr lang="en-GB" dirty="0">
                <a:solidFill>
                  <a:schemeClr val="accent2"/>
                </a:solidFill>
              </a:rPr>
              <a:t>existing databases</a:t>
            </a:r>
            <a:r>
              <a:rPr lang="en-GB" dirty="0"/>
              <a:t>, </a:t>
            </a:r>
            <a:r>
              <a:rPr lang="en-GB" dirty="0">
                <a:solidFill>
                  <a:schemeClr val="accent2"/>
                </a:solidFill>
              </a:rPr>
              <a:t>data warehouses</a:t>
            </a:r>
            <a:r>
              <a:rPr lang="en-GB" dirty="0"/>
              <a:t>, and </a:t>
            </a:r>
            <a:r>
              <a:rPr lang="en-GB" dirty="0">
                <a:solidFill>
                  <a:schemeClr val="accent2"/>
                </a:solidFill>
              </a:rPr>
              <a:t>data marts</a:t>
            </a:r>
            <a:r>
              <a:rPr lang="en-GB" dirty="0"/>
              <a:t>.</a:t>
            </a:r>
          </a:p>
          <a:p>
            <a:pPr lvl="1">
              <a:buFont typeface="Arial" charset="0"/>
              <a:buChar char="–"/>
              <a:defRPr/>
            </a:pPr>
            <a:r>
              <a:rPr lang="en-GB" dirty="0"/>
              <a:t> Data pre-processing usually includes at least two common tasks: </a:t>
            </a:r>
          </a:p>
          <a:p>
            <a:pPr lvl="2">
              <a:buFont typeface="Arial" charset="0"/>
              <a:buChar char="•"/>
              <a:defRPr/>
            </a:pPr>
            <a:r>
              <a:rPr lang="en-GB" b="1" dirty="0"/>
              <a:t>Outlier detection</a:t>
            </a:r>
          </a:p>
          <a:p>
            <a:pPr lvl="2">
              <a:buFont typeface="Arial" charset="0"/>
              <a:buChar char="•"/>
              <a:defRPr/>
            </a:pPr>
            <a:r>
              <a:rPr lang="en-GB" b="1" dirty="0"/>
              <a:t>Scaling, encoding, and selecting features </a:t>
            </a:r>
          </a:p>
          <a:p>
            <a:pPr lvl="2">
              <a:buFont typeface="Arial" charset="0"/>
              <a:buChar char="•"/>
              <a:defRPr/>
            </a:pPr>
            <a:endParaRPr lang="en-GB" b="1" dirty="0"/>
          </a:p>
          <a:p>
            <a:pPr lvl="2">
              <a:buFont typeface="Arial" charset="0"/>
              <a:buChar char="•"/>
              <a:defRPr/>
            </a:pPr>
            <a:endParaRPr lang="en-GB" dirty="0"/>
          </a:p>
          <a:p>
            <a:pPr lvl="1">
              <a:buFont typeface="Arial" charset="0"/>
              <a:buChar char="–"/>
              <a:defRPr/>
            </a:pPr>
            <a:endParaRPr lang="en-GB" dirty="0"/>
          </a:p>
        </p:txBody>
      </p:sp>
      <p:sp>
        <p:nvSpPr>
          <p:cNvPr id="4" name="Date Placeholder 3">
            <a:extLst>
              <a:ext uri="{FF2B5EF4-FFF2-40B4-BE49-F238E27FC236}">
                <a16:creationId xmlns:a16="http://schemas.microsoft.com/office/drawing/2014/main" id="{F7070E5F-2CA2-50EB-11D5-2B81004E7236}"/>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35082592-FBD7-A5BD-4297-6BDB74254C0D}"/>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653DD456-F56C-5548-E095-DA04FAC49AC7}"/>
              </a:ext>
            </a:extLst>
          </p:cNvPr>
          <p:cNvSpPr>
            <a:spLocks noGrp="1"/>
          </p:cNvSpPr>
          <p:nvPr>
            <p:ph idx="1"/>
          </p:nvPr>
        </p:nvSpPr>
        <p:spPr>
          <a:xfrm>
            <a:off x="457200" y="457200"/>
            <a:ext cx="8229600" cy="5668963"/>
          </a:xfrm>
        </p:spPr>
        <p:txBody>
          <a:bodyPr/>
          <a:lstStyle/>
          <a:p>
            <a:pPr algn="ctr" eaLnBrk="1" hangingPunct="1">
              <a:buFont typeface="Wingdings" panose="05000000000000000000" pitchFamily="2" charset="2"/>
              <a:buNone/>
            </a:pPr>
            <a:endParaRPr lang="en-US" altLang="en-US" sz="5400">
              <a:solidFill>
                <a:srgbClr val="00B0F0"/>
              </a:solidFill>
            </a:endParaRPr>
          </a:p>
          <a:p>
            <a:pPr algn="ctr" eaLnBrk="1" hangingPunct="1">
              <a:buFont typeface="Wingdings" panose="05000000000000000000" pitchFamily="2" charset="2"/>
              <a:buNone/>
            </a:pPr>
            <a:endParaRPr lang="en-US" altLang="en-US" sz="5400">
              <a:solidFill>
                <a:srgbClr val="00B0F0"/>
              </a:solidFill>
            </a:endParaRPr>
          </a:p>
          <a:p>
            <a:pPr algn="ctr" eaLnBrk="1" hangingPunct="1">
              <a:buFont typeface="Wingdings" panose="05000000000000000000" pitchFamily="2" charset="2"/>
              <a:buNone/>
            </a:pPr>
            <a:r>
              <a:rPr lang="en-US" altLang="en-US" sz="5400">
                <a:solidFill>
                  <a:srgbClr val="00B0F0"/>
                </a:solidFill>
              </a:rPr>
              <a:t>What Is Data Mining?</a:t>
            </a:r>
          </a:p>
          <a:p>
            <a:pPr eaLnBrk="1" hangingPunct="1">
              <a:buFont typeface="Wingdings" panose="05000000000000000000" pitchFamily="2" charset="2"/>
              <a:buNone/>
            </a:pPr>
            <a:endParaRPr lang="en-US" altLang="en-US" sz="5400">
              <a:solidFill>
                <a:srgbClr val="00B0F0"/>
              </a:solidFill>
            </a:endParaRPr>
          </a:p>
        </p:txBody>
      </p:sp>
      <p:sp>
        <p:nvSpPr>
          <p:cNvPr id="4" name="Footer Placeholder 2">
            <a:extLst>
              <a:ext uri="{FF2B5EF4-FFF2-40B4-BE49-F238E27FC236}">
                <a16:creationId xmlns:a16="http://schemas.microsoft.com/office/drawing/2014/main" id="{0044C4E7-5E83-CC43-F092-BA9066FABE82}"/>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FC5FAFE-AC89-F0CC-CDA9-6E3F2C2F4E83}"/>
              </a:ext>
            </a:extLst>
          </p:cNvPr>
          <p:cNvSpPr>
            <a:spLocks noGrp="1"/>
          </p:cNvSpPr>
          <p:nvPr>
            <p:ph type="title"/>
          </p:nvPr>
        </p:nvSpPr>
        <p:spPr>
          <a:xfrm>
            <a:off x="457200" y="274638"/>
            <a:ext cx="8229600" cy="715962"/>
          </a:xfrm>
        </p:spPr>
        <p:txBody>
          <a:bodyPr/>
          <a:lstStyle/>
          <a:p>
            <a:r>
              <a:rPr lang="en-GB" altLang="en-US">
                <a:solidFill>
                  <a:srgbClr val="00B0F0"/>
                </a:solidFill>
              </a:rPr>
              <a:t>Data Mining Process..</a:t>
            </a:r>
          </a:p>
        </p:txBody>
      </p:sp>
      <p:sp>
        <p:nvSpPr>
          <p:cNvPr id="23555" name="Content Placeholder 2">
            <a:extLst>
              <a:ext uri="{FF2B5EF4-FFF2-40B4-BE49-F238E27FC236}">
                <a16:creationId xmlns:a16="http://schemas.microsoft.com/office/drawing/2014/main" id="{30903574-A097-8AF4-563A-128E377B7CA2}"/>
              </a:ext>
            </a:extLst>
          </p:cNvPr>
          <p:cNvSpPr>
            <a:spLocks noGrp="1"/>
          </p:cNvSpPr>
          <p:nvPr>
            <p:ph idx="1"/>
          </p:nvPr>
        </p:nvSpPr>
        <p:spPr>
          <a:xfrm>
            <a:off x="457200" y="1143000"/>
            <a:ext cx="8458200" cy="4983163"/>
          </a:xfrm>
        </p:spPr>
        <p:txBody>
          <a:bodyPr/>
          <a:lstStyle/>
          <a:p>
            <a:r>
              <a:rPr lang="en-GB" altLang="en-US" sz="2400" b="1">
                <a:solidFill>
                  <a:srgbClr val="FF0000"/>
                </a:solidFill>
              </a:rPr>
              <a:t>Outlier detection (and removal) </a:t>
            </a:r>
          </a:p>
          <a:p>
            <a:pPr lvl="1"/>
            <a:r>
              <a:rPr lang="en-GB" altLang="en-US" sz="2000"/>
              <a:t>Outliers are unusual data values that are </a:t>
            </a:r>
            <a:r>
              <a:rPr lang="en-GB" altLang="en-US" sz="2000">
                <a:solidFill>
                  <a:srgbClr val="FF0000"/>
                </a:solidFill>
              </a:rPr>
              <a:t>not consistent with most observations</a:t>
            </a:r>
            <a:r>
              <a:rPr lang="en-GB" altLang="en-US" sz="2000"/>
              <a:t>. </a:t>
            </a:r>
          </a:p>
          <a:p>
            <a:pPr lvl="1"/>
            <a:r>
              <a:rPr lang="en-GB" altLang="en-US" sz="2000"/>
              <a:t>Commonly, outliers result from measurement errors, coding and recording errors, and, sometimes, </a:t>
            </a:r>
            <a:r>
              <a:rPr lang="en-GB" altLang="en-US" sz="2000">
                <a:solidFill>
                  <a:srgbClr val="FF0000"/>
                </a:solidFill>
              </a:rPr>
              <a:t>are natural</a:t>
            </a:r>
            <a:r>
              <a:rPr lang="en-GB" altLang="en-US" sz="2000"/>
              <a:t>, </a:t>
            </a:r>
            <a:r>
              <a:rPr lang="en-GB" altLang="en-US" sz="2000">
                <a:solidFill>
                  <a:srgbClr val="FF0000"/>
                </a:solidFill>
              </a:rPr>
              <a:t>abnormal values</a:t>
            </a:r>
            <a:r>
              <a:rPr lang="en-GB" altLang="en-US" sz="2000"/>
              <a:t>.</a:t>
            </a:r>
          </a:p>
          <a:p>
            <a:pPr lvl="1"/>
            <a:r>
              <a:rPr lang="en-GB" altLang="en-US" sz="2000"/>
              <a:t>Such </a:t>
            </a:r>
            <a:r>
              <a:rPr lang="en-GB" altLang="en-US" sz="2000">
                <a:solidFill>
                  <a:srgbClr val="FF0000"/>
                </a:solidFill>
              </a:rPr>
              <a:t>non-representative samples </a:t>
            </a:r>
            <a:r>
              <a:rPr lang="en-GB" altLang="en-US" sz="2000"/>
              <a:t>can seriously </a:t>
            </a:r>
            <a:r>
              <a:rPr lang="en-GB" altLang="en-US" sz="2000">
                <a:solidFill>
                  <a:srgbClr val="FF0000"/>
                </a:solidFill>
              </a:rPr>
              <a:t>affect the model </a:t>
            </a:r>
            <a:r>
              <a:rPr lang="en-GB" altLang="en-US" sz="2000"/>
              <a:t>produced later. </a:t>
            </a:r>
          </a:p>
          <a:p>
            <a:pPr lvl="1"/>
            <a:r>
              <a:rPr lang="en-GB" altLang="en-US" sz="2000"/>
              <a:t>There are two strategies for dealing with outliers: </a:t>
            </a:r>
          </a:p>
          <a:p>
            <a:pPr lvl="1">
              <a:buFont typeface="Arial" panose="020B0604020202020204" pitchFamily="34" charset="0"/>
              <a:buNone/>
            </a:pPr>
            <a:r>
              <a:rPr lang="en-GB" altLang="en-US" sz="2000"/>
              <a:t>	</a:t>
            </a:r>
            <a:r>
              <a:rPr lang="en-GB" altLang="en-US" sz="2000" i="1"/>
              <a:t>(i) </a:t>
            </a:r>
            <a:r>
              <a:rPr lang="en-GB" altLang="en-US" sz="2000" i="1">
                <a:solidFill>
                  <a:srgbClr val="FF0000"/>
                </a:solidFill>
              </a:rPr>
              <a:t>Detect and eventually remove </a:t>
            </a:r>
            <a:r>
              <a:rPr lang="en-GB" altLang="en-US" sz="2000" i="1"/>
              <a:t>outliers as part of the preprocessing phase, or</a:t>
            </a:r>
          </a:p>
          <a:p>
            <a:pPr lvl="1">
              <a:buFont typeface="Arial" panose="020B0604020202020204" pitchFamily="34" charset="0"/>
              <a:buNone/>
            </a:pPr>
            <a:r>
              <a:rPr lang="en-GB" altLang="en-US" sz="2000" i="1"/>
              <a:t>	(ii) Develop </a:t>
            </a:r>
            <a:r>
              <a:rPr lang="en-GB" altLang="en-US" sz="2000" i="1">
                <a:solidFill>
                  <a:srgbClr val="FF0000"/>
                </a:solidFill>
              </a:rPr>
              <a:t>robust modeling methods </a:t>
            </a:r>
            <a:r>
              <a:rPr lang="en-GB" altLang="en-US" sz="2000" i="1"/>
              <a:t>that are </a:t>
            </a:r>
            <a:r>
              <a:rPr lang="en-GB" altLang="en-US" sz="2000" i="1">
                <a:solidFill>
                  <a:srgbClr val="FF0000"/>
                </a:solidFill>
              </a:rPr>
              <a:t>insensitive</a:t>
            </a:r>
            <a:r>
              <a:rPr lang="en-GB" altLang="en-US" sz="2000" i="1"/>
              <a:t> to outliers. </a:t>
            </a:r>
          </a:p>
        </p:txBody>
      </p:sp>
      <p:sp>
        <p:nvSpPr>
          <p:cNvPr id="4" name="Date Placeholder 3">
            <a:extLst>
              <a:ext uri="{FF2B5EF4-FFF2-40B4-BE49-F238E27FC236}">
                <a16:creationId xmlns:a16="http://schemas.microsoft.com/office/drawing/2014/main" id="{3F1F58AF-2435-F030-43E0-9E68919503A5}"/>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98EA38B6-F4BF-DA40-1B34-846F14B231E5}"/>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A829DC7-DC58-20E0-FD69-3DB2B2FBFD6A}"/>
              </a:ext>
            </a:extLst>
          </p:cNvPr>
          <p:cNvSpPr>
            <a:spLocks noGrp="1"/>
          </p:cNvSpPr>
          <p:nvPr>
            <p:ph type="title"/>
          </p:nvPr>
        </p:nvSpPr>
        <p:spPr>
          <a:xfrm>
            <a:off x="457200" y="274638"/>
            <a:ext cx="8229600" cy="715962"/>
          </a:xfrm>
        </p:spPr>
        <p:txBody>
          <a:bodyPr/>
          <a:lstStyle/>
          <a:p>
            <a:r>
              <a:rPr lang="en-GB" altLang="en-US">
                <a:solidFill>
                  <a:srgbClr val="00B0F0"/>
                </a:solidFill>
              </a:rPr>
              <a:t>Data Mining Process..</a:t>
            </a:r>
          </a:p>
        </p:txBody>
      </p:sp>
      <p:sp>
        <p:nvSpPr>
          <p:cNvPr id="24579" name="Content Placeholder 2">
            <a:extLst>
              <a:ext uri="{FF2B5EF4-FFF2-40B4-BE49-F238E27FC236}">
                <a16:creationId xmlns:a16="http://schemas.microsoft.com/office/drawing/2014/main" id="{21276656-3267-C0DF-1EE5-165F9E6E0F2D}"/>
              </a:ext>
            </a:extLst>
          </p:cNvPr>
          <p:cNvSpPr>
            <a:spLocks noGrp="1"/>
          </p:cNvSpPr>
          <p:nvPr>
            <p:ph idx="1"/>
          </p:nvPr>
        </p:nvSpPr>
        <p:spPr>
          <a:xfrm>
            <a:off x="457200" y="1143000"/>
            <a:ext cx="8229600" cy="4983163"/>
          </a:xfrm>
        </p:spPr>
        <p:txBody>
          <a:bodyPr/>
          <a:lstStyle/>
          <a:p>
            <a:r>
              <a:rPr lang="en-GB" altLang="en-US" sz="2800" b="1">
                <a:solidFill>
                  <a:srgbClr val="FF0000"/>
                </a:solidFill>
              </a:rPr>
              <a:t>Scaling, encoding, and selecting features </a:t>
            </a:r>
          </a:p>
          <a:p>
            <a:pPr lvl="1"/>
            <a:r>
              <a:rPr lang="en-GB" altLang="en-US" sz="2400"/>
              <a:t>Data pre-processing includes several steps such as variable scaling and different types of encoding.</a:t>
            </a:r>
          </a:p>
          <a:p>
            <a:pPr lvl="2"/>
            <a:r>
              <a:rPr lang="en-GB" altLang="en-US" sz="2000">
                <a:solidFill>
                  <a:srgbClr val="FF0000"/>
                </a:solidFill>
              </a:rPr>
              <a:t>For example, one feature with the range [0, 1] and the other with the range [−100, 1000] will not have the same weights in the applied technique; they will also influence the final data-mining results differently. Therefore, it is recommended to scale them and bring both features to the same weight for further analysis.</a:t>
            </a:r>
          </a:p>
          <a:p>
            <a:pPr lvl="2"/>
            <a:r>
              <a:rPr lang="en-GB" altLang="en-US" sz="2000">
                <a:solidFill>
                  <a:srgbClr val="FF0000"/>
                </a:solidFill>
              </a:rPr>
              <a:t>Also, application-specific encoding methods usually achieve dimensionality reduction by providing a smaller number of informative features for subsequent data modeling.</a:t>
            </a:r>
          </a:p>
        </p:txBody>
      </p:sp>
      <p:sp>
        <p:nvSpPr>
          <p:cNvPr id="4" name="Date Placeholder 3">
            <a:extLst>
              <a:ext uri="{FF2B5EF4-FFF2-40B4-BE49-F238E27FC236}">
                <a16:creationId xmlns:a16="http://schemas.microsoft.com/office/drawing/2014/main" id="{0FAB4202-03C7-6357-99D8-F56712AC97B1}"/>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DE9432EC-525C-8730-F7B6-3875B320C9A4}"/>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FD6E06C-DD34-4968-EB9D-218991FB3CA5}"/>
              </a:ext>
            </a:extLst>
          </p:cNvPr>
          <p:cNvSpPr>
            <a:spLocks noGrp="1"/>
          </p:cNvSpPr>
          <p:nvPr>
            <p:ph type="title"/>
          </p:nvPr>
        </p:nvSpPr>
        <p:spPr>
          <a:xfrm>
            <a:off x="457200" y="0"/>
            <a:ext cx="8229600" cy="914400"/>
          </a:xfrm>
        </p:spPr>
        <p:txBody>
          <a:bodyPr/>
          <a:lstStyle/>
          <a:p>
            <a:r>
              <a:rPr lang="en-GB" altLang="en-US">
                <a:solidFill>
                  <a:srgbClr val="00B0F0"/>
                </a:solidFill>
              </a:rPr>
              <a:t>Data Mining Process..</a:t>
            </a:r>
          </a:p>
        </p:txBody>
      </p:sp>
      <p:sp>
        <p:nvSpPr>
          <p:cNvPr id="26627" name="Content Placeholder 2">
            <a:extLst>
              <a:ext uri="{FF2B5EF4-FFF2-40B4-BE49-F238E27FC236}">
                <a16:creationId xmlns:a16="http://schemas.microsoft.com/office/drawing/2014/main" id="{AB3D624A-F8CE-CE60-9873-1E18E076D448}"/>
              </a:ext>
            </a:extLst>
          </p:cNvPr>
          <p:cNvSpPr>
            <a:spLocks noGrp="1"/>
          </p:cNvSpPr>
          <p:nvPr>
            <p:ph idx="1"/>
          </p:nvPr>
        </p:nvSpPr>
        <p:spPr>
          <a:xfrm>
            <a:off x="457200" y="762000"/>
            <a:ext cx="8229600" cy="5364163"/>
          </a:xfrm>
        </p:spPr>
        <p:txBody>
          <a:bodyPr/>
          <a:lstStyle/>
          <a:p>
            <a:pPr marL="342900" lvl="1" indent="-342900">
              <a:buFont typeface="Arial" panose="020B0604020202020204" pitchFamily="34" charset="0"/>
              <a:buChar char="•"/>
            </a:pPr>
            <a:endParaRPr lang="en-GB" altLang="en-US" sz="2000"/>
          </a:p>
          <a:p>
            <a:pPr marL="342900" lvl="1" indent="-342900">
              <a:buFont typeface="Arial" panose="020B0604020202020204" pitchFamily="34" charset="0"/>
              <a:buChar char="•"/>
            </a:pPr>
            <a:r>
              <a:rPr lang="en-GB" altLang="en-US" b="1">
                <a:solidFill>
                  <a:srgbClr val="FF0000"/>
                </a:solidFill>
              </a:rPr>
              <a:t>Scaling, encoding, and selecting features </a:t>
            </a:r>
          </a:p>
          <a:p>
            <a:pPr marL="1200150" lvl="3" indent="-342900"/>
            <a:r>
              <a:rPr lang="en-GB" altLang="en-US" sz="2400"/>
              <a:t>Data pre-processing steps should </a:t>
            </a:r>
            <a:r>
              <a:rPr lang="en-GB" altLang="en-US" sz="2400">
                <a:solidFill>
                  <a:srgbClr val="FF0000"/>
                </a:solidFill>
              </a:rPr>
              <a:t>not</a:t>
            </a:r>
            <a:r>
              <a:rPr lang="en-GB" altLang="en-US" sz="2400"/>
              <a:t> be considered completely </a:t>
            </a:r>
            <a:r>
              <a:rPr lang="en-GB" altLang="en-US" sz="2400">
                <a:solidFill>
                  <a:srgbClr val="FF0000"/>
                </a:solidFill>
              </a:rPr>
              <a:t>independent</a:t>
            </a:r>
            <a:r>
              <a:rPr lang="en-GB" altLang="en-US" sz="2400"/>
              <a:t> from other data-mining phases. </a:t>
            </a:r>
          </a:p>
          <a:p>
            <a:pPr marL="1657350" lvl="4" indent="-342900"/>
            <a:r>
              <a:rPr lang="en-GB" altLang="en-US">
                <a:solidFill>
                  <a:srgbClr val="FF0000"/>
                </a:solidFill>
              </a:rPr>
              <a:t>In every iteration of the data-mining process, all activities, together, could define new and improved data sets for subsequent iterations. </a:t>
            </a:r>
          </a:p>
          <a:p>
            <a:pPr marL="1200150" lvl="3" indent="-342900"/>
            <a:r>
              <a:rPr lang="en-GB" altLang="en-US" sz="2400"/>
              <a:t>Generally, a good pre-processing method provides an optimal representation for a data-mining technique by incorporating </a:t>
            </a:r>
            <a:r>
              <a:rPr lang="en-GB" altLang="en-US" sz="2400">
                <a:solidFill>
                  <a:srgbClr val="FF0000"/>
                </a:solidFill>
              </a:rPr>
              <a:t>a priori knowledge </a:t>
            </a:r>
            <a:r>
              <a:rPr lang="en-GB" altLang="en-US" sz="2400"/>
              <a:t>in the form of </a:t>
            </a:r>
            <a:r>
              <a:rPr lang="en-GB" altLang="en-US" sz="2400">
                <a:solidFill>
                  <a:srgbClr val="FF0000"/>
                </a:solidFill>
              </a:rPr>
              <a:t>application-specific</a:t>
            </a:r>
            <a:r>
              <a:rPr lang="en-GB" altLang="en-US" sz="2400"/>
              <a:t> scaling and encoding. </a:t>
            </a:r>
          </a:p>
          <a:p>
            <a:endParaRPr lang="en-GB" altLang="en-US"/>
          </a:p>
        </p:txBody>
      </p:sp>
      <p:sp>
        <p:nvSpPr>
          <p:cNvPr id="4" name="Date Placeholder 3">
            <a:extLst>
              <a:ext uri="{FF2B5EF4-FFF2-40B4-BE49-F238E27FC236}">
                <a16:creationId xmlns:a16="http://schemas.microsoft.com/office/drawing/2014/main" id="{48D129ED-70EF-69A0-71D1-842887469BAF}"/>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431A2062-8CBA-694C-87D8-A74EEBBB50BD}"/>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058E735-FD23-6780-015B-AC43D9DBD576}"/>
              </a:ext>
            </a:extLst>
          </p:cNvPr>
          <p:cNvSpPr>
            <a:spLocks noGrp="1"/>
          </p:cNvSpPr>
          <p:nvPr>
            <p:ph type="title"/>
          </p:nvPr>
        </p:nvSpPr>
        <p:spPr>
          <a:xfrm>
            <a:off x="457200" y="152400"/>
            <a:ext cx="8229600" cy="762000"/>
          </a:xfrm>
        </p:spPr>
        <p:txBody>
          <a:bodyPr/>
          <a:lstStyle/>
          <a:p>
            <a:pPr>
              <a:defRPr/>
            </a:pPr>
            <a:r>
              <a:rPr lang="en-GB" dirty="0">
                <a:solidFill>
                  <a:schemeClr val="accent3"/>
                </a:solidFill>
              </a:rPr>
              <a:t>Data Mining Process..</a:t>
            </a:r>
          </a:p>
        </p:txBody>
      </p:sp>
      <p:sp>
        <p:nvSpPr>
          <p:cNvPr id="27651" name="Content Placeholder 2">
            <a:extLst>
              <a:ext uri="{FF2B5EF4-FFF2-40B4-BE49-F238E27FC236}">
                <a16:creationId xmlns:a16="http://schemas.microsoft.com/office/drawing/2014/main" id="{AF709536-1276-72E5-C6CF-D4493EBBE96D}"/>
              </a:ext>
            </a:extLst>
          </p:cNvPr>
          <p:cNvSpPr>
            <a:spLocks noGrp="1"/>
          </p:cNvSpPr>
          <p:nvPr>
            <p:ph idx="1"/>
          </p:nvPr>
        </p:nvSpPr>
        <p:spPr>
          <a:xfrm>
            <a:off x="457200" y="1066800"/>
            <a:ext cx="8229600" cy="5059363"/>
          </a:xfrm>
        </p:spPr>
        <p:txBody>
          <a:bodyPr/>
          <a:lstStyle/>
          <a:p>
            <a:pPr>
              <a:buFont typeface="Arial" panose="020B0604020202020204" pitchFamily="34" charset="0"/>
              <a:buNone/>
            </a:pPr>
            <a:r>
              <a:rPr lang="en-GB" altLang="en-US" sz="2400" b="1">
                <a:solidFill>
                  <a:srgbClr val="FF0000"/>
                </a:solidFill>
              </a:rPr>
              <a:t>4.	Estimate the model </a:t>
            </a:r>
          </a:p>
          <a:p>
            <a:pPr lvl="1"/>
            <a:r>
              <a:rPr lang="en-GB" altLang="en-US" sz="2400"/>
              <a:t>The </a:t>
            </a:r>
            <a:r>
              <a:rPr lang="en-GB" altLang="en-US" sz="2400">
                <a:solidFill>
                  <a:srgbClr val="FF0000"/>
                </a:solidFill>
              </a:rPr>
              <a:t>selection</a:t>
            </a:r>
            <a:r>
              <a:rPr lang="en-GB" altLang="en-US" sz="2400"/>
              <a:t> and </a:t>
            </a:r>
            <a:r>
              <a:rPr lang="en-GB" altLang="en-US" sz="2400">
                <a:solidFill>
                  <a:srgbClr val="FF0000"/>
                </a:solidFill>
              </a:rPr>
              <a:t>implementation</a:t>
            </a:r>
            <a:r>
              <a:rPr lang="en-GB" altLang="en-US" sz="2400"/>
              <a:t> of the appropriate data-mining technique is the main task in this phase.</a:t>
            </a:r>
          </a:p>
          <a:p>
            <a:pPr lvl="1"/>
            <a:r>
              <a:rPr lang="en-GB" altLang="en-US" sz="2400"/>
              <a:t> This process is not straightforward; usually, in practice, the </a:t>
            </a:r>
            <a:r>
              <a:rPr lang="en-GB" altLang="en-US" sz="2400">
                <a:solidFill>
                  <a:srgbClr val="FF0000"/>
                </a:solidFill>
              </a:rPr>
              <a:t>implementation is based on several models</a:t>
            </a:r>
            <a:r>
              <a:rPr lang="en-GB" altLang="en-US" sz="2400"/>
              <a:t>, and </a:t>
            </a:r>
            <a:r>
              <a:rPr lang="en-GB" altLang="en-US" sz="2400">
                <a:solidFill>
                  <a:srgbClr val="FF0000"/>
                </a:solidFill>
              </a:rPr>
              <a:t>selecting the best one </a:t>
            </a:r>
            <a:r>
              <a:rPr lang="en-GB" altLang="en-US" sz="2400"/>
              <a:t>is an additional task.</a:t>
            </a:r>
          </a:p>
          <a:p>
            <a:pPr lvl="1"/>
            <a:r>
              <a:rPr lang="en-GB" altLang="en-US" sz="2400"/>
              <a:t>The basic principles of </a:t>
            </a:r>
            <a:r>
              <a:rPr lang="en-GB" altLang="en-US" sz="2400">
                <a:solidFill>
                  <a:srgbClr val="FF0000"/>
                </a:solidFill>
              </a:rPr>
              <a:t>learning</a:t>
            </a:r>
            <a:r>
              <a:rPr lang="en-GB" altLang="en-US" sz="2400"/>
              <a:t> and </a:t>
            </a:r>
            <a:r>
              <a:rPr lang="en-GB" altLang="en-US" sz="2400">
                <a:solidFill>
                  <a:srgbClr val="FF0000"/>
                </a:solidFill>
              </a:rPr>
              <a:t>discovery</a:t>
            </a:r>
            <a:r>
              <a:rPr lang="en-GB" altLang="en-US" sz="2400"/>
              <a:t> from data and analysis of specific techniques that are applied to perform a </a:t>
            </a:r>
            <a:r>
              <a:rPr lang="en-GB" altLang="en-US" sz="2400">
                <a:solidFill>
                  <a:srgbClr val="FF0000"/>
                </a:solidFill>
              </a:rPr>
              <a:t>successful learning process </a:t>
            </a:r>
            <a:r>
              <a:rPr lang="en-GB" altLang="en-US" sz="2400"/>
              <a:t>from </a:t>
            </a:r>
            <a:r>
              <a:rPr lang="en-GB" altLang="en-US" sz="2400">
                <a:solidFill>
                  <a:srgbClr val="FF0000"/>
                </a:solidFill>
              </a:rPr>
              <a:t>data</a:t>
            </a:r>
            <a:r>
              <a:rPr lang="en-GB" altLang="en-US" sz="2400"/>
              <a:t> and developing an appropriate model are </a:t>
            </a:r>
            <a:r>
              <a:rPr lang="en-GB" altLang="en-US" sz="2400">
                <a:solidFill>
                  <a:srgbClr val="FF0000"/>
                </a:solidFill>
              </a:rPr>
              <a:t>beyond </a:t>
            </a:r>
            <a:r>
              <a:rPr lang="en-GB" altLang="en-US" sz="2400"/>
              <a:t>this course scope. </a:t>
            </a:r>
          </a:p>
        </p:txBody>
      </p:sp>
      <p:sp>
        <p:nvSpPr>
          <p:cNvPr id="4" name="Date Placeholder 3">
            <a:extLst>
              <a:ext uri="{FF2B5EF4-FFF2-40B4-BE49-F238E27FC236}">
                <a16:creationId xmlns:a16="http://schemas.microsoft.com/office/drawing/2014/main" id="{2ED16EA5-B250-CA01-D043-FE7D09367B3C}"/>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89CA3E07-73F2-310C-C65A-C54A62EFDC5D}"/>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0814B14-B400-4844-BB72-60CCC9AA88E6}"/>
              </a:ext>
            </a:extLst>
          </p:cNvPr>
          <p:cNvSpPr>
            <a:spLocks noGrp="1"/>
          </p:cNvSpPr>
          <p:nvPr>
            <p:ph type="title"/>
          </p:nvPr>
        </p:nvSpPr>
        <p:spPr>
          <a:xfrm>
            <a:off x="457200" y="0"/>
            <a:ext cx="8229600" cy="914400"/>
          </a:xfrm>
        </p:spPr>
        <p:txBody>
          <a:bodyPr/>
          <a:lstStyle/>
          <a:p>
            <a:r>
              <a:rPr lang="en-GB" altLang="en-US">
                <a:solidFill>
                  <a:srgbClr val="00B0F0"/>
                </a:solidFill>
              </a:rPr>
              <a:t>Data Mining Process</a:t>
            </a:r>
          </a:p>
        </p:txBody>
      </p:sp>
      <p:sp>
        <p:nvSpPr>
          <p:cNvPr id="28675" name="Content Placeholder 2">
            <a:extLst>
              <a:ext uri="{FF2B5EF4-FFF2-40B4-BE49-F238E27FC236}">
                <a16:creationId xmlns:a16="http://schemas.microsoft.com/office/drawing/2014/main" id="{0CC6A046-453A-FC52-C256-D69ED5FB5FFB}"/>
              </a:ext>
            </a:extLst>
          </p:cNvPr>
          <p:cNvSpPr>
            <a:spLocks noGrp="1"/>
          </p:cNvSpPr>
          <p:nvPr>
            <p:ph idx="1"/>
          </p:nvPr>
        </p:nvSpPr>
        <p:spPr>
          <a:xfrm>
            <a:off x="228600" y="685800"/>
            <a:ext cx="8686800" cy="5791200"/>
          </a:xfrm>
        </p:spPr>
        <p:txBody>
          <a:bodyPr/>
          <a:lstStyle/>
          <a:p>
            <a:pPr>
              <a:buFont typeface="Arial" panose="020B0604020202020204" pitchFamily="34" charset="0"/>
              <a:buNone/>
            </a:pPr>
            <a:r>
              <a:rPr lang="en-GB" altLang="en-US" sz="2800" b="1">
                <a:solidFill>
                  <a:srgbClr val="FF0000"/>
                </a:solidFill>
              </a:rPr>
              <a:t>5.	Interpret the model and draw conclusions </a:t>
            </a:r>
          </a:p>
          <a:p>
            <a:pPr lvl="1"/>
            <a:r>
              <a:rPr lang="en-GB" altLang="en-US" sz="2000"/>
              <a:t>In most cases, data-mining models should </a:t>
            </a:r>
            <a:r>
              <a:rPr lang="en-GB" altLang="en-US" sz="2000">
                <a:solidFill>
                  <a:srgbClr val="FF0000"/>
                </a:solidFill>
              </a:rPr>
              <a:t>help in decision making</a:t>
            </a:r>
            <a:r>
              <a:rPr lang="en-GB" altLang="en-US" sz="2000"/>
              <a:t>.</a:t>
            </a:r>
          </a:p>
          <a:p>
            <a:pPr lvl="1"/>
            <a:r>
              <a:rPr lang="en-GB" altLang="en-US" sz="2000"/>
              <a:t>Hence, such models need to be </a:t>
            </a:r>
            <a:r>
              <a:rPr lang="en-GB" altLang="en-US" sz="2000">
                <a:solidFill>
                  <a:srgbClr val="FF0000"/>
                </a:solidFill>
              </a:rPr>
              <a:t>interpretable</a:t>
            </a:r>
            <a:r>
              <a:rPr lang="en-GB" altLang="en-US" sz="2000"/>
              <a:t> in order to be useful because humans are not likely to base their decisions on </a:t>
            </a:r>
            <a:r>
              <a:rPr lang="en-GB" altLang="en-US" sz="2000">
                <a:solidFill>
                  <a:srgbClr val="FF0000"/>
                </a:solidFill>
              </a:rPr>
              <a:t>complex "black-box" models</a:t>
            </a:r>
            <a:r>
              <a:rPr lang="en-GB" altLang="en-US" sz="2000"/>
              <a:t>.</a:t>
            </a:r>
          </a:p>
          <a:p>
            <a:pPr lvl="2"/>
            <a:r>
              <a:rPr lang="en-GB" altLang="en-US" sz="2000"/>
              <a:t>A user does not want </a:t>
            </a:r>
            <a:r>
              <a:rPr lang="en-GB" altLang="en-US" sz="2000">
                <a:solidFill>
                  <a:srgbClr val="FF0000"/>
                </a:solidFill>
              </a:rPr>
              <a:t>hundreds of pages of numeric results</a:t>
            </a:r>
            <a:r>
              <a:rPr lang="en-GB" altLang="en-US" sz="2000"/>
              <a:t>. He does not understand them; he </a:t>
            </a:r>
            <a:r>
              <a:rPr lang="en-GB" altLang="en-US" sz="2000">
                <a:solidFill>
                  <a:srgbClr val="FF0000"/>
                </a:solidFill>
              </a:rPr>
              <a:t>cannot summarize</a:t>
            </a:r>
            <a:r>
              <a:rPr lang="en-GB" altLang="en-US" sz="2000"/>
              <a:t>, </a:t>
            </a:r>
            <a:r>
              <a:rPr lang="en-GB" altLang="en-US" sz="2000">
                <a:solidFill>
                  <a:srgbClr val="FF0000"/>
                </a:solidFill>
              </a:rPr>
              <a:t>interpret</a:t>
            </a:r>
            <a:r>
              <a:rPr lang="en-GB" altLang="en-US" sz="2000"/>
              <a:t>, and use them for </a:t>
            </a:r>
            <a:r>
              <a:rPr lang="en-GB" altLang="en-US" sz="2000">
                <a:solidFill>
                  <a:srgbClr val="FF0000"/>
                </a:solidFill>
              </a:rPr>
              <a:t>successful decision making</a:t>
            </a:r>
            <a:r>
              <a:rPr lang="en-GB" altLang="en-US" sz="2000"/>
              <a:t>. </a:t>
            </a:r>
          </a:p>
          <a:p>
            <a:pPr lvl="1"/>
            <a:r>
              <a:rPr lang="en-GB" altLang="en-US" sz="2000"/>
              <a:t>Note that the </a:t>
            </a:r>
            <a:r>
              <a:rPr lang="en-GB" altLang="en-US" sz="2000">
                <a:solidFill>
                  <a:srgbClr val="FF0000"/>
                </a:solidFill>
              </a:rPr>
              <a:t>goals</a:t>
            </a:r>
            <a:r>
              <a:rPr lang="en-GB" altLang="en-US" sz="2000"/>
              <a:t> of </a:t>
            </a:r>
            <a:r>
              <a:rPr lang="en-GB" altLang="en-US" sz="2000">
                <a:solidFill>
                  <a:srgbClr val="FF0000"/>
                </a:solidFill>
              </a:rPr>
              <a:t>accuracy</a:t>
            </a:r>
            <a:r>
              <a:rPr lang="en-GB" altLang="en-US" sz="2000"/>
              <a:t> of the </a:t>
            </a:r>
            <a:r>
              <a:rPr lang="en-GB" altLang="en-US" sz="2000">
                <a:solidFill>
                  <a:srgbClr val="FF0000"/>
                </a:solidFill>
              </a:rPr>
              <a:t>model</a:t>
            </a:r>
            <a:r>
              <a:rPr lang="en-GB" altLang="en-US" sz="2000"/>
              <a:t> and </a:t>
            </a:r>
            <a:r>
              <a:rPr lang="en-GB" altLang="en-US" sz="2000">
                <a:solidFill>
                  <a:srgbClr val="FF0000"/>
                </a:solidFill>
              </a:rPr>
              <a:t>accuracy</a:t>
            </a:r>
            <a:r>
              <a:rPr lang="en-GB" altLang="en-US" sz="2000"/>
              <a:t> of its </a:t>
            </a:r>
            <a:r>
              <a:rPr lang="en-GB" altLang="en-US" sz="2000">
                <a:solidFill>
                  <a:srgbClr val="FF0000"/>
                </a:solidFill>
              </a:rPr>
              <a:t>interpretation</a:t>
            </a:r>
            <a:r>
              <a:rPr lang="en-GB" altLang="en-US" sz="2000"/>
              <a:t> are somewhat contradictory.</a:t>
            </a:r>
          </a:p>
          <a:p>
            <a:pPr lvl="2"/>
            <a:r>
              <a:rPr lang="en-GB" altLang="en-US" sz="2000"/>
              <a:t>Usually, simple models are more interpretable, but they are also less accurate. </a:t>
            </a:r>
          </a:p>
          <a:p>
            <a:pPr lvl="2"/>
            <a:r>
              <a:rPr lang="en-GB" altLang="en-US" sz="2000"/>
              <a:t>Modern data-mining methods are expected to yield highly accurate results using high dimensional models.</a:t>
            </a:r>
          </a:p>
          <a:p>
            <a:pPr lvl="2"/>
            <a:r>
              <a:rPr lang="en-GB" altLang="en-US" sz="2000"/>
              <a:t> The problem of interpreting these models, also very important, is considered a separate task, with specific techniques to validate the results.</a:t>
            </a:r>
          </a:p>
        </p:txBody>
      </p:sp>
      <p:sp>
        <p:nvSpPr>
          <p:cNvPr id="4" name="Date Placeholder 3">
            <a:extLst>
              <a:ext uri="{FF2B5EF4-FFF2-40B4-BE49-F238E27FC236}">
                <a16:creationId xmlns:a16="http://schemas.microsoft.com/office/drawing/2014/main" id="{871430AD-B970-24F8-F40E-4A857D3F9A40}"/>
              </a:ext>
            </a:extLst>
          </p:cNvPr>
          <p:cNvSpPr>
            <a:spLocks noGrp="1"/>
          </p:cNvSpPr>
          <p:nvPr>
            <p:ph type="dt" sz="quarter" idx="10"/>
          </p:nvPr>
        </p:nvSpPr>
        <p:spPr/>
        <p:txBody>
          <a:bodyPr/>
          <a:lstStyle/>
          <a:p>
            <a:pPr>
              <a:defRPr/>
            </a:pPr>
            <a:fld id="{CD4653F4-6F84-4C62-96BF-A425527F0F5A}" type="datetime1">
              <a:rPr lang="en-US" smtClean="0"/>
              <a:pPr>
                <a:defRPr/>
              </a:pPr>
              <a:t>6/11/2023</a:t>
            </a:fld>
            <a:endParaRPr lang="en-US"/>
          </a:p>
        </p:txBody>
      </p:sp>
      <p:sp>
        <p:nvSpPr>
          <p:cNvPr id="5" name="Footer Placeholder 4">
            <a:extLst>
              <a:ext uri="{FF2B5EF4-FFF2-40B4-BE49-F238E27FC236}">
                <a16:creationId xmlns:a16="http://schemas.microsoft.com/office/drawing/2014/main" id="{328C908B-8A1E-E9E1-038E-BC0CA49AA0C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19544D4-EDD1-D448-843E-B78D9E84957E}"/>
              </a:ext>
            </a:extLst>
          </p:cNvPr>
          <p:cNvSpPr>
            <a:spLocks noGrp="1"/>
          </p:cNvSpPr>
          <p:nvPr>
            <p:ph type="title"/>
          </p:nvPr>
        </p:nvSpPr>
        <p:spPr>
          <a:xfrm>
            <a:off x="228600" y="152400"/>
            <a:ext cx="8763000" cy="715963"/>
          </a:xfrm>
        </p:spPr>
        <p:txBody>
          <a:bodyPr/>
          <a:lstStyle/>
          <a:p>
            <a:r>
              <a:rPr lang="en-GB" altLang="en-US" sz="3600" b="1">
                <a:solidFill>
                  <a:srgbClr val="00B0F0"/>
                </a:solidFill>
              </a:rPr>
              <a:t>Knowledge Discovery in Databases(KDD) </a:t>
            </a:r>
            <a:endParaRPr lang="en-GB" altLang="en-US" sz="3600">
              <a:solidFill>
                <a:srgbClr val="00B0F0"/>
              </a:solidFill>
            </a:endParaRPr>
          </a:p>
        </p:txBody>
      </p:sp>
      <p:sp>
        <p:nvSpPr>
          <p:cNvPr id="29699" name="Content Placeholder 2">
            <a:extLst>
              <a:ext uri="{FF2B5EF4-FFF2-40B4-BE49-F238E27FC236}">
                <a16:creationId xmlns:a16="http://schemas.microsoft.com/office/drawing/2014/main" id="{BDB25C56-E4C5-569F-E473-4B4735407615}"/>
              </a:ext>
            </a:extLst>
          </p:cNvPr>
          <p:cNvSpPr>
            <a:spLocks noGrp="1"/>
          </p:cNvSpPr>
          <p:nvPr>
            <p:ph idx="1"/>
          </p:nvPr>
        </p:nvSpPr>
        <p:spPr>
          <a:xfrm>
            <a:off x="457200" y="838200"/>
            <a:ext cx="8229600" cy="5287963"/>
          </a:xfrm>
        </p:spPr>
        <p:txBody>
          <a:bodyPr/>
          <a:lstStyle/>
          <a:p>
            <a:r>
              <a:rPr lang="en-GB" altLang="en-US" sz="2400"/>
              <a:t>Some people treat </a:t>
            </a:r>
            <a:r>
              <a:rPr lang="en-GB" altLang="en-US" sz="2400">
                <a:solidFill>
                  <a:srgbClr val="FF0000"/>
                </a:solidFill>
              </a:rPr>
              <a:t>data mining same as Knowledge discovery </a:t>
            </a:r>
            <a:r>
              <a:rPr lang="en-GB" altLang="en-US" sz="2400"/>
              <a:t>while some people view data mining as an essential step in the process of knowledge discovery.</a:t>
            </a:r>
          </a:p>
          <a:p>
            <a:r>
              <a:rPr lang="en-GB" altLang="en-US" sz="2200"/>
              <a:t> Here is the list of steps involved in knowledge discovery process: </a:t>
            </a:r>
          </a:p>
          <a:p>
            <a:pPr lvl="1"/>
            <a:r>
              <a:rPr lang="en-GB" altLang="en-US" sz="2000" b="1">
                <a:solidFill>
                  <a:srgbClr val="FF0000"/>
                </a:solidFill>
              </a:rPr>
              <a:t>Data Cleaning</a:t>
            </a:r>
            <a:r>
              <a:rPr lang="en-GB" altLang="en-US" sz="2000"/>
              <a:t>:  In this step the noise and inconsistent data is removed. </a:t>
            </a:r>
          </a:p>
          <a:p>
            <a:pPr lvl="1"/>
            <a:r>
              <a:rPr lang="en-GB" altLang="en-US" sz="2000" b="1">
                <a:solidFill>
                  <a:srgbClr val="FF0000"/>
                </a:solidFill>
              </a:rPr>
              <a:t>Data Integration</a:t>
            </a:r>
            <a:r>
              <a:rPr lang="en-GB" altLang="en-US" sz="2000" b="1"/>
              <a:t>:  </a:t>
            </a:r>
            <a:r>
              <a:rPr lang="en-GB" altLang="en-US" sz="2000"/>
              <a:t>In this step multiple data sources are combined. </a:t>
            </a:r>
          </a:p>
          <a:p>
            <a:pPr lvl="1"/>
            <a:r>
              <a:rPr lang="en-GB" altLang="en-US" sz="2000" b="1">
                <a:solidFill>
                  <a:srgbClr val="FF0000"/>
                </a:solidFill>
              </a:rPr>
              <a:t>Data Selection</a:t>
            </a:r>
            <a:r>
              <a:rPr lang="en-GB" altLang="en-US" sz="2000" b="1"/>
              <a:t>: </a:t>
            </a:r>
            <a:r>
              <a:rPr lang="en-GB" altLang="en-US" sz="2000"/>
              <a:t>In this step data relevant to the analysis task are retrieved from the database. </a:t>
            </a:r>
          </a:p>
          <a:p>
            <a:pPr lvl="1"/>
            <a:r>
              <a:rPr lang="en-GB" altLang="en-US" sz="2000" b="1">
                <a:solidFill>
                  <a:srgbClr val="FF0000"/>
                </a:solidFill>
              </a:rPr>
              <a:t>Data Transformation</a:t>
            </a:r>
            <a:r>
              <a:rPr lang="en-GB" altLang="en-US" sz="2000" b="1"/>
              <a:t>: </a:t>
            </a:r>
            <a:r>
              <a:rPr lang="en-GB" altLang="en-US" sz="2000"/>
              <a:t>In this step data are transformed or consolidated into forms appropriate for mining by performing summary or aggregation operations. </a:t>
            </a:r>
          </a:p>
          <a:p>
            <a:pPr lvl="1"/>
            <a:r>
              <a:rPr lang="en-GB" altLang="en-US" sz="2000" b="1">
                <a:solidFill>
                  <a:srgbClr val="FF0000"/>
                </a:solidFill>
              </a:rPr>
              <a:t>Data Mining</a:t>
            </a:r>
            <a:r>
              <a:rPr lang="en-GB" altLang="en-US" sz="2000" b="1"/>
              <a:t>:  </a:t>
            </a:r>
            <a:r>
              <a:rPr lang="en-GB" altLang="en-US" sz="2000"/>
              <a:t>In this step intelligent methods are applied in order to extract data patterns. </a:t>
            </a:r>
          </a:p>
          <a:p>
            <a:pPr lvl="1"/>
            <a:r>
              <a:rPr lang="en-GB" altLang="en-US" sz="2000" b="1">
                <a:solidFill>
                  <a:srgbClr val="FF0000"/>
                </a:solidFill>
              </a:rPr>
              <a:t>Pattern Evaluation </a:t>
            </a:r>
            <a:r>
              <a:rPr lang="en-GB" altLang="en-US" sz="2000" b="1"/>
              <a:t>: </a:t>
            </a:r>
            <a:r>
              <a:rPr lang="en-GB" altLang="en-US" sz="2000"/>
              <a:t>In this step, data patterns are evaluated. </a:t>
            </a:r>
          </a:p>
          <a:p>
            <a:pPr lvl="1"/>
            <a:r>
              <a:rPr lang="en-GB" altLang="en-US" sz="2000" b="1">
                <a:solidFill>
                  <a:srgbClr val="FF0000"/>
                </a:solidFill>
              </a:rPr>
              <a:t>Knowledge Presentation</a:t>
            </a:r>
            <a:r>
              <a:rPr lang="en-GB" altLang="en-US" sz="2000" b="1"/>
              <a:t>: </a:t>
            </a:r>
            <a:r>
              <a:rPr lang="en-GB" altLang="en-US" sz="2000"/>
              <a:t>In this step, knowledge is represented. </a:t>
            </a:r>
          </a:p>
          <a:p>
            <a:endParaRPr lang="en-GB"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4B7AAF9-FDF7-CF79-FAA7-AC55786F1AF0}"/>
              </a:ext>
            </a:extLst>
          </p:cNvPr>
          <p:cNvSpPr>
            <a:spLocks noGrp="1"/>
          </p:cNvSpPr>
          <p:nvPr>
            <p:ph type="title"/>
          </p:nvPr>
        </p:nvSpPr>
        <p:spPr>
          <a:xfrm>
            <a:off x="228600" y="0"/>
            <a:ext cx="8534400" cy="609600"/>
          </a:xfrm>
        </p:spPr>
        <p:txBody>
          <a:bodyPr/>
          <a:lstStyle/>
          <a:p>
            <a:r>
              <a:rPr lang="en-GB" altLang="en-US">
                <a:solidFill>
                  <a:srgbClr val="00B0F0"/>
                </a:solidFill>
              </a:rPr>
              <a:t>Architecture of  KDD </a:t>
            </a:r>
          </a:p>
        </p:txBody>
      </p:sp>
      <p:pic>
        <p:nvPicPr>
          <p:cNvPr id="30723" name="Picture 2">
            <a:extLst>
              <a:ext uri="{FF2B5EF4-FFF2-40B4-BE49-F238E27FC236}">
                <a16:creationId xmlns:a16="http://schemas.microsoft.com/office/drawing/2014/main" id="{0666B72A-CB4A-7D66-CF4A-4268C3D28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458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20">
            <a:extLst>
              <a:ext uri="{FF2B5EF4-FFF2-40B4-BE49-F238E27FC236}">
                <a16:creationId xmlns:a16="http://schemas.microsoft.com/office/drawing/2014/main" id="{747D8CEA-E8F7-CFD7-6B3C-604529C44DD4}"/>
              </a:ext>
            </a:extLst>
          </p:cNvPr>
          <p:cNvSpPr txBox="1">
            <a:spLocks noChangeArrowheads="1"/>
          </p:cNvSpPr>
          <p:nvPr/>
        </p:nvSpPr>
        <p:spPr bwMode="auto">
          <a:xfrm>
            <a:off x="1981200" y="48006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accent2"/>
                </a:solidFill>
                <a:latin typeface="Times New Roman" panose="02020603050405020304" pitchFamily="18" charset="0"/>
              </a:rPr>
              <a:t>Data Warehouse</a:t>
            </a:r>
            <a:endParaRPr lang="en-US" altLang="en-US" sz="2000" b="1">
              <a:latin typeface="Times New Roman" panose="02020603050405020304" pitchFamily="18" charset="0"/>
            </a:endParaRPr>
          </a:p>
        </p:txBody>
      </p:sp>
      <p:sp>
        <p:nvSpPr>
          <p:cNvPr id="30725" name="Text Box 30">
            <a:extLst>
              <a:ext uri="{FF2B5EF4-FFF2-40B4-BE49-F238E27FC236}">
                <a16:creationId xmlns:a16="http://schemas.microsoft.com/office/drawing/2014/main" id="{02D10DF3-4F8F-7270-5BBB-4C95E6EF5CA0}"/>
              </a:ext>
            </a:extLst>
          </p:cNvPr>
          <p:cNvSpPr txBox="1">
            <a:spLocks noChangeArrowheads="1"/>
          </p:cNvSpPr>
          <p:nvPr/>
        </p:nvSpPr>
        <p:spPr bwMode="auto">
          <a:xfrm>
            <a:off x="2819400" y="3429000"/>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accent2"/>
                </a:solidFill>
                <a:latin typeface="Times New Roman" panose="02020603050405020304" pitchFamily="18" charset="0"/>
              </a:rPr>
              <a:t>Task-relevant Data</a:t>
            </a:r>
            <a:endParaRPr lang="en-US" altLang="en-US" sz="2000" b="1">
              <a:solidFill>
                <a:srgbClr val="00CC66"/>
              </a:solidFill>
              <a:latin typeface="Times New Roman" panose="02020603050405020304" pitchFamily="18" charset="0"/>
            </a:endParaRPr>
          </a:p>
        </p:txBody>
      </p:sp>
      <p:sp>
        <p:nvSpPr>
          <p:cNvPr id="30726" name="Rectangle 3">
            <a:extLst>
              <a:ext uri="{FF2B5EF4-FFF2-40B4-BE49-F238E27FC236}">
                <a16:creationId xmlns:a16="http://schemas.microsoft.com/office/drawing/2014/main" id="{D790AFC8-FCE2-E57E-8FBB-9DC91F597092}"/>
              </a:ext>
            </a:extLst>
          </p:cNvPr>
          <p:cNvSpPr>
            <a:spLocks noGrp="1"/>
          </p:cNvSpPr>
          <p:nvPr>
            <p:ph idx="1"/>
          </p:nvPr>
        </p:nvSpPr>
        <p:spPr>
          <a:xfrm>
            <a:off x="1600200" y="914400"/>
            <a:ext cx="4419600" cy="1066800"/>
          </a:xfrm>
        </p:spPr>
        <p:txBody>
          <a:bodyPr lIns="92075" tIns="46038" rIns="92075" bIns="46038"/>
          <a:lstStyle/>
          <a:p>
            <a:pPr lvl="1" eaLnBrk="1" hangingPunct="1"/>
            <a:r>
              <a:rPr lang="en-US" altLang="en-US" sz="2400">
                <a:solidFill>
                  <a:srgbClr val="FF0000"/>
                </a:solidFill>
              </a:rPr>
              <a:t>Data mining: the core of knowledge discovery process.</a:t>
            </a:r>
            <a:endParaRPr lang="en-US" altLang="en-US" sz="2400"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6AC121D-99D3-511E-FA73-5001DECBC3BC}"/>
              </a:ext>
            </a:extLst>
          </p:cNvPr>
          <p:cNvSpPr>
            <a:spLocks noGrp="1"/>
          </p:cNvSpPr>
          <p:nvPr>
            <p:ph type="title"/>
          </p:nvPr>
        </p:nvSpPr>
        <p:spPr>
          <a:xfrm>
            <a:off x="1143000" y="0"/>
            <a:ext cx="6175375" cy="762000"/>
          </a:xfrm>
          <a:noFill/>
        </p:spPr>
        <p:txBody>
          <a:bodyPr lIns="92075" tIns="46038" rIns="92075" bIns="46038"/>
          <a:lstStyle/>
          <a:p>
            <a:pPr eaLnBrk="1" hangingPunct="1"/>
            <a:r>
              <a:rPr lang="en-US" altLang="en-US" sz="4000">
                <a:solidFill>
                  <a:srgbClr val="00B0F0"/>
                </a:solidFill>
              </a:rPr>
              <a:t>Steps of a KDD Process</a:t>
            </a:r>
            <a:r>
              <a:rPr lang="en-US" altLang="en-US" sz="3600" b="1">
                <a:solidFill>
                  <a:srgbClr val="00B0F0"/>
                </a:solidFill>
              </a:rPr>
              <a:t> </a:t>
            </a:r>
          </a:p>
        </p:txBody>
      </p:sp>
      <p:sp>
        <p:nvSpPr>
          <p:cNvPr id="31747" name="Rectangle 3">
            <a:extLst>
              <a:ext uri="{FF2B5EF4-FFF2-40B4-BE49-F238E27FC236}">
                <a16:creationId xmlns:a16="http://schemas.microsoft.com/office/drawing/2014/main" id="{C66970F6-25E5-223D-33A5-54D1A481F29E}"/>
              </a:ext>
            </a:extLst>
          </p:cNvPr>
          <p:cNvSpPr>
            <a:spLocks noGrp="1"/>
          </p:cNvSpPr>
          <p:nvPr>
            <p:ph idx="1"/>
          </p:nvPr>
        </p:nvSpPr>
        <p:spPr>
          <a:xfrm>
            <a:off x="609600" y="1371600"/>
            <a:ext cx="7848600" cy="5257800"/>
          </a:xfrm>
        </p:spPr>
        <p:txBody>
          <a:bodyPr lIns="92075" tIns="46038" rIns="92075" bIns="46038"/>
          <a:lstStyle/>
          <a:p>
            <a:pPr eaLnBrk="1" hangingPunct="1">
              <a:lnSpc>
                <a:spcPct val="90000"/>
              </a:lnSpc>
            </a:pPr>
            <a:r>
              <a:rPr lang="en-US" altLang="en-US" sz="2800">
                <a:solidFill>
                  <a:srgbClr val="FF0000"/>
                </a:solidFill>
              </a:rPr>
              <a:t>Learning the application domain</a:t>
            </a:r>
            <a:r>
              <a:rPr lang="en-US" altLang="en-US" sz="2800"/>
              <a:t>:</a:t>
            </a:r>
          </a:p>
          <a:p>
            <a:pPr lvl="1" eaLnBrk="1" hangingPunct="1">
              <a:lnSpc>
                <a:spcPct val="90000"/>
              </a:lnSpc>
            </a:pPr>
            <a:r>
              <a:rPr lang="en-US" altLang="en-US"/>
              <a:t>Relevant prior knowledge and goals of application</a:t>
            </a:r>
          </a:p>
          <a:p>
            <a:pPr eaLnBrk="1" hangingPunct="1">
              <a:lnSpc>
                <a:spcPct val="90000"/>
              </a:lnSpc>
            </a:pPr>
            <a:r>
              <a:rPr lang="en-US" altLang="en-US" sz="2800">
                <a:solidFill>
                  <a:srgbClr val="FF0000"/>
                </a:solidFill>
              </a:rPr>
              <a:t>Creating a target data set</a:t>
            </a:r>
            <a:r>
              <a:rPr lang="en-US" altLang="en-US" sz="2800"/>
              <a:t>: </a:t>
            </a:r>
          </a:p>
          <a:p>
            <a:pPr lvl="1" eaLnBrk="1" hangingPunct="1">
              <a:lnSpc>
                <a:spcPct val="90000"/>
              </a:lnSpc>
            </a:pPr>
            <a:r>
              <a:rPr lang="en-US" altLang="en-US"/>
              <a:t>Data selection, data cleaning and preprocessing</a:t>
            </a:r>
          </a:p>
          <a:p>
            <a:pPr eaLnBrk="1" hangingPunct="1">
              <a:lnSpc>
                <a:spcPct val="90000"/>
              </a:lnSpc>
            </a:pPr>
            <a:r>
              <a:rPr lang="en-US" altLang="en-US" sz="2800">
                <a:solidFill>
                  <a:srgbClr val="FF0000"/>
                </a:solidFill>
              </a:rPr>
              <a:t>Data reduction and transformation</a:t>
            </a:r>
            <a:r>
              <a:rPr lang="en-US" altLang="en-US" sz="2800"/>
              <a:t>:</a:t>
            </a:r>
          </a:p>
          <a:p>
            <a:pPr lvl="1" eaLnBrk="1" hangingPunct="1">
              <a:lnSpc>
                <a:spcPct val="90000"/>
              </a:lnSpc>
            </a:pPr>
            <a:r>
              <a:rPr lang="en-US" altLang="en-US"/>
              <a:t>Find useful features, dimensionality/variable reduction, invariant representation.</a:t>
            </a:r>
          </a:p>
          <a:p>
            <a:pPr eaLnBrk="1" hangingPunct="1">
              <a:lnSpc>
                <a:spcPct val="90000"/>
              </a:lnSpc>
            </a:pPr>
            <a:endParaRPr lang="en-US" altLang="en-US" sz="2800"/>
          </a:p>
        </p:txBody>
      </p:sp>
      <p:sp>
        <p:nvSpPr>
          <p:cNvPr id="6" name="Footer Placeholder 2">
            <a:extLst>
              <a:ext uri="{FF2B5EF4-FFF2-40B4-BE49-F238E27FC236}">
                <a16:creationId xmlns:a16="http://schemas.microsoft.com/office/drawing/2014/main" id="{DA3D05A6-B994-1C68-3397-829E52A18454}"/>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FB664CF-82D0-6294-B00D-DBE8F5457033}"/>
              </a:ext>
            </a:extLst>
          </p:cNvPr>
          <p:cNvSpPr>
            <a:spLocks noGrp="1"/>
          </p:cNvSpPr>
          <p:nvPr>
            <p:ph type="title"/>
          </p:nvPr>
        </p:nvSpPr>
        <p:spPr>
          <a:xfrm>
            <a:off x="457200" y="274638"/>
            <a:ext cx="8229600" cy="792162"/>
          </a:xfrm>
        </p:spPr>
        <p:txBody>
          <a:bodyPr/>
          <a:lstStyle/>
          <a:p>
            <a:pPr eaLnBrk="1" hangingPunct="1"/>
            <a:r>
              <a:rPr lang="en-US" altLang="en-US">
                <a:solidFill>
                  <a:srgbClr val="00B0F0"/>
                </a:solidFill>
              </a:rPr>
              <a:t>Steps of a KDD Process..</a:t>
            </a:r>
          </a:p>
        </p:txBody>
      </p:sp>
      <p:sp>
        <p:nvSpPr>
          <p:cNvPr id="32771" name="Rectangle 3">
            <a:extLst>
              <a:ext uri="{FF2B5EF4-FFF2-40B4-BE49-F238E27FC236}">
                <a16:creationId xmlns:a16="http://schemas.microsoft.com/office/drawing/2014/main" id="{FCB20179-008C-ECC0-02C8-D0C49A90DA4C}"/>
              </a:ext>
            </a:extLst>
          </p:cNvPr>
          <p:cNvSpPr>
            <a:spLocks noGrp="1"/>
          </p:cNvSpPr>
          <p:nvPr>
            <p:ph idx="1"/>
          </p:nvPr>
        </p:nvSpPr>
        <p:spPr/>
        <p:txBody>
          <a:bodyPr/>
          <a:lstStyle/>
          <a:p>
            <a:pPr eaLnBrk="1" hangingPunct="1"/>
            <a:r>
              <a:rPr lang="en-US" altLang="en-US" sz="2800">
                <a:solidFill>
                  <a:srgbClr val="FF0000"/>
                </a:solidFill>
              </a:rPr>
              <a:t>Choosing functions of data mining: </a:t>
            </a:r>
          </a:p>
          <a:p>
            <a:pPr lvl="1" eaLnBrk="1" hangingPunct="1"/>
            <a:r>
              <a:rPr lang="en-US" altLang="en-US" sz="2400"/>
              <a:t> Summarization, classification, regression, association, clustering.</a:t>
            </a:r>
          </a:p>
          <a:p>
            <a:pPr eaLnBrk="1" hangingPunct="1"/>
            <a:r>
              <a:rPr lang="en-US" altLang="en-US" sz="2800">
                <a:solidFill>
                  <a:srgbClr val="FF0000"/>
                </a:solidFill>
              </a:rPr>
              <a:t>Choosing the mining algorithms</a:t>
            </a:r>
          </a:p>
          <a:p>
            <a:pPr eaLnBrk="1" hangingPunct="1"/>
            <a:r>
              <a:rPr lang="en-US" altLang="en-US" sz="2800">
                <a:solidFill>
                  <a:srgbClr val="FF0000"/>
                </a:solidFill>
              </a:rPr>
              <a:t>Data mining</a:t>
            </a:r>
            <a:r>
              <a:rPr lang="en-US" altLang="en-US" sz="2800"/>
              <a:t>: </a:t>
            </a:r>
          </a:p>
          <a:p>
            <a:pPr lvl="1" eaLnBrk="1" hangingPunct="1"/>
            <a:r>
              <a:rPr lang="en-US" altLang="en-US" sz="2400"/>
              <a:t>Search for patterns of interest</a:t>
            </a:r>
          </a:p>
          <a:p>
            <a:pPr eaLnBrk="1" hangingPunct="1"/>
            <a:r>
              <a:rPr lang="en-US" altLang="en-US" sz="2800">
                <a:solidFill>
                  <a:srgbClr val="FF0000"/>
                </a:solidFill>
              </a:rPr>
              <a:t>Pattern evaluation and knowledge presentation</a:t>
            </a:r>
          </a:p>
          <a:p>
            <a:pPr lvl="1" eaLnBrk="1" hangingPunct="1"/>
            <a:r>
              <a:rPr lang="en-US" altLang="en-US" sz="2400"/>
              <a:t>Visualization, transformation, removing redundant patterns, etc.</a:t>
            </a:r>
          </a:p>
          <a:p>
            <a:pPr eaLnBrk="1" hangingPunct="1"/>
            <a:r>
              <a:rPr lang="en-US" altLang="en-US" sz="2800">
                <a:solidFill>
                  <a:srgbClr val="FF0000"/>
                </a:solidFill>
              </a:rPr>
              <a:t>Use of discovered knowledge</a:t>
            </a:r>
          </a:p>
        </p:txBody>
      </p:sp>
      <p:sp>
        <p:nvSpPr>
          <p:cNvPr id="6" name="Footer Placeholder 2">
            <a:extLst>
              <a:ext uri="{FF2B5EF4-FFF2-40B4-BE49-F238E27FC236}">
                <a16:creationId xmlns:a16="http://schemas.microsoft.com/office/drawing/2014/main" id="{E2A08A1C-E15F-F1FD-3C9E-24D0F1E02388}"/>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71E2D1-9AD4-3D27-93AB-EC842D612F34}"/>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F4083E10-30D7-58C0-4766-7205EDA4320A}"/>
              </a:ext>
            </a:extLst>
          </p:cNvPr>
          <p:cNvSpPr>
            <a:spLocks noGrp="1"/>
          </p:cNvSpPr>
          <p:nvPr>
            <p:ph type="ftr" sz="quarter" idx="11"/>
          </p:nvPr>
        </p:nvSpPr>
        <p:spPr/>
        <p:txBody>
          <a:bodyPr/>
          <a:lstStyle/>
          <a:p>
            <a:pPr>
              <a:defRPr/>
            </a:pPr>
            <a:r>
              <a:rPr lang="en-US"/>
              <a:t>P.PramodKumar, Sr.Asst.Prof.,</a:t>
            </a:r>
          </a:p>
        </p:txBody>
      </p:sp>
      <p:sp>
        <p:nvSpPr>
          <p:cNvPr id="33796" name="Title 1">
            <a:extLst>
              <a:ext uri="{FF2B5EF4-FFF2-40B4-BE49-F238E27FC236}">
                <a16:creationId xmlns:a16="http://schemas.microsoft.com/office/drawing/2014/main" id="{2259DD76-02A1-223F-130C-B75ACE40C841}"/>
              </a:ext>
            </a:extLst>
          </p:cNvPr>
          <p:cNvSpPr>
            <a:spLocks noGrp="1"/>
          </p:cNvSpPr>
          <p:nvPr>
            <p:ph type="title"/>
          </p:nvPr>
        </p:nvSpPr>
        <p:spPr>
          <a:xfrm>
            <a:off x="457200" y="274638"/>
            <a:ext cx="8229600" cy="868362"/>
          </a:xfrm>
        </p:spPr>
        <p:txBody>
          <a:bodyPr/>
          <a:lstStyle/>
          <a:p>
            <a:r>
              <a:rPr lang="en-GB" altLang="en-US" b="1"/>
              <a:t>Data Preprocessing </a:t>
            </a:r>
            <a:endParaRPr lang="en-GB" altLang="en-US"/>
          </a:p>
        </p:txBody>
      </p:sp>
      <p:sp>
        <p:nvSpPr>
          <p:cNvPr id="33797" name="Content Placeholder 2">
            <a:extLst>
              <a:ext uri="{FF2B5EF4-FFF2-40B4-BE49-F238E27FC236}">
                <a16:creationId xmlns:a16="http://schemas.microsoft.com/office/drawing/2014/main" id="{632783D0-3444-BB05-633C-03565E64485A}"/>
              </a:ext>
            </a:extLst>
          </p:cNvPr>
          <p:cNvSpPr>
            <a:spLocks noGrp="1"/>
          </p:cNvSpPr>
          <p:nvPr>
            <p:ph idx="1"/>
          </p:nvPr>
        </p:nvSpPr>
        <p:spPr>
          <a:xfrm>
            <a:off x="228600" y="1295400"/>
            <a:ext cx="4572000" cy="5257800"/>
          </a:xfrm>
        </p:spPr>
        <p:txBody>
          <a:bodyPr/>
          <a:lstStyle/>
          <a:p>
            <a:pPr marL="514350" indent="-514350">
              <a:buFont typeface="Arial" panose="020B0604020202020204" pitchFamily="34" charset="0"/>
              <a:buNone/>
            </a:pPr>
            <a:r>
              <a:rPr lang="en-GB" altLang="en-US" b="1"/>
              <a:t>Data Integration:</a:t>
            </a:r>
          </a:p>
          <a:p>
            <a:pPr marL="914400" lvl="1" indent="-514350"/>
            <a:r>
              <a:rPr lang="en-GB" altLang="en-US" sz="2000"/>
              <a:t>Combines data from multiple sources into a coherent data store, as in data warehousing.</a:t>
            </a:r>
          </a:p>
          <a:p>
            <a:pPr marL="914400" lvl="1" indent="-514350"/>
            <a:r>
              <a:rPr lang="en-GB" altLang="en-US" sz="2000"/>
              <a:t>The sources may include multiple databases, data cubes, or flat files.</a:t>
            </a:r>
          </a:p>
          <a:p>
            <a:pPr marL="914400" lvl="1" indent="-514350"/>
            <a:r>
              <a:rPr lang="en-GB" altLang="en-US" sz="2000"/>
              <a:t>The data integration systems are formally defined as triple &lt;</a:t>
            </a:r>
            <a:r>
              <a:rPr lang="en-GB" altLang="en-US" sz="2000" b="1"/>
              <a:t>G,S,M</a:t>
            </a:r>
            <a:r>
              <a:rPr lang="en-GB" altLang="en-US" sz="2000"/>
              <a:t>&gt; , where:</a:t>
            </a:r>
          </a:p>
          <a:p>
            <a:pPr marL="1314450" lvl="2" indent="-514350"/>
            <a:r>
              <a:rPr lang="en-GB" altLang="en-US" sz="1600" b="1"/>
              <a:t>G</a:t>
            </a:r>
            <a:r>
              <a:rPr lang="en-GB" altLang="en-US" sz="1600"/>
              <a:t>: the global schema</a:t>
            </a:r>
          </a:p>
          <a:p>
            <a:pPr marL="1314450" lvl="2" indent="-514350"/>
            <a:r>
              <a:rPr lang="en-GB" altLang="en-US" sz="1600"/>
              <a:t> </a:t>
            </a:r>
            <a:r>
              <a:rPr lang="en-GB" altLang="en-US" sz="1600" b="1"/>
              <a:t>S</a:t>
            </a:r>
            <a:r>
              <a:rPr lang="en-GB" altLang="en-US" sz="1600"/>
              <a:t>:Heterogeneous source of schemas</a:t>
            </a:r>
          </a:p>
          <a:p>
            <a:pPr marL="1314450" lvl="2" indent="-514350"/>
            <a:r>
              <a:rPr lang="en-GB" altLang="en-US" sz="1600"/>
              <a:t> </a:t>
            </a:r>
            <a:r>
              <a:rPr lang="en-GB" altLang="en-US" sz="1600" b="1"/>
              <a:t>M</a:t>
            </a:r>
            <a:r>
              <a:rPr lang="en-GB" altLang="en-US" sz="1600"/>
              <a:t>: Mapping between the queries of source and global schema </a:t>
            </a:r>
          </a:p>
        </p:txBody>
      </p:sp>
      <p:pic>
        <p:nvPicPr>
          <p:cNvPr id="33798" name="Picture 3">
            <a:extLst>
              <a:ext uri="{FF2B5EF4-FFF2-40B4-BE49-F238E27FC236}">
                <a16:creationId xmlns:a16="http://schemas.microsoft.com/office/drawing/2014/main" id="{88B9A8AE-96C5-DCCC-0024-FECF8BBDB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1752600"/>
            <a:ext cx="4368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43475E0-5C55-7E61-6EA7-11AC0BEFAEDF}"/>
              </a:ext>
            </a:extLst>
          </p:cNvPr>
          <p:cNvSpPr>
            <a:spLocks noGrp="1" noChangeArrowheads="1"/>
          </p:cNvSpPr>
          <p:nvPr>
            <p:ph type="title"/>
          </p:nvPr>
        </p:nvSpPr>
        <p:spPr>
          <a:xfrm>
            <a:off x="457200" y="228600"/>
            <a:ext cx="8229600" cy="838200"/>
          </a:xfrm>
        </p:spPr>
        <p:txBody>
          <a:bodyPr rtlCol="0">
            <a:normAutofit fontScale="90000"/>
          </a:bodyPr>
          <a:lstStyle/>
          <a:p>
            <a:pPr eaLnBrk="1" fontAlgn="auto" hangingPunct="1">
              <a:spcAft>
                <a:spcPts val="0"/>
              </a:spcAft>
              <a:defRPr/>
            </a:pPr>
            <a:br>
              <a:rPr lang="en-US" sz="4000" dirty="0">
                <a:solidFill>
                  <a:srgbClr val="00B0F0"/>
                </a:solidFill>
              </a:rPr>
            </a:br>
            <a:r>
              <a:rPr lang="en-US" sz="4000" dirty="0">
                <a:solidFill>
                  <a:srgbClr val="00B0F0"/>
                </a:solidFill>
              </a:rPr>
              <a:t>What Is Data Mining?</a:t>
            </a:r>
            <a:br>
              <a:rPr lang="en-US" sz="4000" dirty="0">
                <a:solidFill>
                  <a:srgbClr val="00B0F0"/>
                </a:solidFill>
              </a:rPr>
            </a:br>
            <a:endParaRPr lang="en-US" sz="4000" dirty="0">
              <a:solidFill>
                <a:srgbClr val="00B0F0"/>
              </a:solidFill>
            </a:endParaRPr>
          </a:p>
        </p:txBody>
      </p:sp>
      <p:sp>
        <p:nvSpPr>
          <p:cNvPr id="5123" name="Rectangle 3">
            <a:extLst>
              <a:ext uri="{FF2B5EF4-FFF2-40B4-BE49-F238E27FC236}">
                <a16:creationId xmlns:a16="http://schemas.microsoft.com/office/drawing/2014/main" id="{91460FB6-F820-7939-92BB-5A983C81B45A}"/>
              </a:ext>
            </a:extLst>
          </p:cNvPr>
          <p:cNvSpPr>
            <a:spLocks noGrp="1"/>
          </p:cNvSpPr>
          <p:nvPr>
            <p:ph idx="1"/>
          </p:nvPr>
        </p:nvSpPr>
        <p:spPr/>
        <p:txBody>
          <a:bodyPr/>
          <a:lstStyle/>
          <a:p>
            <a:pPr eaLnBrk="1" hangingPunct="1"/>
            <a:r>
              <a:rPr lang="en-US" altLang="en-US"/>
              <a:t>Data mining refers to extracting or mining knowledge from large amounts of data.</a:t>
            </a:r>
          </a:p>
          <a:p>
            <a:pPr lvl="1" eaLnBrk="1" hangingPunct="1"/>
            <a:r>
              <a:rPr lang="en-US" altLang="en-US"/>
              <a:t>Mining of gold from rocks or sand</a:t>
            </a:r>
          </a:p>
          <a:p>
            <a:pPr lvl="1" eaLnBrk="1" hangingPunct="1"/>
            <a:r>
              <a:rPr lang="en-US" altLang="en-US"/>
              <a:t>Knowledge mining from data, knowledge extraction, data/pattern analysis, data archeology, and </a:t>
            </a:r>
            <a:r>
              <a:rPr lang="en-US" altLang="en-US">
                <a:solidFill>
                  <a:srgbClr val="FF0000"/>
                </a:solidFill>
              </a:rPr>
              <a:t>data dredging</a:t>
            </a:r>
            <a:r>
              <a:rPr lang="en-US" altLang="en-US"/>
              <a:t>.</a:t>
            </a:r>
          </a:p>
          <a:p>
            <a:pPr lvl="1" eaLnBrk="1" hangingPunct="1"/>
            <a:r>
              <a:rPr lang="en-US" altLang="en-US"/>
              <a:t>Knowledge Discovery from data, or KDD</a:t>
            </a:r>
          </a:p>
          <a:p>
            <a:pPr eaLnBrk="1" hangingPunct="1"/>
            <a:endParaRPr lang="en-US" altLang="en-US"/>
          </a:p>
          <a:p>
            <a:pPr eaLnBrk="1" hangingPunct="1"/>
            <a:endParaRPr lang="en-US" altLang="en-US"/>
          </a:p>
        </p:txBody>
      </p:sp>
      <p:sp>
        <p:nvSpPr>
          <p:cNvPr id="5" name="Footer Placeholder 2">
            <a:extLst>
              <a:ext uri="{FF2B5EF4-FFF2-40B4-BE49-F238E27FC236}">
                <a16:creationId xmlns:a16="http://schemas.microsoft.com/office/drawing/2014/main" id="{2A7A9F45-5189-316F-E3C9-339808D32E05}"/>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C055B3-D4CF-460F-49C5-F28997491284}"/>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1F386164-91D6-F854-508A-8E8F7BE6A91F}"/>
              </a:ext>
            </a:extLst>
          </p:cNvPr>
          <p:cNvSpPr>
            <a:spLocks noGrp="1"/>
          </p:cNvSpPr>
          <p:nvPr>
            <p:ph type="ftr" sz="quarter" idx="11"/>
          </p:nvPr>
        </p:nvSpPr>
        <p:spPr/>
        <p:txBody>
          <a:bodyPr/>
          <a:lstStyle/>
          <a:p>
            <a:pPr>
              <a:defRPr/>
            </a:pPr>
            <a:r>
              <a:rPr lang="en-US"/>
              <a:t>P.PramodKumar, Sr.Asst.Prof.,</a:t>
            </a:r>
          </a:p>
        </p:txBody>
      </p:sp>
      <p:sp>
        <p:nvSpPr>
          <p:cNvPr id="34820" name="Title 1">
            <a:extLst>
              <a:ext uri="{FF2B5EF4-FFF2-40B4-BE49-F238E27FC236}">
                <a16:creationId xmlns:a16="http://schemas.microsoft.com/office/drawing/2014/main" id="{6B0E3A5E-27DC-4447-4303-78CCD7AC0D61}"/>
              </a:ext>
            </a:extLst>
          </p:cNvPr>
          <p:cNvSpPr>
            <a:spLocks noGrp="1"/>
          </p:cNvSpPr>
          <p:nvPr>
            <p:ph type="title"/>
          </p:nvPr>
        </p:nvSpPr>
        <p:spPr/>
        <p:txBody>
          <a:bodyPr/>
          <a:lstStyle/>
          <a:p>
            <a:r>
              <a:rPr lang="en-GB" altLang="en-US" b="1"/>
              <a:t>Issues in Data integration</a:t>
            </a:r>
            <a:endParaRPr lang="en-GB" altLang="en-US"/>
          </a:p>
        </p:txBody>
      </p:sp>
      <p:sp>
        <p:nvSpPr>
          <p:cNvPr id="34821" name="Content Placeholder 2">
            <a:extLst>
              <a:ext uri="{FF2B5EF4-FFF2-40B4-BE49-F238E27FC236}">
                <a16:creationId xmlns:a16="http://schemas.microsoft.com/office/drawing/2014/main" id="{DBFE8337-1330-1783-209F-05F09AE269EC}"/>
              </a:ext>
            </a:extLst>
          </p:cNvPr>
          <p:cNvSpPr>
            <a:spLocks noGrp="1"/>
          </p:cNvSpPr>
          <p:nvPr>
            <p:ph idx="1"/>
          </p:nvPr>
        </p:nvSpPr>
        <p:spPr>
          <a:xfrm>
            <a:off x="457200" y="1524000"/>
            <a:ext cx="8229600" cy="4602163"/>
          </a:xfrm>
        </p:spPr>
        <p:txBody>
          <a:bodyPr/>
          <a:lstStyle/>
          <a:p>
            <a:pPr marL="457200" indent="-457200">
              <a:buFont typeface="Arial" panose="020B0604020202020204" pitchFamily="34" charset="0"/>
              <a:buAutoNum type="arabicPeriod"/>
            </a:pPr>
            <a:r>
              <a:rPr lang="en-GB" altLang="en-US" sz="2400" b="1"/>
              <a:t>Schema integration and object matching: </a:t>
            </a:r>
          </a:p>
          <a:p>
            <a:pPr marL="857250" lvl="1" indent="-457200"/>
            <a:r>
              <a:rPr lang="en-GB" altLang="en-US" sz="2000"/>
              <a:t>How can the data analyst or the computer be sure that customer </a:t>
            </a:r>
            <a:r>
              <a:rPr lang="en-GB" altLang="en-US" sz="2000">
                <a:solidFill>
                  <a:srgbClr val="FF0000"/>
                </a:solidFill>
              </a:rPr>
              <a:t>id</a:t>
            </a:r>
            <a:r>
              <a:rPr lang="en-GB" altLang="en-US" sz="2000"/>
              <a:t> in one database and </a:t>
            </a:r>
            <a:r>
              <a:rPr lang="en-GB" altLang="en-US" sz="2000">
                <a:solidFill>
                  <a:srgbClr val="FF0000"/>
                </a:solidFill>
              </a:rPr>
              <a:t>customer number </a:t>
            </a:r>
            <a:r>
              <a:rPr lang="en-GB" altLang="en-US" sz="2000"/>
              <a:t>in another reference to the same attribute. </a:t>
            </a:r>
          </a:p>
          <a:p>
            <a:pPr marL="457200" indent="-457200">
              <a:buFont typeface="Arial" panose="020B0604020202020204" pitchFamily="34" charset="0"/>
              <a:buAutoNum type="arabicPeriod" startAt="2"/>
            </a:pPr>
            <a:r>
              <a:rPr lang="en-GB" altLang="en-US" sz="2400" b="1"/>
              <a:t>Redundancy: </a:t>
            </a:r>
          </a:p>
          <a:p>
            <a:pPr marL="857250" lvl="1" indent="-457200"/>
            <a:r>
              <a:rPr lang="en-GB" altLang="en-US" sz="2000"/>
              <a:t>An attribute (such as </a:t>
            </a:r>
            <a:r>
              <a:rPr lang="en-GB" altLang="en-US" sz="2000">
                <a:solidFill>
                  <a:srgbClr val="FF0000"/>
                </a:solidFill>
              </a:rPr>
              <a:t>annual revenue</a:t>
            </a:r>
            <a:r>
              <a:rPr lang="en-GB" altLang="en-US" sz="2000"/>
              <a:t>, for instance) may be redundant if it can be </a:t>
            </a:r>
            <a:r>
              <a:rPr lang="en-GB" altLang="en-US" sz="2000">
                <a:solidFill>
                  <a:srgbClr val="FF0000"/>
                </a:solidFill>
              </a:rPr>
              <a:t>derived from another attribute </a:t>
            </a:r>
            <a:r>
              <a:rPr lang="en-GB" altLang="en-US" sz="2000"/>
              <a:t>or </a:t>
            </a:r>
            <a:r>
              <a:rPr lang="en-GB" altLang="en-US" sz="2000">
                <a:solidFill>
                  <a:srgbClr val="FF0000"/>
                </a:solidFill>
              </a:rPr>
              <a:t>set of attributes</a:t>
            </a:r>
            <a:r>
              <a:rPr lang="en-GB" altLang="en-US" sz="2000"/>
              <a:t>. Inconsistencies in </a:t>
            </a:r>
            <a:r>
              <a:rPr lang="en-GB" altLang="en-US" sz="2000">
                <a:solidFill>
                  <a:srgbClr val="FF0000"/>
                </a:solidFill>
              </a:rPr>
              <a:t>attribute</a:t>
            </a:r>
            <a:r>
              <a:rPr lang="en-GB" altLang="en-US" sz="2000"/>
              <a:t> or </a:t>
            </a:r>
            <a:r>
              <a:rPr lang="en-GB" altLang="en-US" sz="2000">
                <a:solidFill>
                  <a:srgbClr val="FF0000"/>
                </a:solidFill>
              </a:rPr>
              <a:t>dimension</a:t>
            </a:r>
            <a:r>
              <a:rPr lang="en-GB" altLang="en-US" sz="2000"/>
              <a:t> naming can also cause redundancies in the resulting data set. </a:t>
            </a:r>
          </a:p>
          <a:p>
            <a:pPr marL="457200" indent="-457200">
              <a:buFont typeface="Arial" panose="020B0604020202020204" pitchFamily="34" charset="0"/>
              <a:buAutoNum type="arabicPeriod" startAt="3"/>
            </a:pPr>
            <a:r>
              <a:rPr lang="en-GB" altLang="en-US" sz="2400" b="1"/>
              <a:t>Detection and resolution of data value conflicts: </a:t>
            </a:r>
          </a:p>
          <a:p>
            <a:pPr marL="857250" lvl="1" indent="-457200"/>
            <a:r>
              <a:rPr lang="en-GB" altLang="en-US" sz="2000"/>
              <a:t>For the same real-world entity, attribute values from </a:t>
            </a:r>
            <a:r>
              <a:rPr lang="en-GB" altLang="en-US" sz="2000">
                <a:solidFill>
                  <a:srgbClr val="FF0000"/>
                </a:solidFill>
              </a:rPr>
              <a:t>different sources may differ</a:t>
            </a:r>
            <a:r>
              <a:rPr lang="en-GB" altLang="en-US" sz="20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ACB8B5-4962-358C-072F-F15BA7BD5F47}"/>
              </a:ext>
            </a:extLst>
          </p:cNvPr>
          <p:cNvSpPr>
            <a:spLocks noGrp="1"/>
          </p:cNvSpPr>
          <p:nvPr>
            <p:ph type="dt" sz="quarter" idx="10"/>
          </p:nvPr>
        </p:nvSpPr>
        <p:spPr/>
        <p:txBody>
          <a:bodyPr/>
          <a:lstStyle/>
          <a:p>
            <a:pPr>
              <a:defRPr/>
            </a:pPr>
            <a:fld id="{09EF6E4B-47E3-4888-8F9D-16020FEE91F8}" type="datetime1">
              <a:rPr lang="en-US" smtClean="0"/>
              <a:pPr>
                <a:defRPr/>
              </a:pPr>
              <a:t>6/11/2023</a:t>
            </a:fld>
            <a:endParaRPr lang="en-US"/>
          </a:p>
        </p:txBody>
      </p:sp>
      <p:sp>
        <p:nvSpPr>
          <p:cNvPr id="5" name="Footer Placeholder 4">
            <a:extLst>
              <a:ext uri="{FF2B5EF4-FFF2-40B4-BE49-F238E27FC236}">
                <a16:creationId xmlns:a16="http://schemas.microsoft.com/office/drawing/2014/main" id="{D28AC093-E86B-BE49-CA8C-F5DAF611041A}"/>
              </a:ext>
            </a:extLst>
          </p:cNvPr>
          <p:cNvSpPr>
            <a:spLocks noGrp="1"/>
          </p:cNvSpPr>
          <p:nvPr>
            <p:ph type="ftr" sz="quarter" idx="11"/>
          </p:nvPr>
        </p:nvSpPr>
        <p:spPr/>
        <p:txBody>
          <a:bodyPr/>
          <a:lstStyle/>
          <a:p>
            <a:pPr>
              <a:defRPr/>
            </a:pPr>
            <a:r>
              <a:rPr lang="en-US"/>
              <a:t>P.PramodKumar, Sr.Asst.Prof.,</a:t>
            </a:r>
          </a:p>
        </p:txBody>
      </p:sp>
      <p:pic>
        <p:nvPicPr>
          <p:cNvPr id="35844" name="Picture 5" descr="Data integration issues">
            <a:extLst>
              <a:ext uri="{FF2B5EF4-FFF2-40B4-BE49-F238E27FC236}">
                <a16:creationId xmlns:a16="http://schemas.microsoft.com/office/drawing/2014/main" id="{FE2CB3D6-9390-3E9D-A1F6-BC11470C7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8229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075EB3-E841-142C-990E-7B0B3504C5C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F877C2B4-F76E-4D7C-A098-57F58AE2E7F0}"/>
              </a:ext>
            </a:extLst>
          </p:cNvPr>
          <p:cNvSpPr>
            <a:spLocks noGrp="1"/>
          </p:cNvSpPr>
          <p:nvPr>
            <p:ph type="ftr" sz="quarter" idx="11"/>
          </p:nvPr>
        </p:nvSpPr>
        <p:spPr/>
        <p:txBody>
          <a:bodyPr/>
          <a:lstStyle/>
          <a:p>
            <a:pPr>
              <a:defRPr/>
            </a:pPr>
            <a:r>
              <a:rPr lang="en-US"/>
              <a:t>P.PramodKumar, Sr.Asst.Prof.,</a:t>
            </a:r>
          </a:p>
        </p:txBody>
      </p:sp>
      <p:sp>
        <p:nvSpPr>
          <p:cNvPr id="37892" name="Title 1">
            <a:extLst>
              <a:ext uri="{FF2B5EF4-FFF2-40B4-BE49-F238E27FC236}">
                <a16:creationId xmlns:a16="http://schemas.microsoft.com/office/drawing/2014/main" id="{068FE2AD-A0AB-D717-F60E-61B98032286D}"/>
              </a:ext>
            </a:extLst>
          </p:cNvPr>
          <p:cNvSpPr>
            <a:spLocks noGrp="1"/>
          </p:cNvSpPr>
          <p:nvPr>
            <p:ph type="title"/>
          </p:nvPr>
        </p:nvSpPr>
        <p:spPr>
          <a:xfrm>
            <a:off x="457200" y="274638"/>
            <a:ext cx="8229600" cy="411162"/>
          </a:xfrm>
        </p:spPr>
        <p:txBody>
          <a:bodyPr/>
          <a:lstStyle/>
          <a:p>
            <a:r>
              <a:rPr lang="en-GB" altLang="en-US" b="1"/>
              <a:t>Data Transformation </a:t>
            </a:r>
            <a:endParaRPr lang="en-GB" altLang="en-US"/>
          </a:p>
        </p:txBody>
      </p:sp>
      <p:sp>
        <p:nvSpPr>
          <p:cNvPr id="37893" name="Content Placeholder 2">
            <a:extLst>
              <a:ext uri="{FF2B5EF4-FFF2-40B4-BE49-F238E27FC236}">
                <a16:creationId xmlns:a16="http://schemas.microsoft.com/office/drawing/2014/main" id="{C3165C02-A624-9016-5501-DC758A718395}"/>
              </a:ext>
            </a:extLst>
          </p:cNvPr>
          <p:cNvSpPr>
            <a:spLocks noGrp="1"/>
          </p:cNvSpPr>
          <p:nvPr>
            <p:ph idx="1"/>
          </p:nvPr>
        </p:nvSpPr>
        <p:spPr>
          <a:xfrm>
            <a:off x="457200" y="838200"/>
            <a:ext cx="8229600" cy="5287963"/>
          </a:xfrm>
        </p:spPr>
        <p:txBody>
          <a:bodyPr/>
          <a:lstStyle/>
          <a:p>
            <a:r>
              <a:rPr lang="en-GB" altLang="en-US" sz="2400"/>
              <a:t>In data transformation, the data are transformed or consolidated into forms appropriate for mining.</a:t>
            </a:r>
          </a:p>
          <a:p>
            <a:r>
              <a:rPr lang="en-GB" altLang="en-US" sz="2400"/>
              <a:t>Data transformation can involve the following: </a:t>
            </a:r>
          </a:p>
          <a:p>
            <a:pPr lvl="1"/>
            <a:r>
              <a:rPr lang="en-GB" altLang="en-US" sz="2000">
                <a:solidFill>
                  <a:srgbClr val="FF0000"/>
                </a:solidFill>
              </a:rPr>
              <a:t>Smoothing</a:t>
            </a:r>
            <a:r>
              <a:rPr lang="en-GB" altLang="en-US" sz="2000"/>
              <a:t>, which works to remove noise from the data </a:t>
            </a:r>
          </a:p>
          <a:p>
            <a:pPr lvl="2"/>
            <a:r>
              <a:rPr lang="en-GB" altLang="en-US" sz="1600"/>
              <a:t>Such techniques include </a:t>
            </a:r>
            <a:r>
              <a:rPr lang="en-GB" altLang="en-US" sz="1600">
                <a:solidFill>
                  <a:srgbClr val="FF0000"/>
                </a:solidFill>
              </a:rPr>
              <a:t>binning</a:t>
            </a:r>
            <a:r>
              <a:rPr lang="en-GB" altLang="en-US" sz="1600"/>
              <a:t>, </a:t>
            </a:r>
            <a:r>
              <a:rPr lang="en-GB" altLang="en-US" sz="1600">
                <a:solidFill>
                  <a:srgbClr val="FF0000"/>
                </a:solidFill>
              </a:rPr>
              <a:t>regression</a:t>
            </a:r>
            <a:r>
              <a:rPr lang="en-GB" altLang="en-US" sz="1600"/>
              <a:t>, and </a:t>
            </a:r>
            <a:r>
              <a:rPr lang="en-GB" altLang="en-US" sz="1600">
                <a:solidFill>
                  <a:srgbClr val="FF0000"/>
                </a:solidFill>
              </a:rPr>
              <a:t>clustering</a:t>
            </a:r>
            <a:r>
              <a:rPr lang="en-GB" altLang="en-US" sz="1600"/>
              <a:t>. </a:t>
            </a:r>
          </a:p>
          <a:p>
            <a:pPr lvl="1"/>
            <a:r>
              <a:rPr lang="en-GB" altLang="en-US" sz="2000">
                <a:solidFill>
                  <a:srgbClr val="FF0000"/>
                </a:solidFill>
              </a:rPr>
              <a:t>Aggregation</a:t>
            </a:r>
            <a:r>
              <a:rPr lang="en-GB" altLang="en-US" sz="2000"/>
              <a:t>, where summary or aggregation operations are applied to the data. </a:t>
            </a:r>
          </a:p>
          <a:p>
            <a:pPr lvl="2"/>
            <a:r>
              <a:rPr lang="en-GB" altLang="en-US" sz="1600"/>
              <a:t>For example, the </a:t>
            </a:r>
            <a:r>
              <a:rPr lang="en-GB" altLang="en-US" sz="1600">
                <a:solidFill>
                  <a:srgbClr val="FF0000"/>
                </a:solidFill>
              </a:rPr>
              <a:t>daily sales </a:t>
            </a:r>
            <a:r>
              <a:rPr lang="en-GB" altLang="en-US" sz="1600"/>
              <a:t>data may be aggregated so as to compute </a:t>
            </a:r>
            <a:r>
              <a:rPr lang="en-GB" altLang="en-US" sz="1600">
                <a:solidFill>
                  <a:srgbClr val="FF0000"/>
                </a:solidFill>
              </a:rPr>
              <a:t>monthly and annual total amounts</a:t>
            </a:r>
          </a:p>
          <a:p>
            <a:pPr lvl="2"/>
            <a:r>
              <a:rPr lang="en-GB" altLang="en-US" sz="1600"/>
              <a:t>This step is typically used in constructing a data cube for analysis of the data at multiple granularities. </a:t>
            </a:r>
          </a:p>
          <a:p>
            <a:pPr lvl="1"/>
            <a:r>
              <a:rPr lang="en-GB" altLang="en-US" sz="1800">
                <a:solidFill>
                  <a:srgbClr val="FF0000"/>
                </a:solidFill>
              </a:rPr>
              <a:t>Generalization</a:t>
            </a:r>
            <a:r>
              <a:rPr lang="en-GB" altLang="en-US" sz="1800"/>
              <a:t> of the data, where low-level or ―primitive‖ (raw) data are replaced by higher-level concepts through the use of </a:t>
            </a:r>
            <a:r>
              <a:rPr lang="en-GB" altLang="en-US" sz="1800">
                <a:solidFill>
                  <a:srgbClr val="FF0000"/>
                </a:solidFill>
              </a:rPr>
              <a:t>concept hierarchies</a:t>
            </a:r>
            <a:r>
              <a:rPr lang="en-GB" altLang="en-US" sz="1800"/>
              <a:t>.</a:t>
            </a:r>
          </a:p>
          <a:p>
            <a:pPr lvl="2"/>
            <a:r>
              <a:rPr lang="en-GB" altLang="en-US" sz="1400"/>
              <a:t> For example, </a:t>
            </a:r>
            <a:r>
              <a:rPr lang="en-GB" altLang="en-US" sz="1400">
                <a:solidFill>
                  <a:srgbClr val="FF0000"/>
                </a:solidFill>
              </a:rPr>
              <a:t>categorical attributes</a:t>
            </a:r>
            <a:r>
              <a:rPr lang="en-GB" altLang="en-US" sz="1400"/>
              <a:t>, like </a:t>
            </a:r>
            <a:r>
              <a:rPr lang="en-GB" altLang="en-US" sz="1400">
                <a:solidFill>
                  <a:srgbClr val="FF0000"/>
                </a:solidFill>
              </a:rPr>
              <a:t>street</a:t>
            </a:r>
            <a:r>
              <a:rPr lang="en-GB" altLang="en-US" sz="1400"/>
              <a:t>, can be generalized to higher-level concepts, like city or </a:t>
            </a:r>
            <a:r>
              <a:rPr lang="en-GB" altLang="en-US" sz="1400">
                <a:solidFill>
                  <a:srgbClr val="FF0000"/>
                </a:solidFill>
              </a:rPr>
              <a:t>country</a:t>
            </a:r>
            <a:r>
              <a:rPr lang="en-GB" altLang="en-US" sz="1400"/>
              <a:t>. </a:t>
            </a:r>
          </a:p>
          <a:p>
            <a:endParaRPr lang="en-GB" altLang="en-US" sz="2400"/>
          </a:p>
          <a:p>
            <a:endParaRPr lang="en-GB"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BB8C67-17EC-7E31-D9C2-41367F78B462}"/>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69D2F03C-CD3D-8650-4BD7-8D02DE761764}"/>
              </a:ext>
            </a:extLst>
          </p:cNvPr>
          <p:cNvSpPr>
            <a:spLocks noGrp="1"/>
          </p:cNvSpPr>
          <p:nvPr>
            <p:ph type="ftr" sz="quarter" idx="11"/>
          </p:nvPr>
        </p:nvSpPr>
        <p:spPr/>
        <p:txBody>
          <a:bodyPr/>
          <a:lstStyle/>
          <a:p>
            <a:pPr>
              <a:defRPr/>
            </a:pPr>
            <a:r>
              <a:rPr lang="en-US"/>
              <a:t>P.PramodKumar, Sr.Asst.Prof.,</a:t>
            </a:r>
          </a:p>
        </p:txBody>
      </p:sp>
      <p:sp>
        <p:nvSpPr>
          <p:cNvPr id="38916" name="Title 1">
            <a:extLst>
              <a:ext uri="{FF2B5EF4-FFF2-40B4-BE49-F238E27FC236}">
                <a16:creationId xmlns:a16="http://schemas.microsoft.com/office/drawing/2014/main" id="{443D2491-821D-63FC-3CBF-FD9D7E0F8DE8}"/>
              </a:ext>
            </a:extLst>
          </p:cNvPr>
          <p:cNvSpPr>
            <a:spLocks noGrp="1"/>
          </p:cNvSpPr>
          <p:nvPr>
            <p:ph type="title"/>
          </p:nvPr>
        </p:nvSpPr>
        <p:spPr>
          <a:xfrm>
            <a:off x="457200" y="274638"/>
            <a:ext cx="8229600" cy="639762"/>
          </a:xfrm>
        </p:spPr>
        <p:txBody>
          <a:bodyPr/>
          <a:lstStyle/>
          <a:p>
            <a:r>
              <a:rPr lang="en-GB" altLang="en-US" b="1"/>
              <a:t>Data Transformation.. </a:t>
            </a:r>
            <a:endParaRPr lang="en-GB" altLang="en-US"/>
          </a:p>
        </p:txBody>
      </p:sp>
      <p:sp>
        <p:nvSpPr>
          <p:cNvPr id="38917" name="Content Placeholder 2">
            <a:extLst>
              <a:ext uri="{FF2B5EF4-FFF2-40B4-BE49-F238E27FC236}">
                <a16:creationId xmlns:a16="http://schemas.microsoft.com/office/drawing/2014/main" id="{C180435F-974E-C385-5CFA-9192E869A362}"/>
              </a:ext>
            </a:extLst>
          </p:cNvPr>
          <p:cNvSpPr>
            <a:spLocks noGrp="1"/>
          </p:cNvSpPr>
          <p:nvPr>
            <p:ph idx="1"/>
          </p:nvPr>
        </p:nvSpPr>
        <p:spPr>
          <a:xfrm>
            <a:off x="228600" y="1600200"/>
            <a:ext cx="8610600" cy="4525963"/>
          </a:xfrm>
        </p:spPr>
        <p:txBody>
          <a:bodyPr/>
          <a:lstStyle/>
          <a:p>
            <a:pPr lvl="1"/>
            <a:r>
              <a:rPr lang="en-GB" altLang="en-US" sz="2000">
                <a:solidFill>
                  <a:srgbClr val="FF0000"/>
                </a:solidFill>
              </a:rPr>
              <a:t>Normalization</a:t>
            </a:r>
            <a:r>
              <a:rPr lang="en-GB" altLang="en-US" sz="2000"/>
              <a:t>, where the attribute data are scaled so as to fall within a small specified range, such as </a:t>
            </a:r>
            <a:r>
              <a:rPr lang="en-GB" altLang="en-US" sz="2000">
                <a:solidFill>
                  <a:srgbClr val="FF0000"/>
                </a:solidFill>
              </a:rPr>
              <a:t>-1:0 to 1:0</a:t>
            </a:r>
            <a:r>
              <a:rPr lang="en-GB" altLang="en-US" sz="2000"/>
              <a:t>, or </a:t>
            </a:r>
            <a:r>
              <a:rPr lang="en-GB" altLang="en-US" sz="2000">
                <a:solidFill>
                  <a:srgbClr val="FF0000"/>
                </a:solidFill>
              </a:rPr>
              <a:t>0:0 to 1:0</a:t>
            </a:r>
            <a:r>
              <a:rPr lang="en-GB" altLang="en-US" sz="2000"/>
              <a:t>. </a:t>
            </a:r>
          </a:p>
          <a:p>
            <a:pPr lvl="1"/>
            <a:r>
              <a:rPr lang="en-GB" altLang="en-US" sz="2000">
                <a:solidFill>
                  <a:srgbClr val="FF0000"/>
                </a:solidFill>
              </a:rPr>
              <a:t>Attribute construction </a:t>
            </a:r>
            <a:r>
              <a:rPr lang="en-GB" altLang="en-US" sz="2000"/>
              <a:t>(or </a:t>
            </a:r>
            <a:r>
              <a:rPr lang="en-GB" altLang="en-US" sz="2000">
                <a:solidFill>
                  <a:srgbClr val="FF0000"/>
                </a:solidFill>
              </a:rPr>
              <a:t>feature</a:t>
            </a:r>
            <a:r>
              <a:rPr lang="en-GB" altLang="en-US" sz="2000"/>
              <a:t> construction), where new attributes are constructed and added from </a:t>
            </a:r>
            <a:r>
              <a:rPr lang="en-GB" altLang="en-US" sz="2000" b="1"/>
              <a:t>the given set of attributes to help the mining process. </a:t>
            </a:r>
          </a:p>
          <a:p>
            <a:endParaRPr lang="en-GB"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47F57F-B6F2-B0A4-3039-9213D8F8F04B}"/>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10CFD1E9-08D6-ECD5-83ED-96A03491D658}"/>
              </a:ext>
            </a:extLst>
          </p:cNvPr>
          <p:cNvSpPr>
            <a:spLocks noGrp="1"/>
          </p:cNvSpPr>
          <p:nvPr>
            <p:ph type="ftr" sz="quarter" idx="11"/>
          </p:nvPr>
        </p:nvSpPr>
        <p:spPr/>
        <p:txBody>
          <a:bodyPr/>
          <a:lstStyle/>
          <a:p>
            <a:pPr>
              <a:defRPr/>
            </a:pPr>
            <a:r>
              <a:rPr lang="en-US"/>
              <a:t>P.PramodKumar, Sr.Asst.Prof.,</a:t>
            </a:r>
          </a:p>
        </p:txBody>
      </p:sp>
      <p:sp>
        <p:nvSpPr>
          <p:cNvPr id="39940" name="Title 1">
            <a:extLst>
              <a:ext uri="{FF2B5EF4-FFF2-40B4-BE49-F238E27FC236}">
                <a16:creationId xmlns:a16="http://schemas.microsoft.com/office/drawing/2014/main" id="{A48D2183-721C-0ACD-6280-187E089A9140}"/>
              </a:ext>
            </a:extLst>
          </p:cNvPr>
          <p:cNvSpPr>
            <a:spLocks noGrp="1"/>
          </p:cNvSpPr>
          <p:nvPr>
            <p:ph type="title"/>
          </p:nvPr>
        </p:nvSpPr>
        <p:spPr>
          <a:xfrm>
            <a:off x="457200" y="274638"/>
            <a:ext cx="8229600" cy="487362"/>
          </a:xfrm>
        </p:spPr>
        <p:txBody>
          <a:bodyPr/>
          <a:lstStyle/>
          <a:p>
            <a:r>
              <a:rPr lang="en-GB" altLang="en-US" b="1"/>
              <a:t>Data Reduction </a:t>
            </a:r>
            <a:endParaRPr lang="en-GB" altLang="en-US"/>
          </a:p>
        </p:txBody>
      </p:sp>
      <p:sp>
        <p:nvSpPr>
          <p:cNvPr id="39941" name="Content Placeholder 2">
            <a:extLst>
              <a:ext uri="{FF2B5EF4-FFF2-40B4-BE49-F238E27FC236}">
                <a16:creationId xmlns:a16="http://schemas.microsoft.com/office/drawing/2014/main" id="{8CDD0211-EE72-72C6-E44D-D63E0C19CBE8}"/>
              </a:ext>
            </a:extLst>
          </p:cNvPr>
          <p:cNvSpPr>
            <a:spLocks noGrp="1"/>
          </p:cNvSpPr>
          <p:nvPr>
            <p:ph idx="1"/>
          </p:nvPr>
        </p:nvSpPr>
        <p:spPr>
          <a:xfrm>
            <a:off x="457200" y="990600"/>
            <a:ext cx="8534400" cy="5135563"/>
          </a:xfrm>
        </p:spPr>
        <p:txBody>
          <a:bodyPr/>
          <a:lstStyle/>
          <a:p>
            <a:pPr>
              <a:defRPr/>
            </a:pPr>
            <a:r>
              <a:rPr lang="en-GB" altLang="en-US" sz="2400" dirty="0"/>
              <a:t>Data reduction techniques can be applied to obtain a </a:t>
            </a:r>
            <a:r>
              <a:rPr lang="en-GB" altLang="en-US" sz="2400" dirty="0">
                <a:solidFill>
                  <a:srgbClr val="FF0000"/>
                </a:solidFill>
              </a:rPr>
              <a:t>reduced representation </a:t>
            </a:r>
            <a:r>
              <a:rPr lang="en-GB" altLang="en-US" sz="2400" dirty="0"/>
              <a:t>of the data set that is much </a:t>
            </a:r>
            <a:r>
              <a:rPr lang="en-GB" altLang="en-US" sz="2400" dirty="0">
                <a:solidFill>
                  <a:srgbClr val="FF0000"/>
                </a:solidFill>
              </a:rPr>
              <a:t>smaller in volume</a:t>
            </a:r>
            <a:r>
              <a:rPr lang="en-GB" altLang="en-US" sz="2400" dirty="0"/>
              <a:t>, yet </a:t>
            </a:r>
            <a:r>
              <a:rPr lang="en-GB" altLang="en-US" sz="2400" dirty="0">
                <a:solidFill>
                  <a:srgbClr val="FF0000"/>
                </a:solidFill>
              </a:rPr>
              <a:t>closely maintains </a:t>
            </a:r>
            <a:r>
              <a:rPr lang="en-GB" altLang="en-US" sz="2400" dirty="0"/>
              <a:t>the </a:t>
            </a:r>
            <a:r>
              <a:rPr lang="en-GB" altLang="en-US" sz="2400" dirty="0">
                <a:solidFill>
                  <a:srgbClr val="FF0000"/>
                </a:solidFill>
              </a:rPr>
              <a:t>integrity</a:t>
            </a:r>
            <a:r>
              <a:rPr lang="en-GB" altLang="en-US" sz="2400" dirty="0"/>
              <a:t> of the </a:t>
            </a:r>
            <a:r>
              <a:rPr lang="en-GB" altLang="en-US" sz="2400" dirty="0">
                <a:solidFill>
                  <a:srgbClr val="FF0000"/>
                </a:solidFill>
              </a:rPr>
              <a:t>original data</a:t>
            </a:r>
            <a:r>
              <a:rPr lang="en-GB" altLang="en-US" sz="2400" dirty="0"/>
              <a:t>.</a:t>
            </a:r>
          </a:p>
          <a:p>
            <a:pPr lvl="1">
              <a:defRPr/>
            </a:pPr>
            <a:r>
              <a:rPr lang="en-GB" altLang="en-US" sz="2000" dirty="0">
                <a:solidFill>
                  <a:srgbClr val="00B0F0"/>
                </a:solidFill>
              </a:rPr>
              <a:t>That is, mining on the reduced data set should be more efficient yet produce the same (or almost the same) analytical results</a:t>
            </a:r>
            <a:r>
              <a:rPr lang="en-GB" altLang="en-US" sz="2000" dirty="0"/>
              <a:t>.</a:t>
            </a:r>
          </a:p>
          <a:p>
            <a:pPr>
              <a:defRPr/>
            </a:pPr>
            <a:r>
              <a:rPr lang="en-GB" altLang="en-US" sz="2400" dirty="0"/>
              <a:t>Strategies for data reduction include the following: </a:t>
            </a:r>
          </a:p>
          <a:p>
            <a:pPr lvl="1">
              <a:defRPr/>
            </a:pPr>
            <a:r>
              <a:rPr lang="en-GB" altLang="en-US" sz="2000" dirty="0">
                <a:solidFill>
                  <a:srgbClr val="FF0000"/>
                </a:solidFill>
              </a:rPr>
              <a:t>Data cube aggregation</a:t>
            </a:r>
            <a:r>
              <a:rPr lang="en-GB" altLang="en-US" sz="2000" dirty="0"/>
              <a:t>, where aggregation operations are applied to the data in the construction of a data cube. </a:t>
            </a:r>
          </a:p>
          <a:p>
            <a:pPr lvl="1">
              <a:defRPr/>
            </a:pPr>
            <a:r>
              <a:rPr lang="en-GB" altLang="en-US" sz="2000" dirty="0">
                <a:solidFill>
                  <a:srgbClr val="FF0000"/>
                </a:solidFill>
              </a:rPr>
              <a:t>Dimensionality reduction – </a:t>
            </a:r>
            <a:r>
              <a:rPr lang="en-GB" altLang="en-US" sz="2000" dirty="0"/>
              <a:t>attribute subset selection or encoding mechanisms are used to reduce the dataset size </a:t>
            </a:r>
          </a:p>
          <a:p>
            <a:pPr lvl="2" indent="-342900">
              <a:lnSpc>
                <a:spcPct val="107000"/>
              </a:lnSpc>
              <a:spcBef>
                <a:spcPts val="0"/>
              </a:spcBef>
              <a:spcAft>
                <a:spcPts val="0"/>
              </a:spcAft>
              <a:buSzPts val="1000"/>
              <a:buFont typeface="Symbol" panose="05050102010706020507" pitchFamily="18" charset="2"/>
              <a:buChar char=""/>
              <a:tabLst>
                <a:tab pos="457200" algn="l"/>
              </a:tabLst>
              <a:defRPr/>
            </a:pPr>
            <a:r>
              <a:rPr lang="en-US" sz="1600" b="1" kern="0" dirty="0">
                <a:latin typeface="var(--font-secondary)"/>
                <a:cs typeface="Times New Roman" panose="02020603050405020304" pitchFamily="18" charset="0"/>
              </a:rPr>
              <a:t>Feature Selection </a:t>
            </a:r>
            <a:r>
              <a:rPr lang="en-US" sz="1600" kern="0" dirty="0">
                <a:latin typeface="var(--font-secondary)"/>
                <a:cs typeface="Times New Roman" panose="02020603050405020304" pitchFamily="18" charset="0"/>
              </a:rPr>
              <a:t>– process of removing the irrelevant or redundant features.</a:t>
            </a:r>
          </a:p>
          <a:p>
            <a:pPr lvl="2" indent="-342900">
              <a:lnSpc>
                <a:spcPct val="107000"/>
              </a:lnSpc>
              <a:spcBef>
                <a:spcPts val="0"/>
              </a:spcBef>
              <a:spcAft>
                <a:spcPts val="0"/>
              </a:spcAft>
              <a:buSzPts val="1000"/>
              <a:buFont typeface="Symbol" panose="05050102010706020507" pitchFamily="18" charset="2"/>
              <a:buChar char=""/>
              <a:tabLst>
                <a:tab pos="457200" algn="l"/>
              </a:tabLst>
              <a:defRPr/>
            </a:pPr>
            <a:r>
              <a:rPr lang="en-US" sz="1600" b="1" kern="0" dirty="0">
                <a:latin typeface="var(--font-secondary)"/>
                <a:cs typeface="Times New Roman" panose="02020603050405020304" pitchFamily="18" charset="0"/>
              </a:rPr>
              <a:t>Feature Extraction – </a:t>
            </a:r>
            <a:r>
              <a:rPr lang="en-US" sz="1600" kern="0" dirty="0">
                <a:latin typeface="var(--font-secondary)"/>
                <a:cs typeface="Times New Roman" panose="02020603050405020304" pitchFamily="18" charset="0"/>
              </a:rPr>
              <a:t>e process of transforming data into features suitable for modeling</a:t>
            </a:r>
            <a:endParaRPr lang="en-GB" altLang="en-US" sz="1600" kern="0" dirty="0">
              <a:latin typeface="var(--font-secondary)"/>
              <a:cs typeface="Times New Roman" panose="02020603050405020304" pitchFamily="18" charset="0"/>
            </a:endParaRPr>
          </a:p>
          <a:p>
            <a:pPr>
              <a:defRPr/>
            </a:pPr>
            <a:endParaRPr lang="en-GB"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559029-70CC-95E0-DF31-DB2B06ADB644}"/>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E9898786-B79F-8B1F-0058-3D375E4DF6F9}"/>
              </a:ext>
            </a:extLst>
          </p:cNvPr>
          <p:cNvSpPr>
            <a:spLocks noGrp="1"/>
          </p:cNvSpPr>
          <p:nvPr>
            <p:ph type="ftr" sz="quarter" idx="11"/>
          </p:nvPr>
        </p:nvSpPr>
        <p:spPr/>
        <p:txBody>
          <a:bodyPr/>
          <a:lstStyle/>
          <a:p>
            <a:pPr>
              <a:defRPr/>
            </a:pPr>
            <a:r>
              <a:rPr lang="en-US"/>
              <a:t>P.PramodKumar, Sr.Asst.Prof.,</a:t>
            </a:r>
          </a:p>
        </p:txBody>
      </p:sp>
      <p:sp>
        <p:nvSpPr>
          <p:cNvPr id="41988" name="Title 1">
            <a:extLst>
              <a:ext uri="{FF2B5EF4-FFF2-40B4-BE49-F238E27FC236}">
                <a16:creationId xmlns:a16="http://schemas.microsoft.com/office/drawing/2014/main" id="{8575EBDF-E5D0-83E1-116C-A4D6CF73D371}"/>
              </a:ext>
            </a:extLst>
          </p:cNvPr>
          <p:cNvSpPr>
            <a:spLocks noGrp="1"/>
          </p:cNvSpPr>
          <p:nvPr>
            <p:ph type="title"/>
          </p:nvPr>
        </p:nvSpPr>
        <p:spPr>
          <a:xfrm>
            <a:off x="457200" y="274638"/>
            <a:ext cx="8229600" cy="639762"/>
          </a:xfrm>
        </p:spPr>
        <p:txBody>
          <a:bodyPr/>
          <a:lstStyle/>
          <a:p>
            <a:r>
              <a:rPr lang="en-GB" altLang="en-US" b="1"/>
              <a:t>Data Reduction .. </a:t>
            </a:r>
            <a:endParaRPr lang="en-GB" altLang="en-US"/>
          </a:p>
        </p:txBody>
      </p:sp>
      <p:sp>
        <p:nvSpPr>
          <p:cNvPr id="41989" name="Content Placeholder 2">
            <a:extLst>
              <a:ext uri="{FF2B5EF4-FFF2-40B4-BE49-F238E27FC236}">
                <a16:creationId xmlns:a16="http://schemas.microsoft.com/office/drawing/2014/main" id="{D7D13B5D-9CC3-D5D4-8218-E0EB3B71780C}"/>
              </a:ext>
            </a:extLst>
          </p:cNvPr>
          <p:cNvSpPr>
            <a:spLocks noGrp="1"/>
          </p:cNvSpPr>
          <p:nvPr>
            <p:ph idx="1"/>
          </p:nvPr>
        </p:nvSpPr>
        <p:spPr>
          <a:xfrm>
            <a:off x="457200" y="1143000"/>
            <a:ext cx="8229600" cy="5029200"/>
          </a:xfrm>
        </p:spPr>
        <p:txBody>
          <a:bodyPr/>
          <a:lstStyle/>
          <a:p>
            <a:pPr lvl="1"/>
            <a:r>
              <a:rPr lang="en-GB" altLang="en-US" sz="2400">
                <a:solidFill>
                  <a:srgbClr val="FF0000"/>
                </a:solidFill>
              </a:rPr>
              <a:t>Numerosity reduction; </a:t>
            </a:r>
          </a:p>
          <a:p>
            <a:pPr lvl="2"/>
            <a:r>
              <a:rPr lang="en-GB" altLang="en-US" sz="2000"/>
              <a:t>The data are replaced or </a:t>
            </a:r>
            <a:r>
              <a:rPr lang="en-GB" altLang="en-US" sz="2000">
                <a:solidFill>
                  <a:srgbClr val="FF0000"/>
                </a:solidFill>
              </a:rPr>
              <a:t>estimated by alternative, smaller data representations</a:t>
            </a:r>
            <a:r>
              <a:rPr lang="en-GB" altLang="en-US" sz="2000"/>
              <a:t> </a:t>
            </a:r>
          </a:p>
          <a:p>
            <a:pPr lvl="3"/>
            <a:r>
              <a:rPr lang="en-GB" altLang="en-US" sz="1800"/>
              <a:t>For example using parametric models (which need store only the model parameters instead of the actual data) or nonparametric methods such as clustering, sampling, and the use of histograms. </a:t>
            </a:r>
          </a:p>
          <a:p>
            <a:pPr lvl="1"/>
            <a:r>
              <a:rPr lang="en-GB" altLang="en-US" sz="2400">
                <a:solidFill>
                  <a:srgbClr val="FF0000"/>
                </a:solidFill>
              </a:rPr>
              <a:t>Discretization and concept hierarchy generation</a:t>
            </a:r>
          </a:p>
          <a:p>
            <a:pPr lvl="2"/>
            <a:r>
              <a:rPr lang="en-GB" altLang="en-US" sz="1600"/>
              <a:t>Raw data values for attributes are replaced by </a:t>
            </a:r>
            <a:r>
              <a:rPr lang="en-GB" altLang="en-US" sz="1600">
                <a:solidFill>
                  <a:srgbClr val="FF0000"/>
                </a:solidFill>
              </a:rPr>
              <a:t>ranges</a:t>
            </a:r>
            <a:r>
              <a:rPr lang="en-GB" altLang="en-US" sz="1600"/>
              <a:t> or higher conceptual levels.</a:t>
            </a:r>
          </a:p>
          <a:p>
            <a:pPr lvl="2"/>
            <a:r>
              <a:rPr lang="en-GB" altLang="en-US" sz="1600"/>
              <a:t>Data discretization is a form of numerosity reduction that is very useful for the automatic  generation of concept hierarchies. </a:t>
            </a:r>
          </a:p>
          <a:p>
            <a:pPr lvl="2"/>
            <a:r>
              <a:rPr lang="en-GB" altLang="en-US" sz="1600"/>
              <a:t>Discretization and concept hierarchy generation are powerful tools for data mining, in that they allow the mining of data at multiple levels of abstraction. </a:t>
            </a:r>
          </a:p>
          <a:p>
            <a:endParaRPr lang="en-GB"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7AD143F-18A2-1404-31E4-FD345FF0606B}"/>
              </a:ext>
            </a:extLst>
          </p:cNvPr>
          <p:cNvSpPr>
            <a:spLocks noGrp="1"/>
          </p:cNvSpPr>
          <p:nvPr>
            <p:ph type="title"/>
          </p:nvPr>
        </p:nvSpPr>
        <p:spPr>
          <a:xfrm>
            <a:off x="685800" y="3352800"/>
            <a:ext cx="8229600" cy="1143000"/>
          </a:xfrm>
        </p:spPr>
        <p:txBody>
          <a:bodyPr/>
          <a:lstStyle/>
          <a:p>
            <a:r>
              <a:rPr lang="en-GB" altLang="en-US">
                <a:solidFill>
                  <a:srgbClr val="00B0F0"/>
                </a:solidFill>
              </a:rPr>
              <a:t>Mining Methods</a:t>
            </a:r>
            <a:endParaRPr lang="en-GB" altLang="en-US"/>
          </a:p>
        </p:txBody>
      </p:sp>
      <p:sp>
        <p:nvSpPr>
          <p:cNvPr id="43011" name="Content Placeholder 2">
            <a:extLst>
              <a:ext uri="{FF2B5EF4-FFF2-40B4-BE49-F238E27FC236}">
                <a16:creationId xmlns:a16="http://schemas.microsoft.com/office/drawing/2014/main" id="{2930137C-65EF-BEC8-8391-984F71B3C55A}"/>
              </a:ext>
            </a:extLst>
          </p:cNvPr>
          <p:cNvSpPr>
            <a:spLocks noGrp="1"/>
          </p:cNvSpPr>
          <p:nvPr>
            <p:ph idx="1"/>
          </p:nvPr>
        </p:nvSpPr>
        <p:spPr/>
        <p:txBody>
          <a:bodyPr/>
          <a:lstStyle/>
          <a:p>
            <a:endParaRPr lang="en-GB" altLang="en-US"/>
          </a:p>
          <a:p>
            <a:endParaRPr lang="en-GB" altLang="en-US"/>
          </a:p>
        </p:txBody>
      </p:sp>
      <p:sp>
        <p:nvSpPr>
          <p:cNvPr id="4" name="Date Placeholder 3">
            <a:extLst>
              <a:ext uri="{FF2B5EF4-FFF2-40B4-BE49-F238E27FC236}">
                <a16:creationId xmlns:a16="http://schemas.microsoft.com/office/drawing/2014/main" id="{E052D048-4E72-0F2C-B909-C4659455A195}"/>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C5E8171C-96BD-0BA8-A82D-DB38C6B6261B}"/>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1C241B6-63CB-8C94-8940-74F16AFFC21C}"/>
              </a:ext>
            </a:extLst>
          </p:cNvPr>
          <p:cNvSpPr>
            <a:spLocks noGrp="1"/>
          </p:cNvSpPr>
          <p:nvPr>
            <p:ph type="title"/>
          </p:nvPr>
        </p:nvSpPr>
        <p:spPr>
          <a:xfrm>
            <a:off x="457200" y="274638"/>
            <a:ext cx="8229600" cy="715962"/>
          </a:xfrm>
        </p:spPr>
        <p:txBody>
          <a:bodyPr/>
          <a:lstStyle/>
          <a:p>
            <a:r>
              <a:rPr lang="en-GB" altLang="en-US" b="1">
                <a:solidFill>
                  <a:srgbClr val="00B0F0"/>
                </a:solidFill>
              </a:rPr>
              <a:t>Association Rule Mining </a:t>
            </a:r>
            <a:endParaRPr lang="en-GB" altLang="en-US">
              <a:solidFill>
                <a:srgbClr val="00B0F0"/>
              </a:solidFill>
            </a:endParaRPr>
          </a:p>
        </p:txBody>
      </p:sp>
      <p:sp>
        <p:nvSpPr>
          <p:cNvPr id="45059" name="Content Placeholder 2">
            <a:extLst>
              <a:ext uri="{FF2B5EF4-FFF2-40B4-BE49-F238E27FC236}">
                <a16:creationId xmlns:a16="http://schemas.microsoft.com/office/drawing/2014/main" id="{AB48D7C6-64CB-E2F6-1D3F-BD531F7A49A6}"/>
              </a:ext>
            </a:extLst>
          </p:cNvPr>
          <p:cNvSpPr>
            <a:spLocks noGrp="1"/>
          </p:cNvSpPr>
          <p:nvPr>
            <p:ph idx="1"/>
          </p:nvPr>
        </p:nvSpPr>
        <p:spPr/>
        <p:txBody>
          <a:bodyPr/>
          <a:lstStyle/>
          <a:p>
            <a:r>
              <a:rPr lang="en-GB" altLang="en-US" sz="2800"/>
              <a:t>Association rule mining is a popular and well researched </a:t>
            </a:r>
            <a:r>
              <a:rPr lang="en-GB" altLang="en-US" sz="2800">
                <a:solidFill>
                  <a:srgbClr val="FF0000"/>
                </a:solidFill>
              </a:rPr>
              <a:t>method for discovering interesting relations </a:t>
            </a:r>
            <a:r>
              <a:rPr lang="en-GB" altLang="en-US" sz="2800"/>
              <a:t>between variables in large databases. </a:t>
            </a:r>
          </a:p>
          <a:p>
            <a:r>
              <a:rPr lang="en-GB" altLang="en-US" sz="2800"/>
              <a:t>It is intended to </a:t>
            </a:r>
            <a:r>
              <a:rPr lang="en-GB" altLang="en-US" sz="2800">
                <a:solidFill>
                  <a:srgbClr val="FF0000"/>
                </a:solidFill>
              </a:rPr>
              <a:t>identify strong rules discovered in databases </a:t>
            </a:r>
            <a:r>
              <a:rPr lang="en-GB" altLang="en-US" sz="2800"/>
              <a:t>using different measures of interestingness. </a:t>
            </a:r>
          </a:p>
          <a:p>
            <a:r>
              <a:rPr lang="en-GB" altLang="en-US" sz="2800"/>
              <a:t>Based on the concept of strong rules – </a:t>
            </a:r>
            <a:r>
              <a:rPr lang="en-GB" altLang="en-US" sz="2800">
                <a:solidFill>
                  <a:srgbClr val="FF0000"/>
                </a:solidFill>
              </a:rPr>
              <a:t>Rakesh Agrawal et al. </a:t>
            </a:r>
            <a:r>
              <a:rPr lang="en-GB" altLang="en-US" sz="2800"/>
              <a:t>introduced association rules. </a:t>
            </a:r>
          </a:p>
          <a:p>
            <a:endParaRPr lang="en-GB" altLang="en-US" sz="2800"/>
          </a:p>
        </p:txBody>
      </p:sp>
      <p:sp>
        <p:nvSpPr>
          <p:cNvPr id="4" name="Date Placeholder 3">
            <a:extLst>
              <a:ext uri="{FF2B5EF4-FFF2-40B4-BE49-F238E27FC236}">
                <a16:creationId xmlns:a16="http://schemas.microsoft.com/office/drawing/2014/main" id="{FC587B5D-957B-C97B-50B7-C7844CBC732F}"/>
              </a:ext>
            </a:extLst>
          </p:cNvPr>
          <p:cNvSpPr>
            <a:spLocks noGrp="1"/>
          </p:cNvSpPr>
          <p:nvPr>
            <p:ph type="dt" sz="quarter" idx="10"/>
          </p:nvPr>
        </p:nvSpPr>
        <p:spPr/>
        <p:txBody>
          <a:bodyPr/>
          <a:lstStyle/>
          <a:p>
            <a:pPr>
              <a:defRPr/>
            </a:pPr>
            <a:fld id="{3DF71F7B-CB0F-42B8-BD65-E9A53CD62489}" type="datetime1">
              <a:rPr lang="en-US" smtClean="0"/>
              <a:pPr>
                <a:defRPr/>
              </a:pPr>
              <a:t>6/11/2023</a:t>
            </a:fld>
            <a:endParaRPr lang="en-US"/>
          </a:p>
        </p:txBody>
      </p:sp>
      <p:sp>
        <p:nvSpPr>
          <p:cNvPr id="5" name="Footer Placeholder 4">
            <a:extLst>
              <a:ext uri="{FF2B5EF4-FFF2-40B4-BE49-F238E27FC236}">
                <a16:creationId xmlns:a16="http://schemas.microsoft.com/office/drawing/2014/main" id="{16C11F07-6CA0-73A2-446A-9369AD78E261}"/>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75B2A5F-C589-2B82-28D2-C4F97D4AAF23}"/>
              </a:ext>
            </a:extLst>
          </p:cNvPr>
          <p:cNvSpPr>
            <a:spLocks noGrp="1"/>
          </p:cNvSpPr>
          <p:nvPr>
            <p:ph type="title"/>
          </p:nvPr>
        </p:nvSpPr>
        <p:spPr/>
        <p:txBody>
          <a:bodyPr/>
          <a:lstStyle/>
          <a:p>
            <a:r>
              <a:rPr lang="en-GB" altLang="en-US" b="1"/>
              <a:t>Association Rule Mining : Problem definition</a:t>
            </a:r>
            <a:endParaRPr lang="en-GB" altLang="en-US"/>
          </a:p>
        </p:txBody>
      </p:sp>
      <p:sp>
        <p:nvSpPr>
          <p:cNvPr id="4" name="Date Placeholder 3">
            <a:extLst>
              <a:ext uri="{FF2B5EF4-FFF2-40B4-BE49-F238E27FC236}">
                <a16:creationId xmlns:a16="http://schemas.microsoft.com/office/drawing/2014/main" id="{4CAFFC5C-8E9E-9416-5A65-400A3488C3B7}"/>
              </a:ext>
            </a:extLst>
          </p:cNvPr>
          <p:cNvSpPr>
            <a:spLocks noGrp="1"/>
          </p:cNvSpPr>
          <p:nvPr>
            <p:ph type="dt" sz="quarter" idx="10"/>
          </p:nvPr>
        </p:nvSpPr>
        <p:spPr/>
        <p:txBody>
          <a:bodyPr/>
          <a:lstStyle/>
          <a:p>
            <a:pPr>
              <a:defRPr/>
            </a:pPr>
            <a:fld id="{3DF71F7B-CB0F-42B8-BD65-E9A53CD62489}" type="datetime1">
              <a:rPr lang="en-US" smtClean="0"/>
              <a:pPr>
                <a:defRPr/>
              </a:pPr>
              <a:t>6/11/2023</a:t>
            </a:fld>
            <a:endParaRPr lang="en-US"/>
          </a:p>
        </p:txBody>
      </p:sp>
      <p:sp>
        <p:nvSpPr>
          <p:cNvPr id="5" name="Footer Placeholder 4">
            <a:extLst>
              <a:ext uri="{FF2B5EF4-FFF2-40B4-BE49-F238E27FC236}">
                <a16:creationId xmlns:a16="http://schemas.microsoft.com/office/drawing/2014/main" id="{34357C11-1075-07A0-98FC-933621439155}"/>
              </a:ext>
            </a:extLst>
          </p:cNvPr>
          <p:cNvSpPr>
            <a:spLocks noGrp="1"/>
          </p:cNvSpPr>
          <p:nvPr>
            <p:ph type="ftr" sz="quarter" idx="11"/>
          </p:nvPr>
        </p:nvSpPr>
        <p:spPr/>
        <p:txBody>
          <a:bodyPr/>
          <a:lstStyle/>
          <a:p>
            <a:pPr>
              <a:defRPr/>
            </a:pPr>
            <a:r>
              <a:rPr lang="en-US"/>
              <a:t>P.PramodKumar, Sr.Asst.Prof.,</a:t>
            </a:r>
          </a:p>
        </p:txBody>
      </p:sp>
      <p:pic>
        <p:nvPicPr>
          <p:cNvPr id="46085" name="Picture 2">
            <a:extLst>
              <a:ext uri="{FF2B5EF4-FFF2-40B4-BE49-F238E27FC236}">
                <a16:creationId xmlns:a16="http://schemas.microsoft.com/office/drawing/2014/main" id="{4F359EEA-63B9-0D53-F272-4508F4369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027"/>
          <a:stretch>
            <a:fillRect/>
          </a:stretch>
        </p:blipFill>
        <p:spPr bwMode="auto">
          <a:xfrm>
            <a:off x="304800" y="2133600"/>
            <a:ext cx="845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5951967-5AD0-CF45-FD03-29E33954E97B}"/>
              </a:ext>
            </a:extLst>
          </p:cNvPr>
          <p:cNvSpPr>
            <a:spLocks noGrp="1"/>
          </p:cNvSpPr>
          <p:nvPr>
            <p:ph type="title"/>
          </p:nvPr>
        </p:nvSpPr>
        <p:spPr>
          <a:xfrm>
            <a:off x="457200" y="152400"/>
            <a:ext cx="8229600" cy="533400"/>
          </a:xfrm>
        </p:spPr>
        <p:txBody>
          <a:bodyPr/>
          <a:lstStyle/>
          <a:p>
            <a:r>
              <a:rPr lang="en-GB" altLang="en-US" sz="3200" b="1"/>
              <a:t>Association Rule Mining: Problem Definition</a:t>
            </a:r>
            <a:endParaRPr lang="en-GB" altLang="en-US" sz="3200"/>
          </a:p>
        </p:txBody>
      </p:sp>
      <p:sp>
        <p:nvSpPr>
          <p:cNvPr id="47107" name="Content Placeholder 2">
            <a:extLst>
              <a:ext uri="{FF2B5EF4-FFF2-40B4-BE49-F238E27FC236}">
                <a16:creationId xmlns:a16="http://schemas.microsoft.com/office/drawing/2014/main" id="{4EA0CA46-84B0-9524-7F5A-6A8501643DCB}"/>
              </a:ext>
            </a:extLst>
          </p:cNvPr>
          <p:cNvSpPr>
            <a:spLocks noGrp="1"/>
          </p:cNvSpPr>
          <p:nvPr>
            <p:ph idx="1"/>
          </p:nvPr>
        </p:nvSpPr>
        <p:spPr>
          <a:xfrm>
            <a:off x="609600" y="990600"/>
            <a:ext cx="990600" cy="457200"/>
          </a:xfrm>
        </p:spPr>
        <p:txBody>
          <a:bodyPr/>
          <a:lstStyle/>
          <a:p>
            <a:pPr algn="r">
              <a:buFont typeface="Arial" panose="020B0604020202020204" pitchFamily="34" charset="0"/>
              <a:buNone/>
            </a:pPr>
            <a:r>
              <a:rPr lang="en-GB" altLang="en-US" sz="2400"/>
              <a:t>Let</a:t>
            </a:r>
            <a:r>
              <a:rPr lang="en-GB" altLang="en-US"/>
              <a:t> </a:t>
            </a:r>
          </a:p>
        </p:txBody>
      </p:sp>
      <p:sp>
        <p:nvSpPr>
          <p:cNvPr id="4" name="Date Placeholder 3">
            <a:extLst>
              <a:ext uri="{FF2B5EF4-FFF2-40B4-BE49-F238E27FC236}">
                <a16:creationId xmlns:a16="http://schemas.microsoft.com/office/drawing/2014/main" id="{45618105-53A4-9B4B-8A5F-6D97AB08CDF0}"/>
              </a:ext>
            </a:extLst>
          </p:cNvPr>
          <p:cNvSpPr>
            <a:spLocks noGrp="1"/>
          </p:cNvSpPr>
          <p:nvPr>
            <p:ph type="dt" sz="quarter" idx="10"/>
          </p:nvPr>
        </p:nvSpPr>
        <p:spPr/>
        <p:txBody>
          <a:bodyPr/>
          <a:lstStyle/>
          <a:p>
            <a:pPr>
              <a:defRPr/>
            </a:pPr>
            <a:fld id="{3DF71F7B-CB0F-42B8-BD65-E9A53CD62489}" type="datetime1">
              <a:rPr lang="en-US" smtClean="0"/>
              <a:pPr>
                <a:defRPr/>
              </a:pPr>
              <a:t>6/11/2023</a:t>
            </a:fld>
            <a:endParaRPr lang="en-US"/>
          </a:p>
        </p:txBody>
      </p:sp>
      <p:sp>
        <p:nvSpPr>
          <p:cNvPr id="5" name="Footer Placeholder 4">
            <a:extLst>
              <a:ext uri="{FF2B5EF4-FFF2-40B4-BE49-F238E27FC236}">
                <a16:creationId xmlns:a16="http://schemas.microsoft.com/office/drawing/2014/main" id="{24CA73FB-67A7-C4BC-B4D4-3953A7236368}"/>
              </a:ext>
            </a:extLst>
          </p:cNvPr>
          <p:cNvSpPr>
            <a:spLocks noGrp="1"/>
          </p:cNvSpPr>
          <p:nvPr>
            <p:ph type="ftr" sz="quarter" idx="11"/>
          </p:nvPr>
        </p:nvSpPr>
        <p:spPr/>
        <p:txBody>
          <a:bodyPr/>
          <a:lstStyle/>
          <a:p>
            <a:pPr>
              <a:defRPr/>
            </a:pPr>
            <a:r>
              <a:rPr lang="en-US"/>
              <a:t>P.PramodKumar, Sr.Asst.Prof.,</a:t>
            </a:r>
          </a:p>
        </p:txBody>
      </p:sp>
      <p:pic>
        <p:nvPicPr>
          <p:cNvPr id="47110" name="Picture 3">
            <a:extLst>
              <a:ext uri="{FF2B5EF4-FFF2-40B4-BE49-F238E27FC236}">
                <a16:creationId xmlns:a16="http://schemas.microsoft.com/office/drawing/2014/main" id="{049DAE84-C112-6878-EC9F-1A46B64E7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32480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363A3EC9-7132-9639-5545-F0842B8B38C3}"/>
              </a:ext>
            </a:extLst>
          </p:cNvPr>
          <p:cNvSpPr txBox="1">
            <a:spLocks/>
          </p:cNvSpPr>
          <p:nvPr/>
        </p:nvSpPr>
        <p:spPr bwMode="auto">
          <a:xfrm>
            <a:off x="1143000" y="1600200"/>
            <a:ext cx="7162800" cy="457200"/>
          </a:xfrm>
          <a:prstGeom prst="rect">
            <a:avLst/>
          </a:prstGeom>
          <a:noFill/>
          <a:ln w="9525">
            <a:noFill/>
            <a:miter lim="800000"/>
            <a:headEnd/>
            <a:tailEnd/>
          </a:ln>
        </p:spPr>
        <p:txBody>
          <a:bodyPr/>
          <a:lstStyle/>
          <a:p>
            <a:pPr marL="342900" indent="-342900">
              <a:spcBef>
                <a:spcPct val="20000"/>
              </a:spcBef>
              <a:buFont typeface="Arial" charset="0"/>
              <a:buNone/>
              <a:defRPr/>
            </a:pPr>
            <a:r>
              <a:rPr lang="en-GB" sz="2400" dirty="0">
                <a:latin typeface="+mn-lt"/>
              </a:rPr>
              <a:t>and given an instance of  transactions database:</a:t>
            </a:r>
          </a:p>
        </p:txBody>
      </p:sp>
      <p:pic>
        <p:nvPicPr>
          <p:cNvPr id="47112" name="Picture 4">
            <a:extLst>
              <a:ext uri="{FF2B5EF4-FFF2-40B4-BE49-F238E27FC236}">
                <a16:creationId xmlns:a16="http://schemas.microsoft.com/office/drawing/2014/main" id="{57D47AF5-8AB8-6115-B1CC-3AE49F800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47244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75D807BA-5995-6F77-69C4-AADE4DD25286}"/>
              </a:ext>
            </a:extLst>
          </p:cNvPr>
          <p:cNvSpPr txBox="1">
            <a:spLocks/>
          </p:cNvSpPr>
          <p:nvPr/>
        </p:nvSpPr>
        <p:spPr bwMode="auto">
          <a:xfrm>
            <a:off x="5029200" y="1066800"/>
            <a:ext cx="3505200" cy="457200"/>
          </a:xfrm>
          <a:prstGeom prst="rect">
            <a:avLst/>
          </a:prstGeom>
          <a:noFill/>
          <a:ln w="9525">
            <a:noFill/>
            <a:miter lim="800000"/>
            <a:headEnd/>
            <a:tailEnd/>
          </a:ln>
        </p:spPr>
        <p:txBody>
          <a:bodyPr/>
          <a:lstStyle/>
          <a:p>
            <a:pPr marL="342900" indent="-342900">
              <a:spcBef>
                <a:spcPct val="20000"/>
              </a:spcBef>
              <a:buFont typeface="Arial" charset="0"/>
              <a:buNone/>
              <a:defRPr/>
            </a:pPr>
            <a:r>
              <a:rPr lang="en-GB" sz="2400" dirty="0">
                <a:latin typeface="+mn-lt"/>
              </a:rPr>
              <a:t>as </a:t>
            </a:r>
            <a:r>
              <a:rPr lang="en-GB" sz="2400" dirty="0" err="1">
                <a:latin typeface="+mn-lt"/>
              </a:rPr>
              <a:t>items</a:t>
            </a:r>
            <a:r>
              <a:rPr lang="en-GB" sz="2400" dirty="0">
                <a:latin typeface="+mn-lt"/>
              </a:rPr>
              <a:t> in a supermarket</a:t>
            </a:r>
          </a:p>
        </p:txBody>
      </p:sp>
      <p:sp>
        <p:nvSpPr>
          <p:cNvPr id="47114" name="Rectangle 10">
            <a:extLst>
              <a:ext uri="{FF2B5EF4-FFF2-40B4-BE49-F238E27FC236}">
                <a16:creationId xmlns:a16="http://schemas.microsoft.com/office/drawing/2014/main" id="{339FE45E-4ACE-4A71-D4B2-427DECD2B996}"/>
              </a:ext>
            </a:extLst>
          </p:cNvPr>
          <p:cNvSpPr>
            <a:spLocks noChangeArrowheads="1"/>
          </p:cNvSpPr>
          <p:nvPr/>
        </p:nvSpPr>
        <p:spPr bwMode="auto">
          <a:xfrm>
            <a:off x="457200" y="55626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latin typeface="Arial" panose="020B0604020202020204" pitchFamily="34" charset="0"/>
              </a:rPr>
              <a:t>An example rule for the supermarket could be:</a:t>
            </a:r>
          </a:p>
          <a:p>
            <a:pPr>
              <a:spcBef>
                <a:spcPct val="0"/>
              </a:spcBef>
              <a:buFontTx/>
              <a:buNone/>
            </a:pPr>
            <a:endParaRPr lang="en-GB" altLang="en-US" sz="1800">
              <a:latin typeface="Arial" panose="020B0604020202020204" pitchFamily="34" charset="0"/>
            </a:endParaRPr>
          </a:p>
          <a:p>
            <a:pPr>
              <a:spcBef>
                <a:spcPct val="0"/>
              </a:spcBef>
              <a:buFontTx/>
              <a:buNone/>
            </a:pPr>
            <a:r>
              <a:rPr lang="en-GB" altLang="en-US" sz="1800">
                <a:latin typeface="Arial" panose="020B0604020202020204" pitchFamily="34" charset="0"/>
              </a:rPr>
              <a:t> meaning that if butter and bread are bought, customers also buy milk. </a:t>
            </a:r>
          </a:p>
        </p:txBody>
      </p:sp>
      <p:pic>
        <p:nvPicPr>
          <p:cNvPr id="47115" name="Picture 5">
            <a:extLst>
              <a:ext uri="{FF2B5EF4-FFF2-40B4-BE49-F238E27FC236}">
                <a16:creationId xmlns:a16="http://schemas.microsoft.com/office/drawing/2014/main" id="{727E1A1B-5476-A0A7-CF47-44356BE11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562600"/>
            <a:ext cx="2733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2BFF996-DCA5-87A0-0D65-C12F36B8B121}"/>
              </a:ext>
            </a:extLst>
          </p:cNvPr>
          <p:cNvSpPr>
            <a:spLocks noGrp="1"/>
          </p:cNvSpPr>
          <p:nvPr>
            <p:ph type="title"/>
          </p:nvPr>
        </p:nvSpPr>
        <p:spPr/>
        <p:txBody>
          <a:bodyPr/>
          <a:lstStyle/>
          <a:p>
            <a:br>
              <a:rPr lang="en-US" altLang="en-US">
                <a:solidFill>
                  <a:srgbClr val="00B0F0"/>
                </a:solidFill>
              </a:rPr>
            </a:br>
            <a:r>
              <a:rPr lang="en-US" altLang="en-US">
                <a:solidFill>
                  <a:srgbClr val="00B0F0"/>
                </a:solidFill>
              </a:rPr>
              <a:t>What Is Data Mining?</a:t>
            </a:r>
            <a:br>
              <a:rPr lang="en-US" altLang="en-US">
                <a:solidFill>
                  <a:srgbClr val="00B0F0"/>
                </a:solidFill>
              </a:rPr>
            </a:br>
            <a:endParaRPr lang="en-GB" altLang="en-US">
              <a:solidFill>
                <a:srgbClr val="00B0F0"/>
              </a:solidFill>
            </a:endParaRPr>
          </a:p>
        </p:txBody>
      </p:sp>
      <p:sp>
        <p:nvSpPr>
          <p:cNvPr id="6147" name="Content Placeholder 2">
            <a:extLst>
              <a:ext uri="{FF2B5EF4-FFF2-40B4-BE49-F238E27FC236}">
                <a16:creationId xmlns:a16="http://schemas.microsoft.com/office/drawing/2014/main" id="{332C191B-C723-F225-C78E-CBAD4552EDB9}"/>
              </a:ext>
            </a:extLst>
          </p:cNvPr>
          <p:cNvSpPr>
            <a:spLocks noGrp="1"/>
          </p:cNvSpPr>
          <p:nvPr>
            <p:ph idx="1"/>
          </p:nvPr>
        </p:nvSpPr>
        <p:spPr/>
        <p:txBody>
          <a:bodyPr/>
          <a:lstStyle/>
          <a:p>
            <a:r>
              <a:rPr lang="en-GB" altLang="en-US"/>
              <a:t>It is the computational process of discovering patterns in large data sets involving methods at the intersection of </a:t>
            </a:r>
            <a:r>
              <a:rPr lang="en-GB" altLang="en-US" i="1"/>
              <a:t>artificial intelligence</a:t>
            </a:r>
            <a:r>
              <a:rPr lang="en-GB" altLang="en-US"/>
              <a:t>, </a:t>
            </a:r>
            <a:r>
              <a:rPr lang="en-GB" altLang="en-US" i="1"/>
              <a:t>machine learning</a:t>
            </a:r>
            <a:r>
              <a:rPr lang="en-GB" altLang="en-US"/>
              <a:t>, </a:t>
            </a:r>
            <a:r>
              <a:rPr lang="en-GB" altLang="en-US" i="1"/>
              <a:t>statistics</a:t>
            </a:r>
            <a:r>
              <a:rPr lang="en-GB" altLang="en-US"/>
              <a:t>, and </a:t>
            </a:r>
            <a:r>
              <a:rPr lang="en-GB" altLang="en-US" i="1"/>
              <a:t>database systems</a:t>
            </a:r>
            <a:r>
              <a:rPr lang="en-GB" altLang="en-US"/>
              <a:t>.</a:t>
            </a:r>
          </a:p>
          <a:p>
            <a:r>
              <a:rPr lang="en-GB" altLang="en-US"/>
              <a:t>The overall goal of the data mining process is to </a:t>
            </a:r>
            <a:r>
              <a:rPr lang="en-GB" altLang="en-US">
                <a:solidFill>
                  <a:srgbClr val="FF0000"/>
                </a:solidFill>
              </a:rPr>
              <a:t>extract information from a data set and transform it into an understandable structure for further use</a:t>
            </a:r>
            <a:r>
              <a:rPr lang="en-GB" altLang="en-US"/>
              <a:t>. </a:t>
            </a:r>
          </a:p>
        </p:txBody>
      </p:sp>
      <p:sp>
        <p:nvSpPr>
          <p:cNvPr id="6" name="Footer Placeholder 2">
            <a:extLst>
              <a:ext uri="{FF2B5EF4-FFF2-40B4-BE49-F238E27FC236}">
                <a16:creationId xmlns:a16="http://schemas.microsoft.com/office/drawing/2014/main" id="{521F58B5-1EE4-B8C0-C23B-7B374052EEAA}"/>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421A854-6637-146A-9838-D618A7FED139}"/>
              </a:ext>
            </a:extLst>
          </p:cNvPr>
          <p:cNvSpPr>
            <a:spLocks noGrp="1"/>
          </p:cNvSpPr>
          <p:nvPr>
            <p:ph type="title"/>
          </p:nvPr>
        </p:nvSpPr>
        <p:spPr>
          <a:xfrm>
            <a:off x="457200" y="0"/>
            <a:ext cx="8229600" cy="838200"/>
          </a:xfrm>
        </p:spPr>
        <p:txBody>
          <a:bodyPr/>
          <a:lstStyle/>
          <a:p>
            <a:r>
              <a:rPr lang="en-GB" altLang="en-US" sz="3200" b="1"/>
              <a:t>Important concepts of Association Rule Mining</a:t>
            </a:r>
            <a:endParaRPr lang="en-GB" altLang="en-US" sz="3200"/>
          </a:p>
        </p:txBody>
      </p:sp>
      <p:sp>
        <p:nvSpPr>
          <p:cNvPr id="48131" name="Content Placeholder 2">
            <a:extLst>
              <a:ext uri="{FF2B5EF4-FFF2-40B4-BE49-F238E27FC236}">
                <a16:creationId xmlns:a16="http://schemas.microsoft.com/office/drawing/2014/main" id="{A5B0DB7F-9FF2-8718-EB62-89BB54D1412C}"/>
              </a:ext>
            </a:extLst>
          </p:cNvPr>
          <p:cNvSpPr>
            <a:spLocks noGrp="1"/>
          </p:cNvSpPr>
          <p:nvPr>
            <p:ph idx="1"/>
          </p:nvPr>
        </p:nvSpPr>
        <p:spPr>
          <a:xfrm>
            <a:off x="228600" y="1066800"/>
            <a:ext cx="1981200" cy="533400"/>
          </a:xfrm>
        </p:spPr>
        <p:txBody>
          <a:bodyPr/>
          <a:lstStyle/>
          <a:p>
            <a:pPr>
              <a:buFont typeface="Arial" panose="020B0604020202020204" pitchFamily="34" charset="0"/>
              <a:buNone/>
            </a:pPr>
            <a:r>
              <a:rPr lang="en-GB" altLang="en-US" sz="2400"/>
              <a:t>The </a:t>
            </a:r>
            <a:r>
              <a:rPr lang="en-GB" altLang="en-US" sz="2400">
                <a:solidFill>
                  <a:srgbClr val="0070C0"/>
                </a:solidFill>
              </a:rPr>
              <a:t>support </a:t>
            </a:r>
          </a:p>
        </p:txBody>
      </p:sp>
      <p:sp>
        <p:nvSpPr>
          <p:cNvPr id="4" name="Date Placeholder 3">
            <a:extLst>
              <a:ext uri="{FF2B5EF4-FFF2-40B4-BE49-F238E27FC236}">
                <a16:creationId xmlns:a16="http://schemas.microsoft.com/office/drawing/2014/main" id="{F3313CAE-2912-25E2-CD7A-953E247A9991}"/>
              </a:ext>
            </a:extLst>
          </p:cNvPr>
          <p:cNvSpPr>
            <a:spLocks noGrp="1"/>
          </p:cNvSpPr>
          <p:nvPr>
            <p:ph type="dt" sz="quarter" idx="10"/>
          </p:nvPr>
        </p:nvSpPr>
        <p:spPr/>
        <p:txBody>
          <a:bodyPr/>
          <a:lstStyle/>
          <a:p>
            <a:pPr>
              <a:defRPr/>
            </a:pPr>
            <a:fld id="{3DF71F7B-CB0F-42B8-BD65-E9A53CD62489}" type="datetime1">
              <a:rPr lang="en-US" smtClean="0"/>
              <a:pPr>
                <a:defRPr/>
              </a:pPr>
              <a:t>6/11/2023</a:t>
            </a:fld>
            <a:endParaRPr lang="en-US"/>
          </a:p>
        </p:txBody>
      </p:sp>
      <p:sp>
        <p:nvSpPr>
          <p:cNvPr id="5" name="Footer Placeholder 4">
            <a:extLst>
              <a:ext uri="{FF2B5EF4-FFF2-40B4-BE49-F238E27FC236}">
                <a16:creationId xmlns:a16="http://schemas.microsoft.com/office/drawing/2014/main" id="{E6B40C41-5AD6-5918-CA91-2E62339F6E11}"/>
              </a:ext>
            </a:extLst>
          </p:cNvPr>
          <p:cNvSpPr>
            <a:spLocks noGrp="1"/>
          </p:cNvSpPr>
          <p:nvPr>
            <p:ph type="ftr" sz="quarter" idx="11"/>
          </p:nvPr>
        </p:nvSpPr>
        <p:spPr/>
        <p:txBody>
          <a:bodyPr/>
          <a:lstStyle/>
          <a:p>
            <a:pPr>
              <a:defRPr/>
            </a:pPr>
            <a:r>
              <a:rPr lang="en-US"/>
              <a:t>P.PramodKumar, Sr.Asst.Prof.,</a:t>
            </a:r>
          </a:p>
        </p:txBody>
      </p:sp>
      <p:pic>
        <p:nvPicPr>
          <p:cNvPr id="48134" name="Picture 2">
            <a:extLst>
              <a:ext uri="{FF2B5EF4-FFF2-40B4-BE49-F238E27FC236}">
                <a16:creationId xmlns:a16="http://schemas.microsoft.com/office/drawing/2014/main" id="{0C3E7C13-B163-A518-2B6E-F3B4399F4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933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99BDBAFE-D865-B94A-29D1-C7765706CDE3}"/>
              </a:ext>
            </a:extLst>
          </p:cNvPr>
          <p:cNvSpPr txBox="1">
            <a:spLocks/>
          </p:cNvSpPr>
          <p:nvPr/>
        </p:nvSpPr>
        <p:spPr bwMode="auto">
          <a:xfrm>
            <a:off x="2971800" y="990600"/>
            <a:ext cx="1981200" cy="533400"/>
          </a:xfrm>
          <a:prstGeom prst="rect">
            <a:avLst/>
          </a:prstGeom>
          <a:noFill/>
          <a:ln w="9525">
            <a:noFill/>
            <a:miter lim="800000"/>
            <a:headEnd/>
            <a:tailEnd/>
          </a:ln>
        </p:spPr>
        <p:txBody>
          <a:bodyPr/>
          <a:lstStyle/>
          <a:p>
            <a:pPr marL="342900" indent="-342900">
              <a:spcBef>
                <a:spcPct val="20000"/>
              </a:spcBef>
              <a:buFont typeface="Arial" charset="0"/>
              <a:buNone/>
              <a:defRPr/>
            </a:pPr>
            <a:r>
              <a:rPr lang="en-GB" sz="2400" dirty="0">
                <a:latin typeface="+mn-lt"/>
              </a:rPr>
              <a:t>of an </a:t>
            </a:r>
            <a:r>
              <a:rPr lang="en-GB" sz="2400" i="1" dirty="0" err="1">
                <a:latin typeface="+mn-lt"/>
              </a:rPr>
              <a:t>itemset</a:t>
            </a:r>
            <a:endParaRPr lang="en-GB" sz="2400" i="1" dirty="0">
              <a:latin typeface="+mn-lt"/>
            </a:endParaRPr>
          </a:p>
        </p:txBody>
      </p:sp>
      <p:pic>
        <p:nvPicPr>
          <p:cNvPr id="48136" name="Picture 3">
            <a:extLst>
              <a:ext uri="{FF2B5EF4-FFF2-40B4-BE49-F238E27FC236}">
                <a16:creationId xmlns:a16="http://schemas.microsoft.com/office/drawing/2014/main" id="{13BC2861-858F-BFD4-DE76-EE88A7F23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180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D258DE8C-7EC4-FF05-654C-763A73289C47}"/>
              </a:ext>
            </a:extLst>
          </p:cNvPr>
          <p:cNvSpPr txBox="1">
            <a:spLocks/>
          </p:cNvSpPr>
          <p:nvPr/>
        </p:nvSpPr>
        <p:spPr bwMode="auto">
          <a:xfrm>
            <a:off x="533400" y="1447800"/>
            <a:ext cx="8305800" cy="762000"/>
          </a:xfrm>
          <a:prstGeom prst="rect">
            <a:avLst/>
          </a:prstGeom>
          <a:noFill/>
          <a:ln w="9525">
            <a:noFill/>
            <a:miter lim="800000"/>
            <a:headEnd/>
            <a:tailEnd/>
          </a:ln>
        </p:spPr>
        <p:txBody>
          <a:bodyPr/>
          <a:lstStyle/>
          <a:p>
            <a:pPr marL="342900" indent="-342900">
              <a:spcBef>
                <a:spcPct val="20000"/>
              </a:spcBef>
              <a:defRPr/>
            </a:pPr>
            <a:r>
              <a:rPr lang="en-GB" sz="2400" dirty="0">
                <a:latin typeface="+mn-lt"/>
              </a:rPr>
              <a:t>Is defined as the proportion of transactions in the data set which contain the </a:t>
            </a:r>
            <a:r>
              <a:rPr lang="en-GB" sz="2400" i="1" dirty="0" err="1">
                <a:latin typeface="+mn-lt"/>
              </a:rPr>
              <a:t>itemset</a:t>
            </a:r>
            <a:r>
              <a:rPr lang="en-GB" sz="2400" i="1" dirty="0">
                <a:latin typeface="+mn-lt"/>
              </a:rPr>
              <a:t> </a:t>
            </a:r>
          </a:p>
        </p:txBody>
      </p:sp>
      <p:sp>
        <p:nvSpPr>
          <p:cNvPr id="10" name="Rectangle 9">
            <a:extLst>
              <a:ext uri="{FF2B5EF4-FFF2-40B4-BE49-F238E27FC236}">
                <a16:creationId xmlns:a16="http://schemas.microsoft.com/office/drawing/2014/main" id="{DF1F19D1-6A1D-3D76-A774-9EABA65FD065}"/>
              </a:ext>
            </a:extLst>
          </p:cNvPr>
          <p:cNvSpPr/>
          <p:nvPr/>
        </p:nvSpPr>
        <p:spPr>
          <a:xfrm>
            <a:off x="533400" y="2438400"/>
            <a:ext cx="4572000" cy="461963"/>
          </a:xfrm>
          <a:prstGeom prst="rect">
            <a:avLst/>
          </a:prstGeom>
        </p:spPr>
        <p:txBody>
          <a:bodyPr>
            <a:spAutoFit/>
          </a:bodyPr>
          <a:lstStyle/>
          <a:p>
            <a:pPr>
              <a:defRPr/>
            </a:pPr>
            <a:r>
              <a:rPr lang="en-GB" sz="2400" dirty="0">
                <a:latin typeface="+mn-lt"/>
              </a:rPr>
              <a:t>The </a:t>
            </a:r>
            <a:r>
              <a:rPr lang="en-GB" sz="2400" dirty="0">
                <a:solidFill>
                  <a:srgbClr val="0070C0"/>
                </a:solidFill>
                <a:latin typeface="+mn-lt"/>
              </a:rPr>
              <a:t>confidence</a:t>
            </a:r>
            <a:r>
              <a:rPr lang="en-GB" sz="2400" dirty="0">
                <a:latin typeface="+mn-lt"/>
              </a:rPr>
              <a:t> of a rule is defined: </a:t>
            </a:r>
          </a:p>
        </p:txBody>
      </p:sp>
      <p:pic>
        <p:nvPicPr>
          <p:cNvPr id="48139" name="Picture 4">
            <a:extLst>
              <a:ext uri="{FF2B5EF4-FFF2-40B4-BE49-F238E27FC236}">
                <a16:creationId xmlns:a16="http://schemas.microsoft.com/office/drawing/2014/main" id="{6576ADF5-01E1-D5BF-5189-CA2383170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48000"/>
            <a:ext cx="42576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1621C34C-FCD2-CFEB-E57E-26E389D8660C}"/>
              </a:ext>
            </a:extLst>
          </p:cNvPr>
          <p:cNvSpPr/>
          <p:nvPr/>
        </p:nvSpPr>
        <p:spPr>
          <a:xfrm>
            <a:off x="381000" y="3657600"/>
            <a:ext cx="8610600" cy="1570038"/>
          </a:xfrm>
          <a:prstGeom prst="rect">
            <a:avLst/>
          </a:prstGeom>
        </p:spPr>
        <p:txBody>
          <a:bodyPr>
            <a:spAutoFit/>
          </a:bodyPr>
          <a:lstStyle/>
          <a:p>
            <a:pPr>
              <a:defRPr/>
            </a:pPr>
            <a:r>
              <a:rPr lang="en-GB" sz="2400" dirty="0">
                <a:latin typeface="+mn-lt"/>
              </a:rPr>
              <a:t>Confidence can be interpreted as an estimate of the probability, </a:t>
            </a:r>
          </a:p>
          <a:p>
            <a:pPr>
              <a:defRPr/>
            </a:pPr>
            <a:endParaRPr lang="en-GB" sz="2400" dirty="0">
              <a:latin typeface="+mn-lt"/>
            </a:endParaRPr>
          </a:p>
          <a:p>
            <a:pPr>
              <a:defRPr/>
            </a:pPr>
            <a:r>
              <a:rPr lang="en-GB" sz="2400" dirty="0">
                <a:latin typeface="+mn-lt"/>
              </a:rPr>
              <a:t>The probability of finding the RHS of the rule in transactions under the condition that these transactions also contain the LHS. </a:t>
            </a:r>
          </a:p>
        </p:txBody>
      </p:sp>
      <p:pic>
        <p:nvPicPr>
          <p:cNvPr id="48141" name="Picture 5">
            <a:extLst>
              <a:ext uri="{FF2B5EF4-FFF2-40B4-BE49-F238E27FC236}">
                <a16:creationId xmlns:a16="http://schemas.microsoft.com/office/drawing/2014/main" id="{D697E9E0-BBA5-97FF-7266-8619CE9501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114800"/>
            <a:ext cx="876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FDC3F719-525F-F228-CCE7-E3A16DA8F64C}"/>
              </a:ext>
            </a:extLst>
          </p:cNvPr>
          <p:cNvSpPr/>
          <p:nvPr/>
        </p:nvSpPr>
        <p:spPr>
          <a:xfrm>
            <a:off x="533400" y="5105400"/>
            <a:ext cx="4572000" cy="738188"/>
          </a:xfrm>
          <a:prstGeom prst="rect">
            <a:avLst/>
          </a:prstGeom>
        </p:spPr>
        <p:txBody>
          <a:bodyPr>
            <a:spAutoFit/>
          </a:bodyPr>
          <a:lstStyle/>
          <a:p>
            <a:pPr>
              <a:defRPr/>
            </a:pPr>
            <a:endParaRPr lang="en-GB" dirty="0">
              <a:latin typeface="Arial" charset="0"/>
            </a:endParaRPr>
          </a:p>
          <a:p>
            <a:pPr>
              <a:defRPr/>
            </a:pPr>
            <a:r>
              <a:rPr lang="en-GB" sz="2400" dirty="0">
                <a:latin typeface="+mn-lt"/>
              </a:rPr>
              <a:t>The </a:t>
            </a:r>
            <a:r>
              <a:rPr lang="en-GB" sz="2400" dirty="0">
                <a:solidFill>
                  <a:srgbClr val="0070C0"/>
                </a:solidFill>
                <a:latin typeface="+mn-lt"/>
              </a:rPr>
              <a:t>lift</a:t>
            </a:r>
            <a:r>
              <a:rPr lang="en-GB" sz="2400" dirty="0">
                <a:latin typeface="+mn-lt"/>
              </a:rPr>
              <a:t> of a rule is defined as </a:t>
            </a:r>
          </a:p>
        </p:txBody>
      </p:sp>
      <p:pic>
        <p:nvPicPr>
          <p:cNvPr id="48143" name="Picture 7">
            <a:extLst>
              <a:ext uri="{FF2B5EF4-FFF2-40B4-BE49-F238E27FC236}">
                <a16:creationId xmlns:a16="http://schemas.microsoft.com/office/drawing/2014/main" id="{0B36F93F-074B-957B-E94B-542857ECF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257800"/>
            <a:ext cx="39719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Rectangle 16">
            <a:extLst>
              <a:ext uri="{FF2B5EF4-FFF2-40B4-BE49-F238E27FC236}">
                <a16:creationId xmlns:a16="http://schemas.microsoft.com/office/drawing/2014/main" id="{D0834C81-AE22-83B6-2D10-92C18C318294}"/>
              </a:ext>
            </a:extLst>
          </p:cNvPr>
          <p:cNvSpPr>
            <a:spLocks noChangeArrowheads="1"/>
          </p:cNvSpPr>
          <p:nvPr/>
        </p:nvSpPr>
        <p:spPr bwMode="auto">
          <a:xfrm>
            <a:off x="457200" y="5943600"/>
            <a:ext cx="853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latin typeface="Arial" panose="020B0604020202020204" pitchFamily="34" charset="0"/>
              </a:rPr>
              <a:t>or the ratio of the observed support to that expected if X and Y were independent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D93F528-29AB-860E-E796-66DFE6E9C2DD}"/>
              </a:ext>
            </a:extLst>
          </p:cNvPr>
          <p:cNvSpPr>
            <a:spLocks noGrp="1"/>
          </p:cNvSpPr>
          <p:nvPr>
            <p:ph type="title"/>
          </p:nvPr>
        </p:nvSpPr>
        <p:spPr>
          <a:xfrm>
            <a:off x="457200" y="274638"/>
            <a:ext cx="8229600" cy="639762"/>
          </a:xfrm>
        </p:spPr>
        <p:txBody>
          <a:bodyPr/>
          <a:lstStyle/>
          <a:p>
            <a:r>
              <a:rPr lang="en-GB" altLang="en-US" sz="3200" b="1"/>
              <a:t>Important concepts of Association Rule Mining</a:t>
            </a:r>
            <a:endParaRPr lang="en-GB" altLang="en-US" sz="3200"/>
          </a:p>
        </p:txBody>
      </p:sp>
      <p:sp>
        <p:nvSpPr>
          <p:cNvPr id="49155" name="Content Placeholder 2">
            <a:extLst>
              <a:ext uri="{FF2B5EF4-FFF2-40B4-BE49-F238E27FC236}">
                <a16:creationId xmlns:a16="http://schemas.microsoft.com/office/drawing/2014/main" id="{0D9C6055-EB73-20E7-DEB9-8A8C5FF26D79}"/>
              </a:ext>
            </a:extLst>
          </p:cNvPr>
          <p:cNvSpPr>
            <a:spLocks noGrp="1"/>
          </p:cNvSpPr>
          <p:nvPr>
            <p:ph idx="1"/>
          </p:nvPr>
        </p:nvSpPr>
        <p:spPr>
          <a:xfrm>
            <a:off x="457200" y="1066800"/>
            <a:ext cx="8229600" cy="5059363"/>
          </a:xfrm>
        </p:spPr>
        <p:txBody>
          <a:bodyPr/>
          <a:lstStyle/>
          <a:p>
            <a:r>
              <a:rPr lang="en-GB" altLang="en-US" sz="2400"/>
              <a:t>The </a:t>
            </a:r>
            <a:r>
              <a:rPr lang="en-GB" altLang="en-US" sz="2400" b="1">
                <a:solidFill>
                  <a:srgbClr val="0070C0"/>
                </a:solidFill>
              </a:rPr>
              <a:t>conviction </a:t>
            </a:r>
            <a:r>
              <a:rPr lang="en-GB" altLang="en-US" sz="2400" b="1"/>
              <a:t>of a rule is defined as </a:t>
            </a:r>
          </a:p>
          <a:p>
            <a:endParaRPr lang="en-GB" altLang="en-US" sz="2400"/>
          </a:p>
        </p:txBody>
      </p:sp>
      <p:sp>
        <p:nvSpPr>
          <p:cNvPr id="4" name="Date Placeholder 3">
            <a:extLst>
              <a:ext uri="{FF2B5EF4-FFF2-40B4-BE49-F238E27FC236}">
                <a16:creationId xmlns:a16="http://schemas.microsoft.com/office/drawing/2014/main" id="{2FF0BBDB-C213-5449-6AD7-61D1943C3177}"/>
              </a:ext>
            </a:extLst>
          </p:cNvPr>
          <p:cNvSpPr>
            <a:spLocks noGrp="1"/>
          </p:cNvSpPr>
          <p:nvPr>
            <p:ph type="dt" sz="quarter" idx="10"/>
          </p:nvPr>
        </p:nvSpPr>
        <p:spPr/>
        <p:txBody>
          <a:bodyPr/>
          <a:lstStyle/>
          <a:p>
            <a:pPr>
              <a:defRPr/>
            </a:pPr>
            <a:fld id="{3DF71F7B-CB0F-42B8-BD65-E9A53CD62489}" type="datetime1">
              <a:rPr lang="en-US" smtClean="0"/>
              <a:pPr>
                <a:defRPr/>
              </a:pPr>
              <a:t>6/11/2023</a:t>
            </a:fld>
            <a:endParaRPr lang="en-US"/>
          </a:p>
        </p:txBody>
      </p:sp>
      <p:sp>
        <p:nvSpPr>
          <p:cNvPr id="5" name="Footer Placeholder 4">
            <a:extLst>
              <a:ext uri="{FF2B5EF4-FFF2-40B4-BE49-F238E27FC236}">
                <a16:creationId xmlns:a16="http://schemas.microsoft.com/office/drawing/2014/main" id="{960D9EC9-3ADF-2B2C-0E9C-0DEF8B126F62}"/>
              </a:ext>
            </a:extLst>
          </p:cNvPr>
          <p:cNvSpPr>
            <a:spLocks noGrp="1"/>
          </p:cNvSpPr>
          <p:nvPr>
            <p:ph type="ftr" sz="quarter" idx="11"/>
          </p:nvPr>
        </p:nvSpPr>
        <p:spPr/>
        <p:txBody>
          <a:bodyPr/>
          <a:lstStyle/>
          <a:p>
            <a:pPr>
              <a:defRPr/>
            </a:pPr>
            <a:r>
              <a:rPr lang="en-US"/>
              <a:t>P.PramodKumar, Sr.Asst.Prof.,</a:t>
            </a:r>
          </a:p>
        </p:txBody>
      </p:sp>
      <p:pic>
        <p:nvPicPr>
          <p:cNvPr id="49158" name="Picture 2">
            <a:extLst>
              <a:ext uri="{FF2B5EF4-FFF2-40B4-BE49-F238E27FC236}">
                <a16:creationId xmlns:a16="http://schemas.microsoft.com/office/drawing/2014/main" id="{9273B53F-8DFF-0B76-8267-CDC515104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76400"/>
            <a:ext cx="3800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AAE62294-C596-3702-2868-31D511CFA434}"/>
              </a:ext>
            </a:extLst>
          </p:cNvPr>
          <p:cNvSpPr/>
          <p:nvPr/>
        </p:nvSpPr>
        <p:spPr>
          <a:xfrm>
            <a:off x="609600" y="2362200"/>
            <a:ext cx="7924800" cy="2862263"/>
          </a:xfrm>
          <a:prstGeom prst="rect">
            <a:avLst/>
          </a:prstGeom>
        </p:spPr>
        <p:txBody>
          <a:bodyPr>
            <a:spAutoFit/>
          </a:bodyPr>
          <a:lstStyle/>
          <a:p>
            <a:pPr>
              <a:defRPr/>
            </a:pPr>
            <a:r>
              <a:rPr lang="en-GB" dirty="0">
                <a:latin typeface="Arial" charset="0"/>
              </a:rPr>
              <a:t>interpreted as the ratio of the expected frequency that X occurs without Y (that is to say, the frequency that the rule makes an incorrect prediction) if X and Y were independent divided by the observed frequency of incorrect predictions. </a:t>
            </a:r>
          </a:p>
          <a:p>
            <a:pPr>
              <a:defRPr/>
            </a:pPr>
            <a:endParaRPr lang="en-GB" dirty="0">
              <a:latin typeface="Arial" charset="0"/>
            </a:endParaRPr>
          </a:p>
          <a:p>
            <a:pPr>
              <a:defRPr/>
            </a:pPr>
            <a:r>
              <a:rPr lang="en-GB" dirty="0">
                <a:solidFill>
                  <a:srgbClr val="FF0000"/>
                </a:solidFill>
                <a:latin typeface="Arial" charset="0"/>
              </a:rPr>
              <a:t>Your Turn</a:t>
            </a:r>
          </a:p>
          <a:p>
            <a:pPr marL="342900" indent="-342900">
              <a:buFontTx/>
              <a:buAutoNum type="arabicPeriod"/>
              <a:defRPr/>
            </a:pPr>
            <a:r>
              <a:rPr lang="en-GB" dirty="0">
                <a:latin typeface="Arial" charset="0"/>
              </a:rPr>
              <a:t>Determine the support of the </a:t>
            </a:r>
            <a:r>
              <a:rPr lang="en-GB" dirty="0" err="1">
                <a:latin typeface="Arial" charset="0"/>
              </a:rPr>
              <a:t>itemset</a:t>
            </a:r>
            <a:r>
              <a:rPr lang="en-GB" dirty="0">
                <a:latin typeface="Arial" charset="0"/>
              </a:rPr>
              <a:t> </a:t>
            </a:r>
          </a:p>
          <a:p>
            <a:pPr marL="342900" indent="-342900">
              <a:buFontTx/>
              <a:buAutoNum type="arabicPeriod"/>
              <a:defRPr/>
            </a:pPr>
            <a:r>
              <a:rPr lang="en-GB" dirty="0">
                <a:latin typeface="Arial" charset="0"/>
              </a:rPr>
              <a:t>Determine the confidence of the rule </a:t>
            </a:r>
          </a:p>
          <a:p>
            <a:pPr marL="342900" indent="-342900">
              <a:buFontTx/>
              <a:buAutoNum type="arabicPeriod"/>
              <a:defRPr/>
            </a:pPr>
            <a:r>
              <a:rPr lang="en-GB" dirty="0">
                <a:latin typeface="Arial" charset="0"/>
              </a:rPr>
              <a:t>Determine the lift of the rule </a:t>
            </a:r>
          </a:p>
          <a:p>
            <a:pPr marL="342900" indent="-342900">
              <a:buFontTx/>
              <a:buAutoNum type="arabicPeriod"/>
              <a:defRPr/>
            </a:pPr>
            <a:r>
              <a:rPr lang="en-GB" dirty="0">
                <a:latin typeface="Arial" charset="0"/>
              </a:rPr>
              <a:t>Determine the conviction of the rule </a:t>
            </a:r>
          </a:p>
        </p:txBody>
      </p:sp>
      <p:pic>
        <p:nvPicPr>
          <p:cNvPr id="49160" name="Picture 3">
            <a:extLst>
              <a:ext uri="{FF2B5EF4-FFF2-40B4-BE49-F238E27FC236}">
                <a16:creationId xmlns:a16="http://schemas.microsoft.com/office/drawing/2014/main" id="{0057A225-A522-FEA8-A1EB-7004FF158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62400"/>
            <a:ext cx="2257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4">
            <a:extLst>
              <a:ext uri="{FF2B5EF4-FFF2-40B4-BE49-F238E27FC236}">
                <a16:creationId xmlns:a16="http://schemas.microsoft.com/office/drawing/2014/main" id="{EA104F67-CB88-036D-4810-11DE7E97B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267200"/>
            <a:ext cx="2762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5">
            <a:extLst>
              <a:ext uri="{FF2B5EF4-FFF2-40B4-BE49-F238E27FC236}">
                <a16:creationId xmlns:a16="http://schemas.microsoft.com/office/drawing/2014/main" id="{59CC99EC-7162-1E69-2D36-8ED6B50174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572000"/>
            <a:ext cx="2762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6">
            <a:extLst>
              <a:ext uri="{FF2B5EF4-FFF2-40B4-BE49-F238E27FC236}">
                <a16:creationId xmlns:a16="http://schemas.microsoft.com/office/drawing/2014/main" id="{6EF20C3E-D199-6E9D-8EB5-EAC10CE6A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800600"/>
            <a:ext cx="27241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AA0BDBE-3841-EB8E-615A-A097C5DE1B0F}"/>
              </a:ext>
            </a:extLst>
          </p:cNvPr>
          <p:cNvSpPr>
            <a:spLocks noGrp="1"/>
          </p:cNvSpPr>
          <p:nvPr>
            <p:ph type="title"/>
          </p:nvPr>
        </p:nvSpPr>
        <p:spPr>
          <a:xfrm>
            <a:off x="457200" y="152400"/>
            <a:ext cx="8229600" cy="762000"/>
          </a:xfrm>
        </p:spPr>
        <p:txBody>
          <a:bodyPr/>
          <a:lstStyle/>
          <a:p>
            <a:r>
              <a:rPr lang="en-GB" altLang="en-US" sz="3200"/>
              <a:t>Market Basket Analysis: Frequent Pattern Mining </a:t>
            </a:r>
          </a:p>
        </p:txBody>
      </p:sp>
      <p:sp>
        <p:nvSpPr>
          <p:cNvPr id="50179" name="Content Placeholder 2">
            <a:extLst>
              <a:ext uri="{FF2B5EF4-FFF2-40B4-BE49-F238E27FC236}">
                <a16:creationId xmlns:a16="http://schemas.microsoft.com/office/drawing/2014/main" id="{CCA9CA69-5968-AFD8-DF35-A1C9E0370853}"/>
              </a:ext>
            </a:extLst>
          </p:cNvPr>
          <p:cNvSpPr>
            <a:spLocks noGrp="1"/>
          </p:cNvSpPr>
          <p:nvPr>
            <p:ph idx="1"/>
          </p:nvPr>
        </p:nvSpPr>
        <p:spPr>
          <a:xfrm>
            <a:off x="304800" y="914400"/>
            <a:ext cx="3581400" cy="5562600"/>
          </a:xfrm>
        </p:spPr>
        <p:txBody>
          <a:bodyPr/>
          <a:lstStyle/>
          <a:p>
            <a:r>
              <a:rPr lang="en-GB" altLang="en-US" sz="2400"/>
              <a:t>This process analyzes </a:t>
            </a:r>
            <a:r>
              <a:rPr lang="en-GB" altLang="en-US" sz="2400">
                <a:solidFill>
                  <a:srgbClr val="FF0000"/>
                </a:solidFill>
              </a:rPr>
              <a:t>customer buying habits </a:t>
            </a:r>
            <a:r>
              <a:rPr lang="en-GB" altLang="en-US" sz="2400"/>
              <a:t>by finding associations between the different items that customers place in their shopping baskets.</a:t>
            </a:r>
          </a:p>
          <a:p>
            <a:r>
              <a:rPr lang="en-GB" altLang="en-US" sz="2400"/>
              <a:t>The discovery of such </a:t>
            </a:r>
            <a:r>
              <a:rPr lang="en-GB" altLang="en-US" sz="2400">
                <a:solidFill>
                  <a:srgbClr val="FF0000"/>
                </a:solidFill>
              </a:rPr>
              <a:t>associations can help retailers develop marketing strategies </a:t>
            </a:r>
            <a:r>
              <a:rPr lang="en-GB" altLang="en-US" sz="2400"/>
              <a:t>by gaining insight into which items are frequently purchased together by customers </a:t>
            </a:r>
          </a:p>
        </p:txBody>
      </p:sp>
      <p:pic>
        <p:nvPicPr>
          <p:cNvPr id="50180" name="Picture 2">
            <a:extLst>
              <a:ext uri="{FF2B5EF4-FFF2-40B4-BE49-F238E27FC236}">
                <a16:creationId xmlns:a16="http://schemas.microsoft.com/office/drawing/2014/main" id="{A4F08481-C00C-C460-FB3B-8F6F9C202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371600"/>
            <a:ext cx="4891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6C1ACAC-AE3C-0EF2-3351-514330841FBA}"/>
              </a:ext>
            </a:extLst>
          </p:cNvPr>
          <p:cNvSpPr>
            <a:spLocks noGrp="1"/>
          </p:cNvSpPr>
          <p:nvPr>
            <p:ph type="title"/>
          </p:nvPr>
        </p:nvSpPr>
        <p:spPr>
          <a:xfrm>
            <a:off x="457200" y="304800"/>
            <a:ext cx="8229600" cy="411163"/>
          </a:xfrm>
        </p:spPr>
        <p:txBody>
          <a:bodyPr/>
          <a:lstStyle/>
          <a:p>
            <a:r>
              <a:rPr lang="en-GB" altLang="en-US" sz="3600"/>
              <a:t>Market Basket Analysis: Example</a:t>
            </a:r>
          </a:p>
        </p:txBody>
      </p:sp>
      <p:sp>
        <p:nvSpPr>
          <p:cNvPr id="51203" name="Content Placeholder 2">
            <a:extLst>
              <a:ext uri="{FF2B5EF4-FFF2-40B4-BE49-F238E27FC236}">
                <a16:creationId xmlns:a16="http://schemas.microsoft.com/office/drawing/2014/main" id="{ADF8BAE0-AE88-ABD7-6882-0B5589574814}"/>
              </a:ext>
            </a:extLst>
          </p:cNvPr>
          <p:cNvSpPr>
            <a:spLocks noGrp="1"/>
          </p:cNvSpPr>
          <p:nvPr>
            <p:ph idx="1"/>
          </p:nvPr>
        </p:nvSpPr>
        <p:spPr>
          <a:xfrm>
            <a:off x="228600" y="914400"/>
            <a:ext cx="8763000" cy="5211763"/>
          </a:xfrm>
        </p:spPr>
        <p:txBody>
          <a:bodyPr/>
          <a:lstStyle/>
          <a:p>
            <a:pPr algn="just">
              <a:buFont typeface="Arial" panose="020B0604020202020204" pitchFamily="34" charset="0"/>
              <a:buNone/>
            </a:pPr>
            <a:r>
              <a:rPr lang="en-GB" altLang="en-US" sz="2400"/>
              <a:t>	If customers who purchase computers also tend to buy antivirus-software at the same time, then placing the hardware display close to the software display may help increase the sales of both items. In an alternative strategy, placing hardware and software at opposite ends of the store may entice customers who purchase such items to pick up other items along the way. For instance, after deciding on an expensive computer, a customer may observe security systems for sale while heading toward the software display to purchase antivirus software and may decide to purchase a home security system as well. Market basket analysis can also help retailers plan which items to put </a:t>
            </a:r>
            <a:r>
              <a:rPr lang="en-GB" altLang="en-US" sz="2400">
                <a:solidFill>
                  <a:srgbClr val="FF0000"/>
                </a:solidFill>
              </a:rPr>
              <a:t>on sale </a:t>
            </a:r>
            <a:r>
              <a:rPr lang="en-GB" altLang="en-US" sz="2400"/>
              <a:t>at reduced prices. If customers tend to purchase computers and printers together, then having a sale on printers may encourage the sale of printers </a:t>
            </a:r>
            <a:r>
              <a:rPr lang="en-GB" altLang="en-US" sz="2400" i="1"/>
              <a:t>as well as computers. </a:t>
            </a:r>
            <a:endParaRPr lang="en-GB" altLang="en-US" sz="2400"/>
          </a:p>
        </p:txBody>
      </p:sp>
      <p:sp>
        <p:nvSpPr>
          <p:cNvPr id="4" name="Date Placeholder 3">
            <a:extLst>
              <a:ext uri="{FF2B5EF4-FFF2-40B4-BE49-F238E27FC236}">
                <a16:creationId xmlns:a16="http://schemas.microsoft.com/office/drawing/2014/main" id="{E3481257-8F88-1788-B4C4-92772D649349}"/>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44D19963-E8C1-DD1B-32BF-881EB4EF9822}"/>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86A6CBD-0F04-E508-4CEE-A2933819E6A0}"/>
              </a:ext>
            </a:extLst>
          </p:cNvPr>
          <p:cNvSpPr>
            <a:spLocks noGrp="1"/>
          </p:cNvSpPr>
          <p:nvPr>
            <p:ph type="title"/>
          </p:nvPr>
        </p:nvSpPr>
        <p:spPr>
          <a:xfrm>
            <a:off x="457200" y="274638"/>
            <a:ext cx="8229600" cy="411162"/>
          </a:xfrm>
        </p:spPr>
        <p:txBody>
          <a:bodyPr/>
          <a:lstStyle/>
          <a:p>
            <a:r>
              <a:rPr lang="en-GB" altLang="en-US" b="1"/>
              <a:t>Frequent Pattern Mining</a:t>
            </a:r>
            <a:endParaRPr lang="en-GB" altLang="en-US"/>
          </a:p>
        </p:txBody>
      </p:sp>
      <p:sp>
        <p:nvSpPr>
          <p:cNvPr id="3" name="Content Placeholder 2">
            <a:extLst>
              <a:ext uri="{FF2B5EF4-FFF2-40B4-BE49-F238E27FC236}">
                <a16:creationId xmlns:a16="http://schemas.microsoft.com/office/drawing/2014/main" id="{B0B4EAD5-6767-15F4-B512-EDC6E8A436C6}"/>
              </a:ext>
            </a:extLst>
          </p:cNvPr>
          <p:cNvSpPr>
            <a:spLocks noGrp="1"/>
          </p:cNvSpPr>
          <p:nvPr>
            <p:ph idx="1"/>
          </p:nvPr>
        </p:nvSpPr>
        <p:spPr>
          <a:xfrm>
            <a:off x="457200" y="990600"/>
            <a:ext cx="8229600" cy="5135563"/>
          </a:xfrm>
        </p:spPr>
        <p:txBody>
          <a:bodyPr/>
          <a:lstStyle/>
          <a:p>
            <a:pPr>
              <a:buFont typeface="Arial" charset="0"/>
              <a:buChar char="•"/>
              <a:defRPr/>
            </a:pPr>
            <a:r>
              <a:rPr lang="en-GB" dirty="0"/>
              <a:t>Frequent pattern mining can be classified in various ways, based on the following criteria:</a:t>
            </a:r>
          </a:p>
          <a:p>
            <a:pPr>
              <a:buFont typeface="Arial" charset="0"/>
              <a:buNone/>
              <a:defRPr/>
            </a:pPr>
            <a:endParaRPr lang="en-GB" b="1" dirty="0"/>
          </a:p>
          <a:p>
            <a:pPr marL="514350" indent="-514350">
              <a:buFont typeface="Arial" charset="0"/>
              <a:buAutoNum type="arabicPeriod"/>
              <a:defRPr/>
            </a:pPr>
            <a:r>
              <a:rPr lang="en-GB" sz="2800" b="1" dirty="0">
                <a:solidFill>
                  <a:srgbClr val="00B0F0"/>
                </a:solidFill>
              </a:rPr>
              <a:t>Based on the completeness of patterns to be mined</a:t>
            </a:r>
            <a:r>
              <a:rPr lang="en-GB" sz="2800" b="1" dirty="0"/>
              <a:t>: </a:t>
            </a:r>
          </a:p>
          <a:p>
            <a:pPr marL="857250" lvl="1" indent="-457200">
              <a:buFont typeface="Arial" charset="0"/>
              <a:buChar char="–"/>
              <a:defRPr/>
            </a:pPr>
            <a:r>
              <a:rPr lang="en-GB" sz="2000" dirty="0"/>
              <a:t>We can mine the </a:t>
            </a:r>
            <a:r>
              <a:rPr lang="en-GB" sz="2000" dirty="0">
                <a:solidFill>
                  <a:srgbClr val="FF0000"/>
                </a:solidFill>
              </a:rPr>
              <a:t>complete set </a:t>
            </a:r>
            <a:r>
              <a:rPr lang="en-GB" sz="2000" dirty="0"/>
              <a:t>of frequent </a:t>
            </a:r>
            <a:r>
              <a:rPr lang="en-GB" sz="2000" dirty="0" err="1"/>
              <a:t>itemsets</a:t>
            </a:r>
            <a:r>
              <a:rPr lang="en-GB" sz="2000" dirty="0"/>
              <a:t>, the </a:t>
            </a:r>
            <a:r>
              <a:rPr lang="en-GB" sz="2000" dirty="0">
                <a:solidFill>
                  <a:srgbClr val="FF0000"/>
                </a:solidFill>
              </a:rPr>
              <a:t>closed</a:t>
            </a:r>
            <a:r>
              <a:rPr lang="en-GB" sz="2000" dirty="0"/>
              <a:t> frequent </a:t>
            </a:r>
            <a:r>
              <a:rPr lang="en-GB" sz="2000" dirty="0" err="1"/>
              <a:t>itemsets</a:t>
            </a:r>
            <a:r>
              <a:rPr lang="en-GB" sz="2000" dirty="0"/>
              <a:t>, and the </a:t>
            </a:r>
            <a:r>
              <a:rPr lang="en-GB" sz="2000" dirty="0">
                <a:solidFill>
                  <a:srgbClr val="FF0000"/>
                </a:solidFill>
              </a:rPr>
              <a:t>maximal</a:t>
            </a:r>
            <a:r>
              <a:rPr lang="en-GB" sz="2000" dirty="0"/>
              <a:t> frequent </a:t>
            </a:r>
            <a:r>
              <a:rPr lang="en-GB" sz="2000" dirty="0" err="1"/>
              <a:t>itemsets</a:t>
            </a:r>
            <a:r>
              <a:rPr lang="en-GB" sz="2000" dirty="0"/>
              <a:t>, given a </a:t>
            </a:r>
            <a:r>
              <a:rPr lang="en-GB" sz="2000" dirty="0">
                <a:solidFill>
                  <a:srgbClr val="FF0000"/>
                </a:solidFill>
              </a:rPr>
              <a:t>minimum support threshold</a:t>
            </a:r>
          </a:p>
          <a:p>
            <a:pPr marL="857250" lvl="1" indent="-457200">
              <a:buFont typeface="Arial" charset="0"/>
              <a:buChar char="–"/>
              <a:defRPr/>
            </a:pPr>
            <a:r>
              <a:rPr lang="en-GB" sz="2000" dirty="0"/>
              <a:t>We can also mine </a:t>
            </a:r>
            <a:r>
              <a:rPr lang="en-GB" sz="2000" dirty="0">
                <a:solidFill>
                  <a:srgbClr val="FF0000"/>
                </a:solidFill>
              </a:rPr>
              <a:t>constrained</a:t>
            </a:r>
            <a:r>
              <a:rPr lang="en-GB" sz="2000" dirty="0"/>
              <a:t> frequent </a:t>
            </a:r>
            <a:r>
              <a:rPr lang="en-GB" sz="2000" dirty="0" err="1"/>
              <a:t>itemsets</a:t>
            </a:r>
            <a:r>
              <a:rPr lang="en-GB" sz="2000" dirty="0"/>
              <a:t>, </a:t>
            </a:r>
            <a:r>
              <a:rPr lang="en-GB" sz="2000" dirty="0">
                <a:solidFill>
                  <a:srgbClr val="FF0000"/>
                </a:solidFill>
              </a:rPr>
              <a:t>approximate</a:t>
            </a:r>
            <a:r>
              <a:rPr lang="en-GB" sz="2000" dirty="0"/>
              <a:t> frequent </a:t>
            </a:r>
            <a:r>
              <a:rPr lang="en-GB" sz="2000" dirty="0" err="1"/>
              <a:t>itemsets</a:t>
            </a:r>
            <a:r>
              <a:rPr lang="en-GB" sz="2000" dirty="0"/>
              <a:t>, </a:t>
            </a:r>
            <a:r>
              <a:rPr lang="en-GB" sz="2000" dirty="0">
                <a:solidFill>
                  <a:srgbClr val="FF0000"/>
                </a:solidFill>
              </a:rPr>
              <a:t>near-match</a:t>
            </a:r>
            <a:r>
              <a:rPr lang="en-GB" sz="2000" dirty="0"/>
              <a:t> frequent </a:t>
            </a:r>
            <a:r>
              <a:rPr lang="en-GB" sz="2000" dirty="0" err="1"/>
              <a:t>itemsets</a:t>
            </a:r>
            <a:r>
              <a:rPr lang="en-GB" sz="2000" dirty="0"/>
              <a:t>, </a:t>
            </a:r>
            <a:r>
              <a:rPr lang="en-GB" sz="2000" dirty="0">
                <a:solidFill>
                  <a:srgbClr val="FF0000"/>
                </a:solidFill>
              </a:rPr>
              <a:t>top-k </a:t>
            </a:r>
            <a:r>
              <a:rPr lang="en-GB" sz="2000" dirty="0"/>
              <a:t>frequent </a:t>
            </a:r>
            <a:r>
              <a:rPr lang="en-GB" sz="2000" dirty="0" err="1"/>
              <a:t>itemsets</a:t>
            </a:r>
            <a:r>
              <a:rPr lang="en-GB" sz="2000" dirty="0"/>
              <a:t> and so on. </a:t>
            </a:r>
          </a:p>
          <a:p>
            <a:pPr>
              <a:buFont typeface="Arial" charset="0"/>
              <a:buChar char="•"/>
              <a:defRPr/>
            </a:pPr>
            <a:endParaRPr lang="en-GB" sz="2400" dirty="0"/>
          </a:p>
        </p:txBody>
      </p:sp>
      <p:sp>
        <p:nvSpPr>
          <p:cNvPr id="4" name="Date Placeholder 3">
            <a:extLst>
              <a:ext uri="{FF2B5EF4-FFF2-40B4-BE49-F238E27FC236}">
                <a16:creationId xmlns:a16="http://schemas.microsoft.com/office/drawing/2014/main" id="{B8A26E10-EE81-C971-7FE6-6E1FA32EA720}"/>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96201B5E-7F0B-5E6A-43B6-E4FCC31475A5}"/>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75B44C0-AE43-C03C-8159-4E35119254FA}"/>
              </a:ext>
            </a:extLst>
          </p:cNvPr>
          <p:cNvSpPr>
            <a:spLocks noGrp="1"/>
          </p:cNvSpPr>
          <p:nvPr>
            <p:ph type="title"/>
          </p:nvPr>
        </p:nvSpPr>
        <p:spPr>
          <a:xfrm>
            <a:off x="457200" y="274638"/>
            <a:ext cx="8229600" cy="411162"/>
          </a:xfrm>
        </p:spPr>
        <p:txBody>
          <a:bodyPr/>
          <a:lstStyle/>
          <a:p>
            <a:r>
              <a:rPr lang="en-GB" altLang="en-US" b="1"/>
              <a:t>Frequent Pattern Mining</a:t>
            </a:r>
            <a:endParaRPr lang="en-GB" altLang="en-US"/>
          </a:p>
        </p:txBody>
      </p:sp>
      <p:sp>
        <p:nvSpPr>
          <p:cNvPr id="3" name="Content Placeholder 2">
            <a:extLst>
              <a:ext uri="{FF2B5EF4-FFF2-40B4-BE49-F238E27FC236}">
                <a16:creationId xmlns:a16="http://schemas.microsoft.com/office/drawing/2014/main" id="{297C9A2F-107A-872C-0235-243EC08502A8}"/>
              </a:ext>
            </a:extLst>
          </p:cNvPr>
          <p:cNvSpPr>
            <a:spLocks noGrp="1"/>
          </p:cNvSpPr>
          <p:nvPr>
            <p:ph idx="1"/>
          </p:nvPr>
        </p:nvSpPr>
        <p:spPr>
          <a:xfrm>
            <a:off x="457200" y="762000"/>
            <a:ext cx="8229600" cy="5364163"/>
          </a:xfrm>
        </p:spPr>
        <p:txBody>
          <a:bodyPr/>
          <a:lstStyle/>
          <a:p>
            <a:pPr>
              <a:buFont typeface="Arial" charset="0"/>
              <a:buChar char="•"/>
              <a:defRPr/>
            </a:pPr>
            <a:endParaRPr lang="en-GB" sz="2400" dirty="0"/>
          </a:p>
          <a:p>
            <a:pPr marL="457200" indent="-457200">
              <a:buFont typeface="Arial" charset="0"/>
              <a:buAutoNum type="arabicPeriod" startAt="2"/>
              <a:defRPr/>
            </a:pPr>
            <a:r>
              <a:rPr lang="en-GB" sz="2400" b="1" dirty="0">
                <a:solidFill>
                  <a:srgbClr val="00B0F0"/>
                </a:solidFill>
              </a:rPr>
              <a:t>Based on the levels of abstraction involved in the rule set</a:t>
            </a:r>
            <a:r>
              <a:rPr lang="en-GB" sz="2400" b="1" dirty="0"/>
              <a:t>: </a:t>
            </a:r>
          </a:p>
          <a:p>
            <a:pPr lvl="1">
              <a:buFont typeface="Arial" charset="0"/>
              <a:buChar char="–"/>
              <a:defRPr/>
            </a:pPr>
            <a:r>
              <a:rPr lang="en-GB" sz="2000" dirty="0"/>
              <a:t>Some methods for association rule mining can find rules at differing </a:t>
            </a:r>
            <a:r>
              <a:rPr lang="en-GB" sz="2000" dirty="0">
                <a:solidFill>
                  <a:srgbClr val="FF0000"/>
                </a:solidFill>
              </a:rPr>
              <a:t>levels of abstraction</a:t>
            </a:r>
            <a:r>
              <a:rPr lang="en-GB" sz="2000" dirty="0"/>
              <a:t>. </a:t>
            </a:r>
          </a:p>
          <a:p>
            <a:pPr lvl="1">
              <a:buFont typeface="Arial" charset="0"/>
              <a:buChar char="–"/>
              <a:defRPr/>
            </a:pPr>
            <a:r>
              <a:rPr lang="en-GB" sz="2000" dirty="0"/>
              <a:t>For example, suppose that a set of association rules mined includes the following rules where </a:t>
            </a:r>
            <a:r>
              <a:rPr lang="en-GB" sz="2000" dirty="0">
                <a:solidFill>
                  <a:srgbClr val="FF0000"/>
                </a:solidFill>
              </a:rPr>
              <a:t>X</a:t>
            </a:r>
            <a:r>
              <a:rPr lang="en-GB" sz="2000" dirty="0"/>
              <a:t> is a variable representing a customer: </a:t>
            </a:r>
          </a:p>
          <a:p>
            <a:pPr lvl="1">
              <a:buFont typeface="Arial" charset="0"/>
              <a:buNone/>
              <a:defRPr/>
            </a:pPr>
            <a:r>
              <a:rPr lang="en-GB" sz="2000" dirty="0"/>
              <a:t> 	</a:t>
            </a:r>
          </a:p>
          <a:p>
            <a:pPr lvl="1">
              <a:buFont typeface="Arial" charset="0"/>
              <a:buNone/>
              <a:defRPr/>
            </a:pPr>
            <a:r>
              <a:rPr lang="en-GB" sz="2000" dirty="0"/>
              <a:t>	</a:t>
            </a:r>
            <a:r>
              <a:rPr lang="en-GB" sz="2000" dirty="0">
                <a:solidFill>
                  <a:srgbClr val="FF0000"/>
                </a:solidFill>
              </a:rPr>
              <a:t>buys(X,  “computer”) =&gt; buys(X, “HP printer”‖) .................. (1)</a:t>
            </a:r>
          </a:p>
          <a:p>
            <a:pPr lvl="1">
              <a:buFont typeface="Arial" charset="0"/>
              <a:buNone/>
              <a:defRPr/>
            </a:pPr>
            <a:r>
              <a:rPr lang="en-GB" sz="2000" dirty="0">
                <a:solidFill>
                  <a:srgbClr val="FF0000"/>
                </a:solidFill>
              </a:rPr>
              <a:t> 	</a:t>
            </a:r>
            <a:r>
              <a:rPr lang="en-GB" sz="2000" i="1" dirty="0">
                <a:solidFill>
                  <a:srgbClr val="FF0000"/>
                </a:solidFill>
              </a:rPr>
              <a:t>buys(X, “laptop computer”) =&gt; buys(X, “HP printer”)  ............(2) </a:t>
            </a:r>
          </a:p>
          <a:p>
            <a:pPr lvl="1">
              <a:buFont typeface="Arial" charset="0"/>
              <a:buNone/>
              <a:defRPr/>
            </a:pPr>
            <a:r>
              <a:rPr lang="en-GB" sz="2000" i="1" dirty="0"/>
              <a:t>	</a:t>
            </a:r>
          </a:p>
          <a:p>
            <a:pPr lvl="1">
              <a:buFont typeface="Arial" charset="0"/>
              <a:buNone/>
              <a:defRPr/>
            </a:pPr>
            <a:r>
              <a:rPr lang="en-GB" sz="2000" i="1" dirty="0"/>
              <a:t>	In rule (1) and (2), the items bought are referenced at different levels of abstraction (e.g., “</a:t>
            </a:r>
            <a:r>
              <a:rPr lang="en-GB" sz="2000" i="1" dirty="0">
                <a:solidFill>
                  <a:srgbClr val="FF0000"/>
                </a:solidFill>
              </a:rPr>
              <a:t>computer</a:t>
            </a:r>
            <a:r>
              <a:rPr lang="en-GB" sz="2000" i="1" dirty="0"/>
              <a:t>” is a higher-level abstraction of “</a:t>
            </a:r>
            <a:r>
              <a:rPr lang="en-GB" sz="2000" i="1" dirty="0">
                <a:solidFill>
                  <a:srgbClr val="FF0000"/>
                </a:solidFill>
              </a:rPr>
              <a:t>laptop</a:t>
            </a:r>
            <a:r>
              <a:rPr lang="en-GB" sz="2000" i="1" dirty="0"/>
              <a:t> </a:t>
            </a:r>
            <a:r>
              <a:rPr lang="en-GB" sz="2000" i="1" dirty="0">
                <a:solidFill>
                  <a:srgbClr val="FF0000"/>
                </a:solidFill>
              </a:rPr>
              <a:t>computer</a:t>
            </a:r>
            <a:r>
              <a:rPr lang="en-GB" sz="2000" i="1" dirty="0"/>
              <a:t>”). </a:t>
            </a:r>
          </a:p>
          <a:p>
            <a:pPr>
              <a:buFont typeface="Arial" charset="0"/>
              <a:buNone/>
              <a:defRPr/>
            </a:pPr>
            <a:endParaRPr lang="en-GB" sz="2400" dirty="0"/>
          </a:p>
        </p:txBody>
      </p:sp>
      <p:sp>
        <p:nvSpPr>
          <p:cNvPr id="4" name="Date Placeholder 3">
            <a:extLst>
              <a:ext uri="{FF2B5EF4-FFF2-40B4-BE49-F238E27FC236}">
                <a16:creationId xmlns:a16="http://schemas.microsoft.com/office/drawing/2014/main" id="{75C8CF98-DD4F-6418-7DFC-1870C5A56597}"/>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14DE987C-7B04-E7E8-28AF-10DEADC322C9}"/>
              </a:ext>
            </a:extLst>
          </p:cNvPr>
          <p:cNvSpPr>
            <a:spLocks noGrp="1"/>
          </p:cNvSpPr>
          <p:nvPr>
            <p:ph type="ftr" sz="quarter" idx="11"/>
          </p:nvPr>
        </p:nvSpPr>
        <p:spPr/>
        <p:txBody>
          <a:bodyPr/>
          <a:lstStyle/>
          <a:p>
            <a:pPr>
              <a:defRPr/>
            </a:pPr>
            <a:r>
              <a:rPr lang="en-US" dirty="0" err="1"/>
              <a:t>P.PramodKumar</a:t>
            </a:r>
            <a:r>
              <a:rPr lang="en-US" dirty="0"/>
              <a:t>, </a:t>
            </a:r>
            <a:r>
              <a:rPr lang="en-US" dirty="0" err="1"/>
              <a:t>Sr.Asst.Prof</a:t>
            </a:r>
            <a:r>
              <a:rPr 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289E358-901F-2245-457E-6CE56C5A186D}"/>
              </a:ext>
            </a:extLst>
          </p:cNvPr>
          <p:cNvSpPr>
            <a:spLocks noGrp="1"/>
          </p:cNvSpPr>
          <p:nvPr>
            <p:ph type="title"/>
          </p:nvPr>
        </p:nvSpPr>
        <p:spPr>
          <a:xfrm>
            <a:off x="457200" y="274638"/>
            <a:ext cx="8229600" cy="334962"/>
          </a:xfrm>
        </p:spPr>
        <p:txBody>
          <a:bodyPr/>
          <a:lstStyle/>
          <a:p>
            <a:r>
              <a:rPr lang="en-GB" altLang="en-US" b="1"/>
              <a:t>Frequent Pattern Mining</a:t>
            </a:r>
            <a:endParaRPr lang="en-GB" altLang="en-US"/>
          </a:p>
        </p:txBody>
      </p:sp>
      <p:sp>
        <p:nvSpPr>
          <p:cNvPr id="54275" name="Content Placeholder 2">
            <a:extLst>
              <a:ext uri="{FF2B5EF4-FFF2-40B4-BE49-F238E27FC236}">
                <a16:creationId xmlns:a16="http://schemas.microsoft.com/office/drawing/2014/main" id="{C7AC017A-E965-DE58-CB94-86940A53E8E9}"/>
              </a:ext>
            </a:extLst>
          </p:cNvPr>
          <p:cNvSpPr>
            <a:spLocks noGrp="1"/>
          </p:cNvSpPr>
          <p:nvPr>
            <p:ph idx="1"/>
          </p:nvPr>
        </p:nvSpPr>
        <p:spPr>
          <a:xfrm>
            <a:off x="457200" y="838200"/>
            <a:ext cx="8229600" cy="5287963"/>
          </a:xfrm>
        </p:spPr>
        <p:txBody>
          <a:bodyPr/>
          <a:lstStyle/>
          <a:p>
            <a:pPr marL="457200" indent="-457200">
              <a:buFont typeface="Arial" panose="020B0604020202020204" pitchFamily="34" charset="0"/>
              <a:buAutoNum type="arabicPeriod" startAt="3"/>
            </a:pPr>
            <a:r>
              <a:rPr lang="en-GB" altLang="en-US" sz="2400" b="1">
                <a:solidFill>
                  <a:srgbClr val="00B0F0"/>
                </a:solidFill>
              </a:rPr>
              <a:t>Based on the number of data dimensions involved in the rule: </a:t>
            </a:r>
          </a:p>
          <a:p>
            <a:pPr lvl="1"/>
            <a:r>
              <a:rPr lang="en-GB" altLang="en-US" sz="2000"/>
              <a:t>If the items or attributes in an association rule reference </a:t>
            </a:r>
            <a:r>
              <a:rPr lang="en-GB" altLang="en-US" sz="2000">
                <a:solidFill>
                  <a:srgbClr val="FF0000"/>
                </a:solidFill>
              </a:rPr>
              <a:t>only one </a:t>
            </a:r>
            <a:r>
              <a:rPr lang="en-GB" altLang="en-US" sz="2000"/>
              <a:t>dimension, then it is a </a:t>
            </a:r>
            <a:r>
              <a:rPr lang="en-GB" altLang="en-US" sz="2000">
                <a:solidFill>
                  <a:srgbClr val="FF0000"/>
                </a:solidFill>
              </a:rPr>
              <a:t>single-dimensional association rule</a:t>
            </a:r>
            <a:r>
              <a:rPr lang="en-GB" altLang="en-US" sz="2000"/>
              <a:t>. </a:t>
            </a:r>
          </a:p>
          <a:p>
            <a:pPr lvl="1"/>
            <a:endParaRPr lang="en-GB" altLang="en-US" sz="2000"/>
          </a:p>
          <a:p>
            <a:pPr lvl="1">
              <a:buFont typeface="Arial" panose="020B0604020202020204" pitchFamily="34" charset="0"/>
              <a:buNone/>
            </a:pPr>
            <a:r>
              <a:rPr lang="en-GB" altLang="en-US" sz="2000"/>
              <a:t>		</a:t>
            </a:r>
            <a:r>
              <a:rPr lang="en-GB" altLang="en-US" sz="2000">
                <a:solidFill>
                  <a:srgbClr val="FF0000"/>
                </a:solidFill>
              </a:rPr>
              <a:t>buys(X, “computer”) =&gt; buys(X, “antivirus software”) </a:t>
            </a:r>
          </a:p>
          <a:p>
            <a:pPr lvl="1"/>
            <a:endParaRPr lang="en-GB" altLang="en-US" sz="2000"/>
          </a:p>
          <a:p>
            <a:pPr lvl="1"/>
            <a:r>
              <a:rPr lang="en-GB" altLang="en-US" sz="2000"/>
              <a:t>If a rule references </a:t>
            </a:r>
            <a:r>
              <a:rPr lang="en-GB" altLang="en-US" sz="2000">
                <a:solidFill>
                  <a:srgbClr val="FF0000"/>
                </a:solidFill>
              </a:rPr>
              <a:t>two or more dimensions</a:t>
            </a:r>
            <a:r>
              <a:rPr lang="en-GB" altLang="en-US" sz="2000"/>
              <a:t>, such as the dimensions age, income, and buys, then it is </a:t>
            </a:r>
            <a:r>
              <a:rPr lang="en-GB" altLang="en-US" sz="2000">
                <a:solidFill>
                  <a:srgbClr val="FF0000"/>
                </a:solidFill>
              </a:rPr>
              <a:t>a multidimensional association rule</a:t>
            </a:r>
            <a:r>
              <a:rPr lang="en-GB" altLang="en-US" sz="2000"/>
              <a:t>. The following rule is an example of a multidimensional rule: </a:t>
            </a:r>
          </a:p>
          <a:p>
            <a:pPr lvl="1"/>
            <a:endParaRPr lang="en-GB" altLang="en-US" sz="2000"/>
          </a:p>
          <a:p>
            <a:pPr lvl="1">
              <a:buFont typeface="Arial" panose="020B0604020202020204" pitchFamily="34" charset="0"/>
              <a:buNone/>
            </a:pPr>
            <a:r>
              <a:rPr lang="en-GB" altLang="en-US" sz="2000"/>
              <a:t>	</a:t>
            </a:r>
            <a:r>
              <a:rPr lang="en-GB" altLang="en-US" sz="2000">
                <a:solidFill>
                  <a:srgbClr val="FF0000"/>
                </a:solidFill>
              </a:rPr>
              <a:t>age(X, “30,31…39”‖) ^ income(X, “42K,…48K”) =&gt; buys(X, “high resolution TV”) </a:t>
            </a:r>
          </a:p>
        </p:txBody>
      </p:sp>
      <p:sp>
        <p:nvSpPr>
          <p:cNvPr id="4" name="Date Placeholder 3">
            <a:extLst>
              <a:ext uri="{FF2B5EF4-FFF2-40B4-BE49-F238E27FC236}">
                <a16:creationId xmlns:a16="http://schemas.microsoft.com/office/drawing/2014/main" id="{483A4CEA-EC15-98B0-358F-0D3BD4F2B93B}"/>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28228ECE-D5C6-30F5-E1FE-7F7370CB41E1}"/>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BBDBBB4D-CBDD-E167-32BE-55BE81C765EA}"/>
              </a:ext>
            </a:extLst>
          </p:cNvPr>
          <p:cNvSpPr>
            <a:spLocks noGrp="1"/>
          </p:cNvSpPr>
          <p:nvPr>
            <p:ph type="title"/>
          </p:nvPr>
        </p:nvSpPr>
        <p:spPr>
          <a:xfrm>
            <a:off x="457200" y="152400"/>
            <a:ext cx="8229600" cy="457200"/>
          </a:xfrm>
        </p:spPr>
        <p:txBody>
          <a:bodyPr/>
          <a:lstStyle/>
          <a:p>
            <a:r>
              <a:rPr lang="en-GB" altLang="en-US" b="1"/>
              <a:t>Frequent Pattern Mining</a:t>
            </a:r>
            <a:endParaRPr lang="en-GB" altLang="en-US"/>
          </a:p>
        </p:txBody>
      </p:sp>
      <p:sp>
        <p:nvSpPr>
          <p:cNvPr id="3" name="Content Placeholder 2">
            <a:extLst>
              <a:ext uri="{FF2B5EF4-FFF2-40B4-BE49-F238E27FC236}">
                <a16:creationId xmlns:a16="http://schemas.microsoft.com/office/drawing/2014/main" id="{E5CEC78A-DCDA-EA8A-5CB6-9BE8F78261C8}"/>
              </a:ext>
            </a:extLst>
          </p:cNvPr>
          <p:cNvSpPr>
            <a:spLocks noGrp="1"/>
          </p:cNvSpPr>
          <p:nvPr>
            <p:ph idx="1"/>
          </p:nvPr>
        </p:nvSpPr>
        <p:spPr>
          <a:xfrm>
            <a:off x="304800" y="1219200"/>
            <a:ext cx="8686800" cy="5440363"/>
          </a:xfrm>
        </p:spPr>
        <p:txBody>
          <a:bodyPr/>
          <a:lstStyle/>
          <a:p>
            <a:pPr marL="457200" indent="-457200">
              <a:buFont typeface="Arial" charset="0"/>
              <a:buAutoNum type="arabicPeriod" startAt="4"/>
              <a:defRPr/>
            </a:pPr>
            <a:r>
              <a:rPr lang="en-GB" sz="2400" b="1" dirty="0">
                <a:solidFill>
                  <a:srgbClr val="00B0F0"/>
                </a:solidFill>
              </a:rPr>
              <a:t>Based on the types of values handled in the rule</a:t>
            </a:r>
            <a:r>
              <a:rPr lang="en-GB" sz="2400" b="1" dirty="0"/>
              <a:t>: </a:t>
            </a:r>
          </a:p>
          <a:p>
            <a:pPr lvl="1">
              <a:buFont typeface="Arial" charset="0"/>
              <a:buChar char="–"/>
              <a:defRPr/>
            </a:pPr>
            <a:r>
              <a:rPr lang="en-GB" sz="2000" dirty="0"/>
              <a:t>If a rule involves associations between the </a:t>
            </a:r>
            <a:r>
              <a:rPr lang="en-GB" sz="2000" dirty="0">
                <a:solidFill>
                  <a:srgbClr val="FF0000"/>
                </a:solidFill>
              </a:rPr>
              <a:t>presence or absence </a:t>
            </a:r>
            <a:r>
              <a:rPr lang="en-GB" sz="2000" dirty="0"/>
              <a:t>of items, it is a </a:t>
            </a:r>
            <a:r>
              <a:rPr lang="en-GB" sz="2000" dirty="0">
                <a:solidFill>
                  <a:srgbClr val="FF0000"/>
                </a:solidFill>
              </a:rPr>
              <a:t>Boolean association rule</a:t>
            </a:r>
            <a:r>
              <a:rPr lang="en-GB" sz="2000" dirty="0"/>
              <a:t>. </a:t>
            </a:r>
          </a:p>
          <a:p>
            <a:pPr lvl="1">
              <a:buFont typeface="Arial" charset="0"/>
              <a:buChar char="–"/>
              <a:defRPr/>
            </a:pPr>
            <a:r>
              <a:rPr lang="en-GB" sz="2000" dirty="0"/>
              <a:t>If a rule describes associations between </a:t>
            </a:r>
            <a:r>
              <a:rPr lang="en-GB" sz="2000" dirty="0">
                <a:solidFill>
                  <a:srgbClr val="FF0000"/>
                </a:solidFill>
              </a:rPr>
              <a:t>quantitative items or attributes</a:t>
            </a:r>
            <a:r>
              <a:rPr lang="en-GB" sz="2000" dirty="0"/>
              <a:t>, then it is a </a:t>
            </a:r>
            <a:r>
              <a:rPr lang="en-GB" sz="2000" dirty="0">
                <a:solidFill>
                  <a:srgbClr val="FF0000"/>
                </a:solidFill>
              </a:rPr>
              <a:t>quantitative association rule</a:t>
            </a:r>
            <a:r>
              <a:rPr lang="en-GB" sz="2000" dirty="0"/>
              <a:t>. </a:t>
            </a:r>
          </a:p>
          <a:p>
            <a:pPr marL="457200" indent="-457200">
              <a:buFont typeface="Arial" charset="0"/>
              <a:buAutoNum type="arabicPeriod" startAt="5"/>
              <a:defRPr/>
            </a:pPr>
            <a:r>
              <a:rPr lang="en-GB" sz="2400" b="1" dirty="0">
                <a:solidFill>
                  <a:srgbClr val="00B0F0"/>
                </a:solidFill>
              </a:rPr>
              <a:t>Based on the kinds of rules to be mined</a:t>
            </a:r>
            <a:r>
              <a:rPr lang="en-GB" sz="2400" b="1" dirty="0"/>
              <a:t>: </a:t>
            </a:r>
          </a:p>
          <a:p>
            <a:pPr lvl="1">
              <a:buFont typeface="Arial" charset="0"/>
              <a:buChar char="–"/>
              <a:defRPr/>
            </a:pPr>
            <a:r>
              <a:rPr lang="en-GB" sz="2000" dirty="0"/>
              <a:t>Frequent pattern analysis can </a:t>
            </a:r>
            <a:r>
              <a:rPr lang="en-GB" sz="2000" dirty="0">
                <a:solidFill>
                  <a:srgbClr val="FF0000"/>
                </a:solidFill>
              </a:rPr>
              <a:t>generate various kinds of rules </a:t>
            </a:r>
            <a:r>
              <a:rPr lang="en-GB" sz="2000" dirty="0"/>
              <a:t>and other interesting relationships. </a:t>
            </a:r>
          </a:p>
          <a:p>
            <a:pPr lvl="1">
              <a:buFont typeface="Arial" charset="0"/>
              <a:buChar char="–"/>
              <a:defRPr/>
            </a:pPr>
            <a:r>
              <a:rPr lang="en-GB" sz="2000" dirty="0"/>
              <a:t>Association rule mining can generate a </a:t>
            </a:r>
            <a:r>
              <a:rPr lang="en-GB" sz="2000" dirty="0">
                <a:solidFill>
                  <a:srgbClr val="FF0000"/>
                </a:solidFill>
              </a:rPr>
              <a:t>large number of rules</a:t>
            </a:r>
            <a:r>
              <a:rPr lang="en-GB" sz="2000" dirty="0"/>
              <a:t>, many of which are redundant or do not indicate a correlation relationship among </a:t>
            </a:r>
            <a:r>
              <a:rPr lang="en-GB" sz="2000" dirty="0" err="1"/>
              <a:t>itemsets</a:t>
            </a:r>
            <a:r>
              <a:rPr lang="en-GB" sz="2000" dirty="0"/>
              <a:t>. </a:t>
            </a:r>
          </a:p>
          <a:p>
            <a:pPr lvl="1">
              <a:buFont typeface="Arial" charset="0"/>
              <a:buChar char="–"/>
              <a:defRPr/>
            </a:pPr>
            <a:r>
              <a:rPr lang="en-GB" sz="2000" dirty="0"/>
              <a:t>The discovered associations can be further analyzed to </a:t>
            </a:r>
            <a:r>
              <a:rPr lang="en-GB" sz="2000" dirty="0">
                <a:solidFill>
                  <a:srgbClr val="FF0000"/>
                </a:solidFill>
              </a:rPr>
              <a:t>uncover statistical correlations, leading to correlation rules</a:t>
            </a:r>
            <a:r>
              <a:rPr lang="en-GB" sz="2000" dirty="0"/>
              <a:t>. </a:t>
            </a:r>
          </a:p>
          <a:p>
            <a:pPr>
              <a:buFont typeface="Arial" charset="0"/>
              <a:buChar char="•"/>
              <a:defRPr/>
            </a:pPr>
            <a:endParaRPr lang="en-GB" sz="2400" dirty="0"/>
          </a:p>
        </p:txBody>
      </p:sp>
      <p:sp>
        <p:nvSpPr>
          <p:cNvPr id="4" name="Date Placeholder 3">
            <a:extLst>
              <a:ext uri="{FF2B5EF4-FFF2-40B4-BE49-F238E27FC236}">
                <a16:creationId xmlns:a16="http://schemas.microsoft.com/office/drawing/2014/main" id="{D641B8DC-3F25-641F-B3CD-7B95BE5DEF5A}"/>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D4D45735-9530-B6A1-55F4-6DCBAFE896FB}"/>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F1D8CAB-199A-65F0-DD6A-39D4C6C157CC}"/>
              </a:ext>
            </a:extLst>
          </p:cNvPr>
          <p:cNvSpPr>
            <a:spLocks noGrp="1"/>
          </p:cNvSpPr>
          <p:nvPr>
            <p:ph type="title"/>
          </p:nvPr>
        </p:nvSpPr>
        <p:spPr>
          <a:xfrm>
            <a:off x="457200" y="152400"/>
            <a:ext cx="8229600" cy="487363"/>
          </a:xfrm>
        </p:spPr>
        <p:txBody>
          <a:bodyPr/>
          <a:lstStyle/>
          <a:p>
            <a:r>
              <a:rPr lang="en-GB" altLang="en-US" b="1"/>
              <a:t>Frequent Pattern Mining</a:t>
            </a:r>
            <a:endParaRPr lang="en-GB" altLang="en-US"/>
          </a:p>
        </p:txBody>
      </p:sp>
      <p:sp>
        <p:nvSpPr>
          <p:cNvPr id="50179" name="Content Placeholder 2">
            <a:extLst>
              <a:ext uri="{FF2B5EF4-FFF2-40B4-BE49-F238E27FC236}">
                <a16:creationId xmlns:a16="http://schemas.microsoft.com/office/drawing/2014/main" id="{34A867F1-56FE-8CDF-680C-0327AFF2128B}"/>
              </a:ext>
            </a:extLst>
          </p:cNvPr>
          <p:cNvSpPr>
            <a:spLocks noGrp="1"/>
          </p:cNvSpPr>
          <p:nvPr>
            <p:ph idx="1"/>
          </p:nvPr>
        </p:nvSpPr>
        <p:spPr>
          <a:xfrm>
            <a:off x="457200" y="762000"/>
            <a:ext cx="8229600" cy="5715000"/>
          </a:xfrm>
        </p:spPr>
        <p:txBody>
          <a:bodyPr/>
          <a:lstStyle/>
          <a:p>
            <a:pPr marL="457200" indent="-457200">
              <a:buFont typeface="Arial" charset="0"/>
              <a:buAutoNum type="arabicPeriod" startAt="6"/>
              <a:defRPr/>
            </a:pPr>
            <a:r>
              <a:rPr lang="en-GB" sz="2400" b="1" dirty="0">
                <a:solidFill>
                  <a:srgbClr val="00B0F0"/>
                </a:solidFill>
              </a:rPr>
              <a:t>Based on the kinds of patterns to be mined</a:t>
            </a:r>
            <a:r>
              <a:rPr lang="en-GB" sz="2400" b="1" dirty="0"/>
              <a:t>: </a:t>
            </a:r>
          </a:p>
          <a:p>
            <a:pPr>
              <a:buFont typeface="Arial" charset="0"/>
              <a:buChar char="•"/>
              <a:defRPr/>
            </a:pPr>
            <a:r>
              <a:rPr lang="en-GB" sz="2400" dirty="0"/>
              <a:t>Many kinds of frequent patterns can be mined from different kinds of data sets. </a:t>
            </a:r>
          </a:p>
          <a:p>
            <a:pPr lvl="1">
              <a:buFont typeface="Arial" charset="0"/>
              <a:buChar char="–"/>
              <a:defRPr/>
            </a:pPr>
            <a:r>
              <a:rPr lang="en-GB" sz="2000" dirty="0">
                <a:solidFill>
                  <a:srgbClr val="FF0000"/>
                </a:solidFill>
              </a:rPr>
              <a:t>Sequential pattern mining </a:t>
            </a:r>
            <a:r>
              <a:rPr lang="en-GB" sz="2000" dirty="0"/>
              <a:t>searches for frequent sub-sequences in a sequence data set, where a sequence records an ordering of events. </a:t>
            </a:r>
          </a:p>
          <a:p>
            <a:pPr lvl="2">
              <a:buFont typeface="Arial" charset="0"/>
              <a:buChar char="•"/>
              <a:defRPr/>
            </a:pPr>
            <a:r>
              <a:rPr lang="en-GB" sz="1600" dirty="0"/>
              <a:t>For example, with sequential pattern mining, we can study the order in which items are frequently purchased. For instance, customers may tend to first buy a PC, followed by a digital camera and then a memory card. </a:t>
            </a:r>
          </a:p>
          <a:p>
            <a:pPr lvl="1">
              <a:buFont typeface="Arial" charset="0"/>
              <a:buChar char="–"/>
              <a:defRPr/>
            </a:pPr>
            <a:r>
              <a:rPr lang="en-GB" sz="2000" dirty="0">
                <a:solidFill>
                  <a:srgbClr val="FF0000"/>
                </a:solidFill>
              </a:rPr>
              <a:t>Structured pattern mining </a:t>
            </a:r>
            <a:r>
              <a:rPr lang="en-GB" sz="2000" dirty="0"/>
              <a:t>searches for frequent sub-structures in a structured data set. </a:t>
            </a:r>
          </a:p>
          <a:p>
            <a:pPr lvl="2">
              <a:buFont typeface="Arial" charset="0"/>
              <a:buChar char="•"/>
              <a:defRPr/>
            </a:pPr>
            <a:r>
              <a:rPr lang="en-GB" sz="1600" dirty="0"/>
              <a:t>Single items are the simplest form of structure. </a:t>
            </a:r>
          </a:p>
          <a:p>
            <a:pPr lvl="2">
              <a:buFont typeface="Arial" charset="0"/>
              <a:buChar char="•"/>
              <a:defRPr/>
            </a:pPr>
            <a:r>
              <a:rPr lang="en-GB" sz="1600" dirty="0"/>
              <a:t>Each element of an </a:t>
            </a:r>
            <a:r>
              <a:rPr lang="en-GB" sz="1600" dirty="0" err="1"/>
              <a:t>itemset</a:t>
            </a:r>
            <a:r>
              <a:rPr lang="en-GB" sz="1600" dirty="0"/>
              <a:t> may contain a </a:t>
            </a:r>
            <a:r>
              <a:rPr lang="en-GB" sz="1600" dirty="0">
                <a:solidFill>
                  <a:srgbClr val="FF0000"/>
                </a:solidFill>
              </a:rPr>
              <a:t>subsequence</a:t>
            </a:r>
            <a:r>
              <a:rPr lang="en-GB" sz="1600" dirty="0"/>
              <a:t>, a </a:t>
            </a:r>
            <a:r>
              <a:rPr lang="en-GB" sz="1600" dirty="0">
                <a:solidFill>
                  <a:srgbClr val="FF0000"/>
                </a:solidFill>
              </a:rPr>
              <a:t>sub-tree</a:t>
            </a:r>
            <a:r>
              <a:rPr lang="en-GB" sz="1600" dirty="0"/>
              <a:t>, and so on. </a:t>
            </a:r>
          </a:p>
          <a:p>
            <a:pPr lvl="2">
              <a:buFont typeface="Arial" charset="0"/>
              <a:buChar char="•"/>
              <a:defRPr/>
            </a:pPr>
            <a:r>
              <a:rPr lang="en-GB" sz="1600" dirty="0"/>
              <a:t>Therefore, structured pattern mining can be considered as the </a:t>
            </a:r>
            <a:r>
              <a:rPr lang="en-GB" sz="1600" dirty="0">
                <a:solidFill>
                  <a:srgbClr val="FF0000"/>
                </a:solidFill>
              </a:rPr>
              <a:t>most general form of frequent pattern mining. </a:t>
            </a:r>
          </a:p>
          <a:p>
            <a:pPr lvl="1">
              <a:buFont typeface="Arial" charset="0"/>
              <a:buChar char="–"/>
              <a:defRPr/>
            </a:pPr>
            <a:endParaRPr lang="en-GB" sz="2000" dirty="0"/>
          </a:p>
        </p:txBody>
      </p:sp>
      <p:sp>
        <p:nvSpPr>
          <p:cNvPr id="4" name="Date Placeholder 3">
            <a:extLst>
              <a:ext uri="{FF2B5EF4-FFF2-40B4-BE49-F238E27FC236}">
                <a16:creationId xmlns:a16="http://schemas.microsoft.com/office/drawing/2014/main" id="{8B5A18AD-226D-05BB-E138-09B4942770BD}"/>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411ED2CD-DD6A-3CB6-F201-17D4DF480C24}"/>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40868C9-0B8F-E41A-4397-F7532E595460}"/>
              </a:ext>
            </a:extLst>
          </p:cNvPr>
          <p:cNvSpPr>
            <a:spLocks noGrp="1"/>
          </p:cNvSpPr>
          <p:nvPr>
            <p:ph type="title"/>
          </p:nvPr>
        </p:nvSpPr>
        <p:spPr>
          <a:xfrm>
            <a:off x="457200" y="274638"/>
            <a:ext cx="8229600" cy="792162"/>
          </a:xfrm>
        </p:spPr>
        <p:txBody>
          <a:bodyPr/>
          <a:lstStyle/>
          <a:p>
            <a:r>
              <a:rPr lang="en-GB" altLang="en-US" sz="2800" b="1"/>
              <a:t>From Association Mining to Correlation Analysis: </a:t>
            </a:r>
            <a:br>
              <a:rPr lang="en-GB" altLang="en-US" sz="3600"/>
            </a:br>
            <a:endParaRPr lang="en-GB" altLang="en-US" sz="3600"/>
          </a:p>
        </p:txBody>
      </p:sp>
      <p:sp>
        <p:nvSpPr>
          <p:cNvPr id="57347" name="Content Placeholder 2">
            <a:extLst>
              <a:ext uri="{FF2B5EF4-FFF2-40B4-BE49-F238E27FC236}">
                <a16:creationId xmlns:a16="http://schemas.microsoft.com/office/drawing/2014/main" id="{362856FD-9E8F-5778-08C3-AB52CB9A0905}"/>
              </a:ext>
            </a:extLst>
          </p:cNvPr>
          <p:cNvSpPr>
            <a:spLocks noGrp="1"/>
          </p:cNvSpPr>
          <p:nvPr>
            <p:ph idx="1"/>
          </p:nvPr>
        </p:nvSpPr>
        <p:spPr>
          <a:xfrm>
            <a:off x="457200" y="990600"/>
            <a:ext cx="8229600" cy="5135563"/>
          </a:xfrm>
        </p:spPr>
        <p:txBody>
          <a:bodyPr/>
          <a:lstStyle/>
          <a:p>
            <a:r>
              <a:rPr lang="en-GB" altLang="en-US" sz="2400"/>
              <a:t>A </a:t>
            </a:r>
            <a:r>
              <a:rPr lang="en-GB" altLang="en-US" sz="2400">
                <a:solidFill>
                  <a:srgbClr val="FF0000"/>
                </a:solidFill>
              </a:rPr>
              <a:t>correlation measure </a:t>
            </a:r>
            <a:r>
              <a:rPr lang="en-GB" altLang="en-US" sz="2400"/>
              <a:t>can be used to </a:t>
            </a:r>
            <a:r>
              <a:rPr lang="en-GB" altLang="en-US" sz="2400">
                <a:solidFill>
                  <a:srgbClr val="FF0000"/>
                </a:solidFill>
              </a:rPr>
              <a:t>augment</a:t>
            </a:r>
            <a:r>
              <a:rPr lang="en-GB" altLang="en-US" sz="2400"/>
              <a:t> the </a:t>
            </a:r>
            <a:r>
              <a:rPr lang="en-GB" altLang="en-US" sz="2400">
                <a:solidFill>
                  <a:srgbClr val="FF0000"/>
                </a:solidFill>
              </a:rPr>
              <a:t>support-confidence framework </a:t>
            </a:r>
            <a:r>
              <a:rPr lang="en-GB" altLang="en-US" sz="2400"/>
              <a:t>for association rules. </a:t>
            </a:r>
          </a:p>
          <a:p>
            <a:r>
              <a:rPr lang="en-GB" altLang="en-US" sz="2400"/>
              <a:t>This leads to </a:t>
            </a:r>
            <a:r>
              <a:rPr lang="en-GB" altLang="en-US" sz="2400" i="1"/>
              <a:t>correlation rules of the form </a:t>
            </a:r>
          </a:p>
          <a:p>
            <a:pPr>
              <a:buFont typeface="Arial" panose="020B0604020202020204" pitchFamily="34" charset="0"/>
              <a:buNone/>
            </a:pPr>
            <a:r>
              <a:rPr lang="en-GB" altLang="en-US" sz="2400" i="1"/>
              <a:t>		</a:t>
            </a:r>
            <a:r>
              <a:rPr lang="en-GB" altLang="en-US" sz="2400" i="1">
                <a:solidFill>
                  <a:srgbClr val="FF0000"/>
                </a:solidFill>
              </a:rPr>
              <a:t>A=&gt;B [support, confidence, correlation] </a:t>
            </a:r>
          </a:p>
          <a:p>
            <a:r>
              <a:rPr lang="en-GB" altLang="en-US" sz="2400"/>
              <a:t>That is, a correlation rule is measured not only by its support and confidence but also by the correlation between itemsets </a:t>
            </a:r>
            <a:r>
              <a:rPr lang="en-GB" altLang="en-US" sz="2400" i="1"/>
              <a:t>A and B. </a:t>
            </a:r>
          </a:p>
          <a:p>
            <a:pPr lvl="1"/>
            <a:r>
              <a:rPr lang="en-GB" altLang="en-US" sz="2000" i="1"/>
              <a:t>There are many </a:t>
            </a:r>
            <a:r>
              <a:rPr lang="en-GB" altLang="en-US" sz="2000" i="1">
                <a:solidFill>
                  <a:srgbClr val="FF0000"/>
                </a:solidFill>
              </a:rPr>
              <a:t>different correlation measures </a:t>
            </a:r>
            <a:r>
              <a:rPr lang="en-GB" altLang="en-US" sz="2000" i="1"/>
              <a:t>from which to choose. </a:t>
            </a:r>
          </a:p>
          <a:p>
            <a:pPr lvl="1"/>
            <a:r>
              <a:rPr lang="en-GB" altLang="en-US" sz="2000" i="1"/>
              <a:t>We explore various correlation measures to determine which would be good for mining large data sets. </a:t>
            </a:r>
          </a:p>
          <a:p>
            <a:endParaRPr lang="en-GB" altLang="en-US" sz="2400"/>
          </a:p>
        </p:txBody>
      </p:sp>
      <p:sp>
        <p:nvSpPr>
          <p:cNvPr id="4" name="Date Placeholder 3">
            <a:extLst>
              <a:ext uri="{FF2B5EF4-FFF2-40B4-BE49-F238E27FC236}">
                <a16:creationId xmlns:a16="http://schemas.microsoft.com/office/drawing/2014/main" id="{2CA0E528-8E49-2E4D-6BB7-40C2151AEBF2}"/>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2058919C-DBBA-31E1-06B1-124EE26F57A9}"/>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CF9FC6B-23A0-F025-DD64-C58C1AB489DB}"/>
              </a:ext>
            </a:extLst>
          </p:cNvPr>
          <p:cNvSpPr>
            <a:spLocks noGrp="1"/>
          </p:cNvSpPr>
          <p:nvPr>
            <p:ph type="title"/>
          </p:nvPr>
        </p:nvSpPr>
        <p:spPr/>
        <p:txBody>
          <a:bodyPr/>
          <a:lstStyle/>
          <a:p>
            <a:r>
              <a:rPr lang="en-GB" altLang="en-US">
                <a:solidFill>
                  <a:srgbClr val="00B0F0"/>
                </a:solidFill>
              </a:rPr>
              <a:t>The key Properties of Data Mining</a:t>
            </a:r>
          </a:p>
        </p:txBody>
      </p:sp>
      <p:sp>
        <p:nvSpPr>
          <p:cNvPr id="8195" name="Content Placeholder 2">
            <a:extLst>
              <a:ext uri="{FF2B5EF4-FFF2-40B4-BE49-F238E27FC236}">
                <a16:creationId xmlns:a16="http://schemas.microsoft.com/office/drawing/2014/main" id="{884A4FA5-EB6C-F3BB-A67A-BFDE2FEE5DE8}"/>
              </a:ext>
            </a:extLst>
          </p:cNvPr>
          <p:cNvSpPr>
            <a:spLocks noGrp="1"/>
          </p:cNvSpPr>
          <p:nvPr>
            <p:ph idx="1"/>
          </p:nvPr>
        </p:nvSpPr>
        <p:spPr>
          <a:xfrm>
            <a:off x="457200" y="2209800"/>
            <a:ext cx="8229600" cy="3200400"/>
          </a:xfrm>
        </p:spPr>
        <p:txBody>
          <a:bodyPr/>
          <a:lstStyle/>
          <a:p>
            <a:r>
              <a:rPr lang="en-GB" altLang="en-US"/>
              <a:t>Automatic discovery of patterns </a:t>
            </a:r>
          </a:p>
          <a:p>
            <a:r>
              <a:rPr lang="en-GB" altLang="en-US"/>
              <a:t>Prediction of likely outcomes </a:t>
            </a:r>
          </a:p>
          <a:p>
            <a:r>
              <a:rPr lang="en-GB" altLang="en-US"/>
              <a:t>Creation of actionable information </a:t>
            </a:r>
          </a:p>
          <a:p>
            <a:r>
              <a:rPr lang="en-GB" altLang="en-US"/>
              <a:t>Focus on large datasets and databases </a:t>
            </a:r>
          </a:p>
          <a:p>
            <a:endParaRPr lang="en-GB" altLang="en-US"/>
          </a:p>
        </p:txBody>
      </p:sp>
      <p:sp>
        <p:nvSpPr>
          <p:cNvPr id="6" name="Footer Placeholder 2">
            <a:extLst>
              <a:ext uri="{FF2B5EF4-FFF2-40B4-BE49-F238E27FC236}">
                <a16:creationId xmlns:a16="http://schemas.microsoft.com/office/drawing/2014/main" id="{A70C1848-1EF8-7646-6932-CBD4808EC75E}"/>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C536E84-E773-2EA4-9576-9DADEA9F83BF}"/>
              </a:ext>
            </a:extLst>
          </p:cNvPr>
          <p:cNvSpPr>
            <a:spLocks noGrp="1"/>
          </p:cNvSpPr>
          <p:nvPr>
            <p:ph type="title"/>
          </p:nvPr>
        </p:nvSpPr>
        <p:spPr>
          <a:xfrm>
            <a:off x="457200" y="274638"/>
            <a:ext cx="8229600" cy="487362"/>
          </a:xfrm>
        </p:spPr>
        <p:txBody>
          <a:bodyPr/>
          <a:lstStyle/>
          <a:p>
            <a:r>
              <a:rPr lang="en-GB" altLang="en-US" sz="2800" b="1"/>
              <a:t>From Association Mining to Correlation Analysis:</a:t>
            </a:r>
            <a:endParaRPr lang="en-GB" altLang="en-US" sz="2800"/>
          </a:p>
        </p:txBody>
      </p:sp>
      <p:sp>
        <p:nvSpPr>
          <p:cNvPr id="58371" name="Content Placeholder 2">
            <a:extLst>
              <a:ext uri="{FF2B5EF4-FFF2-40B4-BE49-F238E27FC236}">
                <a16:creationId xmlns:a16="http://schemas.microsoft.com/office/drawing/2014/main" id="{8B84BEF9-3FC9-9FF2-1207-49DCB9F4DE4C}"/>
              </a:ext>
            </a:extLst>
          </p:cNvPr>
          <p:cNvSpPr>
            <a:spLocks noGrp="1"/>
          </p:cNvSpPr>
          <p:nvPr>
            <p:ph idx="1"/>
          </p:nvPr>
        </p:nvSpPr>
        <p:spPr/>
        <p:txBody>
          <a:bodyPr/>
          <a:lstStyle/>
          <a:p>
            <a:r>
              <a:rPr lang="en-GB" altLang="en-US" sz="2400">
                <a:solidFill>
                  <a:srgbClr val="FF0000"/>
                </a:solidFill>
              </a:rPr>
              <a:t>Lift</a:t>
            </a:r>
            <a:r>
              <a:rPr lang="en-GB" altLang="en-US" sz="2400"/>
              <a:t> is a simple correlation measure that is given as follows:</a:t>
            </a:r>
          </a:p>
          <a:p>
            <a:r>
              <a:rPr lang="en-GB" altLang="en-US" sz="2400"/>
              <a:t> The occurrence of itemset  </a:t>
            </a:r>
            <a:r>
              <a:rPr lang="en-GB" altLang="en-US" sz="2400" i="1">
                <a:solidFill>
                  <a:srgbClr val="FF0000"/>
                </a:solidFill>
              </a:rPr>
              <a:t>A</a:t>
            </a:r>
            <a:r>
              <a:rPr lang="en-GB" altLang="en-US" sz="2400" i="1"/>
              <a:t> is independent of the occurrence of itemset B if                             ; otherwise, itemsets A and B are dependent and correlated as events</a:t>
            </a:r>
          </a:p>
          <a:p>
            <a:r>
              <a:rPr lang="en-GB" altLang="en-US" sz="2400" i="1"/>
              <a:t>This definition can easily be extended to more than two itemsets. </a:t>
            </a:r>
            <a:endParaRPr lang="en-GB" altLang="en-US" sz="2400"/>
          </a:p>
          <a:p>
            <a:endParaRPr lang="en-GB" altLang="en-US" sz="2400"/>
          </a:p>
          <a:p>
            <a:r>
              <a:rPr lang="en-GB" altLang="en-US" sz="2400"/>
              <a:t>The lift between the occurrence of </a:t>
            </a:r>
            <a:r>
              <a:rPr lang="en-GB" altLang="en-US" sz="2400" i="1"/>
              <a:t>A and B can be measured by computing</a:t>
            </a:r>
            <a:endParaRPr lang="en-GB" altLang="en-US" sz="2400"/>
          </a:p>
        </p:txBody>
      </p:sp>
      <p:sp>
        <p:nvSpPr>
          <p:cNvPr id="4" name="Date Placeholder 3">
            <a:extLst>
              <a:ext uri="{FF2B5EF4-FFF2-40B4-BE49-F238E27FC236}">
                <a16:creationId xmlns:a16="http://schemas.microsoft.com/office/drawing/2014/main" id="{9621BE82-127F-B78C-04EA-3AA4144B309A}"/>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37FA79C8-7463-4530-64AC-5FDDDFA6CA24}"/>
              </a:ext>
            </a:extLst>
          </p:cNvPr>
          <p:cNvSpPr>
            <a:spLocks noGrp="1"/>
          </p:cNvSpPr>
          <p:nvPr>
            <p:ph type="ftr" sz="quarter" idx="11"/>
          </p:nvPr>
        </p:nvSpPr>
        <p:spPr/>
        <p:txBody>
          <a:bodyPr/>
          <a:lstStyle/>
          <a:p>
            <a:pPr>
              <a:defRPr/>
            </a:pPr>
            <a:r>
              <a:rPr lang="en-US"/>
              <a:t>P.PramodKumar, Sr.Asst.Prof.,</a:t>
            </a:r>
          </a:p>
        </p:txBody>
      </p:sp>
      <p:pic>
        <p:nvPicPr>
          <p:cNvPr id="58374" name="Picture 2">
            <a:extLst>
              <a:ext uri="{FF2B5EF4-FFF2-40B4-BE49-F238E27FC236}">
                <a16:creationId xmlns:a16="http://schemas.microsoft.com/office/drawing/2014/main" id="{D9683CC5-A7CA-5DD1-5C33-8F98BC861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38400"/>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3">
            <a:extLst>
              <a:ext uri="{FF2B5EF4-FFF2-40B4-BE49-F238E27FC236}">
                <a16:creationId xmlns:a16="http://schemas.microsoft.com/office/drawing/2014/main" id="{38785759-51F4-E22D-469A-2D1E441BA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410200"/>
            <a:ext cx="2789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B77AE1E-1A8E-D924-F444-DB69C5CB6080}"/>
              </a:ext>
            </a:extLst>
          </p:cNvPr>
          <p:cNvSpPr>
            <a:spLocks noGrp="1"/>
          </p:cNvSpPr>
          <p:nvPr>
            <p:ph type="title"/>
          </p:nvPr>
        </p:nvSpPr>
        <p:spPr>
          <a:xfrm>
            <a:off x="457200" y="274638"/>
            <a:ext cx="8229600" cy="639762"/>
          </a:xfrm>
        </p:spPr>
        <p:txBody>
          <a:bodyPr/>
          <a:lstStyle/>
          <a:p>
            <a:r>
              <a:rPr lang="en-GB" altLang="en-US" sz="2800" b="1"/>
              <a:t>From Association Mining to Correlation Analysis:</a:t>
            </a:r>
            <a:endParaRPr lang="en-GB" altLang="en-US" sz="2800"/>
          </a:p>
        </p:txBody>
      </p:sp>
      <p:sp>
        <p:nvSpPr>
          <p:cNvPr id="59395" name="Content Placeholder 2">
            <a:extLst>
              <a:ext uri="{FF2B5EF4-FFF2-40B4-BE49-F238E27FC236}">
                <a16:creationId xmlns:a16="http://schemas.microsoft.com/office/drawing/2014/main" id="{E7EFCF25-533E-ACF9-5080-07A5083B897E}"/>
              </a:ext>
            </a:extLst>
          </p:cNvPr>
          <p:cNvSpPr>
            <a:spLocks noGrp="1"/>
          </p:cNvSpPr>
          <p:nvPr>
            <p:ph idx="1"/>
          </p:nvPr>
        </p:nvSpPr>
        <p:spPr>
          <a:xfrm>
            <a:off x="457200" y="1143000"/>
            <a:ext cx="8229600" cy="4983163"/>
          </a:xfrm>
        </p:spPr>
        <p:txBody>
          <a:bodyPr/>
          <a:lstStyle/>
          <a:p>
            <a:r>
              <a:rPr lang="en-GB" altLang="en-US" sz="2400"/>
              <a:t>If the </a:t>
            </a:r>
            <a:r>
              <a:rPr lang="en-GB" altLang="en-US" sz="2400">
                <a:solidFill>
                  <a:srgbClr val="FF0000"/>
                </a:solidFill>
              </a:rPr>
              <a:t>lift(A,B)</a:t>
            </a:r>
            <a:r>
              <a:rPr lang="en-GB" altLang="en-US" sz="2400"/>
              <a:t> is </a:t>
            </a:r>
            <a:r>
              <a:rPr lang="en-GB" altLang="en-US" sz="2400">
                <a:solidFill>
                  <a:srgbClr val="FF0000"/>
                </a:solidFill>
              </a:rPr>
              <a:t>less than 1</a:t>
            </a:r>
            <a:r>
              <a:rPr lang="en-GB" altLang="en-US" sz="2400"/>
              <a:t>, then the occurrence of </a:t>
            </a:r>
            <a:r>
              <a:rPr lang="en-GB" altLang="en-US" sz="2400">
                <a:solidFill>
                  <a:srgbClr val="FF0000"/>
                </a:solidFill>
              </a:rPr>
              <a:t>A is negatively correlated</a:t>
            </a:r>
            <a:r>
              <a:rPr lang="en-GB" altLang="en-US" sz="2400"/>
              <a:t> with </a:t>
            </a:r>
            <a:r>
              <a:rPr lang="en-GB" altLang="en-US" sz="2400">
                <a:solidFill>
                  <a:srgbClr val="FF0000"/>
                </a:solidFill>
              </a:rPr>
              <a:t>the occurrence of B</a:t>
            </a:r>
            <a:r>
              <a:rPr lang="en-GB" altLang="en-US" sz="2400"/>
              <a:t>. </a:t>
            </a:r>
          </a:p>
          <a:p>
            <a:r>
              <a:rPr lang="en-GB" altLang="en-US" sz="2400"/>
              <a:t>If the resulting value is </a:t>
            </a:r>
            <a:r>
              <a:rPr lang="en-GB" altLang="en-US" sz="2400">
                <a:solidFill>
                  <a:srgbClr val="FF0000"/>
                </a:solidFill>
              </a:rPr>
              <a:t>greater than 1</a:t>
            </a:r>
            <a:r>
              <a:rPr lang="en-GB" altLang="en-US" sz="2400"/>
              <a:t>, then </a:t>
            </a:r>
            <a:r>
              <a:rPr lang="en-GB" altLang="en-US" sz="2400">
                <a:solidFill>
                  <a:srgbClr val="FF0000"/>
                </a:solidFill>
              </a:rPr>
              <a:t>A and B are positively correlated</a:t>
            </a:r>
            <a:r>
              <a:rPr lang="en-GB" altLang="en-US" sz="2400"/>
              <a:t>, meaning that the occurrence of one implies the occurrence of the other. </a:t>
            </a:r>
          </a:p>
          <a:p>
            <a:r>
              <a:rPr lang="en-GB" altLang="en-US" sz="2400"/>
              <a:t>If the resulting value </a:t>
            </a:r>
            <a:r>
              <a:rPr lang="en-GB" altLang="en-US" sz="2400">
                <a:solidFill>
                  <a:srgbClr val="FF0000"/>
                </a:solidFill>
              </a:rPr>
              <a:t>is equal to 1</a:t>
            </a:r>
            <a:r>
              <a:rPr lang="en-GB" altLang="en-US" sz="2400"/>
              <a:t>, </a:t>
            </a:r>
            <a:r>
              <a:rPr lang="en-GB" altLang="en-US" sz="2400">
                <a:solidFill>
                  <a:srgbClr val="FF0000"/>
                </a:solidFill>
              </a:rPr>
              <a:t>then A and B are independent</a:t>
            </a:r>
            <a:r>
              <a:rPr lang="en-GB" altLang="en-US" sz="2400"/>
              <a:t> and there is </a:t>
            </a:r>
            <a:r>
              <a:rPr lang="en-GB" altLang="en-US" sz="2400">
                <a:solidFill>
                  <a:srgbClr val="FF0000"/>
                </a:solidFill>
              </a:rPr>
              <a:t>no correlation between </a:t>
            </a:r>
            <a:r>
              <a:rPr lang="en-GB" altLang="en-US" sz="2400"/>
              <a:t>them. </a:t>
            </a:r>
          </a:p>
          <a:p>
            <a:endParaRPr lang="en-GB" altLang="en-US" sz="2400"/>
          </a:p>
        </p:txBody>
      </p:sp>
      <p:sp>
        <p:nvSpPr>
          <p:cNvPr id="4" name="Date Placeholder 3">
            <a:extLst>
              <a:ext uri="{FF2B5EF4-FFF2-40B4-BE49-F238E27FC236}">
                <a16:creationId xmlns:a16="http://schemas.microsoft.com/office/drawing/2014/main" id="{FD83331E-6ABF-08BC-9D64-C13903C59000}"/>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EB00001F-9706-C1DC-0379-869F16FAFC0C}"/>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685A42B-8F6F-FD06-FBA0-4B6D5E2FDF5A}"/>
              </a:ext>
            </a:extLst>
          </p:cNvPr>
          <p:cNvSpPr>
            <a:spLocks noGrp="1"/>
          </p:cNvSpPr>
          <p:nvPr>
            <p:ph type="title"/>
          </p:nvPr>
        </p:nvSpPr>
        <p:spPr>
          <a:xfrm>
            <a:off x="457200" y="274638"/>
            <a:ext cx="8229600" cy="563562"/>
          </a:xfrm>
        </p:spPr>
        <p:txBody>
          <a:bodyPr/>
          <a:lstStyle/>
          <a:p>
            <a:r>
              <a:rPr lang="en-GB" altLang="en-US" sz="3600" b="1"/>
              <a:t>Classification and Prediction: </a:t>
            </a:r>
            <a:endParaRPr lang="en-GB" altLang="en-US" sz="3600"/>
          </a:p>
        </p:txBody>
      </p:sp>
      <p:sp>
        <p:nvSpPr>
          <p:cNvPr id="60419" name="Content Placeholder 2">
            <a:extLst>
              <a:ext uri="{FF2B5EF4-FFF2-40B4-BE49-F238E27FC236}">
                <a16:creationId xmlns:a16="http://schemas.microsoft.com/office/drawing/2014/main" id="{D7684141-30CA-CC19-4095-F46A1987FFB3}"/>
              </a:ext>
            </a:extLst>
          </p:cNvPr>
          <p:cNvSpPr>
            <a:spLocks noGrp="1"/>
          </p:cNvSpPr>
          <p:nvPr>
            <p:ph idx="1"/>
          </p:nvPr>
        </p:nvSpPr>
        <p:spPr>
          <a:xfrm>
            <a:off x="457200" y="1295400"/>
            <a:ext cx="8229600" cy="4830763"/>
          </a:xfrm>
        </p:spPr>
        <p:txBody>
          <a:bodyPr/>
          <a:lstStyle/>
          <a:p>
            <a:r>
              <a:rPr lang="en-GB" altLang="en-US" sz="2400">
                <a:solidFill>
                  <a:srgbClr val="FF0000"/>
                </a:solidFill>
              </a:rPr>
              <a:t>Classification</a:t>
            </a:r>
            <a:r>
              <a:rPr lang="en-GB" altLang="en-US" sz="2400"/>
              <a:t> and </a:t>
            </a:r>
            <a:r>
              <a:rPr lang="en-GB" altLang="en-US" sz="2400">
                <a:solidFill>
                  <a:srgbClr val="FF0000"/>
                </a:solidFill>
              </a:rPr>
              <a:t>prediction</a:t>
            </a:r>
            <a:r>
              <a:rPr lang="en-GB" altLang="en-US" sz="2400"/>
              <a:t> are two forms of data analysis that can be used to extract models </a:t>
            </a:r>
            <a:r>
              <a:rPr lang="en-GB" altLang="en-US" sz="2400">
                <a:solidFill>
                  <a:srgbClr val="FF0000"/>
                </a:solidFill>
              </a:rPr>
              <a:t>describing important data classes or to predict future data trends</a:t>
            </a:r>
            <a:r>
              <a:rPr lang="en-GB" altLang="en-US" sz="2400"/>
              <a:t>. </a:t>
            </a:r>
          </a:p>
          <a:p>
            <a:r>
              <a:rPr lang="en-GB" altLang="en-US" sz="2400"/>
              <a:t>Classification </a:t>
            </a:r>
            <a:r>
              <a:rPr lang="en-GB" altLang="en-US" sz="2400">
                <a:solidFill>
                  <a:srgbClr val="FF0000"/>
                </a:solidFill>
              </a:rPr>
              <a:t>predicts categorical </a:t>
            </a:r>
            <a:r>
              <a:rPr lang="en-GB" altLang="en-US" sz="2400"/>
              <a:t>(discrete, unordered) labels, </a:t>
            </a:r>
            <a:r>
              <a:rPr lang="en-GB" altLang="en-US" sz="2400" i="1"/>
              <a:t>prediction models </a:t>
            </a:r>
            <a:r>
              <a:rPr lang="en-GB" altLang="en-US" sz="2400" i="1">
                <a:solidFill>
                  <a:srgbClr val="FF0000"/>
                </a:solidFill>
              </a:rPr>
              <a:t>continuous valued functions</a:t>
            </a:r>
            <a:r>
              <a:rPr lang="en-GB" altLang="en-US" sz="2400" i="1"/>
              <a:t>. </a:t>
            </a:r>
          </a:p>
          <a:p>
            <a:pPr lvl="1"/>
            <a:r>
              <a:rPr lang="en-GB" altLang="en-US" sz="2000"/>
              <a:t>For example, we can build a classification model to categorize bank-loan applications as either safe or risky, or a prediction model to predict the expenditures of potential customers on computer equipment given their income and occupation. </a:t>
            </a:r>
          </a:p>
          <a:p>
            <a:r>
              <a:rPr lang="en-GB" altLang="en-US" sz="2400"/>
              <a:t>A </a:t>
            </a:r>
            <a:r>
              <a:rPr lang="en-GB" altLang="en-US" sz="2400">
                <a:solidFill>
                  <a:srgbClr val="FF0000"/>
                </a:solidFill>
              </a:rPr>
              <a:t>predictor</a:t>
            </a:r>
            <a:r>
              <a:rPr lang="en-GB" altLang="en-US" sz="2400"/>
              <a:t> is constructed that predicts </a:t>
            </a:r>
            <a:r>
              <a:rPr lang="en-GB" altLang="en-US" sz="2400">
                <a:solidFill>
                  <a:srgbClr val="FF0000"/>
                </a:solidFill>
              </a:rPr>
              <a:t>a continuous-valued function</a:t>
            </a:r>
            <a:r>
              <a:rPr lang="en-GB" altLang="en-US" sz="2400"/>
              <a:t>, or </a:t>
            </a:r>
            <a:r>
              <a:rPr lang="en-GB" altLang="en-US" sz="2400">
                <a:solidFill>
                  <a:srgbClr val="FF0000"/>
                </a:solidFill>
              </a:rPr>
              <a:t>ordered value</a:t>
            </a:r>
            <a:r>
              <a:rPr lang="en-GB" altLang="en-US" sz="2400"/>
              <a:t>, as opposed to a </a:t>
            </a:r>
            <a:r>
              <a:rPr lang="en-GB" altLang="en-US" sz="2400">
                <a:solidFill>
                  <a:srgbClr val="FF0000"/>
                </a:solidFill>
              </a:rPr>
              <a:t>categorical label</a:t>
            </a:r>
            <a:r>
              <a:rPr lang="en-GB" altLang="en-US" sz="2400"/>
              <a:t>. </a:t>
            </a:r>
          </a:p>
          <a:p>
            <a:r>
              <a:rPr lang="en-GB" altLang="en-US" sz="2400">
                <a:solidFill>
                  <a:srgbClr val="FF0000"/>
                </a:solidFill>
              </a:rPr>
              <a:t>Regression</a:t>
            </a:r>
            <a:r>
              <a:rPr lang="en-GB" altLang="en-US" sz="2400"/>
              <a:t> analysis is a statistical methodology that is most often used for numeric prediction. </a:t>
            </a:r>
          </a:p>
          <a:p>
            <a:endParaRPr lang="en-GB" altLang="en-US" sz="2400"/>
          </a:p>
        </p:txBody>
      </p:sp>
      <p:sp>
        <p:nvSpPr>
          <p:cNvPr id="4" name="Date Placeholder 3">
            <a:extLst>
              <a:ext uri="{FF2B5EF4-FFF2-40B4-BE49-F238E27FC236}">
                <a16:creationId xmlns:a16="http://schemas.microsoft.com/office/drawing/2014/main" id="{AFADC55A-BA99-1ECE-16A3-A9A8B9CD1624}"/>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BF0B9117-26BF-EF2F-B1B8-887AEF65CFB4}"/>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75747E3E-6BEF-E57E-022E-CB5C29994D88}"/>
              </a:ext>
            </a:extLst>
          </p:cNvPr>
          <p:cNvSpPr>
            <a:spLocks noGrp="1"/>
          </p:cNvSpPr>
          <p:nvPr>
            <p:ph type="title"/>
          </p:nvPr>
        </p:nvSpPr>
        <p:spPr>
          <a:xfrm>
            <a:off x="457200" y="274638"/>
            <a:ext cx="8229600" cy="563562"/>
          </a:xfrm>
        </p:spPr>
        <p:txBody>
          <a:bodyPr/>
          <a:lstStyle/>
          <a:p>
            <a:r>
              <a:rPr lang="en-GB" altLang="en-US" sz="3600" b="1"/>
              <a:t>Classification and Prediction: </a:t>
            </a:r>
            <a:endParaRPr lang="en-GB" altLang="en-US" sz="3600"/>
          </a:p>
        </p:txBody>
      </p:sp>
      <p:sp>
        <p:nvSpPr>
          <p:cNvPr id="61443" name="Content Placeholder 2">
            <a:extLst>
              <a:ext uri="{FF2B5EF4-FFF2-40B4-BE49-F238E27FC236}">
                <a16:creationId xmlns:a16="http://schemas.microsoft.com/office/drawing/2014/main" id="{BB1AF539-B61E-61DA-A246-9E68E03B52F5}"/>
              </a:ext>
            </a:extLst>
          </p:cNvPr>
          <p:cNvSpPr>
            <a:spLocks noGrp="1"/>
          </p:cNvSpPr>
          <p:nvPr>
            <p:ph idx="1"/>
          </p:nvPr>
        </p:nvSpPr>
        <p:spPr>
          <a:xfrm>
            <a:off x="457200" y="1066800"/>
            <a:ext cx="8229600" cy="5059363"/>
          </a:xfrm>
        </p:spPr>
        <p:txBody>
          <a:bodyPr/>
          <a:lstStyle/>
          <a:p>
            <a:r>
              <a:rPr lang="en-GB" altLang="en-US" sz="2400"/>
              <a:t>Many classification and prediction methods have been proposed by researchers in </a:t>
            </a:r>
            <a:r>
              <a:rPr lang="en-GB" altLang="en-US" sz="2400">
                <a:solidFill>
                  <a:srgbClr val="FF0000"/>
                </a:solidFill>
              </a:rPr>
              <a:t>machine learning</a:t>
            </a:r>
            <a:r>
              <a:rPr lang="en-GB" altLang="en-US" sz="2400"/>
              <a:t>, </a:t>
            </a:r>
            <a:r>
              <a:rPr lang="en-GB" altLang="en-US" sz="2400">
                <a:solidFill>
                  <a:srgbClr val="FF0000"/>
                </a:solidFill>
              </a:rPr>
              <a:t>pattern recognition</a:t>
            </a:r>
            <a:r>
              <a:rPr lang="en-GB" altLang="en-US" sz="2400"/>
              <a:t>, and </a:t>
            </a:r>
            <a:r>
              <a:rPr lang="en-GB" altLang="en-US" sz="2400">
                <a:solidFill>
                  <a:srgbClr val="FF0000"/>
                </a:solidFill>
              </a:rPr>
              <a:t>statistics</a:t>
            </a:r>
            <a:r>
              <a:rPr lang="en-GB" altLang="en-US" sz="2400"/>
              <a:t>. </a:t>
            </a:r>
          </a:p>
          <a:p>
            <a:r>
              <a:rPr lang="en-GB" altLang="en-US" sz="2400"/>
              <a:t>Most algorithms are </a:t>
            </a:r>
            <a:r>
              <a:rPr lang="en-GB" altLang="en-US" sz="2400">
                <a:solidFill>
                  <a:srgbClr val="FF0000"/>
                </a:solidFill>
              </a:rPr>
              <a:t>memory resident</a:t>
            </a:r>
            <a:r>
              <a:rPr lang="en-GB" altLang="en-US" sz="2400"/>
              <a:t>, typically assuming a </a:t>
            </a:r>
            <a:r>
              <a:rPr lang="en-GB" altLang="en-US" sz="2400">
                <a:solidFill>
                  <a:srgbClr val="FF0000"/>
                </a:solidFill>
              </a:rPr>
              <a:t>small data size</a:t>
            </a:r>
            <a:r>
              <a:rPr lang="en-GB" altLang="en-US" sz="2400"/>
              <a:t>.</a:t>
            </a:r>
          </a:p>
          <a:p>
            <a:r>
              <a:rPr lang="en-GB" altLang="en-US" sz="2400"/>
              <a:t> Recent data mining research has built on such work, developing </a:t>
            </a:r>
            <a:r>
              <a:rPr lang="en-GB" altLang="en-US" sz="2400">
                <a:solidFill>
                  <a:srgbClr val="FF0000"/>
                </a:solidFill>
              </a:rPr>
              <a:t>scalable classification </a:t>
            </a:r>
            <a:r>
              <a:rPr lang="en-GB" altLang="en-US" sz="2400"/>
              <a:t>and </a:t>
            </a:r>
            <a:r>
              <a:rPr lang="en-GB" altLang="en-US" sz="2400">
                <a:solidFill>
                  <a:srgbClr val="FF0000"/>
                </a:solidFill>
              </a:rPr>
              <a:t>prediction techniques </a:t>
            </a:r>
            <a:r>
              <a:rPr lang="en-GB" altLang="en-US" sz="2400"/>
              <a:t>capable of handling </a:t>
            </a:r>
            <a:r>
              <a:rPr lang="en-GB" altLang="en-US" sz="2400">
                <a:solidFill>
                  <a:srgbClr val="FF0000"/>
                </a:solidFill>
              </a:rPr>
              <a:t>large disk-resident data</a:t>
            </a:r>
            <a:r>
              <a:rPr lang="en-GB" altLang="en-US" sz="2400"/>
              <a:t>. </a:t>
            </a:r>
          </a:p>
          <a:p>
            <a:endParaRPr lang="en-GB" altLang="en-US" sz="2400"/>
          </a:p>
        </p:txBody>
      </p:sp>
      <p:sp>
        <p:nvSpPr>
          <p:cNvPr id="4" name="Date Placeholder 3">
            <a:extLst>
              <a:ext uri="{FF2B5EF4-FFF2-40B4-BE49-F238E27FC236}">
                <a16:creationId xmlns:a16="http://schemas.microsoft.com/office/drawing/2014/main" id="{181F1B25-E2B3-9ABB-852B-88C0A4FF8814}"/>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13B8752C-AEF5-5F19-3A72-B937D8BFB3D5}"/>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CADC3A8-C193-AB3F-6925-9469BBD4F930}"/>
              </a:ext>
            </a:extLst>
          </p:cNvPr>
          <p:cNvSpPr>
            <a:spLocks noGrp="1"/>
          </p:cNvSpPr>
          <p:nvPr>
            <p:ph type="title"/>
          </p:nvPr>
        </p:nvSpPr>
        <p:spPr/>
        <p:txBody>
          <a:bodyPr/>
          <a:lstStyle/>
          <a:p>
            <a:r>
              <a:rPr lang="en-GB" altLang="en-US" b="1"/>
              <a:t>Issues Regarding Classification and Prediction: </a:t>
            </a:r>
            <a:endParaRPr lang="en-GB" altLang="en-US"/>
          </a:p>
        </p:txBody>
      </p:sp>
      <p:sp>
        <p:nvSpPr>
          <p:cNvPr id="3" name="Content Placeholder 2">
            <a:extLst>
              <a:ext uri="{FF2B5EF4-FFF2-40B4-BE49-F238E27FC236}">
                <a16:creationId xmlns:a16="http://schemas.microsoft.com/office/drawing/2014/main" id="{0F50E82F-335C-96D7-4FF7-BB85248978E5}"/>
              </a:ext>
            </a:extLst>
          </p:cNvPr>
          <p:cNvSpPr>
            <a:spLocks noGrp="1"/>
          </p:cNvSpPr>
          <p:nvPr>
            <p:ph idx="1"/>
          </p:nvPr>
        </p:nvSpPr>
        <p:spPr/>
        <p:txBody>
          <a:bodyPr/>
          <a:lstStyle/>
          <a:p>
            <a:pPr marL="457200" indent="-457200">
              <a:buFont typeface="Arial" charset="0"/>
              <a:buAutoNum type="arabicPeriod"/>
              <a:defRPr/>
            </a:pPr>
            <a:r>
              <a:rPr lang="en-GB" sz="2400" b="1" dirty="0">
                <a:solidFill>
                  <a:srgbClr val="FF0000"/>
                </a:solidFill>
              </a:rPr>
              <a:t>Preparing the Data for Classification and Prediction</a:t>
            </a:r>
            <a:r>
              <a:rPr lang="en-GB" sz="2400" b="1" dirty="0"/>
              <a:t>:</a:t>
            </a:r>
          </a:p>
          <a:p>
            <a:pPr lvl="1">
              <a:buFont typeface="Arial" charset="0"/>
              <a:buChar char="–"/>
              <a:defRPr/>
            </a:pPr>
            <a:r>
              <a:rPr lang="en-GB" sz="2000" dirty="0"/>
              <a:t>The following pre-processing steps may be applied to the data to help improve the accuracy, efficiency, and scalability of the classification or prediction process. </a:t>
            </a:r>
          </a:p>
          <a:p>
            <a:pPr>
              <a:buFont typeface="Arial" charset="0"/>
              <a:buNone/>
              <a:defRPr/>
            </a:pPr>
            <a:r>
              <a:rPr lang="en-GB" sz="2400" b="1" dirty="0"/>
              <a:t>	(</a:t>
            </a:r>
            <a:r>
              <a:rPr lang="en-GB" sz="2400" b="1" dirty="0" err="1"/>
              <a:t>i</a:t>
            </a:r>
            <a:r>
              <a:rPr lang="en-GB" sz="2400" b="1" dirty="0"/>
              <a:t>) </a:t>
            </a:r>
            <a:r>
              <a:rPr lang="en-GB" sz="2400" b="1" dirty="0">
                <a:solidFill>
                  <a:schemeClr val="accent3"/>
                </a:solidFill>
              </a:rPr>
              <a:t>Data cleaning: </a:t>
            </a:r>
          </a:p>
          <a:p>
            <a:pPr lvl="1">
              <a:buFont typeface="Arial" charset="0"/>
              <a:buChar char="–"/>
              <a:defRPr/>
            </a:pPr>
            <a:r>
              <a:rPr lang="en-GB" sz="2000" dirty="0"/>
              <a:t>This refers to the pre-processing of data in order to remove or reduce </a:t>
            </a:r>
            <a:r>
              <a:rPr lang="en-GB" sz="2000" i="1" dirty="0"/>
              <a:t>noise (by applying smoothing techniques) and the treatment of missing values (e.g., by replacing a missing value with the most commonly occurring value for that attribute, or with the most probable value based on statistics). </a:t>
            </a:r>
          </a:p>
          <a:p>
            <a:pPr lvl="1">
              <a:buFont typeface="Arial" charset="0"/>
              <a:buChar char="–"/>
              <a:defRPr/>
            </a:pPr>
            <a:r>
              <a:rPr lang="en-GB" sz="2000" dirty="0"/>
              <a:t>Although most classification algorithms have some mechanisms for handling noisy or missing data, this step can help reduce confusion during learning. </a:t>
            </a:r>
          </a:p>
          <a:p>
            <a:pPr lvl="1">
              <a:buFont typeface="Arial" charset="0"/>
              <a:buChar char="–"/>
              <a:defRPr/>
            </a:pPr>
            <a:endParaRPr lang="en-GB" sz="2400" dirty="0"/>
          </a:p>
        </p:txBody>
      </p:sp>
      <p:sp>
        <p:nvSpPr>
          <p:cNvPr id="4" name="Date Placeholder 3">
            <a:extLst>
              <a:ext uri="{FF2B5EF4-FFF2-40B4-BE49-F238E27FC236}">
                <a16:creationId xmlns:a16="http://schemas.microsoft.com/office/drawing/2014/main" id="{A08906A7-CDBE-D0E4-7C3B-465AA6B537ED}"/>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8CC4F535-9656-4E94-E23E-AE97C2F4E730}"/>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EDAF667-4D62-05FB-26B0-8D3423DCA9FC}"/>
              </a:ext>
            </a:extLst>
          </p:cNvPr>
          <p:cNvSpPr>
            <a:spLocks noGrp="1"/>
          </p:cNvSpPr>
          <p:nvPr>
            <p:ph type="title"/>
          </p:nvPr>
        </p:nvSpPr>
        <p:spPr>
          <a:xfrm>
            <a:off x="457200" y="274638"/>
            <a:ext cx="8229600" cy="715962"/>
          </a:xfrm>
        </p:spPr>
        <p:txBody>
          <a:bodyPr/>
          <a:lstStyle/>
          <a:p>
            <a:r>
              <a:rPr lang="en-GB" altLang="en-US" sz="3600" b="1"/>
              <a:t>Issues Regarding Classification and Prediction: </a:t>
            </a:r>
            <a:endParaRPr lang="en-GB" altLang="en-US" sz="3600"/>
          </a:p>
        </p:txBody>
      </p:sp>
      <p:sp>
        <p:nvSpPr>
          <p:cNvPr id="57347" name="Content Placeholder 2">
            <a:extLst>
              <a:ext uri="{FF2B5EF4-FFF2-40B4-BE49-F238E27FC236}">
                <a16:creationId xmlns:a16="http://schemas.microsoft.com/office/drawing/2014/main" id="{64A0328A-C0D1-B5BD-D905-03D27C8FCADA}"/>
              </a:ext>
            </a:extLst>
          </p:cNvPr>
          <p:cNvSpPr>
            <a:spLocks noGrp="1"/>
          </p:cNvSpPr>
          <p:nvPr>
            <p:ph idx="1"/>
          </p:nvPr>
        </p:nvSpPr>
        <p:spPr>
          <a:xfrm>
            <a:off x="457200" y="1295400"/>
            <a:ext cx="8229600" cy="4830763"/>
          </a:xfrm>
        </p:spPr>
        <p:txBody>
          <a:bodyPr/>
          <a:lstStyle/>
          <a:p>
            <a:pPr>
              <a:buFont typeface="Arial" charset="0"/>
              <a:buNone/>
              <a:defRPr/>
            </a:pPr>
            <a:r>
              <a:rPr lang="en-GB" sz="2400" b="1" dirty="0"/>
              <a:t>	(ii) </a:t>
            </a:r>
            <a:r>
              <a:rPr lang="en-GB" sz="2400" b="1" dirty="0">
                <a:solidFill>
                  <a:schemeClr val="accent3"/>
                </a:solidFill>
              </a:rPr>
              <a:t>Relevance analysis</a:t>
            </a:r>
            <a:r>
              <a:rPr lang="en-GB" sz="2400" b="1" dirty="0"/>
              <a:t>: </a:t>
            </a:r>
          </a:p>
          <a:p>
            <a:pPr lvl="1">
              <a:buFont typeface="Arial" charset="0"/>
              <a:buChar char="–"/>
              <a:defRPr/>
            </a:pPr>
            <a:r>
              <a:rPr lang="en-GB" sz="2000" dirty="0"/>
              <a:t>Many of the attributes in the data may be </a:t>
            </a:r>
            <a:r>
              <a:rPr lang="en-GB" sz="2000" i="1" dirty="0"/>
              <a:t>redundant. </a:t>
            </a:r>
          </a:p>
          <a:p>
            <a:pPr lvl="1">
              <a:buFont typeface="Arial" charset="0"/>
              <a:buChar char="–"/>
              <a:defRPr/>
            </a:pPr>
            <a:r>
              <a:rPr lang="en-GB" sz="2000" dirty="0"/>
              <a:t>Correlation analysis can be used to identify whether any two given attributes are statistically related. </a:t>
            </a:r>
          </a:p>
          <a:p>
            <a:pPr lvl="2">
              <a:buFont typeface="Arial" charset="0"/>
              <a:buChar char="•"/>
              <a:defRPr/>
            </a:pPr>
            <a:r>
              <a:rPr lang="en-GB" sz="1600" dirty="0"/>
              <a:t>For example, a strong correlation between attributes </a:t>
            </a:r>
            <a:r>
              <a:rPr lang="en-GB" sz="1600" i="1" dirty="0"/>
              <a:t>A1 and A2 would suggest that one of the two could be removed from further analysis. </a:t>
            </a:r>
          </a:p>
          <a:p>
            <a:pPr lvl="1">
              <a:buFont typeface="Arial" charset="0"/>
              <a:buChar char="–"/>
              <a:defRPr/>
            </a:pPr>
            <a:r>
              <a:rPr lang="en-GB" sz="2000" dirty="0"/>
              <a:t>A database may also contain </a:t>
            </a:r>
            <a:r>
              <a:rPr lang="en-GB" sz="2000" i="1" dirty="0"/>
              <a:t>irrelevant attributes. </a:t>
            </a:r>
          </a:p>
          <a:p>
            <a:pPr lvl="2">
              <a:buFont typeface="Arial" charset="0"/>
              <a:buChar char="•"/>
              <a:defRPr/>
            </a:pPr>
            <a:r>
              <a:rPr lang="en-GB" sz="1600" i="1" dirty="0"/>
              <a:t>Attribute subset selection can be used in these cases to find a reduced set of attributes such that the resulting probability distribution of the data classes is as close as possible to the original distribution obtained using all attributes. </a:t>
            </a:r>
          </a:p>
          <a:p>
            <a:pPr lvl="1">
              <a:buFont typeface="Arial" charset="0"/>
              <a:buChar char="–"/>
              <a:defRPr/>
            </a:pPr>
            <a:r>
              <a:rPr lang="en-GB" sz="2000" dirty="0"/>
              <a:t>Hence, relevance analysis, in the form of correlation analysis and attribute subset selection, can be used to detect attributes that do not contribute to the classification or prediction task. </a:t>
            </a:r>
          </a:p>
          <a:p>
            <a:pPr lvl="1">
              <a:buFont typeface="Arial" charset="0"/>
              <a:buChar char="–"/>
              <a:defRPr/>
            </a:pPr>
            <a:r>
              <a:rPr lang="en-GB" sz="2000" dirty="0"/>
              <a:t>Such analysis can help improve classification efficiency and scalability. </a:t>
            </a:r>
          </a:p>
          <a:p>
            <a:pPr lvl="1">
              <a:buFont typeface="Arial" charset="0"/>
              <a:buChar char="–"/>
              <a:defRPr/>
            </a:pPr>
            <a:endParaRPr lang="en-GB" sz="2400" i="1" dirty="0"/>
          </a:p>
          <a:p>
            <a:pPr>
              <a:buFont typeface="Arial" charset="0"/>
              <a:buChar char="•"/>
              <a:defRPr/>
            </a:pPr>
            <a:endParaRPr lang="en-GB" sz="2400" dirty="0"/>
          </a:p>
        </p:txBody>
      </p:sp>
      <p:sp>
        <p:nvSpPr>
          <p:cNvPr id="4" name="Date Placeholder 3">
            <a:extLst>
              <a:ext uri="{FF2B5EF4-FFF2-40B4-BE49-F238E27FC236}">
                <a16:creationId xmlns:a16="http://schemas.microsoft.com/office/drawing/2014/main" id="{9840610E-3307-1752-A037-A9BAF691B5EE}"/>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07CFE3CA-0A1E-A239-5193-B2E67BC2661C}"/>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1F8F6FB-C676-3A43-E62E-7BCB4BFE60EB}"/>
              </a:ext>
            </a:extLst>
          </p:cNvPr>
          <p:cNvSpPr>
            <a:spLocks noGrp="1"/>
          </p:cNvSpPr>
          <p:nvPr>
            <p:ph type="title"/>
          </p:nvPr>
        </p:nvSpPr>
        <p:spPr>
          <a:xfrm>
            <a:off x="457200" y="274638"/>
            <a:ext cx="8229600" cy="411162"/>
          </a:xfrm>
        </p:spPr>
        <p:txBody>
          <a:bodyPr/>
          <a:lstStyle/>
          <a:p>
            <a:r>
              <a:rPr lang="en-GB" altLang="en-US" sz="2800" b="1"/>
              <a:t>Issues Regarding Classification and Prediction: </a:t>
            </a:r>
            <a:endParaRPr lang="en-GB" altLang="en-US" sz="2800"/>
          </a:p>
        </p:txBody>
      </p:sp>
      <p:sp>
        <p:nvSpPr>
          <p:cNvPr id="58371" name="Content Placeholder 2">
            <a:extLst>
              <a:ext uri="{FF2B5EF4-FFF2-40B4-BE49-F238E27FC236}">
                <a16:creationId xmlns:a16="http://schemas.microsoft.com/office/drawing/2014/main" id="{D14ED3FC-F835-C660-5298-22711A35AC54}"/>
              </a:ext>
            </a:extLst>
          </p:cNvPr>
          <p:cNvSpPr>
            <a:spLocks noGrp="1"/>
          </p:cNvSpPr>
          <p:nvPr>
            <p:ph idx="1"/>
          </p:nvPr>
        </p:nvSpPr>
        <p:spPr>
          <a:xfrm>
            <a:off x="457200" y="838200"/>
            <a:ext cx="8229600" cy="5287963"/>
          </a:xfrm>
        </p:spPr>
        <p:txBody>
          <a:bodyPr/>
          <a:lstStyle/>
          <a:p>
            <a:pPr>
              <a:buFont typeface="Arial" charset="0"/>
              <a:buNone/>
              <a:defRPr/>
            </a:pPr>
            <a:r>
              <a:rPr lang="en-GB" sz="2400" b="1" dirty="0"/>
              <a:t>(iii)	</a:t>
            </a:r>
            <a:r>
              <a:rPr lang="en-GB" sz="2400" b="1" dirty="0">
                <a:solidFill>
                  <a:schemeClr val="accent3"/>
                </a:solidFill>
              </a:rPr>
              <a:t>Data Transformation and Reduction </a:t>
            </a:r>
          </a:p>
          <a:p>
            <a:pPr lvl="1">
              <a:buFont typeface="Arial" charset="0"/>
              <a:buChar char="–"/>
              <a:defRPr/>
            </a:pPr>
            <a:r>
              <a:rPr lang="en-GB" sz="2000" dirty="0"/>
              <a:t>The data may be transformed by normalization, particularly when neural networks or methods involving distance measurements are used in the learning step. </a:t>
            </a:r>
          </a:p>
          <a:p>
            <a:pPr lvl="1">
              <a:buFont typeface="Arial" charset="0"/>
              <a:buChar char="–"/>
              <a:defRPr/>
            </a:pPr>
            <a:r>
              <a:rPr lang="en-GB" sz="2000" dirty="0"/>
              <a:t>Normalization involves scaling all values for a given attribute so that they fall within a small specified range, such as -1 to +1 or 0 to 1. </a:t>
            </a:r>
          </a:p>
          <a:p>
            <a:pPr lvl="1">
              <a:buFont typeface="Arial" charset="0"/>
              <a:buChar char="–"/>
              <a:defRPr/>
            </a:pPr>
            <a:r>
              <a:rPr lang="en-GB" sz="2000" dirty="0"/>
              <a:t>The data can also be transformed by </a:t>
            </a:r>
            <a:r>
              <a:rPr lang="en-GB" sz="2000" i="1" dirty="0"/>
              <a:t>generalizing it to higher-level concepts. Concept </a:t>
            </a:r>
            <a:r>
              <a:rPr lang="en-GB" sz="2000" dirty="0"/>
              <a:t>hierarchies may be used for this purpose. </a:t>
            </a:r>
          </a:p>
          <a:p>
            <a:pPr lvl="1">
              <a:buFont typeface="Arial" charset="0"/>
              <a:buChar char="–"/>
              <a:defRPr/>
            </a:pPr>
            <a:r>
              <a:rPr lang="en-GB" sz="2000" dirty="0"/>
              <a:t>This is particularly useful for continuous valued attributes. </a:t>
            </a:r>
          </a:p>
          <a:p>
            <a:pPr lvl="2">
              <a:buFont typeface="Arial" charset="0"/>
              <a:buChar char="•"/>
              <a:defRPr/>
            </a:pPr>
            <a:r>
              <a:rPr lang="en-GB" sz="1600" dirty="0"/>
              <a:t>For example, numeric values for the attribute </a:t>
            </a:r>
            <a:r>
              <a:rPr lang="en-GB" sz="1600" i="1" dirty="0"/>
              <a:t>income can </a:t>
            </a:r>
            <a:r>
              <a:rPr lang="en-GB" sz="1600" i="1" dirty="0">
                <a:solidFill>
                  <a:srgbClr val="FF0000"/>
                </a:solidFill>
              </a:rPr>
              <a:t>be generalized </a:t>
            </a:r>
            <a:r>
              <a:rPr lang="en-GB" sz="1600" i="1" dirty="0"/>
              <a:t>to discrete ranges, such as </a:t>
            </a:r>
            <a:r>
              <a:rPr lang="en-GB" sz="1600" i="1" dirty="0">
                <a:solidFill>
                  <a:srgbClr val="FF0000"/>
                </a:solidFill>
              </a:rPr>
              <a:t>low</a:t>
            </a:r>
            <a:r>
              <a:rPr lang="en-GB" sz="1600" i="1" dirty="0"/>
              <a:t>, </a:t>
            </a:r>
            <a:r>
              <a:rPr lang="en-GB" sz="1600" i="1" dirty="0">
                <a:solidFill>
                  <a:srgbClr val="FF0000"/>
                </a:solidFill>
              </a:rPr>
              <a:t>medium</a:t>
            </a:r>
            <a:r>
              <a:rPr lang="en-GB" sz="1600" i="1" dirty="0"/>
              <a:t>, and </a:t>
            </a:r>
            <a:r>
              <a:rPr lang="en-GB" sz="1600" i="1" dirty="0">
                <a:solidFill>
                  <a:srgbClr val="FF0000"/>
                </a:solidFill>
              </a:rPr>
              <a:t>high</a:t>
            </a:r>
            <a:r>
              <a:rPr lang="en-GB" sz="1600" i="1" dirty="0"/>
              <a:t>. Similarly, </a:t>
            </a:r>
            <a:r>
              <a:rPr lang="en-GB" sz="1600" i="1" dirty="0">
                <a:solidFill>
                  <a:srgbClr val="FF0000"/>
                </a:solidFill>
              </a:rPr>
              <a:t>categorical attributes</a:t>
            </a:r>
            <a:r>
              <a:rPr lang="en-GB" sz="1600" i="1" dirty="0"/>
              <a:t>, like street, can be generalized to higher-level concepts, like city. </a:t>
            </a:r>
          </a:p>
          <a:p>
            <a:pPr lvl="1">
              <a:buFont typeface="Arial" charset="0"/>
              <a:buChar char="–"/>
              <a:defRPr/>
            </a:pPr>
            <a:r>
              <a:rPr lang="en-GB" sz="2000" dirty="0"/>
              <a:t>Data can also be reduced by applying many other methods, ranging from </a:t>
            </a:r>
            <a:r>
              <a:rPr lang="en-GB" sz="2000" dirty="0">
                <a:solidFill>
                  <a:srgbClr val="FF0000"/>
                </a:solidFill>
              </a:rPr>
              <a:t>wavelet transformation </a:t>
            </a:r>
            <a:r>
              <a:rPr lang="en-GB" sz="2000" dirty="0"/>
              <a:t>and </a:t>
            </a:r>
            <a:r>
              <a:rPr lang="en-GB" sz="2000" dirty="0">
                <a:solidFill>
                  <a:srgbClr val="FF0000"/>
                </a:solidFill>
              </a:rPr>
              <a:t>principle components analysis </a:t>
            </a:r>
            <a:r>
              <a:rPr lang="en-GB" sz="2000" dirty="0"/>
              <a:t>to </a:t>
            </a:r>
            <a:r>
              <a:rPr lang="en-GB" sz="2000" dirty="0" err="1">
                <a:solidFill>
                  <a:srgbClr val="FF0000"/>
                </a:solidFill>
              </a:rPr>
              <a:t>discretization</a:t>
            </a:r>
            <a:r>
              <a:rPr lang="en-GB" sz="2000" dirty="0">
                <a:solidFill>
                  <a:srgbClr val="FF0000"/>
                </a:solidFill>
              </a:rPr>
              <a:t> techniques</a:t>
            </a:r>
            <a:r>
              <a:rPr lang="en-GB" sz="2000" dirty="0"/>
              <a:t>, such as </a:t>
            </a:r>
            <a:r>
              <a:rPr lang="en-GB" sz="2000" dirty="0">
                <a:solidFill>
                  <a:srgbClr val="FF0000"/>
                </a:solidFill>
              </a:rPr>
              <a:t>binning</a:t>
            </a:r>
            <a:r>
              <a:rPr lang="en-GB" sz="2000" dirty="0"/>
              <a:t>, </a:t>
            </a:r>
            <a:r>
              <a:rPr lang="en-GB" sz="2000" dirty="0">
                <a:solidFill>
                  <a:srgbClr val="FF0000"/>
                </a:solidFill>
              </a:rPr>
              <a:t>histogram</a:t>
            </a:r>
            <a:r>
              <a:rPr lang="en-GB" sz="2000" dirty="0"/>
              <a:t> analysis, and </a:t>
            </a:r>
            <a:r>
              <a:rPr lang="en-GB" sz="2000" dirty="0">
                <a:solidFill>
                  <a:srgbClr val="FF0000"/>
                </a:solidFill>
              </a:rPr>
              <a:t>clustering</a:t>
            </a:r>
            <a:r>
              <a:rPr lang="en-GB" sz="2000" dirty="0"/>
              <a:t>. </a:t>
            </a:r>
          </a:p>
        </p:txBody>
      </p:sp>
      <p:sp>
        <p:nvSpPr>
          <p:cNvPr id="4" name="Date Placeholder 3">
            <a:extLst>
              <a:ext uri="{FF2B5EF4-FFF2-40B4-BE49-F238E27FC236}">
                <a16:creationId xmlns:a16="http://schemas.microsoft.com/office/drawing/2014/main" id="{6D510A5B-6030-3D51-D58A-CE0287B14544}"/>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dirty="0"/>
          </a:p>
        </p:txBody>
      </p:sp>
      <p:sp>
        <p:nvSpPr>
          <p:cNvPr id="5" name="Footer Placeholder 4">
            <a:extLst>
              <a:ext uri="{FF2B5EF4-FFF2-40B4-BE49-F238E27FC236}">
                <a16:creationId xmlns:a16="http://schemas.microsoft.com/office/drawing/2014/main" id="{F4081D8D-5C7A-9052-9B3D-7A995B58E7F5}"/>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2B3DAD1-5C11-68B9-801F-68D1178B000A}"/>
              </a:ext>
            </a:extLst>
          </p:cNvPr>
          <p:cNvSpPr>
            <a:spLocks noGrp="1"/>
          </p:cNvSpPr>
          <p:nvPr>
            <p:ph type="title"/>
          </p:nvPr>
        </p:nvSpPr>
        <p:spPr/>
        <p:txBody>
          <a:bodyPr/>
          <a:lstStyle/>
          <a:p>
            <a:r>
              <a:rPr lang="en-GB" altLang="en-US" b="1"/>
              <a:t>Comparing Classification and Prediction Methods: </a:t>
            </a:r>
            <a:br>
              <a:rPr lang="en-GB" altLang="en-US" b="1"/>
            </a:br>
            <a:endParaRPr lang="en-GB" altLang="en-US"/>
          </a:p>
        </p:txBody>
      </p:sp>
      <p:sp>
        <p:nvSpPr>
          <p:cNvPr id="65539" name="Content Placeholder 2">
            <a:extLst>
              <a:ext uri="{FF2B5EF4-FFF2-40B4-BE49-F238E27FC236}">
                <a16:creationId xmlns:a16="http://schemas.microsoft.com/office/drawing/2014/main" id="{83181C13-3519-46E4-F5BC-211CC2C6AE2D}"/>
              </a:ext>
            </a:extLst>
          </p:cNvPr>
          <p:cNvSpPr>
            <a:spLocks noGrp="1"/>
          </p:cNvSpPr>
          <p:nvPr>
            <p:ph idx="1"/>
          </p:nvPr>
        </p:nvSpPr>
        <p:spPr>
          <a:xfrm>
            <a:off x="457200" y="1219200"/>
            <a:ext cx="8229600" cy="4906963"/>
          </a:xfrm>
        </p:spPr>
        <p:txBody>
          <a:bodyPr/>
          <a:lstStyle/>
          <a:p>
            <a:r>
              <a:rPr lang="en-GB" altLang="en-US" sz="2400" b="1">
                <a:solidFill>
                  <a:schemeClr val="accent2"/>
                </a:solidFill>
              </a:rPr>
              <a:t>Accuracy</a:t>
            </a:r>
            <a:r>
              <a:rPr lang="en-GB" altLang="en-US" sz="2400" b="1"/>
              <a:t>: </a:t>
            </a:r>
          </a:p>
          <a:p>
            <a:pPr lvl="1"/>
            <a:r>
              <a:rPr lang="en-GB" altLang="en-US" sz="2000"/>
              <a:t>The accuracy of a classifier refers to the ability of a given classifier to correctly predict the class label of new or previously unseen data (i.e., tuples without class label information). </a:t>
            </a:r>
          </a:p>
          <a:p>
            <a:pPr lvl="1"/>
            <a:r>
              <a:rPr lang="en-GB" altLang="en-US" sz="2000"/>
              <a:t>The accuracy of a predictor refers to how well a given predictor can guess the value of the predicted attribute for new or previously unseen data. </a:t>
            </a:r>
          </a:p>
          <a:p>
            <a:r>
              <a:rPr lang="en-GB" altLang="en-US" sz="2400" b="1">
                <a:solidFill>
                  <a:schemeClr val="accent2"/>
                </a:solidFill>
              </a:rPr>
              <a:t>Speed</a:t>
            </a:r>
            <a:r>
              <a:rPr lang="en-GB" altLang="en-US" sz="2400" b="1"/>
              <a:t>: </a:t>
            </a:r>
          </a:p>
          <a:p>
            <a:pPr lvl="1"/>
            <a:r>
              <a:rPr lang="en-GB" altLang="en-US" sz="2000"/>
              <a:t>This refers to the computational costs involved in generating and using the given classifier or predictor. </a:t>
            </a:r>
          </a:p>
          <a:p>
            <a:r>
              <a:rPr lang="en-GB" altLang="en-US" sz="2400" b="1">
                <a:solidFill>
                  <a:schemeClr val="accent2"/>
                </a:solidFill>
              </a:rPr>
              <a:t>Robustness:</a:t>
            </a:r>
            <a:r>
              <a:rPr lang="en-GB" altLang="en-US" sz="2400" b="1"/>
              <a:t> </a:t>
            </a:r>
          </a:p>
          <a:p>
            <a:pPr lvl="1"/>
            <a:r>
              <a:rPr lang="en-GB" altLang="en-US" sz="2000"/>
              <a:t>This is the ability of the classifier or predictor to make correct predictions given noisy data or data with missing values</a:t>
            </a:r>
          </a:p>
        </p:txBody>
      </p:sp>
      <p:sp>
        <p:nvSpPr>
          <p:cNvPr id="4" name="Date Placeholder 3">
            <a:extLst>
              <a:ext uri="{FF2B5EF4-FFF2-40B4-BE49-F238E27FC236}">
                <a16:creationId xmlns:a16="http://schemas.microsoft.com/office/drawing/2014/main" id="{038A1724-E9B7-52DA-F682-E3CCC216D298}"/>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25C4B4B9-A9A6-C504-00AB-2032B5C2939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6C34B37-19E8-5E51-E74E-45FC02800819}"/>
              </a:ext>
            </a:extLst>
          </p:cNvPr>
          <p:cNvSpPr>
            <a:spLocks noGrp="1"/>
          </p:cNvSpPr>
          <p:nvPr>
            <p:ph type="title"/>
          </p:nvPr>
        </p:nvSpPr>
        <p:spPr>
          <a:xfrm>
            <a:off x="457200" y="274638"/>
            <a:ext cx="8229600" cy="868362"/>
          </a:xfrm>
        </p:spPr>
        <p:txBody>
          <a:bodyPr/>
          <a:lstStyle/>
          <a:p>
            <a:r>
              <a:rPr lang="en-GB" altLang="en-US" sz="3600" b="1"/>
              <a:t>Comparing Classification and Prediction Methods: </a:t>
            </a:r>
            <a:br>
              <a:rPr lang="en-GB" altLang="en-US" sz="3600" b="1"/>
            </a:br>
            <a:endParaRPr lang="en-GB" altLang="en-US" sz="3600"/>
          </a:p>
        </p:txBody>
      </p:sp>
      <p:sp>
        <p:nvSpPr>
          <p:cNvPr id="66563" name="Content Placeholder 2">
            <a:extLst>
              <a:ext uri="{FF2B5EF4-FFF2-40B4-BE49-F238E27FC236}">
                <a16:creationId xmlns:a16="http://schemas.microsoft.com/office/drawing/2014/main" id="{C8FC66FF-17FE-24AA-7864-99E46BE5BA0A}"/>
              </a:ext>
            </a:extLst>
          </p:cNvPr>
          <p:cNvSpPr>
            <a:spLocks noGrp="1"/>
          </p:cNvSpPr>
          <p:nvPr>
            <p:ph idx="1"/>
          </p:nvPr>
        </p:nvSpPr>
        <p:spPr/>
        <p:txBody>
          <a:bodyPr/>
          <a:lstStyle/>
          <a:p>
            <a:endParaRPr lang="en-GB" altLang="en-US" sz="2400"/>
          </a:p>
          <a:p>
            <a:r>
              <a:rPr lang="en-GB" altLang="en-US" sz="2400" b="1">
                <a:solidFill>
                  <a:schemeClr val="accent2"/>
                </a:solidFill>
              </a:rPr>
              <a:t>Scalability:</a:t>
            </a:r>
            <a:r>
              <a:rPr lang="en-GB" altLang="en-US" sz="2400" b="1"/>
              <a:t> </a:t>
            </a:r>
          </a:p>
          <a:p>
            <a:pPr lvl="1"/>
            <a:r>
              <a:rPr lang="en-GB" altLang="en-US" sz="2000"/>
              <a:t>This refers to the ability to construct the classifier or predictor efficiently given large amounts of data. </a:t>
            </a:r>
          </a:p>
          <a:p>
            <a:r>
              <a:rPr lang="en-GB" altLang="en-US" sz="2400" b="1">
                <a:solidFill>
                  <a:schemeClr val="accent2"/>
                </a:solidFill>
              </a:rPr>
              <a:t>Interpretability:</a:t>
            </a:r>
            <a:r>
              <a:rPr lang="en-GB" altLang="en-US" sz="2400" b="1"/>
              <a:t> </a:t>
            </a:r>
          </a:p>
          <a:p>
            <a:pPr lvl="1"/>
            <a:r>
              <a:rPr lang="en-GB" altLang="en-US" sz="2000"/>
              <a:t>This refers to the level of understanding and insight that is provided by the classifier or predictor. </a:t>
            </a:r>
          </a:p>
          <a:p>
            <a:pPr lvl="1"/>
            <a:r>
              <a:rPr lang="en-GB" altLang="en-US" sz="2000"/>
              <a:t>Interpretability is subjective and therefore more difficult to assess. </a:t>
            </a:r>
          </a:p>
          <a:p>
            <a:endParaRPr lang="en-GB" altLang="en-US" sz="2400"/>
          </a:p>
        </p:txBody>
      </p:sp>
      <p:sp>
        <p:nvSpPr>
          <p:cNvPr id="4" name="Date Placeholder 3">
            <a:extLst>
              <a:ext uri="{FF2B5EF4-FFF2-40B4-BE49-F238E27FC236}">
                <a16:creationId xmlns:a16="http://schemas.microsoft.com/office/drawing/2014/main" id="{4975DB32-46FA-0CC8-C88B-D22980D41CCD}"/>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A760A50C-70A0-07BB-1FF6-0BED21385A2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80993FDF-5DDD-B3B0-FA9F-997F9FEF13C8}"/>
              </a:ext>
            </a:extLst>
          </p:cNvPr>
          <p:cNvSpPr>
            <a:spLocks noGrp="1"/>
          </p:cNvSpPr>
          <p:nvPr>
            <p:ph type="title"/>
          </p:nvPr>
        </p:nvSpPr>
        <p:spPr/>
        <p:txBody>
          <a:bodyPr/>
          <a:lstStyle/>
          <a:p>
            <a:r>
              <a:rPr lang="en-GB" altLang="en-US" b="1"/>
              <a:t>Classification by Decision Tree Induction: </a:t>
            </a:r>
            <a:endParaRPr lang="en-GB" altLang="en-US"/>
          </a:p>
        </p:txBody>
      </p:sp>
      <p:sp>
        <p:nvSpPr>
          <p:cNvPr id="67587" name="Content Placeholder 2">
            <a:extLst>
              <a:ext uri="{FF2B5EF4-FFF2-40B4-BE49-F238E27FC236}">
                <a16:creationId xmlns:a16="http://schemas.microsoft.com/office/drawing/2014/main" id="{7931542A-A61D-2E1E-5852-3C3F9D37A716}"/>
              </a:ext>
            </a:extLst>
          </p:cNvPr>
          <p:cNvSpPr>
            <a:spLocks noGrp="1"/>
          </p:cNvSpPr>
          <p:nvPr>
            <p:ph idx="1"/>
          </p:nvPr>
        </p:nvSpPr>
        <p:spPr/>
        <p:txBody>
          <a:bodyPr/>
          <a:lstStyle/>
          <a:p>
            <a:r>
              <a:rPr lang="en-GB" altLang="en-US" sz="2400">
                <a:solidFill>
                  <a:schemeClr val="accent2"/>
                </a:solidFill>
              </a:rPr>
              <a:t>Decision tree induction </a:t>
            </a:r>
            <a:r>
              <a:rPr lang="en-GB" altLang="en-US" sz="2400"/>
              <a:t>is the learning of decision trees from </a:t>
            </a:r>
            <a:r>
              <a:rPr lang="en-GB" altLang="en-US" sz="2400">
                <a:solidFill>
                  <a:schemeClr val="accent2"/>
                </a:solidFill>
              </a:rPr>
              <a:t>class-labeled</a:t>
            </a:r>
            <a:r>
              <a:rPr lang="en-GB" altLang="en-US" sz="2400"/>
              <a:t> </a:t>
            </a:r>
            <a:r>
              <a:rPr lang="en-GB" altLang="en-US" sz="2400">
                <a:solidFill>
                  <a:schemeClr val="accent2"/>
                </a:solidFill>
              </a:rPr>
              <a:t>training tuples</a:t>
            </a:r>
            <a:r>
              <a:rPr lang="en-GB" altLang="en-US" sz="2400"/>
              <a:t>. </a:t>
            </a:r>
          </a:p>
          <a:p>
            <a:r>
              <a:rPr lang="en-GB" altLang="en-US" sz="2400"/>
              <a:t>A decision tree is a flowchart-like tree structure, where </a:t>
            </a:r>
          </a:p>
          <a:p>
            <a:pPr lvl="1"/>
            <a:r>
              <a:rPr lang="en-GB" altLang="en-US" sz="2000"/>
              <a:t>Each internal node denotes a test on an attribute. </a:t>
            </a:r>
          </a:p>
          <a:p>
            <a:pPr lvl="1"/>
            <a:r>
              <a:rPr lang="en-GB" altLang="en-US" sz="2000"/>
              <a:t>Each branch represents an outcome of the test. </a:t>
            </a:r>
          </a:p>
          <a:p>
            <a:pPr lvl="1"/>
            <a:r>
              <a:rPr lang="en-GB" altLang="en-US" sz="2000"/>
              <a:t>Each leaf node holds a class label. </a:t>
            </a:r>
          </a:p>
          <a:p>
            <a:pPr lvl="1"/>
            <a:r>
              <a:rPr lang="en-GB" altLang="en-US" sz="2000"/>
              <a:t>The topmost node in a tree is the root node. </a:t>
            </a:r>
          </a:p>
          <a:p>
            <a:endParaRPr lang="en-GB" altLang="en-US" sz="2400"/>
          </a:p>
        </p:txBody>
      </p:sp>
      <p:sp>
        <p:nvSpPr>
          <p:cNvPr id="4" name="Date Placeholder 3">
            <a:extLst>
              <a:ext uri="{FF2B5EF4-FFF2-40B4-BE49-F238E27FC236}">
                <a16:creationId xmlns:a16="http://schemas.microsoft.com/office/drawing/2014/main" id="{F7541583-1BAC-1291-B4A3-365C2190B8E3}"/>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891CC3F2-56FC-91A1-45C7-00D8163B8CDE}"/>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FDEA915-DA50-F7AE-23EF-9D0913D45B3B}"/>
              </a:ext>
            </a:extLst>
          </p:cNvPr>
          <p:cNvSpPr>
            <a:spLocks noGrp="1"/>
          </p:cNvSpPr>
          <p:nvPr>
            <p:ph type="title"/>
          </p:nvPr>
        </p:nvSpPr>
        <p:spPr>
          <a:xfrm>
            <a:off x="304800" y="274638"/>
            <a:ext cx="8610600" cy="792162"/>
          </a:xfrm>
        </p:spPr>
        <p:txBody>
          <a:bodyPr/>
          <a:lstStyle/>
          <a:p>
            <a:r>
              <a:rPr lang="en-GB" altLang="en-US" b="1">
                <a:solidFill>
                  <a:srgbClr val="00B0F0"/>
                </a:solidFill>
              </a:rPr>
              <a:t>The Scope of Data Mining</a:t>
            </a:r>
            <a:endParaRPr lang="en-GB" altLang="en-US">
              <a:solidFill>
                <a:srgbClr val="00B0F0"/>
              </a:solidFill>
            </a:endParaRPr>
          </a:p>
        </p:txBody>
      </p:sp>
      <p:sp>
        <p:nvSpPr>
          <p:cNvPr id="7171" name="Content Placeholder 2">
            <a:extLst>
              <a:ext uri="{FF2B5EF4-FFF2-40B4-BE49-F238E27FC236}">
                <a16:creationId xmlns:a16="http://schemas.microsoft.com/office/drawing/2014/main" id="{D65970BB-B875-173C-1E2A-56197415E810}"/>
              </a:ext>
            </a:extLst>
          </p:cNvPr>
          <p:cNvSpPr>
            <a:spLocks noGrp="1"/>
          </p:cNvSpPr>
          <p:nvPr>
            <p:ph idx="1"/>
          </p:nvPr>
        </p:nvSpPr>
        <p:spPr>
          <a:xfrm>
            <a:off x="228600" y="1371600"/>
            <a:ext cx="8686800" cy="4754563"/>
          </a:xfrm>
        </p:spPr>
        <p:txBody>
          <a:bodyPr/>
          <a:lstStyle/>
          <a:p>
            <a:pPr>
              <a:defRPr/>
            </a:pPr>
            <a:r>
              <a:rPr lang="en-GB" altLang="en-US" sz="2800" dirty="0"/>
              <a:t>Data mining derives its name from the similarities between searching for valuable business information in a </a:t>
            </a:r>
            <a:r>
              <a:rPr lang="en-GB" altLang="en-US" sz="2800" dirty="0">
                <a:solidFill>
                  <a:schemeClr val="accent3"/>
                </a:solidFill>
              </a:rPr>
              <a:t>large database </a:t>
            </a:r>
            <a:r>
              <a:rPr lang="en-GB" altLang="en-US" sz="2800" dirty="0"/>
              <a:t>— for example, </a:t>
            </a:r>
            <a:r>
              <a:rPr lang="en-GB" altLang="en-US" sz="2800" i="1" dirty="0"/>
              <a:t>finding linked products in gigabytes of store scanner data </a:t>
            </a:r>
            <a:r>
              <a:rPr lang="en-GB" altLang="en-US" sz="2800" dirty="0"/>
              <a:t>— and </a:t>
            </a:r>
            <a:r>
              <a:rPr lang="en-GB" altLang="en-US" sz="2800" i="1" dirty="0"/>
              <a:t>mining a mountain for a deposit of valuable ore</a:t>
            </a:r>
            <a:r>
              <a:rPr lang="en-GB" altLang="en-US" sz="2800" dirty="0"/>
              <a:t>.</a:t>
            </a:r>
          </a:p>
          <a:p>
            <a:pPr lvl="1">
              <a:defRPr/>
            </a:pPr>
            <a:r>
              <a:rPr lang="en-GB" altLang="en-US" sz="2400" dirty="0"/>
              <a:t>Both processes require either </a:t>
            </a:r>
            <a:r>
              <a:rPr lang="en-GB" altLang="en-US" sz="2400" i="1" dirty="0"/>
              <a:t>sifting</a:t>
            </a:r>
            <a:r>
              <a:rPr lang="en-GB" altLang="en-US" sz="2400" dirty="0"/>
              <a:t> through an immense amount of material, or </a:t>
            </a:r>
            <a:r>
              <a:rPr lang="en-GB" altLang="en-US" sz="2400" i="1" dirty="0"/>
              <a:t>intelligently</a:t>
            </a:r>
            <a:r>
              <a:rPr lang="en-GB" altLang="en-US" sz="2400" dirty="0"/>
              <a:t> probing it to find exactly where the value resides.</a:t>
            </a:r>
          </a:p>
          <a:p>
            <a:pPr>
              <a:defRPr/>
            </a:pPr>
            <a:endParaRPr lang="en-GB" altLang="en-US" sz="2800" dirty="0"/>
          </a:p>
        </p:txBody>
      </p:sp>
      <p:sp>
        <p:nvSpPr>
          <p:cNvPr id="6" name="Footer Placeholder 2">
            <a:extLst>
              <a:ext uri="{FF2B5EF4-FFF2-40B4-BE49-F238E27FC236}">
                <a16:creationId xmlns:a16="http://schemas.microsoft.com/office/drawing/2014/main" id="{5020DF8E-B5B9-0EA6-1C51-78EC0E3F4BAB}"/>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D3A7720D-8D59-721D-83AC-0DF66457C4F9}"/>
              </a:ext>
            </a:extLst>
          </p:cNvPr>
          <p:cNvSpPr>
            <a:spLocks noGrp="1"/>
          </p:cNvSpPr>
          <p:nvPr>
            <p:ph type="title"/>
          </p:nvPr>
        </p:nvSpPr>
        <p:spPr/>
        <p:txBody>
          <a:bodyPr/>
          <a:lstStyle/>
          <a:p>
            <a:r>
              <a:rPr lang="en-GB" altLang="en-US" b="1"/>
              <a:t>Classification by Decision Tree Induction: </a:t>
            </a:r>
            <a:endParaRPr lang="en-GB" altLang="en-US"/>
          </a:p>
        </p:txBody>
      </p:sp>
      <p:sp>
        <p:nvSpPr>
          <p:cNvPr id="4" name="Date Placeholder 3">
            <a:extLst>
              <a:ext uri="{FF2B5EF4-FFF2-40B4-BE49-F238E27FC236}">
                <a16:creationId xmlns:a16="http://schemas.microsoft.com/office/drawing/2014/main" id="{90351D49-4C8B-9B0E-1625-231883D7E150}"/>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8616723C-256D-C666-CC24-A8AE3BA66961}"/>
              </a:ext>
            </a:extLst>
          </p:cNvPr>
          <p:cNvSpPr>
            <a:spLocks noGrp="1"/>
          </p:cNvSpPr>
          <p:nvPr>
            <p:ph type="ftr" sz="quarter" idx="11"/>
          </p:nvPr>
        </p:nvSpPr>
        <p:spPr/>
        <p:txBody>
          <a:bodyPr/>
          <a:lstStyle/>
          <a:p>
            <a:pPr>
              <a:defRPr/>
            </a:pPr>
            <a:r>
              <a:rPr lang="en-US"/>
              <a:t>P.PramodKumar, Sr.Asst.Prof.,</a:t>
            </a:r>
          </a:p>
        </p:txBody>
      </p:sp>
      <p:pic>
        <p:nvPicPr>
          <p:cNvPr id="68613" name="Picture 2">
            <a:extLst>
              <a:ext uri="{FF2B5EF4-FFF2-40B4-BE49-F238E27FC236}">
                <a16:creationId xmlns:a16="http://schemas.microsoft.com/office/drawing/2014/main" id="{85188FF4-C3D1-22B1-6177-806511F16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6153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61F853C7-8038-C0F0-706B-440C73232036}"/>
              </a:ext>
            </a:extLst>
          </p:cNvPr>
          <p:cNvSpPr>
            <a:spLocks noGrp="1"/>
          </p:cNvSpPr>
          <p:nvPr>
            <p:ph type="title"/>
          </p:nvPr>
        </p:nvSpPr>
        <p:spPr>
          <a:xfrm>
            <a:off x="457200" y="274638"/>
            <a:ext cx="8229600" cy="715962"/>
          </a:xfrm>
        </p:spPr>
        <p:txBody>
          <a:bodyPr/>
          <a:lstStyle/>
          <a:p>
            <a:r>
              <a:rPr lang="en-GB" altLang="en-US" sz="3600" b="1"/>
              <a:t>Classification by Decision Tree Induction: </a:t>
            </a:r>
            <a:endParaRPr lang="en-GB" altLang="en-US" sz="3600"/>
          </a:p>
        </p:txBody>
      </p:sp>
      <p:sp>
        <p:nvSpPr>
          <p:cNvPr id="69635" name="Content Placeholder 2">
            <a:extLst>
              <a:ext uri="{FF2B5EF4-FFF2-40B4-BE49-F238E27FC236}">
                <a16:creationId xmlns:a16="http://schemas.microsoft.com/office/drawing/2014/main" id="{C1A6B98B-AAA8-AEB7-1478-CE7BCB9CE540}"/>
              </a:ext>
            </a:extLst>
          </p:cNvPr>
          <p:cNvSpPr>
            <a:spLocks noGrp="1"/>
          </p:cNvSpPr>
          <p:nvPr>
            <p:ph idx="1"/>
          </p:nvPr>
        </p:nvSpPr>
        <p:spPr>
          <a:xfrm>
            <a:off x="457200" y="1066800"/>
            <a:ext cx="8229600" cy="5059363"/>
          </a:xfrm>
        </p:spPr>
        <p:txBody>
          <a:bodyPr/>
          <a:lstStyle/>
          <a:p>
            <a:r>
              <a:rPr lang="en-GB" altLang="en-US" sz="2400"/>
              <a:t>The construction of </a:t>
            </a:r>
            <a:r>
              <a:rPr lang="en-GB" altLang="en-US" sz="2400">
                <a:solidFill>
                  <a:schemeClr val="accent2"/>
                </a:solidFill>
              </a:rPr>
              <a:t>decision tree classifiers </a:t>
            </a:r>
            <a:r>
              <a:rPr lang="en-GB" altLang="en-US" sz="2400"/>
              <a:t>does not require any domain knowledge or parameter setting, and therefore is appropriate for </a:t>
            </a:r>
            <a:r>
              <a:rPr lang="en-GB" altLang="en-US" sz="2400">
                <a:solidFill>
                  <a:schemeClr val="accent2"/>
                </a:solidFill>
              </a:rPr>
              <a:t>exploratory knowledge discovery</a:t>
            </a:r>
            <a:r>
              <a:rPr lang="en-GB" altLang="en-US" sz="2400"/>
              <a:t>. </a:t>
            </a:r>
          </a:p>
          <a:p>
            <a:r>
              <a:rPr lang="en-GB" altLang="en-US" sz="2400"/>
              <a:t>Decision trees can </a:t>
            </a:r>
            <a:r>
              <a:rPr lang="en-GB" altLang="en-US" sz="2400">
                <a:solidFill>
                  <a:schemeClr val="accent2"/>
                </a:solidFill>
              </a:rPr>
              <a:t>handle high dimensional data</a:t>
            </a:r>
            <a:r>
              <a:rPr lang="en-GB" altLang="en-US" sz="2400"/>
              <a:t>. </a:t>
            </a:r>
          </a:p>
          <a:p>
            <a:r>
              <a:rPr lang="en-GB" altLang="en-US" sz="2400"/>
              <a:t>The representation of acquired knowledge in tree form is </a:t>
            </a:r>
            <a:r>
              <a:rPr lang="en-GB" altLang="en-US" sz="2400">
                <a:solidFill>
                  <a:schemeClr val="accent2"/>
                </a:solidFill>
              </a:rPr>
              <a:t>intuitive</a:t>
            </a:r>
            <a:r>
              <a:rPr lang="en-GB" altLang="en-US" sz="2400"/>
              <a:t> and </a:t>
            </a:r>
            <a:r>
              <a:rPr lang="en-GB" altLang="en-US" sz="2400">
                <a:solidFill>
                  <a:schemeClr val="accent2"/>
                </a:solidFill>
              </a:rPr>
              <a:t>generally easy to assimilate by humans</a:t>
            </a:r>
            <a:r>
              <a:rPr lang="en-GB" altLang="en-US" sz="2400"/>
              <a:t>. </a:t>
            </a:r>
          </a:p>
          <a:p>
            <a:r>
              <a:rPr lang="en-GB" altLang="en-US" sz="2400"/>
              <a:t>The </a:t>
            </a:r>
            <a:r>
              <a:rPr lang="en-GB" altLang="en-US" sz="2400">
                <a:solidFill>
                  <a:schemeClr val="accent2"/>
                </a:solidFill>
              </a:rPr>
              <a:t>learning</a:t>
            </a:r>
            <a:r>
              <a:rPr lang="en-GB" altLang="en-US" sz="2400"/>
              <a:t> and </a:t>
            </a:r>
            <a:r>
              <a:rPr lang="en-GB" altLang="en-US" sz="2400">
                <a:solidFill>
                  <a:schemeClr val="accent2"/>
                </a:solidFill>
              </a:rPr>
              <a:t>classification</a:t>
            </a:r>
            <a:r>
              <a:rPr lang="en-GB" altLang="en-US" sz="2400"/>
              <a:t> steps of decision tree induction are </a:t>
            </a:r>
            <a:r>
              <a:rPr lang="en-GB" altLang="en-US" sz="2400">
                <a:solidFill>
                  <a:schemeClr val="accent2"/>
                </a:solidFill>
              </a:rPr>
              <a:t>simple and fast</a:t>
            </a:r>
            <a:r>
              <a:rPr lang="en-GB" altLang="en-US" sz="2400"/>
              <a:t>. </a:t>
            </a:r>
          </a:p>
          <a:p>
            <a:r>
              <a:rPr lang="en-GB" altLang="en-US" sz="2400"/>
              <a:t>In general, decision tree classifiers have </a:t>
            </a:r>
            <a:r>
              <a:rPr lang="en-GB" altLang="en-US" sz="2400">
                <a:solidFill>
                  <a:schemeClr val="accent2"/>
                </a:solidFill>
              </a:rPr>
              <a:t>good accuracy</a:t>
            </a:r>
            <a:r>
              <a:rPr lang="en-GB" altLang="en-US" sz="2400"/>
              <a:t>. </a:t>
            </a:r>
          </a:p>
          <a:p>
            <a:r>
              <a:rPr lang="en-GB" altLang="en-US" sz="2400"/>
              <a:t>Decision tree induction algorithms have been used for classification in many application areas, such as </a:t>
            </a:r>
            <a:r>
              <a:rPr lang="en-GB" altLang="en-US" sz="2400">
                <a:solidFill>
                  <a:schemeClr val="accent2"/>
                </a:solidFill>
              </a:rPr>
              <a:t>medicine</a:t>
            </a:r>
            <a:r>
              <a:rPr lang="en-GB" altLang="en-US" sz="2400"/>
              <a:t>, </a:t>
            </a:r>
            <a:r>
              <a:rPr lang="en-GB" altLang="en-US" sz="2400">
                <a:solidFill>
                  <a:schemeClr val="accent2"/>
                </a:solidFill>
              </a:rPr>
              <a:t>manufacturing</a:t>
            </a:r>
            <a:r>
              <a:rPr lang="en-GB" altLang="en-US" sz="2400"/>
              <a:t> and </a:t>
            </a:r>
            <a:r>
              <a:rPr lang="en-GB" altLang="en-US" sz="2400">
                <a:solidFill>
                  <a:schemeClr val="accent2"/>
                </a:solidFill>
              </a:rPr>
              <a:t>production</a:t>
            </a:r>
            <a:r>
              <a:rPr lang="en-GB" altLang="en-US" sz="2400"/>
              <a:t>, </a:t>
            </a:r>
            <a:r>
              <a:rPr lang="en-GB" altLang="en-US" sz="2400">
                <a:solidFill>
                  <a:schemeClr val="accent2"/>
                </a:solidFill>
              </a:rPr>
              <a:t>financial analysis, astronomy, </a:t>
            </a:r>
            <a:r>
              <a:rPr lang="en-GB" altLang="en-US" sz="2400"/>
              <a:t>and </a:t>
            </a:r>
            <a:r>
              <a:rPr lang="en-GB" altLang="en-US" sz="2400">
                <a:solidFill>
                  <a:schemeClr val="accent2"/>
                </a:solidFill>
              </a:rPr>
              <a:t>molecular biology. </a:t>
            </a:r>
          </a:p>
          <a:p>
            <a:endParaRPr lang="en-GB" altLang="en-US" sz="2400"/>
          </a:p>
        </p:txBody>
      </p:sp>
      <p:sp>
        <p:nvSpPr>
          <p:cNvPr id="4" name="Date Placeholder 3">
            <a:extLst>
              <a:ext uri="{FF2B5EF4-FFF2-40B4-BE49-F238E27FC236}">
                <a16:creationId xmlns:a16="http://schemas.microsoft.com/office/drawing/2014/main" id="{AA3AC8D8-5AF9-10F8-E02F-0D473D8CC05B}"/>
              </a:ext>
            </a:extLst>
          </p:cNvPr>
          <p:cNvSpPr>
            <a:spLocks noGrp="1"/>
          </p:cNvSpPr>
          <p:nvPr>
            <p:ph type="dt" sz="quarter" idx="10"/>
          </p:nvPr>
        </p:nvSpPr>
        <p:spPr/>
        <p:txBody>
          <a:bodyPr/>
          <a:lstStyle/>
          <a:p>
            <a:pPr>
              <a:defRPr/>
            </a:pPr>
            <a:fld id="{E290FD91-628B-448F-9DB6-7CCD5D40489A}" type="datetime1">
              <a:rPr lang="en-US" smtClean="0"/>
              <a:pPr>
                <a:defRPr/>
              </a:pPr>
              <a:t>6/11/2023</a:t>
            </a:fld>
            <a:endParaRPr lang="en-US"/>
          </a:p>
        </p:txBody>
      </p:sp>
      <p:sp>
        <p:nvSpPr>
          <p:cNvPr id="5" name="Footer Placeholder 4">
            <a:extLst>
              <a:ext uri="{FF2B5EF4-FFF2-40B4-BE49-F238E27FC236}">
                <a16:creationId xmlns:a16="http://schemas.microsoft.com/office/drawing/2014/main" id="{B9A94CB5-1D5C-DA34-C0C7-2BA3F59E691E}"/>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9EE7F897-FC97-0C62-5565-347F914099E2}"/>
              </a:ext>
            </a:extLst>
          </p:cNvPr>
          <p:cNvSpPr>
            <a:spLocks noGrp="1"/>
          </p:cNvSpPr>
          <p:nvPr>
            <p:ph type="title"/>
          </p:nvPr>
        </p:nvSpPr>
        <p:spPr>
          <a:xfrm>
            <a:off x="457200" y="274638"/>
            <a:ext cx="8229600" cy="563562"/>
          </a:xfrm>
        </p:spPr>
        <p:txBody>
          <a:bodyPr/>
          <a:lstStyle/>
          <a:p>
            <a:r>
              <a:rPr lang="en-GB" altLang="en-US" b="1"/>
              <a:t>Bayesian Classification: </a:t>
            </a:r>
            <a:endParaRPr lang="en-GB" altLang="en-US"/>
          </a:p>
        </p:txBody>
      </p:sp>
      <p:sp>
        <p:nvSpPr>
          <p:cNvPr id="70659" name="Content Placeholder 2">
            <a:extLst>
              <a:ext uri="{FF2B5EF4-FFF2-40B4-BE49-F238E27FC236}">
                <a16:creationId xmlns:a16="http://schemas.microsoft.com/office/drawing/2014/main" id="{59710ED8-0F68-4657-BE10-6D6E5F03267A}"/>
              </a:ext>
            </a:extLst>
          </p:cNvPr>
          <p:cNvSpPr>
            <a:spLocks noGrp="1"/>
          </p:cNvSpPr>
          <p:nvPr>
            <p:ph idx="1"/>
          </p:nvPr>
        </p:nvSpPr>
        <p:spPr>
          <a:xfrm>
            <a:off x="381000" y="990600"/>
            <a:ext cx="8229600" cy="5059363"/>
          </a:xfrm>
        </p:spPr>
        <p:txBody>
          <a:bodyPr/>
          <a:lstStyle/>
          <a:p>
            <a:r>
              <a:rPr lang="en-GB" altLang="en-US" sz="2400"/>
              <a:t>Bayesian classifiers are </a:t>
            </a:r>
            <a:r>
              <a:rPr lang="en-GB" altLang="en-US" sz="2400">
                <a:solidFill>
                  <a:srgbClr val="FF0000"/>
                </a:solidFill>
              </a:rPr>
              <a:t>statistical classifiers</a:t>
            </a:r>
            <a:r>
              <a:rPr lang="en-GB" altLang="en-US" sz="2400"/>
              <a:t>. </a:t>
            </a:r>
          </a:p>
          <a:p>
            <a:r>
              <a:rPr lang="en-GB" altLang="en-US" sz="2400"/>
              <a:t>They can predict </a:t>
            </a:r>
            <a:r>
              <a:rPr lang="en-GB" altLang="en-US" sz="2400">
                <a:solidFill>
                  <a:srgbClr val="FF0000"/>
                </a:solidFill>
              </a:rPr>
              <a:t>class membership probabilities</a:t>
            </a:r>
            <a:r>
              <a:rPr lang="en-GB" altLang="en-US" sz="2400"/>
              <a:t>, such as the probability that a given tuple belongs to a particular class. </a:t>
            </a:r>
          </a:p>
          <a:p>
            <a:r>
              <a:rPr lang="en-GB" altLang="en-US" sz="2400"/>
              <a:t>Bayesian classification is based on </a:t>
            </a:r>
            <a:r>
              <a:rPr lang="en-GB" altLang="en-US" sz="2400">
                <a:solidFill>
                  <a:srgbClr val="FF0000"/>
                </a:solidFill>
              </a:rPr>
              <a:t>Bayes’ theorem</a:t>
            </a:r>
            <a:r>
              <a:rPr lang="en-GB" altLang="en-US" sz="2400"/>
              <a:t>. </a:t>
            </a:r>
          </a:p>
          <a:p>
            <a:pPr>
              <a:buFont typeface="Arial" panose="020B0604020202020204" pitchFamily="34" charset="0"/>
              <a:buNone/>
            </a:pPr>
            <a:endParaRPr lang="en-GB" altLang="en-US" sz="2400" b="1"/>
          </a:p>
          <a:p>
            <a:pPr>
              <a:buFont typeface="Arial" panose="020B0604020202020204" pitchFamily="34" charset="0"/>
              <a:buNone/>
            </a:pPr>
            <a:r>
              <a:rPr lang="en-GB" altLang="en-US" sz="2400" b="1">
                <a:solidFill>
                  <a:srgbClr val="FF0000"/>
                </a:solidFill>
              </a:rPr>
              <a:t>Bayes’ Theorem</a:t>
            </a:r>
            <a:r>
              <a:rPr lang="en-GB" altLang="en-US" sz="2400" b="1"/>
              <a:t>: </a:t>
            </a:r>
          </a:p>
          <a:p>
            <a:r>
              <a:rPr lang="en-GB" altLang="en-US" sz="2400"/>
              <a:t>Let </a:t>
            </a:r>
            <a:r>
              <a:rPr lang="en-GB" altLang="en-US" sz="2400">
                <a:solidFill>
                  <a:srgbClr val="FF0000"/>
                </a:solidFill>
              </a:rPr>
              <a:t>X</a:t>
            </a:r>
            <a:r>
              <a:rPr lang="en-GB" altLang="en-US" sz="2400"/>
              <a:t> be a data tuple. In Bayesian terms, </a:t>
            </a:r>
            <a:r>
              <a:rPr lang="en-GB" altLang="en-US" sz="2400">
                <a:solidFill>
                  <a:srgbClr val="FF0000"/>
                </a:solidFill>
              </a:rPr>
              <a:t>X</a:t>
            </a:r>
            <a:r>
              <a:rPr lang="en-GB" altLang="en-US" sz="2400"/>
              <a:t> is considered “</a:t>
            </a:r>
            <a:r>
              <a:rPr lang="en-GB" altLang="en-US" sz="2400">
                <a:solidFill>
                  <a:srgbClr val="FF0000"/>
                </a:solidFill>
              </a:rPr>
              <a:t>evidence"</a:t>
            </a:r>
            <a:r>
              <a:rPr lang="en-GB" altLang="en-US" sz="2400"/>
              <a:t>, and it is described by measurements made on a set of n attributes. </a:t>
            </a:r>
          </a:p>
          <a:p>
            <a:r>
              <a:rPr lang="en-GB" altLang="en-US" sz="2400"/>
              <a:t>Let </a:t>
            </a:r>
            <a:r>
              <a:rPr lang="en-GB" altLang="en-US" sz="2400">
                <a:solidFill>
                  <a:srgbClr val="FF0000"/>
                </a:solidFill>
              </a:rPr>
              <a:t>H</a:t>
            </a:r>
            <a:r>
              <a:rPr lang="en-GB" altLang="en-US" sz="2400"/>
              <a:t> be some hypothesis, such as that the data tuple </a:t>
            </a:r>
            <a:r>
              <a:rPr lang="en-GB" altLang="en-US" sz="2400">
                <a:solidFill>
                  <a:srgbClr val="FF0000"/>
                </a:solidFill>
              </a:rPr>
              <a:t>X </a:t>
            </a:r>
            <a:r>
              <a:rPr lang="en-GB" altLang="en-US" sz="2400"/>
              <a:t>belongs to a specified class </a:t>
            </a:r>
            <a:r>
              <a:rPr lang="en-GB" altLang="en-US" sz="2400">
                <a:solidFill>
                  <a:srgbClr val="FF0000"/>
                </a:solidFill>
              </a:rPr>
              <a:t>C</a:t>
            </a:r>
            <a:r>
              <a:rPr lang="en-GB" altLang="en-US" sz="2400"/>
              <a:t>. </a:t>
            </a:r>
          </a:p>
          <a:p>
            <a:endParaRPr lang="en-GB" altLang="en-US" sz="2400"/>
          </a:p>
          <a:p>
            <a:endParaRPr lang="en-GB" altLang="en-US" sz="2400"/>
          </a:p>
        </p:txBody>
      </p:sp>
      <p:sp>
        <p:nvSpPr>
          <p:cNvPr id="4" name="Date Placeholder 3">
            <a:extLst>
              <a:ext uri="{FF2B5EF4-FFF2-40B4-BE49-F238E27FC236}">
                <a16:creationId xmlns:a16="http://schemas.microsoft.com/office/drawing/2014/main" id="{5B81F8BC-D9F0-4B9A-3C56-522C793C6A2B}"/>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0D7BFA4A-52EA-2FFC-BFCA-FB922FD30BAF}"/>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A168F806-83F8-2FD3-BA87-943A9D09E559}"/>
              </a:ext>
            </a:extLst>
          </p:cNvPr>
          <p:cNvSpPr>
            <a:spLocks noGrp="1"/>
          </p:cNvSpPr>
          <p:nvPr>
            <p:ph type="title"/>
          </p:nvPr>
        </p:nvSpPr>
        <p:spPr>
          <a:xfrm>
            <a:off x="457200" y="274638"/>
            <a:ext cx="8229600" cy="487362"/>
          </a:xfrm>
        </p:spPr>
        <p:txBody>
          <a:bodyPr/>
          <a:lstStyle/>
          <a:p>
            <a:r>
              <a:rPr lang="en-GB" altLang="en-US" b="1"/>
              <a:t>Bayesian Classification: </a:t>
            </a:r>
            <a:endParaRPr lang="en-GB" altLang="en-US"/>
          </a:p>
        </p:txBody>
      </p:sp>
      <p:sp>
        <p:nvSpPr>
          <p:cNvPr id="71683" name="Content Placeholder 2">
            <a:extLst>
              <a:ext uri="{FF2B5EF4-FFF2-40B4-BE49-F238E27FC236}">
                <a16:creationId xmlns:a16="http://schemas.microsoft.com/office/drawing/2014/main" id="{3739405B-ACE4-5D54-D65E-AEF8973FB53A}"/>
              </a:ext>
            </a:extLst>
          </p:cNvPr>
          <p:cNvSpPr>
            <a:spLocks noGrp="1"/>
          </p:cNvSpPr>
          <p:nvPr>
            <p:ph idx="1"/>
          </p:nvPr>
        </p:nvSpPr>
        <p:spPr>
          <a:xfrm>
            <a:off x="457200" y="914400"/>
            <a:ext cx="8229600" cy="5211763"/>
          </a:xfrm>
        </p:spPr>
        <p:txBody>
          <a:bodyPr/>
          <a:lstStyle/>
          <a:p>
            <a:r>
              <a:rPr lang="en-GB" altLang="en-US" sz="2400"/>
              <a:t>For classification problems, we want to </a:t>
            </a:r>
            <a:r>
              <a:rPr lang="en-GB" altLang="en-US" sz="2400">
                <a:solidFill>
                  <a:srgbClr val="FF0000"/>
                </a:solidFill>
              </a:rPr>
              <a:t>determine P(H|X</a:t>
            </a:r>
            <a:r>
              <a:rPr lang="en-GB" altLang="en-US" sz="2400"/>
              <a:t>), the probability that the hypothesis H holds given the “evidence”‖ or observed data tuple X. </a:t>
            </a:r>
          </a:p>
          <a:p>
            <a:r>
              <a:rPr lang="en-GB" altLang="en-US" sz="2400"/>
              <a:t>P(H|X) is the </a:t>
            </a:r>
            <a:r>
              <a:rPr lang="en-GB" altLang="en-US" sz="2400">
                <a:solidFill>
                  <a:srgbClr val="FF0000"/>
                </a:solidFill>
              </a:rPr>
              <a:t>posterior probability</a:t>
            </a:r>
            <a:r>
              <a:rPr lang="en-GB" altLang="en-US" sz="2400"/>
              <a:t>, or a posteriori probability, of H conditioned on X. </a:t>
            </a:r>
          </a:p>
          <a:p>
            <a:r>
              <a:rPr lang="en-GB" altLang="en-US" sz="2400"/>
              <a:t>Bayes’ theorem is useful in that it </a:t>
            </a:r>
            <a:r>
              <a:rPr lang="en-GB" altLang="en-US" sz="2400">
                <a:solidFill>
                  <a:srgbClr val="FF0000"/>
                </a:solidFill>
              </a:rPr>
              <a:t>provides a way of calculating the posterior probability</a:t>
            </a:r>
            <a:r>
              <a:rPr lang="en-GB" altLang="en-US" sz="2400"/>
              <a:t>, </a:t>
            </a:r>
            <a:r>
              <a:rPr lang="en-GB" altLang="en-US" sz="2400" i="1"/>
              <a:t>P(H|X), from P(H), P(X|H), and P(X). </a:t>
            </a:r>
          </a:p>
          <a:p>
            <a:endParaRPr lang="en-GB" altLang="en-US" sz="2400"/>
          </a:p>
        </p:txBody>
      </p:sp>
      <p:sp>
        <p:nvSpPr>
          <p:cNvPr id="4" name="Date Placeholder 3">
            <a:extLst>
              <a:ext uri="{FF2B5EF4-FFF2-40B4-BE49-F238E27FC236}">
                <a16:creationId xmlns:a16="http://schemas.microsoft.com/office/drawing/2014/main" id="{38090F43-2F33-E314-005D-41C9544CB0A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221B902A-B998-68C4-1E70-C4DC449271E8}"/>
              </a:ext>
            </a:extLst>
          </p:cNvPr>
          <p:cNvSpPr>
            <a:spLocks noGrp="1"/>
          </p:cNvSpPr>
          <p:nvPr>
            <p:ph type="ftr" sz="quarter" idx="11"/>
          </p:nvPr>
        </p:nvSpPr>
        <p:spPr/>
        <p:txBody>
          <a:bodyPr/>
          <a:lstStyle/>
          <a:p>
            <a:pPr>
              <a:defRPr/>
            </a:pPr>
            <a:r>
              <a:rPr lang="en-US"/>
              <a:t>P.PramodKumar, Sr.Asst.Prof.,</a:t>
            </a:r>
          </a:p>
        </p:txBody>
      </p:sp>
      <p:pic>
        <p:nvPicPr>
          <p:cNvPr id="71686" name="Picture 2">
            <a:extLst>
              <a:ext uri="{FF2B5EF4-FFF2-40B4-BE49-F238E27FC236}">
                <a16:creationId xmlns:a16="http://schemas.microsoft.com/office/drawing/2014/main" id="{3CF4BF45-FCD1-BB44-1C74-F63EE5F02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86200"/>
            <a:ext cx="332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4F39684-E9A9-64E7-FB30-0B2F31A1E848}"/>
              </a:ext>
            </a:extLst>
          </p:cNvPr>
          <p:cNvSpPr>
            <a:spLocks noGrp="1"/>
          </p:cNvSpPr>
          <p:nvPr>
            <p:ph type="title"/>
          </p:nvPr>
        </p:nvSpPr>
        <p:spPr>
          <a:xfrm>
            <a:off x="457200" y="274638"/>
            <a:ext cx="8229600" cy="868362"/>
          </a:xfrm>
        </p:spPr>
        <p:txBody>
          <a:bodyPr/>
          <a:lstStyle/>
          <a:p>
            <a:r>
              <a:rPr lang="en-GB" altLang="en-US" sz="3600" b="1"/>
              <a:t>A Multilayer Feed-Forward Neural Network: </a:t>
            </a:r>
            <a:endParaRPr lang="en-GB" altLang="en-US" sz="3600"/>
          </a:p>
        </p:txBody>
      </p:sp>
      <p:sp>
        <p:nvSpPr>
          <p:cNvPr id="72707" name="Content Placeholder 2">
            <a:extLst>
              <a:ext uri="{FF2B5EF4-FFF2-40B4-BE49-F238E27FC236}">
                <a16:creationId xmlns:a16="http://schemas.microsoft.com/office/drawing/2014/main" id="{C1AEC40B-07E6-EA16-3998-4D1C409869DD}"/>
              </a:ext>
            </a:extLst>
          </p:cNvPr>
          <p:cNvSpPr>
            <a:spLocks noGrp="1"/>
          </p:cNvSpPr>
          <p:nvPr>
            <p:ph idx="1"/>
          </p:nvPr>
        </p:nvSpPr>
        <p:spPr>
          <a:xfrm>
            <a:off x="457200" y="1371600"/>
            <a:ext cx="8229600" cy="4754563"/>
          </a:xfrm>
        </p:spPr>
        <p:txBody>
          <a:bodyPr/>
          <a:lstStyle/>
          <a:p>
            <a:r>
              <a:rPr lang="en-GB" altLang="en-US" sz="2400"/>
              <a:t>The </a:t>
            </a:r>
            <a:r>
              <a:rPr lang="en-GB" altLang="en-US" sz="2400">
                <a:solidFill>
                  <a:srgbClr val="FF0000"/>
                </a:solidFill>
              </a:rPr>
              <a:t>back-propagation algorithm </a:t>
            </a:r>
            <a:r>
              <a:rPr lang="en-GB" altLang="en-US" sz="2400"/>
              <a:t>performs learning on a </a:t>
            </a:r>
            <a:r>
              <a:rPr lang="en-GB" altLang="en-US" sz="2400">
                <a:solidFill>
                  <a:srgbClr val="FF0000"/>
                </a:solidFill>
              </a:rPr>
              <a:t>multilayer feed-forward neural network</a:t>
            </a:r>
            <a:r>
              <a:rPr lang="en-GB" altLang="en-US" sz="2400"/>
              <a:t>. </a:t>
            </a:r>
          </a:p>
          <a:p>
            <a:r>
              <a:rPr lang="en-GB" altLang="en-US" sz="2400"/>
              <a:t>It </a:t>
            </a:r>
            <a:r>
              <a:rPr lang="en-GB" altLang="en-US" sz="2400">
                <a:solidFill>
                  <a:srgbClr val="FF0000"/>
                </a:solidFill>
              </a:rPr>
              <a:t>iteratively learns </a:t>
            </a:r>
            <a:r>
              <a:rPr lang="en-GB" altLang="en-US" sz="2400"/>
              <a:t>a set of weights for prediction of the class label of tuples. </a:t>
            </a:r>
          </a:p>
          <a:p>
            <a:r>
              <a:rPr lang="en-GB" altLang="en-US" sz="2400"/>
              <a:t>A multilayer feed-forward neural network consists of </a:t>
            </a:r>
            <a:r>
              <a:rPr lang="en-GB" altLang="en-US" sz="2400">
                <a:solidFill>
                  <a:srgbClr val="FF0000"/>
                </a:solidFill>
              </a:rPr>
              <a:t>an input layer</a:t>
            </a:r>
            <a:r>
              <a:rPr lang="en-GB" altLang="en-US" sz="2400"/>
              <a:t>, </a:t>
            </a:r>
            <a:r>
              <a:rPr lang="en-GB" altLang="en-US" sz="2400">
                <a:solidFill>
                  <a:srgbClr val="FF0000"/>
                </a:solidFill>
              </a:rPr>
              <a:t>one or more hidden layers</a:t>
            </a:r>
            <a:r>
              <a:rPr lang="en-GB" altLang="en-US" sz="2400"/>
              <a:t>, and an </a:t>
            </a:r>
            <a:r>
              <a:rPr lang="en-GB" altLang="en-US" sz="2400">
                <a:solidFill>
                  <a:srgbClr val="FF0000"/>
                </a:solidFill>
              </a:rPr>
              <a:t>output layer</a:t>
            </a:r>
            <a:r>
              <a:rPr lang="en-GB" altLang="en-US" sz="2400"/>
              <a:t>. </a:t>
            </a:r>
          </a:p>
          <a:p>
            <a:endParaRPr lang="en-GB" altLang="en-US" sz="2400"/>
          </a:p>
        </p:txBody>
      </p:sp>
      <p:sp>
        <p:nvSpPr>
          <p:cNvPr id="4" name="Date Placeholder 3">
            <a:extLst>
              <a:ext uri="{FF2B5EF4-FFF2-40B4-BE49-F238E27FC236}">
                <a16:creationId xmlns:a16="http://schemas.microsoft.com/office/drawing/2014/main" id="{6851A35C-BAD5-9D6C-D51C-E99AEF42AD47}"/>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569AEC93-513D-67FA-839D-3B49B9A36A60}"/>
              </a:ext>
            </a:extLst>
          </p:cNvPr>
          <p:cNvSpPr>
            <a:spLocks noGrp="1"/>
          </p:cNvSpPr>
          <p:nvPr>
            <p:ph type="ftr" sz="quarter" idx="11"/>
          </p:nvPr>
        </p:nvSpPr>
        <p:spPr/>
        <p:txBody>
          <a:bodyPr/>
          <a:lstStyle/>
          <a:p>
            <a:pPr>
              <a:defRPr/>
            </a:pPr>
            <a:r>
              <a:rPr lang="en-US"/>
              <a:t>P.PramodKumar, Sr.Asst.Prof.,</a:t>
            </a:r>
          </a:p>
        </p:txBody>
      </p:sp>
      <p:pic>
        <p:nvPicPr>
          <p:cNvPr id="72710" name="Picture 2">
            <a:extLst>
              <a:ext uri="{FF2B5EF4-FFF2-40B4-BE49-F238E27FC236}">
                <a16:creationId xmlns:a16="http://schemas.microsoft.com/office/drawing/2014/main" id="{419BB8AA-543F-1A38-A369-08F18B396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10000"/>
            <a:ext cx="3733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1E6F976F-E2C7-8B46-935B-96DC9F04B630}"/>
              </a:ext>
            </a:extLst>
          </p:cNvPr>
          <p:cNvSpPr>
            <a:spLocks noGrp="1"/>
          </p:cNvSpPr>
          <p:nvPr>
            <p:ph type="title"/>
          </p:nvPr>
        </p:nvSpPr>
        <p:spPr>
          <a:xfrm>
            <a:off x="457200" y="274638"/>
            <a:ext cx="8229600" cy="487362"/>
          </a:xfrm>
        </p:spPr>
        <p:txBody>
          <a:bodyPr/>
          <a:lstStyle/>
          <a:p>
            <a:r>
              <a:rPr lang="en-GB" altLang="en-US" sz="3600" b="1"/>
              <a:t>A Multilayer Feed-Forward Neural </a:t>
            </a:r>
            <a:r>
              <a:rPr lang="en-GB" altLang="en-US" sz="2800" b="1"/>
              <a:t>Network</a:t>
            </a:r>
            <a:r>
              <a:rPr lang="en-GB" altLang="en-US" sz="3600" b="1"/>
              <a:t>: </a:t>
            </a:r>
            <a:endParaRPr lang="en-GB" altLang="en-US" sz="3600"/>
          </a:p>
        </p:txBody>
      </p:sp>
      <p:sp>
        <p:nvSpPr>
          <p:cNvPr id="73731" name="Content Placeholder 2">
            <a:extLst>
              <a:ext uri="{FF2B5EF4-FFF2-40B4-BE49-F238E27FC236}">
                <a16:creationId xmlns:a16="http://schemas.microsoft.com/office/drawing/2014/main" id="{55A4BF5B-C190-08AD-1287-E98ACDFCCF00}"/>
              </a:ext>
            </a:extLst>
          </p:cNvPr>
          <p:cNvSpPr>
            <a:spLocks noGrp="1"/>
          </p:cNvSpPr>
          <p:nvPr>
            <p:ph idx="1"/>
          </p:nvPr>
        </p:nvSpPr>
        <p:spPr>
          <a:xfrm>
            <a:off x="152400" y="838200"/>
            <a:ext cx="8839200" cy="5287963"/>
          </a:xfrm>
        </p:spPr>
        <p:txBody>
          <a:bodyPr/>
          <a:lstStyle/>
          <a:p>
            <a:r>
              <a:rPr lang="en-GB" altLang="en-US" sz="2400"/>
              <a:t>The </a:t>
            </a:r>
            <a:r>
              <a:rPr lang="en-GB" altLang="en-US" sz="2400">
                <a:solidFill>
                  <a:srgbClr val="FF0000"/>
                </a:solidFill>
              </a:rPr>
              <a:t>inputs</a:t>
            </a:r>
            <a:r>
              <a:rPr lang="en-GB" altLang="en-US" sz="2400"/>
              <a:t> to the network correspond to the </a:t>
            </a:r>
            <a:r>
              <a:rPr lang="en-GB" altLang="en-US" sz="2400">
                <a:solidFill>
                  <a:srgbClr val="FF0000"/>
                </a:solidFill>
              </a:rPr>
              <a:t>attributes measured for each training tuple.</a:t>
            </a:r>
          </a:p>
          <a:p>
            <a:pPr lvl="1"/>
            <a:r>
              <a:rPr lang="en-GB" altLang="en-US" sz="2000"/>
              <a:t>The inputs are </a:t>
            </a:r>
            <a:r>
              <a:rPr lang="en-GB" altLang="en-US" sz="2000">
                <a:solidFill>
                  <a:srgbClr val="FF0000"/>
                </a:solidFill>
              </a:rPr>
              <a:t>fed simultaneously </a:t>
            </a:r>
            <a:r>
              <a:rPr lang="en-GB" altLang="en-US" sz="2000"/>
              <a:t>into the units making up the input layer.</a:t>
            </a:r>
          </a:p>
          <a:p>
            <a:pPr lvl="1"/>
            <a:r>
              <a:rPr lang="en-GB" altLang="en-US" sz="2000"/>
              <a:t>These inputs pass through the input layer and are </a:t>
            </a:r>
            <a:r>
              <a:rPr lang="en-GB" altLang="en-US" sz="2000">
                <a:solidFill>
                  <a:srgbClr val="FF0000"/>
                </a:solidFill>
              </a:rPr>
              <a:t>then weighted </a:t>
            </a:r>
            <a:r>
              <a:rPr lang="en-GB" altLang="en-US" sz="2000"/>
              <a:t>and </a:t>
            </a:r>
            <a:r>
              <a:rPr lang="en-GB" altLang="en-US" sz="2000">
                <a:solidFill>
                  <a:srgbClr val="FF0000"/>
                </a:solidFill>
              </a:rPr>
              <a:t>fed simultaneously</a:t>
            </a:r>
            <a:r>
              <a:rPr lang="en-GB" altLang="en-US" sz="2000"/>
              <a:t> to a second layer known as a </a:t>
            </a:r>
            <a:r>
              <a:rPr lang="en-GB" altLang="en-US" sz="2000">
                <a:solidFill>
                  <a:srgbClr val="FF0000"/>
                </a:solidFill>
              </a:rPr>
              <a:t>hidden layer</a:t>
            </a:r>
            <a:r>
              <a:rPr lang="en-GB" altLang="en-US" sz="2000"/>
              <a:t>. </a:t>
            </a:r>
          </a:p>
          <a:p>
            <a:r>
              <a:rPr lang="en-GB" altLang="en-US" sz="2400"/>
              <a:t>The </a:t>
            </a:r>
            <a:r>
              <a:rPr lang="en-GB" altLang="en-US" sz="2400">
                <a:solidFill>
                  <a:srgbClr val="FF0000"/>
                </a:solidFill>
              </a:rPr>
              <a:t>outputs of the hidden layer </a:t>
            </a:r>
            <a:r>
              <a:rPr lang="en-GB" altLang="en-US" sz="2400"/>
              <a:t>units can be </a:t>
            </a:r>
            <a:r>
              <a:rPr lang="en-GB" altLang="en-US" sz="2400">
                <a:solidFill>
                  <a:srgbClr val="FF0000"/>
                </a:solidFill>
              </a:rPr>
              <a:t>input</a:t>
            </a:r>
            <a:r>
              <a:rPr lang="en-GB" altLang="en-US" sz="2400"/>
              <a:t> to </a:t>
            </a:r>
            <a:r>
              <a:rPr lang="en-GB" altLang="en-US" sz="2400">
                <a:solidFill>
                  <a:srgbClr val="FF0000"/>
                </a:solidFill>
              </a:rPr>
              <a:t>another hidden layer</a:t>
            </a:r>
            <a:r>
              <a:rPr lang="en-GB" altLang="en-US" sz="2400"/>
              <a:t>, and so on. </a:t>
            </a:r>
          </a:p>
          <a:p>
            <a:pPr lvl="1"/>
            <a:r>
              <a:rPr lang="en-GB" altLang="en-US" sz="2000"/>
              <a:t>The </a:t>
            </a:r>
            <a:r>
              <a:rPr lang="en-GB" altLang="en-US" sz="2000">
                <a:solidFill>
                  <a:srgbClr val="FF0000"/>
                </a:solidFill>
              </a:rPr>
              <a:t>number</a:t>
            </a:r>
            <a:r>
              <a:rPr lang="en-GB" altLang="en-US" sz="2000"/>
              <a:t> of hidden layers is </a:t>
            </a:r>
            <a:r>
              <a:rPr lang="en-GB" altLang="en-US" sz="2000">
                <a:solidFill>
                  <a:srgbClr val="FF0000"/>
                </a:solidFill>
              </a:rPr>
              <a:t>arbitrary</a:t>
            </a:r>
            <a:r>
              <a:rPr lang="en-GB" altLang="en-US" sz="2000"/>
              <a:t>. </a:t>
            </a:r>
          </a:p>
          <a:p>
            <a:pPr lvl="1"/>
            <a:r>
              <a:rPr lang="en-GB" altLang="en-US" sz="2000"/>
              <a:t>The </a:t>
            </a:r>
            <a:r>
              <a:rPr lang="en-GB" altLang="en-US" sz="2000">
                <a:solidFill>
                  <a:srgbClr val="FF0000"/>
                </a:solidFill>
              </a:rPr>
              <a:t>weighted outputs </a:t>
            </a:r>
            <a:r>
              <a:rPr lang="en-GB" altLang="en-US" sz="2000"/>
              <a:t>of the </a:t>
            </a:r>
            <a:r>
              <a:rPr lang="en-GB" altLang="en-US" sz="2000">
                <a:solidFill>
                  <a:srgbClr val="FF0000"/>
                </a:solidFill>
              </a:rPr>
              <a:t>last hidden layer are input </a:t>
            </a:r>
            <a:r>
              <a:rPr lang="en-GB" altLang="en-US" sz="2000"/>
              <a:t>to units making up the </a:t>
            </a:r>
            <a:r>
              <a:rPr lang="en-GB" altLang="en-US" sz="2000">
                <a:solidFill>
                  <a:srgbClr val="FF0000"/>
                </a:solidFill>
              </a:rPr>
              <a:t>output layer</a:t>
            </a:r>
            <a:r>
              <a:rPr lang="en-GB" altLang="en-US" sz="2000"/>
              <a:t>, which </a:t>
            </a:r>
            <a:r>
              <a:rPr lang="en-GB" altLang="en-US" sz="2000">
                <a:solidFill>
                  <a:srgbClr val="FF0000"/>
                </a:solidFill>
              </a:rPr>
              <a:t>emits the network’s prediction </a:t>
            </a:r>
            <a:r>
              <a:rPr lang="en-GB" altLang="en-US" sz="2000"/>
              <a:t>for given tuples </a:t>
            </a:r>
          </a:p>
          <a:p>
            <a:r>
              <a:rPr lang="en-GB" altLang="en-US" sz="2400"/>
              <a:t>Well-suited for </a:t>
            </a:r>
            <a:r>
              <a:rPr lang="en-GB" altLang="en-US" sz="2400">
                <a:solidFill>
                  <a:srgbClr val="FF0000"/>
                </a:solidFill>
              </a:rPr>
              <a:t>continuous-valued</a:t>
            </a:r>
            <a:r>
              <a:rPr lang="en-GB" altLang="en-US" sz="2400"/>
              <a:t> </a:t>
            </a:r>
            <a:r>
              <a:rPr lang="en-GB" altLang="en-US" sz="2400">
                <a:solidFill>
                  <a:srgbClr val="FF0000"/>
                </a:solidFill>
              </a:rPr>
              <a:t>inputs</a:t>
            </a:r>
            <a:r>
              <a:rPr lang="en-GB" altLang="en-US" sz="2400"/>
              <a:t> and </a:t>
            </a:r>
            <a:r>
              <a:rPr lang="en-GB" altLang="en-US" sz="2400">
                <a:solidFill>
                  <a:srgbClr val="FF0000"/>
                </a:solidFill>
              </a:rPr>
              <a:t>outputs</a:t>
            </a:r>
            <a:r>
              <a:rPr lang="en-GB" altLang="en-US" sz="2400"/>
              <a:t>, unlike most decision tree algorithms. </a:t>
            </a:r>
          </a:p>
          <a:p>
            <a:pPr lvl="1"/>
            <a:r>
              <a:rPr lang="en-GB" altLang="en-US" sz="2000"/>
              <a:t>Have been successful on a wide array of real-world data, including </a:t>
            </a:r>
            <a:r>
              <a:rPr lang="en-GB" altLang="en-US" sz="2000">
                <a:solidFill>
                  <a:srgbClr val="FF0000"/>
                </a:solidFill>
              </a:rPr>
              <a:t>handwritten character recognition</a:t>
            </a:r>
            <a:r>
              <a:rPr lang="en-GB" altLang="en-US" sz="2000"/>
              <a:t>, </a:t>
            </a:r>
            <a:r>
              <a:rPr lang="en-GB" altLang="en-US" sz="2000">
                <a:solidFill>
                  <a:srgbClr val="FF0000"/>
                </a:solidFill>
              </a:rPr>
              <a:t>pathology</a:t>
            </a:r>
            <a:r>
              <a:rPr lang="en-GB" altLang="en-US" sz="2000"/>
              <a:t> and </a:t>
            </a:r>
            <a:r>
              <a:rPr lang="en-GB" altLang="en-US" sz="2000">
                <a:solidFill>
                  <a:srgbClr val="FF0000"/>
                </a:solidFill>
              </a:rPr>
              <a:t>laboratory medicine</a:t>
            </a:r>
            <a:r>
              <a:rPr lang="en-GB" altLang="en-US" sz="2000"/>
              <a:t>, and </a:t>
            </a:r>
            <a:r>
              <a:rPr lang="en-GB" altLang="en-US" sz="2000">
                <a:solidFill>
                  <a:srgbClr val="FF0000"/>
                </a:solidFill>
              </a:rPr>
              <a:t>training a computer to pronounce English text. </a:t>
            </a:r>
          </a:p>
          <a:p>
            <a:endParaRPr lang="en-GB" altLang="en-US" sz="2400"/>
          </a:p>
        </p:txBody>
      </p:sp>
      <p:sp>
        <p:nvSpPr>
          <p:cNvPr id="4" name="Date Placeholder 3">
            <a:extLst>
              <a:ext uri="{FF2B5EF4-FFF2-40B4-BE49-F238E27FC236}">
                <a16:creationId xmlns:a16="http://schemas.microsoft.com/office/drawing/2014/main" id="{2A66D4A5-0BDB-F0AA-FD94-8F682D7A8F4D}"/>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15C96DB2-7CA0-B119-587B-5A7FD095090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2CFA56A-BC53-5BC1-9065-AD718C1AFFB5}"/>
              </a:ext>
            </a:extLst>
          </p:cNvPr>
          <p:cNvSpPr>
            <a:spLocks noGrp="1"/>
          </p:cNvSpPr>
          <p:nvPr>
            <p:ph type="title"/>
          </p:nvPr>
        </p:nvSpPr>
        <p:spPr>
          <a:xfrm>
            <a:off x="457200" y="274638"/>
            <a:ext cx="8229600" cy="715962"/>
          </a:xfrm>
        </p:spPr>
        <p:txBody>
          <a:bodyPr/>
          <a:lstStyle/>
          <a:p>
            <a:r>
              <a:rPr lang="en-GB" altLang="en-US"/>
              <a:t>k</a:t>
            </a:r>
            <a:r>
              <a:rPr lang="en-GB" altLang="en-US" b="1"/>
              <a:t>-Nearest-Neighbor Classifier: </a:t>
            </a:r>
            <a:endParaRPr lang="en-GB" altLang="en-US"/>
          </a:p>
        </p:txBody>
      </p:sp>
      <p:sp>
        <p:nvSpPr>
          <p:cNvPr id="74755" name="Content Placeholder 2">
            <a:extLst>
              <a:ext uri="{FF2B5EF4-FFF2-40B4-BE49-F238E27FC236}">
                <a16:creationId xmlns:a16="http://schemas.microsoft.com/office/drawing/2014/main" id="{19207F73-C229-41E2-769D-8599422F0E16}"/>
              </a:ext>
            </a:extLst>
          </p:cNvPr>
          <p:cNvSpPr>
            <a:spLocks noGrp="1"/>
          </p:cNvSpPr>
          <p:nvPr>
            <p:ph idx="1"/>
          </p:nvPr>
        </p:nvSpPr>
        <p:spPr>
          <a:xfrm>
            <a:off x="457200" y="1143000"/>
            <a:ext cx="8229600" cy="4983163"/>
          </a:xfrm>
        </p:spPr>
        <p:txBody>
          <a:bodyPr/>
          <a:lstStyle/>
          <a:p>
            <a:r>
              <a:rPr lang="en-GB" altLang="en-US" sz="2400"/>
              <a:t>K-Nearest-neighbor classifiers are based on </a:t>
            </a:r>
            <a:r>
              <a:rPr lang="en-GB" altLang="en-US" sz="2400">
                <a:solidFill>
                  <a:srgbClr val="FF0000"/>
                </a:solidFill>
              </a:rPr>
              <a:t>learning by analogy</a:t>
            </a:r>
            <a:r>
              <a:rPr lang="en-GB" altLang="en-US" sz="2400"/>
              <a:t>, that is, by </a:t>
            </a:r>
            <a:r>
              <a:rPr lang="en-GB" altLang="en-US" sz="2400">
                <a:solidFill>
                  <a:srgbClr val="FF0000"/>
                </a:solidFill>
              </a:rPr>
              <a:t>comparing a  given test tuple </a:t>
            </a:r>
            <a:r>
              <a:rPr lang="en-GB" altLang="en-US" sz="2400"/>
              <a:t>with </a:t>
            </a:r>
            <a:r>
              <a:rPr lang="en-GB" altLang="en-US" sz="2400">
                <a:solidFill>
                  <a:srgbClr val="FF0000"/>
                </a:solidFill>
              </a:rPr>
              <a:t>training tuples that are similar </a:t>
            </a:r>
            <a:r>
              <a:rPr lang="en-GB" altLang="en-US" sz="2400"/>
              <a:t>to it. </a:t>
            </a:r>
          </a:p>
          <a:p>
            <a:r>
              <a:rPr lang="en-GB" altLang="en-US" sz="2400"/>
              <a:t>The </a:t>
            </a:r>
            <a:r>
              <a:rPr lang="en-GB" altLang="en-US" sz="2400">
                <a:solidFill>
                  <a:srgbClr val="FF0000"/>
                </a:solidFill>
              </a:rPr>
              <a:t>training tuples </a:t>
            </a:r>
            <a:r>
              <a:rPr lang="en-GB" altLang="en-US" sz="2400"/>
              <a:t>are described by </a:t>
            </a:r>
            <a:r>
              <a:rPr lang="en-GB" altLang="en-US" sz="2400" i="1">
                <a:solidFill>
                  <a:srgbClr val="FF0000"/>
                </a:solidFill>
              </a:rPr>
              <a:t>n</a:t>
            </a:r>
            <a:r>
              <a:rPr lang="en-GB" altLang="en-US" sz="2400" i="1"/>
              <a:t> </a:t>
            </a:r>
            <a:r>
              <a:rPr lang="en-GB" altLang="en-US" sz="2400" i="1">
                <a:solidFill>
                  <a:srgbClr val="FF0000"/>
                </a:solidFill>
              </a:rPr>
              <a:t>attributes</a:t>
            </a:r>
            <a:r>
              <a:rPr lang="en-GB" altLang="en-US" sz="2400" i="1"/>
              <a:t>.</a:t>
            </a:r>
          </a:p>
          <a:p>
            <a:r>
              <a:rPr lang="en-GB" altLang="en-US" sz="2400" i="1"/>
              <a:t>Each tuple represents </a:t>
            </a:r>
            <a:r>
              <a:rPr lang="en-GB" altLang="en-US" sz="2400" i="1">
                <a:solidFill>
                  <a:srgbClr val="FF0000"/>
                </a:solidFill>
              </a:rPr>
              <a:t>a point in an n-dimensional space</a:t>
            </a:r>
            <a:r>
              <a:rPr lang="en-GB" altLang="en-US" sz="2400" i="1"/>
              <a:t>.</a:t>
            </a:r>
          </a:p>
          <a:p>
            <a:pPr lvl="1"/>
            <a:r>
              <a:rPr lang="en-GB" altLang="en-US" sz="2000" i="1"/>
              <a:t> In this way, all of the training tuples are stored in an </a:t>
            </a:r>
            <a:r>
              <a:rPr lang="en-GB" altLang="en-US" sz="2000" i="1">
                <a:solidFill>
                  <a:srgbClr val="FF0000"/>
                </a:solidFill>
              </a:rPr>
              <a:t>n-dimensional pattern space</a:t>
            </a:r>
            <a:r>
              <a:rPr lang="en-GB" altLang="en-US" sz="2000" i="1"/>
              <a:t>.</a:t>
            </a:r>
          </a:p>
          <a:p>
            <a:pPr lvl="1"/>
            <a:r>
              <a:rPr lang="en-GB" altLang="en-US" sz="2000" i="1"/>
              <a:t>When given an </a:t>
            </a:r>
            <a:r>
              <a:rPr lang="en-GB" altLang="en-US" sz="2000" i="1">
                <a:solidFill>
                  <a:srgbClr val="FF0000"/>
                </a:solidFill>
              </a:rPr>
              <a:t>unknown tuple</a:t>
            </a:r>
            <a:r>
              <a:rPr lang="en-GB" altLang="en-US" sz="2000" i="1"/>
              <a:t>, a </a:t>
            </a:r>
            <a:r>
              <a:rPr lang="en-GB" altLang="en-US" sz="2000" b="1" i="1"/>
              <a:t>k-nearest-neighbor classifier </a:t>
            </a:r>
            <a:r>
              <a:rPr lang="en-GB" altLang="en-US" sz="2000" b="1" i="1">
                <a:solidFill>
                  <a:srgbClr val="FF0000"/>
                </a:solidFill>
              </a:rPr>
              <a:t>searches the pattern space for the k training tuples </a:t>
            </a:r>
            <a:r>
              <a:rPr lang="en-GB" altLang="en-US" sz="2000" b="1" i="1"/>
              <a:t>that are </a:t>
            </a:r>
            <a:r>
              <a:rPr lang="en-GB" altLang="en-US" sz="2000" b="1" i="1">
                <a:solidFill>
                  <a:srgbClr val="FF0000"/>
                </a:solidFill>
              </a:rPr>
              <a:t>closest to the unknown tuple</a:t>
            </a:r>
            <a:r>
              <a:rPr lang="en-GB" altLang="en-US" sz="2000" b="1" i="1"/>
              <a:t>.</a:t>
            </a:r>
          </a:p>
          <a:p>
            <a:pPr lvl="1"/>
            <a:r>
              <a:rPr lang="en-GB" altLang="en-US" sz="2000" b="1" i="1"/>
              <a:t>These k training tuples are the </a:t>
            </a:r>
            <a:r>
              <a:rPr lang="en-GB" altLang="en-US" sz="2000" b="1" i="1">
                <a:solidFill>
                  <a:srgbClr val="FF0000"/>
                </a:solidFill>
              </a:rPr>
              <a:t>k nearest neighbors of the unknown tuple</a:t>
            </a:r>
            <a:r>
              <a:rPr lang="en-GB" altLang="en-US" sz="2000" b="1" i="1"/>
              <a:t>. </a:t>
            </a:r>
          </a:p>
          <a:p>
            <a:r>
              <a:rPr lang="en-GB" altLang="en-US" sz="2400"/>
              <a:t>Closeness is defined in terms of a </a:t>
            </a:r>
            <a:r>
              <a:rPr lang="en-GB" altLang="en-US" sz="2400">
                <a:solidFill>
                  <a:srgbClr val="FF0000"/>
                </a:solidFill>
              </a:rPr>
              <a:t>distance metric</a:t>
            </a:r>
            <a:r>
              <a:rPr lang="en-GB" altLang="en-US" sz="2400"/>
              <a:t>, such as </a:t>
            </a:r>
            <a:r>
              <a:rPr lang="en-GB" altLang="en-US" sz="2400">
                <a:solidFill>
                  <a:srgbClr val="FF0000"/>
                </a:solidFill>
              </a:rPr>
              <a:t>Euclidean distance</a:t>
            </a:r>
            <a:r>
              <a:rPr lang="en-GB" altLang="en-US" sz="2400"/>
              <a:t>. </a:t>
            </a:r>
          </a:p>
          <a:p>
            <a:pPr lvl="1"/>
            <a:endParaRPr lang="en-GB" altLang="en-US" sz="2000" b="1" i="1"/>
          </a:p>
          <a:p>
            <a:endParaRPr lang="en-GB" altLang="en-US" sz="2400"/>
          </a:p>
        </p:txBody>
      </p:sp>
      <p:sp>
        <p:nvSpPr>
          <p:cNvPr id="4" name="Date Placeholder 3">
            <a:extLst>
              <a:ext uri="{FF2B5EF4-FFF2-40B4-BE49-F238E27FC236}">
                <a16:creationId xmlns:a16="http://schemas.microsoft.com/office/drawing/2014/main" id="{76CE67F2-A9A0-2FF9-31B3-A2CEDE012035}"/>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FC2E4FBF-F263-C80F-C97A-088B1815B0D0}"/>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00A80C0B-1409-31DF-B7B0-BCE255E2978E}"/>
              </a:ext>
            </a:extLst>
          </p:cNvPr>
          <p:cNvSpPr>
            <a:spLocks noGrp="1"/>
          </p:cNvSpPr>
          <p:nvPr>
            <p:ph type="title"/>
          </p:nvPr>
        </p:nvSpPr>
        <p:spPr>
          <a:xfrm>
            <a:off x="381000" y="228600"/>
            <a:ext cx="8229600" cy="639763"/>
          </a:xfrm>
        </p:spPr>
        <p:txBody>
          <a:bodyPr/>
          <a:lstStyle/>
          <a:p>
            <a:r>
              <a:rPr lang="en-GB" altLang="en-US"/>
              <a:t>k</a:t>
            </a:r>
            <a:r>
              <a:rPr lang="en-GB" altLang="en-US" b="1"/>
              <a:t>-Nearest-Neighbor Classifier: </a:t>
            </a:r>
            <a:endParaRPr lang="en-GB" altLang="en-US"/>
          </a:p>
        </p:txBody>
      </p:sp>
      <p:sp>
        <p:nvSpPr>
          <p:cNvPr id="75779" name="Content Placeholder 2">
            <a:extLst>
              <a:ext uri="{FF2B5EF4-FFF2-40B4-BE49-F238E27FC236}">
                <a16:creationId xmlns:a16="http://schemas.microsoft.com/office/drawing/2014/main" id="{D06BF44E-1636-3FBB-2444-DF25E4EAD9E5}"/>
              </a:ext>
            </a:extLst>
          </p:cNvPr>
          <p:cNvSpPr>
            <a:spLocks noGrp="1"/>
          </p:cNvSpPr>
          <p:nvPr>
            <p:ph idx="1"/>
          </p:nvPr>
        </p:nvSpPr>
        <p:spPr>
          <a:xfrm>
            <a:off x="228600" y="990600"/>
            <a:ext cx="8686800" cy="5135563"/>
          </a:xfrm>
        </p:spPr>
        <p:txBody>
          <a:bodyPr/>
          <a:lstStyle/>
          <a:p>
            <a:r>
              <a:rPr lang="en-GB" altLang="en-US" sz="2400"/>
              <a:t>The Euclidean distance between two points or tuples, say, 		</a:t>
            </a:r>
            <a:r>
              <a:rPr lang="en-GB" altLang="en-US" sz="2000" b="1" i="1">
                <a:solidFill>
                  <a:srgbClr val="FF0000"/>
                </a:solidFill>
              </a:rPr>
              <a:t>X1 = (x11, x12, … , x1n) and X2 = (x21, x22, … ,x2n)</a:t>
            </a:r>
            <a:r>
              <a:rPr lang="en-GB" altLang="en-US" sz="2400" b="1" i="1"/>
              <a:t>, </a:t>
            </a:r>
          </a:p>
          <a:p>
            <a:endParaRPr lang="en-GB" altLang="en-US" sz="2400" b="1" i="1"/>
          </a:p>
          <a:p>
            <a:endParaRPr lang="en-GB" altLang="en-US" sz="2400" b="1" i="1"/>
          </a:p>
          <a:p>
            <a:r>
              <a:rPr lang="en-GB" altLang="en-US" sz="2400"/>
              <a:t>For </a:t>
            </a:r>
            <a:r>
              <a:rPr lang="en-GB" altLang="en-US" sz="2400" i="1"/>
              <a:t>k-nearest-neighbor classification, the unknown tuple is </a:t>
            </a:r>
            <a:r>
              <a:rPr lang="en-GB" altLang="en-US" sz="2400" i="1">
                <a:solidFill>
                  <a:srgbClr val="FF0000"/>
                </a:solidFill>
              </a:rPr>
              <a:t>assigned the most common class among its k nearest neighbors</a:t>
            </a:r>
            <a:r>
              <a:rPr lang="en-GB" altLang="en-US" sz="2400" i="1"/>
              <a:t>. </a:t>
            </a:r>
          </a:p>
          <a:p>
            <a:r>
              <a:rPr lang="en-GB" altLang="en-US" sz="2400"/>
              <a:t>When </a:t>
            </a:r>
            <a:r>
              <a:rPr lang="en-GB" altLang="en-US" sz="2400" i="1">
                <a:solidFill>
                  <a:srgbClr val="FF0000"/>
                </a:solidFill>
              </a:rPr>
              <a:t>k = 1</a:t>
            </a:r>
            <a:r>
              <a:rPr lang="en-GB" altLang="en-US" sz="2400" i="1"/>
              <a:t>, the unknown tuple is assigned the class of the training tuple that is </a:t>
            </a:r>
            <a:r>
              <a:rPr lang="en-GB" altLang="en-US" sz="2400" i="1">
                <a:solidFill>
                  <a:srgbClr val="FF0000"/>
                </a:solidFill>
              </a:rPr>
              <a:t>closest to it in pattern space</a:t>
            </a:r>
            <a:r>
              <a:rPr lang="en-GB" altLang="en-US" sz="2400" i="1"/>
              <a:t>. </a:t>
            </a:r>
          </a:p>
          <a:p>
            <a:r>
              <a:rPr lang="en-GB" altLang="en-US" sz="2400"/>
              <a:t>Nearest neighbor classifiers can also be used </a:t>
            </a:r>
            <a:r>
              <a:rPr lang="en-GB" altLang="en-US" sz="2400">
                <a:solidFill>
                  <a:srgbClr val="FF0000"/>
                </a:solidFill>
              </a:rPr>
              <a:t>for prediction</a:t>
            </a:r>
            <a:r>
              <a:rPr lang="en-GB" altLang="en-US" sz="2400"/>
              <a:t>, that is, to return a real-valued  prediction for a given unknown tuple. </a:t>
            </a:r>
          </a:p>
          <a:p>
            <a:pPr lvl="1"/>
            <a:r>
              <a:rPr lang="en-GB" altLang="en-US" sz="2000"/>
              <a:t>In this case, the classifier </a:t>
            </a:r>
            <a:r>
              <a:rPr lang="en-GB" altLang="en-US" sz="2000">
                <a:solidFill>
                  <a:srgbClr val="FF0000"/>
                </a:solidFill>
              </a:rPr>
              <a:t>returns the average value of the real-valued </a:t>
            </a:r>
            <a:r>
              <a:rPr lang="en-GB" altLang="en-US" sz="2000"/>
              <a:t>labels </a:t>
            </a:r>
            <a:r>
              <a:rPr lang="en-GB" altLang="en-US" sz="2000">
                <a:solidFill>
                  <a:srgbClr val="FF0000"/>
                </a:solidFill>
              </a:rPr>
              <a:t>associated with the </a:t>
            </a:r>
            <a:r>
              <a:rPr lang="en-GB" altLang="en-US" sz="2000" i="1">
                <a:solidFill>
                  <a:srgbClr val="FF0000"/>
                </a:solidFill>
              </a:rPr>
              <a:t>k nearest neighbors </a:t>
            </a:r>
            <a:r>
              <a:rPr lang="en-GB" altLang="en-US" sz="2000" i="1"/>
              <a:t>of the unknown tuple. </a:t>
            </a:r>
          </a:p>
          <a:p>
            <a:endParaRPr lang="en-GB" altLang="en-US" sz="2400"/>
          </a:p>
        </p:txBody>
      </p:sp>
      <p:sp>
        <p:nvSpPr>
          <p:cNvPr id="4" name="Date Placeholder 3">
            <a:extLst>
              <a:ext uri="{FF2B5EF4-FFF2-40B4-BE49-F238E27FC236}">
                <a16:creationId xmlns:a16="http://schemas.microsoft.com/office/drawing/2014/main" id="{6E5C002A-4655-D2EE-45C6-E296A7D59C43}"/>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2C09EE87-D84D-6FC9-66D5-E1C9C8B7A0A8}"/>
              </a:ext>
            </a:extLst>
          </p:cNvPr>
          <p:cNvSpPr>
            <a:spLocks noGrp="1"/>
          </p:cNvSpPr>
          <p:nvPr>
            <p:ph type="ftr" sz="quarter" idx="11"/>
          </p:nvPr>
        </p:nvSpPr>
        <p:spPr/>
        <p:txBody>
          <a:bodyPr/>
          <a:lstStyle/>
          <a:p>
            <a:pPr>
              <a:defRPr/>
            </a:pPr>
            <a:r>
              <a:rPr lang="en-US"/>
              <a:t>P.PramodKumar, Sr.Asst.Prof.,</a:t>
            </a:r>
          </a:p>
        </p:txBody>
      </p:sp>
      <p:pic>
        <p:nvPicPr>
          <p:cNvPr id="75782" name="Picture 2">
            <a:extLst>
              <a:ext uri="{FF2B5EF4-FFF2-40B4-BE49-F238E27FC236}">
                <a16:creationId xmlns:a16="http://schemas.microsoft.com/office/drawing/2014/main" id="{714FE9D4-A775-0A14-B7FF-0C4F3CB0C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05000"/>
            <a:ext cx="3582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4E5B03D-990E-E533-DAB5-C94EA466F7B9}"/>
              </a:ext>
            </a:extLst>
          </p:cNvPr>
          <p:cNvSpPr>
            <a:spLocks noGrp="1"/>
          </p:cNvSpPr>
          <p:nvPr>
            <p:ph type="title"/>
          </p:nvPr>
        </p:nvSpPr>
        <p:spPr>
          <a:xfrm>
            <a:off x="457200" y="274638"/>
            <a:ext cx="8229600" cy="411162"/>
          </a:xfrm>
        </p:spPr>
        <p:txBody>
          <a:bodyPr/>
          <a:lstStyle/>
          <a:p>
            <a:r>
              <a:rPr lang="en-GB" altLang="en-US" b="1"/>
              <a:t>Regression Analysis: </a:t>
            </a:r>
            <a:endParaRPr lang="en-GB" altLang="en-US"/>
          </a:p>
        </p:txBody>
      </p:sp>
      <p:sp>
        <p:nvSpPr>
          <p:cNvPr id="76803" name="Content Placeholder 2">
            <a:extLst>
              <a:ext uri="{FF2B5EF4-FFF2-40B4-BE49-F238E27FC236}">
                <a16:creationId xmlns:a16="http://schemas.microsoft.com/office/drawing/2014/main" id="{667E31EA-FC86-F1A5-B436-CB94CEF44A78}"/>
              </a:ext>
            </a:extLst>
          </p:cNvPr>
          <p:cNvSpPr>
            <a:spLocks noGrp="1"/>
          </p:cNvSpPr>
          <p:nvPr>
            <p:ph idx="1"/>
          </p:nvPr>
        </p:nvSpPr>
        <p:spPr>
          <a:xfrm>
            <a:off x="457200" y="990600"/>
            <a:ext cx="8229600" cy="5135563"/>
          </a:xfrm>
        </p:spPr>
        <p:txBody>
          <a:bodyPr/>
          <a:lstStyle/>
          <a:p>
            <a:r>
              <a:rPr lang="en-GB" altLang="en-US" sz="2400"/>
              <a:t>Regression analysis can be used to </a:t>
            </a:r>
            <a:r>
              <a:rPr lang="en-GB" altLang="en-US" sz="2400">
                <a:solidFill>
                  <a:srgbClr val="FF0000"/>
                </a:solidFill>
              </a:rPr>
              <a:t>model the relationship </a:t>
            </a:r>
            <a:r>
              <a:rPr lang="en-GB" altLang="en-US" sz="2400"/>
              <a:t>between </a:t>
            </a:r>
            <a:r>
              <a:rPr lang="en-GB" altLang="en-US" sz="2400">
                <a:solidFill>
                  <a:srgbClr val="FF0000"/>
                </a:solidFill>
              </a:rPr>
              <a:t>one or more </a:t>
            </a:r>
            <a:r>
              <a:rPr lang="en-GB" altLang="en-US" sz="2400">
                <a:solidFill>
                  <a:srgbClr val="00B0F0"/>
                </a:solidFill>
              </a:rPr>
              <a:t>independent</a:t>
            </a:r>
            <a:r>
              <a:rPr lang="en-GB" altLang="en-US" sz="2400"/>
              <a:t> or </a:t>
            </a:r>
            <a:r>
              <a:rPr lang="en-GB" altLang="en-US" sz="2400">
                <a:solidFill>
                  <a:srgbClr val="00B0F0"/>
                </a:solidFill>
              </a:rPr>
              <a:t>predictor variables </a:t>
            </a:r>
            <a:r>
              <a:rPr lang="en-GB" altLang="en-US" sz="2400"/>
              <a:t>and a </a:t>
            </a:r>
            <a:r>
              <a:rPr lang="en-GB" altLang="en-US" sz="2400">
                <a:solidFill>
                  <a:srgbClr val="00B0F0"/>
                </a:solidFill>
              </a:rPr>
              <a:t>dependent</a:t>
            </a:r>
            <a:r>
              <a:rPr lang="en-GB" altLang="en-US" sz="2400"/>
              <a:t> or </a:t>
            </a:r>
            <a:r>
              <a:rPr lang="en-GB" altLang="en-US" sz="2400">
                <a:solidFill>
                  <a:srgbClr val="00B0F0"/>
                </a:solidFill>
              </a:rPr>
              <a:t>response variable </a:t>
            </a:r>
            <a:r>
              <a:rPr lang="en-GB" altLang="en-US" sz="2400"/>
              <a:t>which is </a:t>
            </a:r>
            <a:r>
              <a:rPr lang="en-GB" altLang="en-US" sz="2400">
                <a:solidFill>
                  <a:srgbClr val="FF0000"/>
                </a:solidFill>
              </a:rPr>
              <a:t>continuous-valued</a:t>
            </a:r>
            <a:r>
              <a:rPr lang="en-GB" altLang="en-US" sz="2400"/>
              <a:t>. </a:t>
            </a:r>
          </a:p>
          <a:p>
            <a:r>
              <a:rPr lang="en-GB" altLang="en-US" sz="2400"/>
              <a:t>In the context of data mining, the </a:t>
            </a:r>
            <a:r>
              <a:rPr lang="en-GB" altLang="en-US" sz="2400">
                <a:solidFill>
                  <a:srgbClr val="FF0000"/>
                </a:solidFill>
              </a:rPr>
              <a:t>predictor variables are the attributes of interest</a:t>
            </a:r>
            <a:r>
              <a:rPr lang="en-GB" altLang="en-US" sz="2400"/>
              <a:t> describing the tuple (i.e., making up the attribute vector). </a:t>
            </a:r>
          </a:p>
          <a:p>
            <a:r>
              <a:rPr lang="en-GB" altLang="en-US" sz="2400"/>
              <a:t>In general, the values of the predictor </a:t>
            </a:r>
            <a:r>
              <a:rPr lang="en-GB" altLang="en-US" sz="2400">
                <a:solidFill>
                  <a:srgbClr val="FF0000"/>
                </a:solidFill>
              </a:rPr>
              <a:t>variables are known</a:t>
            </a:r>
            <a:r>
              <a:rPr lang="en-GB" altLang="en-US" sz="2400"/>
              <a:t>. </a:t>
            </a:r>
          </a:p>
          <a:p>
            <a:r>
              <a:rPr lang="en-GB" altLang="en-US" sz="2400"/>
              <a:t>The response variable is what </a:t>
            </a:r>
            <a:r>
              <a:rPr lang="en-GB" altLang="en-US" sz="2400">
                <a:solidFill>
                  <a:srgbClr val="FF0000"/>
                </a:solidFill>
              </a:rPr>
              <a:t>we want to predict</a:t>
            </a:r>
            <a:r>
              <a:rPr lang="en-GB" altLang="en-US" sz="2400"/>
              <a:t>. </a:t>
            </a:r>
          </a:p>
          <a:p>
            <a:endParaRPr lang="en-GB" altLang="en-US" sz="2400"/>
          </a:p>
          <a:p>
            <a:endParaRPr lang="en-GB" altLang="en-US" sz="2400"/>
          </a:p>
        </p:txBody>
      </p:sp>
      <p:sp>
        <p:nvSpPr>
          <p:cNvPr id="4" name="Date Placeholder 3">
            <a:extLst>
              <a:ext uri="{FF2B5EF4-FFF2-40B4-BE49-F238E27FC236}">
                <a16:creationId xmlns:a16="http://schemas.microsoft.com/office/drawing/2014/main" id="{0A7FBFE8-9E65-EB28-B77F-D7C2D9FD6368}"/>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4E9CC7EC-98D1-9D96-ABE5-BA312E1D7CF4}"/>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7E4F44C-1A1D-B453-F4AF-CECD01063D0D}"/>
              </a:ext>
            </a:extLst>
          </p:cNvPr>
          <p:cNvSpPr>
            <a:spLocks noGrp="1"/>
          </p:cNvSpPr>
          <p:nvPr>
            <p:ph type="title"/>
          </p:nvPr>
        </p:nvSpPr>
        <p:spPr>
          <a:xfrm>
            <a:off x="457200" y="274638"/>
            <a:ext cx="8229600" cy="563562"/>
          </a:xfrm>
        </p:spPr>
        <p:txBody>
          <a:bodyPr/>
          <a:lstStyle/>
          <a:p>
            <a:r>
              <a:rPr lang="en-GB" altLang="en-US" b="1"/>
              <a:t>Linear Regression: </a:t>
            </a:r>
            <a:endParaRPr lang="en-GB" altLang="en-US"/>
          </a:p>
        </p:txBody>
      </p:sp>
      <p:sp>
        <p:nvSpPr>
          <p:cNvPr id="77827" name="Content Placeholder 2">
            <a:extLst>
              <a:ext uri="{FF2B5EF4-FFF2-40B4-BE49-F238E27FC236}">
                <a16:creationId xmlns:a16="http://schemas.microsoft.com/office/drawing/2014/main" id="{F4E6883A-7A37-D59B-3B91-123EFCA7D4D8}"/>
              </a:ext>
            </a:extLst>
          </p:cNvPr>
          <p:cNvSpPr>
            <a:spLocks noGrp="1"/>
          </p:cNvSpPr>
          <p:nvPr>
            <p:ph idx="1"/>
          </p:nvPr>
        </p:nvSpPr>
        <p:spPr>
          <a:xfrm>
            <a:off x="457200" y="990600"/>
            <a:ext cx="8229600" cy="5135563"/>
          </a:xfrm>
        </p:spPr>
        <p:txBody>
          <a:bodyPr/>
          <a:lstStyle/>
          <a:p>
            <a:r>
              <a:rPr lang="en-GB" altLang="en-US" sz="2400"/>
              <a:t>Straight-line regression analysis involves </a:t>
            </a:r>
            <a:r>
              <a:rPr lang="en-GB" altLang="en-US" sz="2400">
                <a:solidFill>
                  <a:srgbClr val="FF0000"/>
                </a:solidFill>
              </a:rPr>
              <a:t>a response variable</a:t>
            </a:r>
            <a:r>
              <a:rPr lang="en-GB" altLang="en-US" sz="2400"/>
              <a:t>, </a:t>
            </a:r>
            <a:r>
              <a:rPr lang="en-GB" altLang="en-US" sz="2400" i="1">
                <a:solidFill>
                  <a:srgbClr val="00B0F0"/>
                </a:solidFill>
              </a:rPr>
              <a:t>y</a:t>
            </a:r>
            <a:r>
              <a:rPr lang="en-GB" altLang="en-US" sz="2400" i="1"/>
              <a:t>, and a </a:t>
            </a:r>
            <a:r>
              <a:rPr lang="en-GB" altLang="en-US" sz="2400" i="1">
                <a:solidFill>
                  <a:srgbClr val="FF0000"/>
                </a:solidFill>
              </a:rPr>
              <a:t>single predictor  </a:t>
            </a:r>
            <a:r>
              <a:rPr lang="en-GB" altLang="en-US" sz="2400">
                <a:solidFill>
                  <a:srgbClr val="FF0000"/>
                </a:solidFill>
              </a:rPr>
              <a:t>variable </a:t>
            </a:r>
            <a:r>
              <a:rPr lang="en-GB" altLang="en-US" sz="2400">
                <a:solidFill>
                  <a:srgbClr val="00B0F0"/>
                </a:solidFill>
              </a:rPr>
              <a:t>x</a:t>
            </a:r>
            <a:r>
              <a:rPr lang="en-GB" altLang="en-US" sz="2400"/>
              <a:t>. </a:t>
            </a:r>
          </a:p>
          <a:p>
            <a:r>
              <a:rPr lang="en-GB" altLang="en-US" sz="2400"/>
              <a:t>It is the simplest form of regression, and </a:t>
            </a:r>
            <a:r>
              <a:rPr lang="en-GB" altLang="en-US" sz="2400">
                <a:solidFill>
                  <a:srgbClr val="FF0000"/>
                </a:solidFill>
              </a:rPr>
              <a:t>models </a:t>
            </a:r>
            <a:r>
              <a:rPr lang="en-GB" altLang="en-US" sz="2400" i="1">
                <a:solidFill>
                  <a:srgbClr val="FF0000"/>
                </a:solidFill>
              </a:rPr>
              <a:t>y as a linear function of x</a:t>
            </a:r>
            <a:r>
              <a:rPr lang="en-GB" altLang="en-US" sz="2400" i="1"/>
              <a:t>. </a:t>
            </a:r>
          </a:p>
          <a:p>
            <a:r>
              <a:rPr lang="en-GB" altLang="en-US" sz="2400"/>
              <a:t>That is, </a:t>
            </a:r>
            <a:r>
              <a:rPr lang="en-GB" altLang="en-US" sz="2400">
                <a:solidFill>
                  <a:srgbClr val="FF0000"/>
                </a:solidFill>
              </a:rPr>
              <a:t>y = b + wx </a:t>
            </a:r>
            <a:r>
              <a:rPr lang="en-GB" altLang="en-US" sz="2400"/>
              <a:t>where the variance of </a:t>
            </a:r>
            <a:r>
              <a:rPr lang="en-GB" altLang="en-US" sz="2400" i="1"/>
              <a:t>y is assumed to be constant </a:t>
            </a:r>
            <a:r>
              <a:rPr lang="en-GB" altLang="en-US" sz="2400" i="1">
                <a:solidFill>
                  <a:srgbClr val="FF0000"/>
                </a:solidFill>
              </a:rPr>
              <a:t>b</a:t>
            </a:r>
            <a:r>
              <a:rPr lang="en-GB" altLang="en-US" sz="2400" i="1"/>
              <a:t> and </a:t>
            </a:r>
            <a:r>
              <a:rPr lang="en-GB" altLang="en-US" sz="2400" i="1">
                <a:solidFill>
                  <a:srgbClr val="FF0000"/>
                </a:solidFill>
              </a:rPr>
              <a:t>w</a:t>
            </a:r>
            <a:r>
              <a:rPr lang="en-GB" altLang="en-US" sz="2400" i="1"/>
              <a:t> are </a:t>
            </a:r>
            <a:r>
              <a:rPr lang="en-GB" altLang="en-US" sz="2400" i="1">
                <a:solidFill>
                  <a:srgbClr val="FF0000"/>
                </a:solidFill>
              </a:rPr>
              <a:t>regression coefficients</a:t>
            </a:r>
            <a:r>
              <a:rPr lang="en-GB" altLang="en-US" sz="2400" i="1"/>
              <a:t> specifying the </a:t>
            </a:r>
            <a:r>
              <a:rPr lang="en-GB" altLang="en-US" sz="2400" i="1">
                <a:solidFill>
                  <a:srgbClr val="FF0000"/>
                </a:solidFill>
              </a:rPr>
              <a:t>Y</a:t>
            </a:r>
            <a:r>
              <a:rPr lang="en-GB" altLang="en-US" sz="2400" i="1"/>
              <a:t>-</a:t>
            </a:r>
            <a:r>
              <a:rPr lang="en-GB" altLang="en-US" sz="2400" i="1">
                <a:solidFill>
                  <a:srgbClr val="FF0000"/>
                </a:solidFill>
              </a:rPr>
              <a:t>intercept</a:t>
            </a:r>
            <a:r>
              <a:rPr lang="en-GB" altLang="en-US" sz="2400" i="1"/>
              <a:t> and </a:t>
            </a:r>
            <a:r>
              <a:rPr lang="en-GB" altLang="en-US" sz="2400" i="1">
                <a:solidFill>
                  <a:srgbClr val="FF0000"/>
                </a:solidFill>
              </a:rPr>
              <a:t>slope</a:t>
            </a:r>
            <a:r>
              <a:rPr lang="en-GB" altLang="en-US" sz="2400" i="1"/>
              <a:t> of the line. </a:t>
            </a:r>
          </a:p>
          <a:p>
            <a:r>
              <a:rPr lang="en-GB" altLang="en-US" sz="2400"/>
              <a:t>The regression coefficients, </a:t>
            </a:r>
            <a:r>
              <a:rPr lang="en-GB" altLang="en-US" sz="2400" i="1">
                <a:solidFill>
                  <a:srgbClr val="FF0000"/>
                </a:solidFill>
              </a:rPr>
              <a:t>w</a:t>
            </a:r>
            <a:r>
              <a:rPr lang="en-GB" altLang="en-US" sz="2400" i="1"/>
              <a:t> and </a:t>
            </a:r>
            <a:r>
              <a:rPr lang="en-GB" altLang="en-US" sz="2400" i="1">
                <a:solidFill>
                  <a:srgbClr val="FF0000"/>
                </a:solidFill>
              </a:rPr>
              <a:t>b</a:t>
            </a:r>
            <a:r>
              <a:rPr lang="en-GB" altLang="en-US" sz="2400" i="1"/>
              <a:t>, can also be thought of as </a:t>
            </a:r>
            <a:r>
              <a:rPr lang="en-GB" altLang="en-US" sz="2400" i="1">
                <a:solidFill>
                  <a:srgbClr val="FF0000"/>
                </a:solidFill>
              </a:rPr>
              <a:t>weights</a:t>
            </a:r>
            <a:r>
              <a:rPr lang="en-GB" altLang="en-US" sz="2400" i="1"/>
              <a:t>, so that we can equivalently write, </a:t>
            </a:r>
            <a:r>
              <a:rPr lang="en-GB" altLang="en-US" sz="2400" i="1">
                <a:solidFill>
                  <a:srgbClr val="FF0000"/>
                </a:solidFill>
              </a:rPr>
              <a:t>y = w</a:t>
            </a:r>
            <a:r>
              <a:rPr lang="en-GB" altLang="en-US" sz="2400" i="1" baseline="-25000">
                <a:solidFill>
                  <a:srgbClr val="FF0000"/>
                </a:solidFill>
              </a:rPr>
              <a:t>0</a:t>
            </a:r>
            <a:r>
              <a:rPr lang="en-GB" altLang="en-US" sz="2400" i="1">
                <a:solidFill>
                  <a:srgbClr val="FF0000"/>
                </a:solidFill>
              </a:rPr>
              <a:t> + w</a:t>
            </a:r>
            <a:r>
              <a:rPr lang="en-GB" altLang="en-US" sz="2400" i="1" baseline="-25000">
                <a:solidFill>
                  <a:srgbClr val="FF0000"/>
                </a:solidFill>
              </a:rPr>
              <a:t>1</a:t>
            </a:r>
            <a:r>
              <a:rPr lang="en-GB" altLang="en-US" sz="2400" i="1">
                <a:solidFill>
                  <a:srgbClr val="FF0000"/>
                </a:solidFill>
              </a:rPr>
              <a:t>x </a:t>
            </a:r>
          </a:p>
          <a:p>
            <a:r>
              <a:rPr lang="en-GB" altLang="en-US" sz="2400"/>
              <a:t>These coefficients can be solved for by the method of </a:t>
            </a:r>
            <a:r>
              <a:rPr lang="en-GB" altLang="en-US" sz="2400">
                <a:solidFill>
                  <a:srgbClr val="FF0000"/>
                </a:solidFill>
              </a:rPr>
              <a:t>least squares</a:t>
            </a:r>
            <a:r>
              <a:rPr lang="en-GB" altLang="en-US" sz="2400"/>
              <a:t>, which </a:t>
            </a:r>
            <a:r>
              <a:rPr lang="en-GB" altLang="en-US" sz="2400">
                <a:solidFill>
                  <a:srgbClr val="FF0000"/>
                </a:solidFill>
              </a:rPr>
              <a:t>estimates the  best-fitting straight line </a:t>
            </a:r>
            <a:r>
              <a:rPr lang="en-GB" altLang="en-US" sz="2400"/>
              <a:t>as the one that </a:t>
            </a:r>
            <a:r>
              <a:rPr lang="en-GB" altLang="en-US" sz="2400">
                <a:solidFill>
                  <a:srgbClr val="FF0000"/>
                </a:solidFill>
              </a:rPr>
              <a:t>minimizes the error between the actual data </a:t>
            </a:r>
            <a:r>
              <a:rPr lang="en-GB" altLang="en-US" sz="2400"/>
              <a:t>and the </a:t>
            </a:r>
            <a:r>
              <a:rPr lang="en-GB" altLang="en-US" sz="2400">
                <a:solidFill>
                  <a:srgbClr val="FF0000"/>
                </a:solidFill>
              </a:rPr>
              <a:t>estimate of the line</a:t>
            </a:r>
            <a:r>
              <a:rPr lang="en-GB" altLang="en-US" sz="2400"/>
              <a:t>. </a:t>
            </a:r>
            <a:endParaRPr lang="en-GB" altLang="en-US" sz="2400" i="1"/>
          </a:p>
          <a:p>
            <a:endParaRPr lang="en-GB" altLang="en-US" sz="2400"/>
          </a:p>
        </p:txBody>
      </p:sp>
      <p:sp>
        <p:nvSpPr>
          <p:cNvPr id="4" name="Date Placeholder 3">
            <a:extLst>
              <a:ext uri="{FF2B5EF4-FFF2-40B4-BE49-F238E27FC236}">
                <a16:creationId xmlns:a16="http://schemas.microsoft.com/office/drawing/2014/main" id="{1FF23F03-C90A-0208-F079-D1183DD258D2}"/>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B33DD25B-3536-9B88-393F-DE67119A0E15}"/>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1D6F72B-C0A4-3C27-1DA7-861A1698EA07}"/>
              </a:ext>
            </a:extLst>
          </p:cNvPr>
          <p:cNvSpPr>
            <a:spLocks noGrp="1"/>
          </p:cNvSpPr>
          <p:nvPr>
            <p:ph type="title"/>
          </p:nvPr>
        </p:nvSpPr>
        <p:spPr>
          <a:xfrm>
            <a:off x="457200" y="274638"/>
            <a:ext cx="8229600" cy="639762"/>
          </a:xfrm>
        </p:spPr>
        <p:txBody>
          <a:bodyPr/>
          <a:lstStyle/>
          <a:p>
            <a:r>
              <a:rPr lang="en-GB" altLang="en-US" b="1">
                <a:solidFill>
                  <a:srgbClr val="00B0F0"/>
                </a:solidFill>
              </a:rPr>
              <a:t>The Scope of Data Mining..</a:t>
            </a:r>
            <a:endParaRPr lang="en-GB" altLang="en-US">
              <a:solidFill>
                <a:srgbClr val="00B0F0"/>
              </a:solidFill>
            </a:endParaRPr>
          </a:p>
        </p:txBody>
      </p:sp>
      <p:sp>
        <p:nvSpPr>
          <p:cNvPr id="10243" name="Content Placeholder 2">
            <a:extLst>
              <a:ext uri="{FF2B5EF4-FFF2-40B4-BE49-F238E27FC236}">
                <a16:creationId xmlns:a16="http://schemas.microsoft.com/office/drawing/2014/main" id="{8AC5B98D-6084-02E0-E607-3CB3B5F60FFE}"/>
              </a:ext>
            </a:extLst>
          </p:cNvPr>
          <p:cNvSpPr>
            <a:spLocks noGrp="1"/>
          </p:cNvSpPr>
          <p:nvPr>
            <p:ph idx="1"/>
          </p:nvPr>
        </p:nvSpPr>
        <p:spPr/>
        <p:txBody>
          <a:bodyPr/>
          <a:lstStyle/>
          <a:p>
            <a:r>
              <a:rPr lang="en-GB" altLang="en-US" sz="2800"/>
              <a:t>Given databases of sufficient size and quality, data mining technology can generate new business opportunities by providing these capabilities:</a:t>
            </a:r>
          </a:p>
          <a:p>
            <a:pPr lvl="1"/>
            <a:r>
              <a:rPr lang="en-GB" altLang="en-US" sz="2400" i="1">
                <a:solidFill>
                  <a:srgbClr val="FF0000"/>
                </a:solidFill>
              </a:rPr>
              <a:t>Automated prediction of trends and behaviors </a:t>
            </a:r>
            <a:r>
              <a:rPr lang="en-GB" altLang="en-US" sz="2000"/>
              <a:t>-  Data mining automates the process of finding predictive information in large databases, e.g. </a:t>
            </a:r>
            <a:r>
              <a:rPr lang="en-GB" altLang="en-US" sz="2000" i="1"/>
              <a:t>Targeted marketing, forecasting bankruptcy and other forms of default, etc.</a:t>
            </a:r>
          </a:p>
          <a:p>
            <a:pPr lvl="1"/>
            <a:r>
              <a:rPr lang="en-GB" altLang="en-US" sz="2400" i="1">
                <a:solidFill>
                  <a:srgbClr val="FF0000"/>
                </a:solidFill>
              </a:rPr>
              <a:t>Automated discovery of previously unknown patterns </a:t>
            </a:r>
            <a:r>
              <a:rPr lang="en-GB" altLang="en-US" sz="2000"/>
              <a:t>- Data mining tools sweep through databases and identify previously hidden patterns in one step, e.g. </a:t>
            </a:r>
            <a:r>
              <a:rPr lang="en-GB" altLang="en-US" sz="2000" i="1"/>
              <a:t>Market basket analysis, Fraud detection, Data keying errors detection</a:t>
            </a:r>
          </a:p>
          <a:p>
            <a:endParaRPr lang="en-GB" altLang="en-US" sz="2800"/>
          </a:p>
        </p:txBody>
      </p:sp>
      <p:sp>
        <p:nvSpPr>
          <p:cNvPr id="6" name="Footer Placeholder 2">
            <a:extLst>
              <a:ext uri="{FF2B5EF4-FFF2-40B4-BE49-F238E27FC236}">
                <a16:creationId xmlns:a16="http://schemas.microsoft.com/office/drawing/2014/main" id="{5157CD1E-C138-E794-09BC-A16E3E50E2D9}"/>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FF51A7D5-D8C6-15D0-6239-D2F9F931FEED}"/>
              </a:ext>
            </a:extLst>
          </p:cNvPr>
          <p:cNvSpPr>
            <a:spLocks noGrp="1"/>
          </p:cNvSpPr>
          <p:nvPr>
            <p:ph type="title"/>
          </p:nvPr>
        </p:nvSpPr>
        <p:spPr>
          <a:xfrm>
            <a:off x="457200" y="274638"/>
            <a:ext cx="8229600" cy="487362"/>
          </a:xfrm>
        </p:spPr>
        <p:txBody>
          <a:bodyPr/>
          <a:lstStyle/>
          <a:p>
            <a:r>
              <a:rPr lang="en-GB" altLang="en-US" b="1"/>
              <a:t>Linear Regression: </a:t>
            </a:r>
            <a:endParaRPr lang="en-GB" altLang="en-US"/>
          </a:p>
        </p:txBody>
      </p:sp>
      <p:sp>
        <p:nvSpPr>
          <p:cNvPr id="78851" name="Content Placeholder 2">
            <a:extLst>
              <a:ext uri="{FF2B5EF4-FFF2-40B4-BE49-F238E27FC236}">
                <a16:creationId xmlns:a16="http://schemas.microsoft.com/office/drawing/2014/main" id="{EE24A3F1-01E0-AE0F-F126-B8440330FCE4}"/>
              </a:ext>
            </a:extLst>
          </p:cNvPr>
          <p:cNvSpPr>
            <a:spLocks noGrp="1"/>
          </p:cNvSpPr>
          <p:nvPr>
            <p:ph idx="1"/>
          </p:nvPr>
        </p:nvSpPr>
        <p:spPr>
          <a:xfrm>
            <a:off x="457200" y="914400"/>
            <a:ext cx="8458200" cy="5211763"/>
          </a:xfrm>
        </p:spPr>
        <p:txBody>
          <a:bodyPr/>
          <a:lstStyle/>
          <a:p>
            <a:r>
              <a:rPr lang="en-GB" altLang="en-US" sz="2400"/>
              <a:t>Let </a:t>
            </a:r>
            <a:r>
              <a:rPr lang="en-GB" altLang="en-US" sz="2400" i="1">
                <a:solidFill>
                  <a:srgbClr val="FF0000"/>
                </a:solidFill>
              </a:rPr>
              <a:t>D</a:t>
            </a:r>
            <a:r>
              <a:rPr lang="en-GB" altLang="en-US" sz="2400" i="1"/>
              <a:t> be a training set consisting of values of </a:t>
            </a:r>
            <a:r>
              <a:rPr lang="en-GB" altLang="en-US" sz="2400" i="1">
                <a:solidFill>
                  <a:srgbClr val="FF0000"/>
                </a:solidFill>
              </a:rPr>
              <a:t>predictor variable</a:t>
            </a:r>
            <a:r>
              <a:rPr lang="en-GB" altLang="en-US" sz="2400" i="1"/>
              <a:t>, </a:t>
            </a:r>
            <a:r>
              <a:rPr lang="en-GB" altLang="en-US" sz="2400" i="1">
                <a:solidFill>
                  <a:srgbClr val="FF0000"/>
                </a:solidFill>
              </a:rPr>
              <a:t>x</a:t>
            </a:r>
            <a:r>
              <a:rPr lang="en-GB" altLang="en-US" sz="2400" i="1"/>
              <a:t>, for some population and their associated values for </a:t>
            </a:r>
            <a:r>
              <a:rPr lang="en-GB" altLang="en-US" sz="2400" i="1">
                <a:solidFill>
                  <a:srgbClr val="FF0000"/>
                </a:solidFill>
              </a:rPr>
              <a:t>response variable</a:t>
            </a:r>
            <a:r>
              <a:rPr lang="en-GB" altLang="en-US" sz="2400" i="1"/>
              <a:t>, </a:t>
            </a:r>
            <a:r>
              <a:rPr lang="en-GB" altLang="en-US" sz="2400" i="1">
                <a:solidFill>
                  <a:srgbClr val="FF0000"/>
                </a:solidFill>
              </a:rPr>
              <a:t>y</a:t>
            </a:r>
            <a:r>
              <a:rPr lang="en-GB" altLang="en-US" sz="2400" i="1"/>
              <a:t>. The training set contains </a:t>
            </a:r>
            <a:r>
              <a:rPr lang="en-GB" altLang="en-US" sz="2400" i="1">
                <a:solidFill>
                  <a:srgbClr val="FF0000"/>
                </a:solidFill>
              </a:rPr>
              <a:t>|D|</a:t>
            </a:r>
            <a:r>
              <a:rPr lang="en-GB" altLang="en-US" sz="2400" i="1"/>
              <a:t> data points of the form:  </a:t>
            </a:r>
            <a:r>
              <a:rPr lang="en-GB" altLang="en-US" sz="2400" i="1">
                <a:solidFill>
                  <a:srgbClr val="FF0000"/>
                </a:solidFill>
              </a:rPr>
              <a:t>(x1, y1), (x2, y2), … , (x|D|, y|D|). </a:t>
            </a:r>
          </a:p>
          <a:p>
            <a:r>
              <a:rPr lang="en-GB" altLang="en-US" sz="2400"/>
              <a:t>The regression coefficients can be estimated using this method with the following equations: </a:t>
            </a:r>
          </a:p>
          <a:p>
            <a:endParaRPr lang="en-GB" altLang="en-US" sz="2400"/>
          </a:p>
          <a:p>
            <a:endParaRPr lang="en-GB" altLang="en-US" sz="2400"/>
          </a:p>
          <a:p>
            <a:endParaRPr lang="en-GB" altLang="en-US" sz="2400"/>
          </a:p>
          <a:p>
            <a:endParaRPr lang="en-GB" altLang="en-US" sz="2400"/>
          </a:p>
          <a:p>
            <a:endParaRPr lang="en-GB" altLang="en-US" sz="2400"/>
          </a:p>
          <a:p>
            <a:pPr lvl="1"/>
            <a:r>
              <a:rPr lang="en-GB" altLang="en-US" sz="2000"/>
              <a:t>where </a:t>
            </a:r>
            <a:r>
              <a:rPr lang="en-GB" altLang="en-US" sz="2000" i="1">
                <a:solidFill>
                  <a:srgbClr val="FF0000"/>
                </a:solidFill>
              </a:rPr>
              <a:t>x</a:t>
            </a:r>
            <a:r>
              <a:rPr lang="en-GB" altLang="en-US" sz="2000" i="1"/>
              <a:t> is the </a:t>
            </a:r>
            <a:r>
              <a:rPr lang="en-GB" altLang="en-US" sz="2000" i="1">
                <a:solidFill>
                  <a:srgbClr val="FF0000"/>
                </a:solidFill>
              </a:rPr>
              <a:t>mean value </a:t>
            </a:r>
            <a:r>
              <a:rPr lang="en-GB" altLang="en-US" sz="2000" i="1"/>
              <a:t>of </a:t>
            </a:r>
            <a:r>
              <a:rPr lang="en-GB" altLang="en-US" sz="2000" i="1">
                <a:solidFill>
                  <a:srgbClr val="FF0000"/>
                </a:solidFill>
              </a:rPr>
              <a:t>x1, x2, … , x|D</a:t>
            </a:r>
            <a:r>
              <a:rPr lang="en-GB" altLang="en-US" sz="2000" i="1"/>
              <a:t>|, and </a:t>
            </a:r>
            <a:r>
              <a:rPr lang="en-GB" altLang="en-US" sz="2000" i="1">
                <a:solidFill>
                  <a:srgbClr val="FF0000"/>
                </a:solidFill>
              </a:rPr>
              <a:t>y</a:t>
            </a:r>
            <a:r>
              <a:rPr lang="en-GB" altLang="en-US" sz="2000" i="1"/>
              <a:t> is the </a:t>
            </a:r>
            <a:r>
              <a:rPr lang="en-GB" altLang="en-US" sz="2000" i="1">
                <a:solidFill>
                  <a:srgbClr val="FF0000"/>
                </a:solidFill>
              </a:rPr>
              <a:t>mean value </a:t>
            </a:r>
            <a:r>
              <a:rPr lang="en-GB" altLang="en-US" sz="2000" i="1"/>
              <a:t>of </a:t>
            </a:r>
            <a:r>
              <a:rPr lang="en-GB" altLang="en-US" sz="2000" i="1">
                <a:solidFill>
                  <a:srgbClr val="FF0000"/>
                </a:solidFill>
              </a:rPr>
              <a:t>y1, y2,…, y|D|. </a:t>
            </a:r>
            <a:r>
              <a:rPr lang="en-GB" altLang="en-US" sz="2000" i="1"/>
              <a:t>The coefficients </a:t>
            </a:r>
            <a:r>
              <a:rPr lang="en-GB" altLang="en-US" sz="2000" i="1">
                <a:solidFill>
                  <a:srgbClr val="FF0000"/>
                </a:solidFill>
              </a:rPr>
              <a:t>w</a:t>
            </a:r>
            <a:r>
              <a:rPr lang="en-GB" altLang="en-US" sz="2000" i="1" baseline="-25000">
                <a:solidFill>
                  <a:srgbClr val="FF0000"/>
                </a:solidFill>
              </a:rPr>
              <a:t>0</a:t>
            </a:r>
            <a:r>
              <a:rPr lang="en-GB" altLang="en-US" sz="2000" i="1"/>
              <a:t> and </a:t>
            </a:r>
            <a:r>
              <a:rPr lang="en-GB" altLang="en-US" sz="2000" i="1">
                <a:solidFill>
                  <a:srgbClr val="FF0000"/>
                </a:solidFill>
              </a:rPr>
              <a:t>w</a:t>
            </a:r>
            <a:r>
              <a:rPr lang="en-GB" altLang="en-US" sz="2000" i="1" baseline="-25000">
                <a:solidFill>
                  <a:srgbClr val="FF0000"/>
                </a:solidFill>
              </a:rPr>
              <a:t>1</a:t>
            </a:r>
            <a:r>
              <a:rPr lang="en-GB" altLang="en-US" sz="2000" i="1"/>
              <a:t> often provide good approximations to otherwise complicated regression equations. </a:t>
            </a:r>
            <a:endParaRPr lang="en-GB" altLang="en-US" sz="2000"/>
          </a:p>
        </p:txBody>
      </p:sp>
      <p:sp>
        <p:nvSpPr>
          <p:cNvPr id="4" name="Date Placeholder 3">
            <a:extLst>
              <a:ext uri="{FF2B5EF4-FFF2-40B4-BE49-F238E27FC236}">
                <a16:creationId xmlns:a16="http://schemas.microsoft.com/office/drawing/2014/main" id="{B7A4F880-C683-7438-9012-402DEEF43912}"/>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A6D211AD-C171-2CAA-87B1-470D2F942988}"/>
              </a:ext>
            </a:extLst>
          </p:cNvPr>
          <p:cNvSpPr>
            <a:spLocks noGrp="1"/>
          </p:cNvSpPr>
          <p:nvPr>
            <p:ph type="ftr" sz="quarter" idx="11"/>
          </p:nvPr>
        </p:nvSpPr>
        <p:spPr/>
        <p:txBody>
          <a:bodyPr/>
          <a:lstStyle/>
          <a:p>
            <a:pPr>
              <a:defRPr/>
            </a:pPr>
            <a:r>
              <a:rPr lang="en-US"/>
              <a:t>P.PramodKumar, Sr.Asst.Prof.,</a:t>
            </a:r>
          </a:p>
        </p:txBody>
      </p:sp>
      <p:pic>
        <p:nvPicPr>
          <p:cNvPr id="78854" name="Picture 2">
            <a:extLst>
              <a:ext uri="{FF2B5EF4-FFF2-40B4-BE49-F238E27FC236}">
                <a16:creationId xmlns:a16="http://schemas.microsoft.com/office/drawing/2014/main" id="{941E6205-FA12-E119-13CB-A1F3D66E2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124200"/>
            <a:ext cx="2667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4B918612-CD32-2F0B-846B-039E86F0E6F2}"/>
              </a:ext>
            </a:extLst>
          </p:cNvPr>
          <p:cNvSpPr>
            <a:spLocks noGrp="1"/>
          </p:cNvSpPr>
          <p:nvPr>
            <p:ph type="title"/>
          </p:nvPr>
        </p:nvSpPr>
        <p:spPr>
          <a:xfrm>
            <a:off x="457200" y="274638"/>
            <a:ext cx="8229600" cy="411162"/>
          </a:xfrm>
        </p:spPr>
        <p:txBody>
          <a:bodyPr/>
          <a:lstStyle/>
          <a:p>
            <a:r>
              <a:rPr lang="en-GB" altLang="en-US" b="1"/>
              <a:t>Classifier Accuracy: </a:t>
            </a:r>
            <a:endParaRPr lang="en-GB" altLang="en-US"/>
          </a:p>
        </p:txBody>
      </p:sp>
      <p:sp>
        <p:nvSpPr>
          <p:cNvPr id="79875" name="Content Placeholder 2">
            <a:extLst>
              <a:ext uri="{FF2B5EF4-FFF2-40B4-BE49-F238E27FC236}">
                <a16:creationId xmlns:a16="http://schemas.microsoft.com/office/drawing/2014/main" id="{220E846D-F545-DCAB-FF8F-BDDA0E560525}"/>
              </a:ext>
            </a:extLst>
          </p:cNvPr>
          <p:cNvSpPr>
            <a:spLocks noGrp="1"/>
          </p:cNvSpPr>
          <p:nvPr>
            <p:ph idx="1"/>
          </p:nvPr>
        </p:nvSpPr>
        <p:spPr>
          <a:xfrm>
            <a:off x="228600" y="838200"/>
            <a:ext cx="8686800" cy="5486400"/>
          </a:xfrm>
        </p:spPr>
        <p:txBody>
          <a:bodyPr/>
          <a:lstStyle/>
          <a:p>
            <a:r>
              <a:rPr lang="en-GB" altLang="en-US" sz="2400"/>
              <a:t>The </a:t>
            </a:r>
            <a:r>
              <a:rPr lang="en-GB" altLang="en-US" sz="2400">
                <a:solidFill>
                  <a:srgbClr val="FF0000"/>
                </a:solidFill>
              </a:rPr>
              <a:t>accuracy</a:t>
            </a:r>
            <a:r>
              <a:rPr lang="en-GB" altLang="en-US" sz="2400"/>
              <a:t> of a classifier on a given test set is the percentage of test set tuples that are correctly classified by the classifier. </a:t>
            </a:r>
          </a:p>
          <a:p>
            <a:r>
              <a:rPr lang="en-GB" altLang="en-US" sz="2400"/>
              <a:t>In the pattern recognition literature, this is also referred to as the </a:t>
            </a:r>
            <a:r>
              <a:rPr lang="en-GB" altLang="en-US" sz="2400">
                <a:solidFill>
                  <a:srgbClr val="FF0000"/>
                </a:solidFill>
              </a:rPr>
              <a:t>overall recognition rate</a:t>
            </a:r>
            <a:r>
              <a:rPr lang="en-GB" altLang="en-US" sz="2400"/>
              <a:t> of the classifier, that is, it reflects how well the classifier recognizes tuples of the various classes. </a:t>
            </a:r>
          </a:p>
          <a:p>
            <a:r>
              <a:rPr lang="en-GB" altLang="en-US" sz="2400"/>
              <a:t>The </a:t>
            </a:r>
            <a:r>
              <a:rPr lang="en-GB" altLang="en-US" sz="2400">
                <a:solidFill>
                  <a:srgbClr val="FF0000"/>
                </a:solidFill>
              </a:rPr>
              <a:t>error rate </a:t>
            </a:r>
            <a:r>
              <a:rPr lang="en-GB" altLang="en-US" sz="2400"/>
              <a:t>or </a:t>
            </a:r>
            <a:r>
              <a:rPr lang="en-GB" altLang="en-US" sz="2400">
                <a:solidFill>
                  <a:srgbClr val="FF0000"/>
                </a:solidFill>
              </a:rPr>
              <a:t>misclassification rate </a:t>
            </a:r>
            <a:r>
              <a:rPr lang="en-GB" altLang="en-US" sz="2400"/>
              <a:t>of a classifier, M, which is simply 1-Acc(M), where Acc(M) is the accuracy of M. </a:t>
            </a:r>
          </a:p>
          <a:p>
            <a:r>
              <a:rPr lang="en-GB" altLang="en-US" sz="2400"/>
              <a:t>The </a:t>
            </a:r>
            <a:r>
              <a:rPr lang="en-GB" altLang="en-US" sz="2400">
                <a:solidFill>
                  <a:srgbClr val="FF0000"/>
                </a:solidFill>
              </a:rPr>
              <a:t>confusion matrix </a:t>
            </a:r>
            <a:r>
              <a:rPr lang="en-GB" altLang="en-US" sz="2400"/>
              <a:t>is a useful tool for analyzing how well your classifier can recognize tuples of different classes. </a:t>
            </a:r>
          </a:p>
          <a:p>
            <a:pPr lvl="1"/>
            <a:r>
              <a:rPr lang="en-GB" altLang="en-US" sz="2000">
                <a:solidFill>
                  <a:srgbClr val="FF0000"/>
                </a:solidFill>
              </a:rPr>
              <a:t>True positives </a:t>
            </a:r>
            <a:r>
              <a:rPr lang="en-GB" altLang="en-US" sz="2000"/>
              <a:t>refer to the positive tuples that were correctly labeled by the classifier. </a:t>
            </a:r>
          </a:p>
          <a:p>
            <a:pPr lvl="1"/>
            <a:r>
              <a:rPr lang="en-GB" altLang="en-US" sz="2000">
                <a:solidFill>
                  <a:srgbClr val="FF0000"/>
                </a:solidFill>
              </a:rPr>
              <a:t>True negatives </a:t>
            </a:r>
            <a:r>
              <a:rPr lang="en-GB" altLang="en-US" sz="2000"/>
              <a:t>are the negative tuples that were correctly labeled by the classifier. </a:t>
            </a:r>
          </a:p>
          <a:p>
            <a:pPr lvl="1"/>
            <a:r>
              <a:rPr lang="en-GB" altLang="en-US" sz="2000">
                <a:solidFill>
                  <a:srgbClr val="FF0000"/>
                </a:solidFill>
              </a:rPr>
              <a:t>False positives </a:t>
            </a:r>
            <a:r>
              <a:rPr lang="en-GB" altLang="en-US" sz="2000"/>
              <a:t>are the negative tuples that were incorrectly labeled. </a:t>
            </a:r>
          </a:p>
          <a:p>
            <a:pPr lvl="1"/>
            <a:endParaRPr lang="en-GB" altLang="en-US" sz="2400"/>
          </a:p>
          <a:p>
            <a:endParaRPr lang="en-GB" altLang="en-US" sz="2400"/>
          </a:p>
        </p:txBody>
      </p:sp>
      <p:sp>
        <p:nvSpPr>
          <p:cNvPr id="4" name="Date Placeholder 3">
            <a:extLst>
              <a:ext uri="{FF2B5EF4-FFF2-40B4-BE49-F238E27FC236}">
                <a16:creationId xmlns:a16="http://schemas.microsoft.com/office/drawing/2014/main" id="{82CF459E-62B6-C4C8-99C8-D2CDA3F8154A}"/>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dirty="0"/>
          </a:p>
        </p:txBody>
      </p:sp>
      <p:sp>
        <p:nvSpPr>
          <p:cNvPr id="5" name="Footer Placeholder 4">
            <a:extLst>
              <a:ext uri="{FF2B5EF4-FFF2-40B4-BE49-F238E27FC236}">
                <a16:creationId xmlns:a16="http://schemas.microsoft.com/office/drawing/2014/main" id="{A6DAE911-AA92-6E51-E5F6-47AA10E5265F}"/>
              </a:ext>
            </a:extLst>
          </p:cNvPr>
          <p:cNvSpPr>
            <a:spLocks noGrp="1"/>
          </p:cNvSpPr>
          <p:nvPr>
            <p:ph type="ftr" sz="quarter" idx="11"/>
          </p:nvPr>
        </p:nvSpPr>
        <p:spPr/>
        <p:txBody>
          <a:bodyPr/>
          <a:lstStyle/>
          <a:p>
            <a:pPr>
              <a:defRPr/>
            </a:pPr>
            <a:r>
              <a:rPr lang="en-US" dirty="0" err="1"/>
              <a:t>P.PramodKumar</a:t>
            </a:r>
            <a:r>
              <a:rPr lang="en-US" dirty="0"/>
              <a:t>, </a:t>
            </a:r>
            <a:r>
              <a:rPr lang="en-US" dirty="0" err="1"/>
              <a:t>Sr.Asst.Prof</a:t>
            </a:r>
            <a:r>
              <a:rPr lang="en-US" dirty="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6E19D80F-986B-32EF-3638-2790AD6999E7}"/>
              </a:ext>
            </a:extLst>
          </p:cNvPr>
          <p:cNvSpPr>
            <a:spLocks noGrp="1"/>
          </p:cNvSpPr>
          <p:nvPr>
            <p:ph type="title"/>
          </p:nvPr>
        </p:nvSpPr>
        <p:spPr>
          <a:xfrm>
            <a:off x="457200" y="152400"/>
            <a:ext cx="8229600" cy="609600"/>
          </a:xfrm>
        </p:spPr>
        <p:txBody>
          <a:bodyPr/>
          <a:lstStyle/>
          <a:p>
            <a:r>
              <a:rPr lang="en-GB" altLang="en-US" b="1"/>
              <a:t>Classifier Accuracy: </a:t>
            </a:r>
            <a:endParaRPr lang="en-GB" altLang="en-US"/>
          </a:p>
        </p:txBody>
      </p:sp>
      <p:sp>
        <p:nvSpPr>
          <p:cNvPr id="80899" name="Content Placeholder 2">
            <a:extLst>
              <a:ext uri="{FF2B5EF4-FFF2-40B4-BE49-F238E27FC236}">
                <a16:creationId xmlns:a16="http://schemas.microsoft.com/office/drawing/2014/main" id="{96985F10-27A1-31F5-3F4F-340076BAD207}"/>
              </a:ext>
            </a:extLst>
          </p:cNvPr>
          <p:cNvSpPr>
            <a:spLocks noGrp="1"/>
          </p:cNvSpPr>
          <p:nvPr>
            <p:ph idx="1"/>
          </p:nvPr>
        </p:nvSpPr>
        <p:spPr>
          <a:xfrm>
            <a:off x="457200" y="838200"/>
            <a:ext cx="8229600" cy="5287963"/>
          </a:xfrm>
        </p:spPr>
        <p:txBody>
          <a:bodyPr/>
          <a:lstStyle/>
          <a:p>
            <a:r>
              <a:rPr lang="en-GB" altLang="en-US" sz="2400"/>
              <a:t>How well the classifier can recognize, for this </a:t>
            </a:r>
            <a:r>
              <a:rPr lang="en-GB" altLang="en-US" sz="2400">
                <a:solidFill>
                  <a:srgbClr val="FF0000"/>
                </a:solidFill>
              </a:rPr>
              <a:t>sensitivity</a:t>
            </a:r>
            <a:r>
              <a:rPr lang="en-GB" altLang="en-US" sz="2400"/>
              <a:t> and </a:t>
            </a:r>
            <a:r>
              <a:rPr lang="en-GB" altLang="en-US" sz="2400">
                <a:solidFill>
                  <a:srgbClr val="FF0000"/>
                </a:solidFill>
              </a:rPr>
              <a:t>specificity</a:t>
            </a:r>
            <a:r>
              <a:rPr lang="en-GB" altLang="en-US" sz="2400"/>
              <a:t> measures can be used. </a:t>
            </a:r>
          </a:p>
          <a:p>
            <a:r>
              <a:rPr lang="en-GB" altLang="en-US" sz="2400"/>
              <a:t>Accuracy is a function of sensitivity and specificity. </a:t>
            </a:r>
          </a:p>
          <a:p>
            <a:endParaRPr lang="en-GB" altLang="en-US"/>
          </a:p>
        </p:txBody>
      </p:sp>
      <p:sp>
        <p:nvSpPr>
          <p:cNvPr id="4" name="Date Placeholder 3">
            <a:extLst>
              <a:ext uri="{FF2B5EF4-FFF2-40B4-BE49-F238E27FC236}">
                <a16:creationId xmlns:a16="http://schemas.microsoft.com/office/drawing/2014/main" id="{76D7C0DE-85C3-4987-6D69-30964791E973}"/>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A75473FE-9A4F-0C12-0876-E79F2713AA71}"/>
              </a:ext>
            </a:extLst>
          </p:cNvPr>
          <p:cNvSpPr>
            <a:spLocks noGrp="1"/>
          </p:cNvSpPr>
          <p:nvPr>
            <p:ph type="ftr" sz="quarter" idx="11"/>
          </p:nvPr>
        </p:nvSpPr>
        <p:spPr/>
        <p:txBody>
          <a:bodyPr/>
          <a:lstStyle/>
          <a:p>
            <a:pPr>
              <a:defRPr/>
            </a:pPr>
            <a:r>
              <a:rPr lang="en-US"/>
              <a:t>P.PramodKumar, Sr.Asst.Prof.,</a:t>
            </a:r>
          </a:p>
        </p:txBody>
      </p:sp>
      <p:pic>
        <p:nvPicPr>
          <p:cNvPr id="80902" name="Picture 2">
            <a:extLst>
              <a:ext uri="{FF2B5EF4-FFF2-40B4-BE49-F238E27FC236}">
                <a16:creationId xmlns:a16="http://schemas.microsoft.com/office/drawing/2014/main" id="{38F4A1F1-5475-1DEF-721A-C782B7658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715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Rectangle 6">
            <a:extLst>
              <a:ext uri="{FF2B5EF4-FFF2-40B4-BE49-F238E27FC236}">
                <a16:creationId xmlns:a16="http://schemas.microsoft.com/office/drawing/2014/main" id="{C6415D02-E8A7-B59C-6CF0-7E8C16ABBF88}"/>
              </a:ext>
            </a:extLst>
          </p:cNvPr>
          <p:cNvSpPr>
            <a:spLocks noChangeArrowheads="1"/>
          </p:cNvSpPr>
          <p:nvPr/>
        </p:nvSpPr>
        <p:spPr bwMode="auto">
          <a:xfrm>
            <a:off x="457200" y="5334000"/>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b="1">
                <a:latin typeface="Arial" panose="020B0604020202020204" pitchFamily="34" charset="0"/>
              </a:rPr>
              <a:t>Where</a:t>
            </a:r>
            <a:r>
              <a:rPr lang="en-GB" altLang="en-US" sz="1800" i="1">
                <a:latin typeface="Arial" panose="020B0604020202020204" pitchFamily="34" charset="0"/>
              </a:rPr>
              <a:t> </a:t>
            </a:r>
            <a:r>
              <a:rPr lang="en-GB" altLang="en-US" sz="1800" i="1">
                <a:solidFill>
                  <a:srgbClr val="FF0000"/>
                </a:solidFill>
                <a:latin typeface="Arial" panose="020B0604020202020204" pitchFamily="34" charset="0"/>
              </a:rPr>
              <a:t>t_posis</a:t>
            </a:r>
            <a:r>
              <a:rPr lang="en-GB" altLang="en-US" sz="1800" i="1">
                <a:latin typeface="Arial" panose="020B0604020202020204" pitchFamily="34" charset="0"/>
              </a:rPr>
              <a:t> </a:t>
            </a:r>
            <a:r>
              <a:rPr lang="en-GB" altLang="en-US" sz="1800">
                <a:latin typeface="Arial" panose="020B0604020202020204" pitchFamily="34" charset="0"/>
              </a:rPr>
              <a:t>the number of true positives;  </a:t>
            </a:r>
            <a:r>
              <a:rPr lang="en-GB" altLang="en-US" sz="1800" i="1">
                <a:solidFill>
                  <a:srgbClr val="FF0000"/>
                </a:solidFill>
                <a:latin typeface="Arial" panose="020B0604020202020204" pitchFamily="34" charset="0"/>
              </a:rPr>
              <a:t>pos </a:t>
            </a:r>
            <a:r>
              <a:rPr lang="en-GB" altLang="en-US" sz="1800">
                <a:latin typeface="Arial" panose="020B0604020202020204" pitchFamily="34" charset="0"/>
              </a:rPr>
              <a:t>is the number of positive tuples </a:t>
            </a:r>
            <a:r>
              <a:rPr lang="en-GB" altLang="en-US" sz="1800" i="1">
                <a:solidFill>
                  <a:srgbClr val="FF0000"/>
                </a:solidFill>
                <a:latin typeface="Arial" panose="020B0604020202020204" pitchFamily="34" charset="0"/>
              </a:rPr>
              <a:t>t_negis</a:t>
            </a:r>
            <a:r>
              <a:rPr lang="en-GB" altLang="en-US" sz="1800" i="1">
                <a:latin typeface="Arial" panose="020B0604020202020204" pitchFamily="34" charset="0"/>
              </a:rPr>
              <a:t> </a:t>
            </a:r>
            <a:r>
              <a:rPr lang="en-GB" altLang="en-US" sz="1800">
                <a:latin typeface="Arial" panose="020B0604020202020204" pitchFamily="34" charset="0"/>
              </a:rPr>
              <a:t>the number of true negatives </a:t>
            </a:r>
            <a:r>
              <a:rPr lang="en-GB" altLang="en-US" sz="1800" i="1">
                <a:solidFill>
                  <a:srgbClr val="FF0000"/>
                </a:solidFill>
                <a:latin typeface="Arial" panose="020B0604020202020204" pitchFamily="34" charset="0"/>
              </a:rPr>
              <a:t>neg</a:t>
            </a:r>
            <a:r>
              <a:rPr lang="en-GB" altLang="en-US" sz="1800" i="1">
                <a:latin typeface="Arial" panose="020B0604020202020204" pitchFamily="34" charset="0"/>
              </a:rPr>
              <a:t> </a:t>
            </a:r>
            <a:r>
              <a:rPr lang="en-GB" altLang="en-US" sz="1800">
                <a:latin typeface="Arial" panose="020B0604020202020204" pitchFamily="34" charset="0"/>
              </a:rPr>
              <a:t>is the number of negative tuples, </a:t>
            </a:r>
            <a:r>
              <a:rPr lang="en-GB" altLang="en-US" sz="1800" i="1">
                <a:solidFill>
                  <a:srgbClr val="FF0000"/>
                </a:solidFill>
                <a:latin typeface="Arial" panose="020B0604020202020204" pitchFamily="34" charset="0"/>
              </a:rPr>
              <a:t>f_pos </a:t>
            </a:r>
            <a:r>
              <a:rPr lang="en-GB" altLang="en-US" sz="1800" i="1">
                <a:latin typeface="Arial" panose="020B0604020202020204" pitchFamily="34" charset="0"/>
              </a:rPr>
              <a:t>is</a:t>
            </a:r>
            <a:r>
              <a:rPr lang="en-GB" altLang="en-US" sz="1800">
                <a:latin typeface="Arial" panose="020B0604020202020204" pitchFamily="34" charset="0"/>
              </a:rPr>
              <a:t> the number of false positives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D1D20E4-F415-D782-38D6-B6624AFB1A85}"/>
              </a:ext>
            </a:extLst>
          </p:cNvPr>
          <p:cNvSpPr>
            <a:spLocks noGrp="1"/>
          </p:cNvSpPr>
          <p:nvPr>
            <p:ph type="title"/>
          </p:nvPr>
        </p:nvSpPr>
        <p:spPr>
          <a:xfrm>
            <a:off x="457200" y="274638"/>
            <a:ext cx="8229600" cy="487362"/>
          </a:xfrm>
        </p:spPr>
        <p:txBody>
          <a:bodyPr/>
          <a:lstStyle/>
          <a:p>
            <a:r>
              <a:rPr lang="en-GB" altLang="en-US" b="1"/>
              <a:t>Cluster Analysis: </a:t>
            </a:r>
            <a:endParaRPr lang="en-GB" altLang="en-US"/>
          </a:p>
        </p:txBody>
      </p:sp>
      <p:sp>
        <p:nvSpPr>
          <p:cNvPr id="81923" name="Content Placeholder 2">
            <a:extLst>
              <a:ext uri="{FF2B5EF4-FFF2-40B4-BE49-F238E27FC236}">
                <a16:creationId xmlns:a16="http://schemas.microsoft.com/office/drawing/2014/main" id="{04D15196-90FE-42E8-D65D-9F603953FA98}"/>
              </a:ext>
            </a:extLst>
          </p:cNvPr>
          <p:cNvSpPr>
            <a:spLocks noGrp="1"/>
          </p:cNvSpPr>
          <p:nvPr>
            <p:ph idx="1"/>
          </p:nvPr>
        </p:nvSpPr>
        <p:spPr>
          <a:xfrm>
            <a:off x="457200" y="990600"/>
            <a:ext cx="8458200" cy="5135563"/>
          </a:xfrm>
        </p:spPr>
        <p:txBody>
          <a:bodyPr/>
          <a:lstStyle/>
          <a:p>
            <a:r>
              <a:rPr lang="en-GB" altLang="en-US" sz="2400"/>
              <a:t>The process of </a:t>
            </a:r>
            <a:r>
              <a:rPr lang="en-GB" altLang="en-US" sz="2400">
                <a:solidFill>
                  <a:srgbClr val="FF0000"/>
                </a:solidFill>
              </a:rPr>
              <a:t>grouping a set of physical or abstract objects </a:t>
            </a:r>
            <a:r>
              <a:rPr lang="en-GB" altLang="en-US" sz="2400"/>
              <a:t>into classes of similar objects is called </a:t>
            </a:r>
            <a:r>
              <a:rPr lang="en-GB" altLang="en-US" sz="2400">
                <a:solidFill>
                  <a:srgbClr val="FF0000"/>
                </a:solidFill>
              </a:rPr>
              <a:t>clustering</a:t>
            </a:r>
            <a:r>
              <a:rPr lang="en-GB" altLang="en-US" sz="2400"/>
              <a:t>. </a:t>
            </a:r>
          </a:p>
          <a:p>
            <a:r>
              <a:rPr lang="en-GB" altLang="en-US" sz="2400"/>
              <a:t>A cluster is a collection of </a:t>
            </a:r>
            <a:r>
              <a:rPr lang="en-GB" altLang="en-US" sz="2400">
                <a:solidFill>
                  <a:srgbClr val="FF0000"/>
                </a:solidFill>
              </a:rPr>
              <a:t>data objects that are similar </a:t>
            </a:r>
            <a:r>
              <a:rPr lang="en-GB" altLang="en-US" sz="2400"/>
              <a:t>to one another within the same cluster and are </a:t>
            </a:r>
            <a:r>
              <a:rPr lang="en-GB" altLang="en-US" sz="2400">
                <a:solidFill>
                  <a:srgbClr val="FF0000"/>
                </a:solidFill>
              </a:rPr>
              <a:t>dissimilar to the objects in other clusters</a:t>
            </a:r>
            <a:r>
              <a:rPr lang="en-GB" altLang="en-US" sz="2400"/>
              <a:t>. </a:t>
            </a:r>
          </a:p>
          <a:p>
            <a:r>
              <a:rPr lang="en-GB" altLang="en-US" sz="2400"/>
              <a:t>A cluster of data objects can be treated collectively as </a:t>
            </a:r>
            <a:r>
              <a:rPr lang="en-GB" altLang="en-US" sz="2400">
                <a:solidFill>
                  <a:srgbClr val="FF0000"/>
                </a:solidFill>
              </a:rPr>
              <a:t>one group </a:t>
            </a:r>
            <a:r>
              <a:rPr lang="en-GB" altLang="en-US" sz="2400"/>
              <a:t>and so may be considered as a form of </a:t>
            </a:r>
            <a:r>
              <a:rPr lang="en-GB" altLang="en-US" sz="2400">
                <a:solidFill>
                  <a:srgbClr val="FF0000"/>
                </a:solidFill>
              </a:rPr>
              <a:t>data compression</a:t>
            </a:r>
            <a:r>
              <a:rPr lang="en-GB" altLang="en-US" sz="2400"/>
              <a:t>. </a:t>
            </a:r>
          </a:p>
          <a:p>
            <a:r>
              <a:rPr lang="en-GB" altLang="en-US" sz="2400"/>
              <a:t>Cluster analysis tools based on </a:t>
            </a:r>
            <a:r>
              <a:rPr lang="en-GB" altLang="en-US" sz="2400">
                <a:solidFill>
                  <a:srgbClr val="FF0000"/>
                </a:solidFill>
              </a:rPr>
              <a:t>k-means</a:t>
            </a:r>
            <a:r>
              <a:rPr lang="en-GB" altLang="en-US" sz="2400"/>
              <a:t>, </a:t>
            </a:r>
            <a:r>
              <a:rPr lang="en-GB" altLang="en-US" sz="2400">
                <a:solidFill>
                  <a:srgbClr val="FF0000"/>
                </a:solidFill>
              </a:rPr>
              <a:t>k-medoids</a:t>
            </a:r>
            <a:r>
              <a:rPr lang="en-GB" altLang="en-US" sz="2400"/>
              <a:t>, and several methods have also been built into many statistical analysis software packages or systems, such as </a:t>
            </a:r>
            <a:r>
              <a:rPr lang="en-GB" altLang="en-US" sz="2400">
                <a:solidFill>
                  <a:srgbClr val="FF0000"/>
                </a:solidFill>
              </a:rPr>
              <a:t>S-Plus</a:t>
            </a:r>
            <a:r>
              <a:rPr lang="en-GB" altLang="en-US" sz="2400"/>
              <a:t>, </a:t>
            </a:r>
            <a:r>
              <a:rPr lang="en-GB" altLang="en-US" sz="2400">
                <a:solidFill>
                  <a:srgbClr val="FF0000"/>
                </a:solidFill>
              </a:rPr>
              <a:t>SPSS</a:t>
            </a:r>
            <a:r>
              <a:rPr lang="en-GB" altLang="en-US" sz="2400"/>
              <a:t>, and </a:t>
            </a:r>
            <a:r>
              <a:rPr lang="en-GB" altLang="en-US" sz="2400">
                <a:solidFill>
                  <a:srgbClr val="FF0000"/>
                </a:solidFill>
              </a:rPr>
              <a:t>SAS</a:t>
            </a:r>
            <a:r>
              <a:rPr lang="en-GB" altLang="en-US" sz="2400"/>
              <a:t>. </a:t>
            </a:r>
          </a:p>
          <a:p>
            <a:endParaRPr lang="en-GB" altLang="en-US" sz="2400"/>
          </a:p>
        </p:txBody>
      </p:sp>
      <p:sp>
        <p:nvSpPr>
          <p:cNvPr id="4" name="Date Placeholder 3">
            <a:extLst>
              <a:ext uri="{FF2B5EF4-FFF2-40B4-BE49-F238E27FC236}">
                <a16:creationId xmlns:a16="http://schemas.microsoft.com/office/drawing/2014/main" id="{FFA47335-88EA-4A45-6E07-B40DEDE4614F}"/>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61803F74-8790-0A6C-A49A-6543DC34547B}"/>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F588FB4-0A78-E87F-98D6-58699231DFB1}"/>
              </a:ext>
            </a:extLst>
          </p:cNvPr>
          <p:cNvSpPr>
            <a:spLocks noGrp="1"/>
          </p:cNvSpPr>
          <p:nvPr>
            <p:ph type="title"/>
          </p:nvPr>
        </p:nvSpPr>
        <p:spPr>
          <a:xfrm>
            <a:off x="457200" y="0"/>
            <a:ext cx="8229600" cy="563563"/>
          </a:xfrm>
        </p:spPr>
        <p:txBody>
          <a:bodyPr/>
          <a:lstStyle/>
          <a:p>
            <a:r>
              <a:rPr lang="en-GB" altLang="en-US" b="1"/>
              <a:t>Cluster Analysis: Applications</a:t>
            </a:r>
            <a:endParaRPr lang="en-GB" altLang="en-US"/>
          </a:p>
        </p:txBody>
      </p:sp>
      <p:sp>
        <p:nvSpPr>
          <p:cNvPr id="82947" name="Content Placeholder 2">
            <a:extLst>
              <a:ext uri="{FF2B5EF4-FFF2-40B4-BE49-F238E27FC236}">
                <a16:creationId xmlns:a16="http://schemas.microsoft.com/office/drawing/2014/main" id="{9ECF5006-4793-297D-40A8-CD943418AEB0}"/>
              </a:ext>
            </a:extLst>
          </p:cNvPr>
          <p:cNvSpPr>
            <a:spLocks noGrp="1"/>
          </p:cNvSpPr>
          <p:nvPr>
            <p:ph idx="1"/>
          </p:nvPr>
        </p:nvSpPr>
        <p:spPr>
          <a:xfrm>
            <a:off x="228600" y="609600"/>
            <a:ext cx="8686800" cy="5867400"/>
          </a:xfrm>
        </p:spPr>
        <p:txBody>
          <a:bodyPr/>
          <a:lstStyle/>
          <a:p>
            <a:r>
              <a:rPr lang="en-GB" altLang="en-US" sz="2400"/>
              <a:t>Cluster analysis has been widely used in numerous applications, including </a:t>
            </a:r>
            <a:r>
              <a:rPr lang="en-GB" altLang="en-US" sz="2400">
                <a:solidFill>
                  <a:srgbClr val="FF0000"/>
                </a:solidFill>
              </a:rPr>
              <a:t>market research</a:t>
            </a:r>
            <a:r>
              <a:rPr lang="en-GB" altLang="en-US" sz="2400"/>
              <a:t>, </a:t>
            </a:r>
            <a:r>
              <a:rPr lang="en-GB" altLang="en-US" sz="2400">
                <a:solidFill>
                  <a:srgbClr val="FF0000"/>
                </a:solidFill>
              </a:rPr>
              <a:t>pattern recognition</a:t>
            </a:r>
            <a:r>
              <a:rPr lang="en-GB" altLang="en-US" sz="2400"/>
              <a:t>, </a:t>
            </a:r>
            <a:r>
              <a:rPr lang="en-GB" altLang="en-US" sz="2400">
                <a:solidFill>
                  <a:srgbClr val="FF0000"/>
                </a:solidFill>
              </a:rPr>
              <a:t>data analysis</a:t>
            </a:r>
            <a:r>
              <a:rPr lang="en-GB" altLang="en-US" sz="2400"/>
              <a:t>, and </a:t>
            </a:r>
            <a:r>
              <a:rPr lang="en-GB" altLang="en-US" sz="2400">
                <a:solidFill>
                  <a:srgbClr val="FF0000"/>
                </a:solidFill>
              </a:rPr>
              <a:t>image processing</a:t>
            </a:r>
            <a:r>
              <a:rPr lang="en-GB" altLang="en-US" sz="2400"/>
              <a:t>. </a:t>
            </a:r>
          </a:p>
          <a:p>
            <a:pPr lvl="1"/>
            <a:r>
              <a:rPr lang="en-GB" altLang="en-US" sz="1900"/>
              <a:t>In business, clustering can help marketers </a:t>
            </a:r>
            <a:r>
              <a:rPr lang="en-GB" altLang="en-US" sz="1900">
                <a:solidFill>
                  <a:srgbClr val="FF0000"/>
                </a:solidFill>
              </a:rPr>
              <a:t>discover distinct groups </a:t>
            </a:r>
            <a:r>
              <a:rPr lang="en-GB" altLang="en-US" sz="1900"/>
              <a:t>in their </a:t>
            </a:r>
            <a:r>
              <a:rPr lang="en-GB" altLang="en-US" sz="1900">
                <a:solidFill>
                  <a:srgbClr val="FF0000"/>
                </a:solidFill>
              </a:rPr>
              <a:t>customer bases </a:t>
            </a:r>
            <a:r>
              <a:rPr lang="en-GB" altLang="en-US" sz="1900"/>
              <a:t>and </a:t>
            </a:r>
            <a:r>
              <a:rPr lang="en-GB" altLang="en-US" sz="1900">
                <a:solidFill>
                  <a:srgbClr val="FF0000"/>
                </a:solidFill>
              </a:rPr>
              <a:t>characterize customer groups </a:t>
            </a:r>
            <a:r>
              <a:rPr lang="en-GB" altLang="en-US" sz="1900"/>
              <a:t>based on </a:t>
            </a:r>
            <a:r>
              <a:rPr lang="en-GB" altLang="en-US" sz="1900">
                <a:solidFill>
                  <a:srgbClr val="FF0000"/>
                </a:solidFill>
              </a:rPr>
              <a:t>purchasing patterns</a:t>
            </a:r>
            <a:r>
              <a:rPr lang="en-GB" altLang="en-US" sz="1900"/>
              <a:t>. </a:t>
            </a:r>
          </a:p>
          <a:p>
            <a:pPr lvl="1"/>
            <a:r>
              <a:rPr lang="en-GB" altLang="en-US" sz="1900"/>
              <a:t>In biology, it can be used to </a:t>
            </a:r>
            <a:r>
              <a:rPr lang="en-GB" altLang="en-US" sz="1900">
                <a:solidFill>
                  <a:srgbClr val="FF0000"/>
                </a:solidFill>
              </a:rPr>
              <a:t>derive plant and animal taxonomies</a:t>
            </a:r>
            <a:r>
              <a:rPr lang="en-GB" altLang="en-US" sz="1900"/>
              <a:t>, </a:t>
            </a:r>
            <a:r>
              <a:rPr lang="en-GB" altLang="en-US" sz="1900">
                <a:solidFill>
                  <a:srgbClr val="FF0000"/>
                </a:solidFill>
              </a:rPr>
              <a:t>categorize genes </a:t>
            </a:r>
            <a:r>
              <a:rPr lang="en-GB" altLang="en-US" sz="1900"/>
              <a:t>with similar functionality, and gain </a:t>
            </a:r>
            <a:r>
              <a:rPr lang="en-GB" altLang="en-US" sz="1900">
                <a:solidFill>
                  <a:srgbClr val="FF0000"/>
                </a:solidFill>
              </a:rPr>
              <a:t>insight into structures </a:t>
            </a:r>
            <a:r>
              <a:rPr lang="en-GB" altLang="en-US" sz="1900"/>
              <a:t>inherent in populations. </a:t>
            </a:r>
          </a:p>
          <a:p>
            <a:pPr lvl="1"/>
            <a:r>
              <a:rPr lang="en-GB" altLang="en-US" sz="1900"/>
              <a:t>Helps in the identification of </a:t>
            </a:r>
            <a:r>
              <a:rPr lang="en-GB" altLang="en-US" sz="1900">
                <a:solidFill>
                  <a:srgbClr val="FF0000"/>
                </a:solidFill>
              </a:rPr>
              <a:t>areas of similar land use </a:t>
            </a:r>
            <a:r>
              <a:rPr lang="en-GB" altLang="en-US" sz="1900"/>
              <a:t>in an earth observation database and in the identification of groups of houses in a city according to house type, value, and geographic location, as well as the identification of groups of automobile insurance policy holders with a high average claim cost. </a:t>
            </a:r>
          </a:p>
          <a:p>
            <a:pPr lvl="1"/>
            <a:r>
              <a:rPr lang="en-GB" altLang="en-US" sz="1900"/>
              <a:t>Clustering is also called </a:t>
            </a:r>
            <a:r>
              <a:rPr lang="en-GB" altLang="en-US" sz="1900">
                <a:solidFill>
                  <a:srgbClr val="FF0000"/>
                </a:solidFill>
              </a:rPr>
              <a:t>data segmentation in some applications </a:t>
            </a:r>
            <a:r>
              <a:rPr lang="en-GB" altLang="en-US" sz="1900"/>
              <a:t>because clustering  partitions large data sets into groups according to their similarity. </a:t>
            </a:r>
          </a:p>
          <a:p>
            <a:pPr lvl="1"/>
            <a:r>
              <a:rPr lang="en-GB" altLang="en-US" sz="1900"/>
              <a:t>Clustering can also be used for </a:t>
            </a:r>
            <a:r>
              <a:rPr lang="en-GB" altLang="en-US" sz="1900">
                <a:solidFill>
                  <a:srgbClr val="FF0000"/>
                </a:solidFill>
              </a:rPr>
              <a:t>outlier detection</a:t>
            </a:r>
            <a:r>
              <a:rPr lang="en-GB" altLang="en-US" sz="1900"/>
              <a:t>. Applications of outlier detection include the detection of credit card fraud and the monitoring of criminal activities in electronic commerce. </a:t>
            </a:r>
          </a:p>
          <a:p>
            <a:pPr lvl="1"/>
            <a:endParaRPr lang="en-GB" altLang="en-US" sz="2000"/>
          </a:p>
        </p:txBody>
      </p:sp>
      <p:sp>
        <p:nvSpPr>
          <p:cNvPr id="4" name="Date Placeholder 3">
            <a:extLst>
              <a:ext uri="{FF2B5EF4-FFF2-40B4-BE49-F238E27FC236}">
                <a16:creationId xmlns:a16="http://schemas.microsoft.com/office/drawing/2014/main" id="{3D8C267B-3241-4715-A2C7-B28DC436A3B8}"/>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dirty="0"/>
          </a:p>
        </p:txBody>
      </p:sp>
      <p:sp>
        <p:nvSpPr>
          <p:cNvPr id="5" name="Footer Placeholder 4">
            <a:extLst>
              <a:ext uri="{FF2B5EF4-FFF2-40B4-BE49-F238E27FC236}">
                <a16:creationId xmlns:a16="http://schemas.microsoft.com/office/drawing/2014/main" id="{731C1D30-4969-034F-379B-36995FFE88BC}"/>
              </a:ext>
            </a:extLst>
          </p:cNvPr>
          <p:cNvSpPr>
            <a:spLocks noGrp="1"/>
          </p:cNvSpPr>
          <p:nvPr>
            <p:ph type="ftr" sz="quarter" idx="11"/>
          </p:nvPr>
        </p:nvSpPr>
        <p:spPr/>
        <p:txBody>
          <a:bodyPr/>
          <a:lstStyle/>
          <a:p>
            <a:pPr>
              <a:defRPr/>
            </a:pPr>
            <a:r>
              <a:rPr lang="en-US" dirty="0" err="1"/>
              <a:t>P.PramodKumar</a:t>
            </a:r>
            <a:r>
              <a:rPr lang="en-US" dirty="0"/>
              <a:t>, </a:t>
            </a:r>
            <a:r>
              <a:rPr lang="en-US" dirty="0" err="1"/>
              <a:t>Sr.Asst.Prof</a:t>
            </a:r>
            <a:r>
              <a:rPr lang="en-US"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2C7EDEC-4663-3A43-E662-92D38C3B52DD}"/>
              </a:ext>
            </a:extLst>
          </p:cNvPr>
          <p:cNvSpPr>
            <a:spLocks noGrp="1"/>
          </p:cNvSpPr>
          <p:nvPr>
            <p:ph type="title"/>
          </p:nvPr>
        </p:nvSpPr>
        <p:spPr>
          <a:xfrm>
            <a:off x="457200" y="274638"/>
            <a:ext cx="8229600" cy="563562"/>
          </a:xfrm>
        </p:spPr>
        <p:txBody>
          <a:bodyPr/>
          <a:lstStyle/>
          <a:p>
            <a:r>
              <a:rPr lang="en-GB" altLang="en-US" sz="2800" b="1"/>
              <a:t>Typical Requirements Of Clustering In Data Mining: </a:t>
            </a:r>
            <a:endParaRPr lang="en-GB" altLang="en-US" sz="2800"/>
          </a:p>
        </p:txBody>
      </p:sp>
      <p:sp>
        <p:nvSpPr>
          <p:cNvPr id="83971" name="Content Placeholder 2">
            <a:extLst>
              <a:ext uri="{FF2B5EF4-FFF2-40B4-BE49-F238E27FC236}">
                <a16:creationId xmlns:a16="http://schemas.microsoft.com/office/drawing/2014/main" id="{1E2B895C-4D1E-1E63-FA59-818C3D2DE4CB}"/>
              </a:ext>
            </a:extLst>
          </p:cNvPr>
          <p:cNvSpPr>
            <a:spLocks noGrp="1"/>
          </p:cNvSpPr>
          <p:nvPr>
            <p:ph idx="1"/>
          </p:nvPr>
        </p:nvSpPr>
        <p:spPr>
          <a:xfrm>
            <a:off x="457200" y="1219200"/>
            <a:ext cx="8229600" cy="4906963"/>
          </a:xfrm>
        </p:spPr>
        <p:txBody>
          <a:bodyPr/>
          <a:lstStyle/>
          <a:p>
            <a:r>
              <a:rPr lang="en-GB" altLang="en-US" sz="2400" b="1">
                <a:solidFill>
                  <a:srgbClr val="FF0000"/>
                </a:solidFill>
              </a:rPr>
              <a:t>Scalability:</a:t>
            </a:r>
            <a:r>
              <a:rPr lang="en-GB" altLang="en-US" sz="2400" b="1"/>
              <a:t> </a:t>
            </a:r>
          </a:p>
          <a:p>
            <a:pPr lvl="1"/>
            <a:r>
              <a:rPr lang="en-GB" altLang="en-US" sz="2000"/>
              <a:t>Many clustering algorithms work well on small data sets containing fewer than several hundred data objects; however, a large database may contain millions of objects.</a:t>
            </a:r>
          </a:p>
          <a:p>
            <a:pPr lvl="1"/>
            <a:r>
              <a:rPr lang="en-GB" altLang="en-US" sz="2000"/>
              <a:t>Clustering on a sample of a given large data set may lead to biased results.</a:t>
            </a:r>
          </a:p>
          <a:p>
            <a:pPr lvl="1"/>
            <a:r>
              <a:rPr lang="en-GB" altLang="en-US" sz="2000"/>
              <a:t>Highly scalable clustering algorithms are needed. </a:t>
            </a:r>
          </a:p>
          <a:p>
            <a:r>
              <a:rPr lang="en-GB" altLang="en-US" sz="2400" b="1">
                <a:solidFill>
                  <a:srgbClr val="FF0000"/>
                </a:solidFill>
              </a:rPr>
              <a:t>Ability to deal with different types of attributes: </a:t>
            </a:r>
          </a:p>
          <a:p>
            <a:pPr lvl="1"/>
            <a:r>
              <a:rPr lang="en-GB" altLang="en-US" sz="2000"/>
              <a:t>Many algorithms are designed to cluster interval-based (numerical) data.</a:t>
            </a:r>
          </a:p>
          <a:p>
            <a:pPr lvl="1"/>
            <a:r>
              <a:rPr lang="en-GB" altLang="en-US" sz="2000"/>
              <a:t>However, applications may require clustering other types of data, such </a:t>
            </a:r>
            <a:r>
              <a:rPr lang="en-GB" altLang="en-US" sz="2000">
                <a:solidFill>
                  <a:srgbClr val="FF0000"/>
                </a:solidFill>
              </a:rPr>
              <a:t>as binary</a:t>
            </a:r>
            <a:r>
              <a:rPr lang="en-GB" altLang="en-US" sz="2000"/>
              <a:t>, </a:t>
            </a:r>
            <a:r>
              <a:rPr lang="en-GB" altLang="en-US" sz="2000">
                <a:solidFill>
                  <a:srgbClr val="FF0000"/>
                </a:solidFill>
              </a:rPr>
              <a:t>categorical</a:t>
            </a:r>
            <a:r>
              <a:rPr lang="en-GB" altLang="en-US" sz="2000"/>
              <a:t> (nominal) , </a:t>
            </a:r>
            <a:r>
              <a:rPr lang="en-GB" altLang="en-US" sz="2000">
                <a:solidFill>
                  <a:srgbClr val="FF0000"/>
                </a:solidFill>
              </a:rPr>
              <a:t>ordinal data</a:t>
            </a:r>
            <a:r>
              <a:rPr lang="en-GB" altLang="en-US" sz="2000"/>
              <a:t>, or </a:t>
            </a:r>
            <a:r>
              <a:rPr lang="en-GB" altLang="en-US" sz="2000">
                <a:solidFill>
                  <a:srgbClr val="FF0000"/>
                </a:solidFill>
              </a:rPr>
              <a:t>mixtures</a:t>
            </a:r>
            <a:r>
              <a:rPr lang="en-GB" altLang="en-US" sz="2000"/>
              <a:t> of these data types. </a:t>
            </a:r>
          </a:p>
        </p:txBody>
      </p:sp>
      <p:sp>
        <p:nvSpPr>
          <p:cNvPr id="4" name="Date Placeholder 3">
            <a:extLst>
              <a:ext uri="{FF2B5EF4-FFF2-40B4-BE49-F238E27FC236}">
                <a16:creationId xmlns:a16="http://schemas.microsoft.com/office/drawing/2014/main" id="{FA3A5700-9404-B237-1DC9-C9A67EF4C5DB}"/>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0BC2F422-72B6-0298-3A6B-F29F49B742E6}"/>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F600811-365E-4D2E-CC6F-5A25C3CB0B30}"/>
              </a:ext>
            </a:extLst>
          </p:cNvPr>
          <p:cNvSpPr>
            <a:spLocks noGrp="1"/>
          </p:cNvSpPr>
          <p:nvPr>
            <p:ph type="title"/>
          </p:nvPr>
        </p:nvSpPr>
        <p:spPr>
          <a:xfrm>
            <a:off x="457200" y="274638"/>
            <a:ext cx="8229600" cy="639762"/>
          </a:xfrm>
        </p:spPr>
        <p:txBody>
          <a:bodyPr/>
          <a:lstStyle/>
          <a:p>
            <a:r>
              <a:rPr lang="en-GB" altLang="en-US" sz="2800" b="1"/>
              <a:t>Typical Requirements Of Clustering In Data Mining: </a:t>
            </a:r>
            <a:endParaRPr lang="en-GB" altLang="en-US" sz="2800"/>
          </a:p>
        </p:txBody>
      </p:sp>
      <p:sp>
        <p:nvSpPr>
          <p:cNvPr id="84995" name="Content Placeholder 2">
            <a:extLst>
              <a:ext uri="{FF2B5EF4-FFF2-40B4-BE49-F238E27FC236}">
                <a16:creationId xmlns:a16="http://schemas.microsoft.com/office/drawing/2014/main" id="{B6BD8633-CEAD-5707-B980-857CE9C909A9}"/>
              </a:ext>
            </a:extLst>
          </p:cNvPr>
          <p:cNvSpPr>
            <a:spLocks noGrp="1"/>
          </p:cNvSpPr>
          <p:nvPr>
            <p:ph idx="1"/>
          </p:nvPr>
        </p:nvSpPr>
        <p:spPr>
          <a:xfrm>
            <a:off x="228600" y="914400"/>
            <a:ext cx="8686800" cy="5211763"/>
          </a:xfrm>
        </p:spPr>
        <p:txBody>
          <a:bodyPr/>
          <a:lstStyle/>
          <a:p>
            <a:r>
              <a:rPr lang="en-GB" altLang="en-US" sz="2400" b="1">
                <a:solidFill>
                  <a:srgbClr val="FF0000"/>
                </a:solidFill>
              </a:rPr>
              <a:t>Discovery of clusters with arbitrary shape</a:t>
            </a:r>
            <a:r>
              <a:rPr lang="en-GB" altLang="en-US" sz="2400" b="1"/>
              <a:t>: </a:t>
            </a:r>
          </a:p>
          <a:p>
            <a:pPr lvl="1"/>
            <a:r>
              <a:rPr lang="en-GB" altLang="en-US" sz="2000"/>
              <a:t>Many clustering algorithms determine clusters based on Euclidean or Manhattan distance measures.</a:t>
            </a:r>
          </a:p>
          <a:p>
            <a:pPr lvl="1"/>
            <a:r>
              <a:rPr lang="en-GB" altLang="en-US" sz="2000"/>
              <a:t>Algorithms based on such distance measures tend to find spherical clusters with similar size and density.</a:t>
            </a:r>
          </a:p>
          <a:p>
            <a:pPr lvl="1"/>
            <a:r>
              <a:rPr lang="en-GB" altLang="en-US" sz="2000"/>
              <a:t>However, a cluster could be of any shape. It is important to develop algorithms that can detect clusters of arbitrary shape. </a:t>
            </a:r>
          </a:p>
          <a:p>
            <a:r>
              <a:rPr lang="en-GB" altLang="en-US" sz="2400" b="1">
                <a:solidFill>
                  <a:srgbClr val="FF0000"/>
                </a:solidFill>
              </a:rPr>
              <a:t>Minimal requirements for domain knowledge to determine input parameters: </a:t>
            </a:r>
          </a:p>
          <a:p>
            <a:pPr lvl="1"/>
            <a:r>
              <a:rPr lang="en-GB" altLang="en-US" sz="2000"/>
              <a:t>Many clustering algorithms require users to input certain parameters in cluster analysis (</a:t>
            </a:r>
            <a:r>
              <a:rPr lang="en-GB" altLang="en-US" sz="2000">
                <a:solidFill>
                  <a:srgbClr val="FF0000"/>
                </a:solidFill>
              </a:rPr>
              <a:t>such as the number of desired clusters</a:t>
            </a:r>
            <a:r>
              <a:rPr lang="en-GB" altLang="en-US" sz="2000"/>
              <a:t>).</a:t>
            </a:r>
          </a:p>
          <a:p>
            <a:pPr lvl="1"/>
            <a:r>
              <a:rPr lang="en-GB" altLang="en-US" sz="2000"/>
              <a:t>The clustering results can be quite sensitive to input parameters. Parameters are often difficult to determine, especially for data sets containing high-dimensional objects. </a:t>
            </a:r>
          </a:p>
          <a:p>
            <a:pPr lvl="1"/>
            <a:r>
              <a:rPr lang="en-GB" altLang="en-US" sz="2000"/>
              <a:t>This not only burdens users, but it also makes the quality of clustering difficult to control. </a:t>
            </a:r>
          </a:p>
        </p:txBody>
      </p:sp>
      <p:sp>
        <p:nvSpPr>
          <p:cNvPr id="4" name="Date Placeholder 3">
            <a:extLst>
              <a:ext uri="{FF2B5EF4-FFF2-40B4-BE49-F238E27FC236}">
                <a16:creationId xmlns:a16="http://schemas.microsoft.com/office/drawing/2014/main" id="{EA5EFF3D-ED1B-E387-B632-498E2546F31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B7989DEA-46AD-3411-2178-48E0891F781A}"/>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78109941-B094-D6CD-7287-560894EE7B56}"/>
              </a:ext>
            </a:extLst>
          </p:cNvPr>
          <p:cNvSpPr>
            <a:spLocks noGrp="1"/>
          </p:cNvSpPr>
          <p:nvPr>
            <p:ph type="title"/>
          </p:nvPr>
        </p:nvSpPr>
        <p:spPr>
          <a:xfrm>
            <a:off x="457200" y="274638"/>
            <a:ext cx="8229600" cy="487362"/>
          </a:xfrm>
        </p:spPr>
        <p:txBody>
          <a:bodyPr/>
          <a:lstStyle/>
          <a:p>
            <a:r>
              <a:rPr lang="en-GB" altLang="en-US" sz="2800" b="1"/>
              <a:t>Typical Requirements Of Clustering In Data Mining: </a:t>
            </a:r>
            <a:endParaRPr lang="en-GB" altLang="en-US" sz="2800"/>
          </a:p>
        </p:txBody>
      </p:sp>
      <p:sp>
        <p:nvSpPr>
          <p:cNvPr id="86019" name="Content Placeholder 2">
            <a:extLst>
              <a:ext uri="{FF2B5EF4-FFF2-40B4-BE49-F238E27FC236}">
                <a16:creationId xmlns:a16="http://schemas.microsoft.com/office/drawing/2014/main" id="{24A9353E-381A-2A32-EDD9-09AFA44B21FF}"/>
              </a:ext>
            </a:extLst>
          </p:cNvPr>
          <p:cNvSpPr>
            <a:spLocks noGrp="1"/>
          </p:cNvSpPr>
          <p:nvPr>
            <p:ph idx="1"/>
          </p:nvPr>
        </p:nvSpPr>
        <p:spPr>
          <a:xfrm>
            <a:off x="228600" y="838200"/>
            <a:ext cx="8686800" cy="5287963"/>
          </a:xfrm>
        </p:spPr>
        <p:txBody>
          <a:bodyPr/>
          <a:lstStyle/>
          <a:p>
            <a:r>
              <a:rPr lang="en-GB" altLang="en-US" sz="2400" b="1">
                <a:solidFill>
                  <a:srgbClr val="FF0000"/>
                </a:solidFill>
              </a:rPr>
              <a:t>Ability to deal with noisy data: </a:t>
            </a:r>
          </a:p>
          <a:p>
            <a:pPr lvl="1"/>
            <a:r>
              <a:rPr lang="en-GB" altLang="en-US" sz="2000"/>
              <a:t>Most real-world databases contain outliers or missing, unknown, or erroneous data.</a:t>
            </a:r>
          </a:p>
          <a:p>
            <a:pPr lvl="1"/>
            <a:r>
              <a:rPr lang="en-GB" altLang="en-US" sz="2000"/>
              <a:t>Some clustering algorithms are sensitive to such data and may lead to clusters of poor quality. </a:t>
            </a:r>
          </a:p>
          <a:p>
            <a:r>
              <a:rPr lang="en-GB" altLang="en-US" sz="2400" b="1">
                <a:solidFill>
                  <a:srgbClr val="FF0000"/>
                </a:solidFill>
              </a:rPr>
              <a:t>Incremental clustering and insensitivity to the order of input records: </a:t>
            </a:r>
          </a:p>
          <a:p>
            <a:pPr lvl="1"/>
            <a:r>
              <a:rPr lang="en-GB" altLang="en-US" sz="2000"/>
              <a:t>Some clustering algorithms cannot incorporate newly inserted data (i.e., database updates) into existing clustering structures and, instead, must determine a new clustering from scratch.</a:t>
            </a:r>
          </a:p>
          <a:p>
            <a:pPr lvl="1"/>
            <a:r>
              <a:rPr lang="en-GB" altLang="en-US" sz="2000"/>
              <a:t>Some clustering algorithms are sensitive to the order of input data. </a:t>
            </a:r>
          </a:p>
          <a:p>
            <a:pPr lvl="1"/>
            <a:r>
              <a:rPr lang="en-GB" altLang="en-US" sz="2000"/>
              <a:t>That is, given a set of data objects, such an algorithm may return dramatically different clusterings depending on the order of presentation of the input objects.</a:t>
            </a:r>
          </a:p>
          <a:p>
            <a:pPr lvl="2"/>
            <a:r>
              <a:rPr lang="en-GB" altLang="en-US" sz="1600"/>
              <a:t>It is important to develop incremental clustering algorithms and algorithms that are insensitive to the order of input. </a:t>
            </a:r>
          </a:p>
        </p:txBody>
      </p:sp>
      <p:sp>
        <p:nvSpPr>
          <p:cNvPr id="4" name="Date Placeholder 3">
            <a:extLst>
              <a:ext uri="{FF2B5EF4-FFF2-40B4-BE49-F238E27FC236}">
                <a16:creationId xmlns:a16="http://schemas.microsoft.com/office/drawing/2014/main" id="{07DCDCA1-9772-E360-FD50-E29C5C5316FF}"/>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6B7EC2BD-EE87-0416-040B-EAD5CD91E8F1}"/>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66839ED5-0660-CA4B-315D-67FB320E5331}"/>
              </a:ext>
            </a:extLst>
          </p:cNvPr>
          <p:cNvSpPr>
            <a:spLocks noGrp="1"/>
          </p:cNvSpPr>
          <p:nvPr>
            <p:ph type="title"/>
          </p:nvPr>
        </p:nvSpPr>
        <p:spPr>
          <a:xfrm>
            <a:off x="457200" y="274638"/>
            <a:ext cx="8229600" cy="487362"/>
          </a:xfrm>
        </p:spPr>
        <p:txBody>
          <a:bodyPr/>
          <a:lstStyle/>
          <a:p>
            <a:r>
              <a:rPr lang="en-GB" altLang="en-US" sz="2800" b="1"/>
              <a:t>Typical Requirements Of Clustering In Data Mining: </a:t>
            </a:r>
            <a:endParaRPr lang="en-GB" altLang="en-US" sz="2800"/>
          </a:p>
        </p:txBody>
      </p:sp>
      <p:sp>
        <p:nvSpPr>
          <p:cNvPr id="87043" name="Content Placeholder 2">
            <a:extLst>
              <a:ext uri="{FF2B5EF4-FFF2-40B4-BE49-F238E27FC236}">
                <a16:creationId xmlns:a16="http://schemas.microsoft.com/office/drawing/2014/main" id="{7BDF461E-97B0-7A03-3087-D0E58DEAEC41}"/>
              </a:ext>
            </a:extLst>
          </p:cNvPr>
          <p:cNvSpPr>
            <a:spLocks noGrp="1"/>
          </p:cNvSpPr>
          <p:nvPr>
            <p:ph idx="1"/>
          </p:nvPr>
        </p:nvSpPr>
        <p:spPr>
          <a:xfrm>
            <a:off x="457200" y="762000"/>
            <a:ext cx="8229600" cy="5364163"/>
          </a:xfrm>
        </p:spPr>
        <p:txBody>
          <a:bodyPr/>
          <a:lstStyle/>
          <a:p>
            <a:r>
              <a:rPr lang="en-GB" altLang="en-US" sz="2400" b="1">
                <a:solidFill>
                  <a:srgbClr val="FF0000"/>
                </a:solidFill>
              </a:rPr>
              <a:t>High dimensionality: </a:t>
            </a:r>
          </a:p>
          <a:p>
            <a:pPr lvl="1"/>
            <a:r>
              <a:rPr lang="en-GB" altLang="en-US" sz="2000"/>
              <a:t>A database or a data warehouse can contain several dimensions or attributes.</a:t>
            </a:r>
          </a:p>
          <a:p>
            <a:pPr lvl="1"/>
            <a:r>
              <a:rPr lang="en-GB" altLang="en-US" sz="2000"/>
              <a:t>Many clustering algorithms are good at handling low-dimensional data, involving only two to three dimensions.</a:t>
            </a:r>
          </a:p>
          <a:p>
            <a:pPr lvl="2"/>
            <a:r>
              <a:rPr lang="en-GB" altLang="en-US" sz="1600"/>
              <a:t>Human eyes are good at judging the quality of clustering for up to three dimensions.</a:t>
            </a:r>
          </a:p>
          <a:p>
            <a:pPr lvl="2"/>
            <a:r>
              <a:rPr lang="en-GB" altLang="en-US" sz="1600"/>
              <a:t> Finding clusters of data objects in high-dimensional space is challenging, especially considering that such data can be sparse and highly skewed. </a:t>
            </a:r>
          </a:p>
          <a:p>
            <a:r>
              <a:rPr lang="en-GB" altLang="en-US" sz="2400" b="1">
                <a:solidFill>
                  <a:srgbClr val="FF0000"/>
                </a:solidFill>
              </a:rPr>
              <a:t>Constraint-based clustering: </a:t>
            </a:r>
          </a:p>
          <a:p>
            <a:pPr lvl="1"/>
            <a:r>
              <a:rPr lang="en-GB" altLang="en-US" sz="2000"/>
              <a:t>Real-world applications may need to perform clustering under various kinds of constraints.</a:t>
            </a:r>
          </a:p>
          <a:p>
            <a:pPr lvl="1"/>
            <a:r>
              <a:rPr lang="en-GB" altLang="en-US" sz="2000"/>
              <a:t>Suppose that your job is to choose the locations for a given number of new automatic banking machines (ATMs) in a city.</a:t>
            </a:r>
          </a:p>
        </p:txBody>
      </p:sp>
      <p:sp>
        <p:nvSpPr>
          <p:cNvPr id="4" name="Date Placeholder 3">
            <a:extLst>
              <a:ext uri="{FF2B5EF4-FFF2-40B4-BE49-F238E27FC236}">
                <a16:creationId xmlns:a16="http://schemas.microsoft.com/office/drawing/2014/main" id="{F78CFBC0-CEBE-3F50-300E-51AC046F410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390E184D-EF26-646E-B94D-CE2B7F8F3A2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0BAF85B7-24B5-B765-9E75-9023938A700D}"/>
              </a:ext>
            </a:extLst>
          </p:cNvPr>
          <p:cNvSpPr>
            <a:spLocks noGrp="1"/>
          </p:cNvSpPr>
          <p:nvPr>
            <p:ph type="title"/>
          </p:nvPr>
        </p:nvSpPr>
        <p:spPr>
          <a:xfrm>
            <a:off x="457200" y="274638"/>
            <a:ext cx="8229600" cy="334962"/>
          </a:xfrm>
        </p:spPr>
        <p:txBody>
          <a:bodyPr/>
          <a:lstStyle/>
          <a:p>
            <a:r>
              <a:rPr lang="en-GB" altLang="en-US" sz="2800" b="1"/>
              <a:t>Typical Requirements Of Clustering In Data Mining: </a:t>
            </a:r>
            <a:endParaRPr lang="en-GB" altLang="en-US" sz="2800"/>
          </a:p>
        </p:txBody>
      </p:sp>
      <p:sp>
        <p:nvSpPr>
          <p:cNvPr id="88067" name="Content Placeholder 2">
            <a:extLst>
              <a:ext uri="{FF2B5EF4-FFF2-40B4-BE49-F238E27FC236}">
                <a16:creationId xmlns:a16="http://schemas.microsoft.com/office/drawing/2014/main" id="{B038D7F3-9706-3D66-5720-0F5721A1DF27}"/>
              </a:ext>
            </a:extLst>
          </p:cNvPr>
          <p:cNvSpPr>
            <a:spLocks noGrp="1"/>
          </p:cNvSpPr>
          <p:nvPr>
            <p:ph idx="1"/>
          </p:nvPr>
        </p:nvSpPr>
        <p:spPr>
          <a:xfrm>
            <a:off x="381000" y="990600"/>
            <a:ext cx="8458200" cy="5135563"/>
          </a:xfrm>
        </p:spPr>
        <p:txBody>
          <a:bodyPr/>
          <a:lstStyle/>
          <a:p>
            <a:pPr marL="1200150" lvl="3" indent="-342900"/>
            <a:r>
              <a:rPr lang="en-GB" altLang="en-US"/>
              <a:t>To decide upon this, you may cluster households while considering constraints such as the city’s rivers and highway networks, and the type and number of customers per cluster.</a:t>
            </a:r>
          </a:p>
          <a:p>
            <a:pPr marL="1200150" lvl="3" indent="-342900"/>
            <a:r>
              <a:rPr lang="en-GB" altLang="en-US"/>
              <a:t>A challenging task is to find groups of data with good clustering behavior that satisfy specified constraints </a:t>
            </a:r>
          </a:p>
          <a:p>
            <a:r>
              <a:rPr lang="en-GB" altLang="en-US" sz="2400" b="1">
                <a:solidFill>
                  <a:srgbClr val="FF0000"/>
                </a:solidFill>
              </a:rPr>
              <a:t>Interpretability and usability: </a:t>
            </a:r>
          </a:p>
          <a:p>
            <a:pPr lvl="1"/>
            <a:r>
              <a:rPr lang="en-GB" altLang="en-US" sz="2000"/>
              <a:t>Users expect clustering results to be interpretable, comprehensible, and usable. </a:t>
            </a:r>
          </a:p>
          <a:p>
            <a:pPr lvl="1"/>
            <a:r>
              <a:rPr lang="en-GB" altLang="en-US" sz="2000"/>
              <a:t>That is, clustering may need to be tied to specific semantic interpretations and applications.</a:t>
            </a:r>
          </a:p>
          <a:p>
            <a:pPr lvl="1"/>
            <a:r>
              <a:rPr lang="en-GB" altLang="en-US" sz="2000"/>
              <a:t>It is important to study how an application goal may influence the selection of clustering features and methods. </a:t>
            </a:r>
          </a:p>
        </p:txBody>
      </p:sp>
      <p:sp>
        <p:nvSpPr>
          <p:cNvPr id="4" name="Date Placeholder 3">
            <a:extLst>
              <a:ext uri="{FF2B5EF4-FFF2-40B4-BE49-F238E27FC236}">
                <a16:creationId xmlns:a16="http://schemas.microsoft.com/office/drawing/2014/main" id="{D8696ACC-0430-0971-67AF-A263E9E7A174}"/>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83F7AAE9-9909-8A4E-1FCE-E5C53EDF7ECF}"/>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2B4017B-EE37-39EC-52B4-DF061264862E}"/>
              </a:ext>
            </a:extLst>
          </p:cNvPr>
          <p:cNvSpPr>
            <a:spLocks noGrp="1"/>
          </p:cNvSpPr>
          <p:nvPr>
            <p:ph type="title"/>
          </p:nvPr>
        </p:nvSpPr>
        <p:spPr>
          <a:xfrm>
            <a:off x="457200" y="152400"/>
            <a:ext cx="8229600" cy="685800"/>
          </a:xfrm>
        </p:spPr>
        <p:txBody>
          <a:bodyPr/>
          <a:lstStyle/>
          <a:p>
            <a:r>
              <a:rPr lang="en-GB" altLang="en-US" b="1">
                <a:solidFill>
                  <a:srgbClr val="00B0F0"/>
                </a:solidFill>
              </a:rPr>
              <a:t>Tasks of Data Mining </a:t>
            </a:r>
            <a:endParaRPr lang="en-GB" altLang="en-US">
              <a:solidFill>
                <a:srgbClr val="00B0F0"/>
              </a:solidFill>
            </a:endParaRPr>
          </a:p>
        </p:txBody>
      </p:sp>
      <p:sp>
        <p:nvSpPr>
          <p:cNvPr id="9219" name="Content Placeholder 2">
            <a:extLst>
              <a:ext uri="{FF2B5EF4-FFF2-40B4-BE49-F238E27FC236}">
                <a16:creationId xmlns:a16="http://schemas.microsoft.com/office/drawing/2014/main" id="{810D4130-EE64-1DE3-0257-59B8FA320C3E}"/>
              </a:ext>
            </a:extLst>
          </p:cNvPr>
          <p:cNvSpPr>
            <a:spLocks noGrp="1"/>
          </p:cNvSpPr>
          <p:nvPr>
            <p:ph idx="1"/>
          </p:nvPr>
        </p:nvSpPr>
        <p:spPr>
          <a:xfrm>
            <a:off x="228600" y="1143000"/>
            <a:ext cx="8686800" cy="5334000"/>
          </a:xfrm>
        </p:spPr>
        <p:txBody>
          <a:bodyPr/>
          <a:lstStyle/>
          <a:p>
            <a:pPr>
              <a:defRPr/>
            </a:pPr>
            <a:r>
              <a:rPr lang="en-GB" altLang="en-US" dirty="0"/>
              <a:t>Data mining involves six common classes of tasks: </a:t>
            </a:r>
          </a:p>
          <a:p>
            <a:pPr lvl="1">
              <a:defRPr/>
            </a:pPr>
            <a:r>
              <a:rPr lang="en-GB" altLang="en-US" i="1" dirty="0"/>
              <a:t> </a:t>
            </a:r>
            <a:r>
              <a:rPr lang="en-GB" altLang="en-US" sz="2400" b="1" dirty="0">
                <a:solidFill>
                  <a:srgbClr val="FF0000"/>
                </a:solidFill>
              </a:rPr>
              <a:t>Anomaly detection </a:t>
            </a:r>
            <a:r>
              <a:rPr lang="en-GB" altLang="en-US" sz="2400" i="1" dirty="0"/>
              <a:t>(Outlier/change/deviation detection)</a:t>
            </a:r>
            <a:endParaRPr lang="en-GB" altLang="en-US" sz="2400" dirty="0"/>
          </a:p>
          <a:p>
            <a:pPr lvl="1">
              <a:buFont typeface="Arial" panose="020B0604020202020204" pitchFamily="34" charset="0"/>
              <a:buNone/>
              <a:defRPr/>
            </a:pPr>
            <a:r>
              <a:rPr lang="en-GB" altLang="en-US" sz="2400" dirty="0"/>
              <a:t>	The identification of unusual data records, that might be interesting or data errors that require further investigation. </a:t>
            </a:r>
          </a:p>
          <a:p>
            <a:pPr lvl="1">
              <a:defRPr/>
            </a:pPr>
            <a:r>
              <a:rPr lang="en-GB" altLang="en-US" sz="2400" b="1" dirty="0">
                <a:solidFill>
                  <a:srgbClr val="FF0000"/>
                </a:solidFill>
              </a:rPr>
              <a:t>Association rule learning</a:t>
            </a:r>
            <a:r>
              <a:rPr lang="en-GB" altLang="en-US" i="1" dirty="0">
                <a:solidFill>
                  <a:srgbClr val="FF0000"/>
                </a:solidFill>
              </a:rPr>
              <a:t> </a:t>
            </a:r>
            <a:r>
              <a:rPr lang="en-GB" altLang="en-US" sz="2400" i="1" dirty="0"/>
              <a:t>(Dependency modelling) </a:t>
            </a:r>
          </a:p>
          <a:p>
            <a:pPr lvl="1">
              <a:buFont typeface="Arial" panose="020B0604020202020204" pitchFamily="34" charset="0"/>
              <a:buNone/>
              <a:defRPr/>
            </a:pPr>
            <a:r>
              <a:rPr lang="en-GB" altLang="en-US" sz="2400" i="1" dirty="0"/>
              <a:t>    </a:t>
            </a:r>
            <a:r>
              <a:rPr lang="en-GB" altLang="en-US" sz="2400" dirty="0"/>
              <a:t>Searches for relationships between variables. </a:t>
            </a:r>
          </a:p>
          <a:p>
            <a:pPr lvl="2">
              <a:defRPr/>
            </a:pPr>
            <a:r>
              <a:rPr lang="en-GB" altLang="en-US" sz="2200" dirty="0"/>
              <a:t>For example a supermarket might gather data on customer purchasing habits. Using association rule learning, the supermarket can determine which products are frequently bought together and use this information for marketing purposes. This is also referred to as </a:t>
            </a:r>
            <a:r>
              <a:rPr lang="en-GB" altLang="en-US" sz="2200" dirty="0">
                <a:solidFill>
                  <a:schemeClr val="accent3"/>
                </a:solidFill>
              </a:rPr>
              <a:t>market basket analysis</a:t>
            </a:r>
            <a:r>
              <a:rPr lang="en-GB" altLang="en-US" sz="2200" dirty="0"/>
              <a:t>. </a:t>
            </a:r>
          </a:p>
        </p:txBody>
      </p:sp>
      <p:sp>
        <p:nvSpPr>
          <p:cNvPr id="6" name="Footer Placeholder 2">
            <a:extLst>
              <a:ext uri="{FF2B5EF4-FFF2-40B4-BE49-F238E27FC236}">
                <a16:creationId xmlns:a16="http://schemas.microsoft.com/office/drawing/2014/main" id="{E7418FE5-1AD0-B9BA-8FC2-71FBC26C9973}"/>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D26B04E6-CC3A-0B05-526A-BD1CAE932793}"/>
              </a:ext>
            </a:extLst>
          </p:cNvPr>
          <p:cNvSpPr>
            <a:spLocks noGrp="1"/>
          </p:cNvSpPr>
          <p:nvPr>
            <p:ph type="title"/>
          </p:nvPr>
        </p:nvSpPr>
        <p:spPr>
          <a:xfrm>
            <a:off x="457200" y="274638"/>
            <a:ext cx="8229600" cy="563562"/>
          </a:xfrm>
        </p:spPr>
        <p:txBody>
          <a:bodyPr/>
          <a:lstStyle/>
          <a:p>
            <a:r>
              <a:rPr lang="en-GB" altLang="en-US" sz="3600" b="1"/>
              <a:t>Major Clustering Methods: </a:t>
            </a:r>
            <a:endParaRPr lang="en-GB" altLang="en-US" sz="3600"/>
          </a:p>
        </p:txBody>
      </p:sp>
      <p:sp>
        <p:nvSpPr>
          <p:cNvPr id="89091" name="Content Placeholder 2">
            <a:extLst>
              <a:ext uri="{FF2B5EF4-FFF2-40B4-BE49-F238E27FC236}">
                <a16:creationId xmlns:a16="http://schemas.microsoft.com/office/drawing/2014/main" id="{F5A997BD-7627-1CBD-9AD1-84432F8E9992}"/>
              </a:ext>
            </a:extLst>
          </p:cNvPr>
          <p:cNvSpPr>
            <a:spLocks noGrp="1"/>
          </p:cNvSpPr>
          <p:nvPr>
            <p:ph idx="1"/>
          </p:nvPr>
        </p:nvSpPr>
        <p:spPr>
          <a:xfrm>
            <a:off x="457200" y="1524000"/>
            <a:ext cx="8229600" cy="3505200"/>
          </a:xfrm>
        </p:spPr>
        <p:txBody>
          <a:bodyPr/>
          <a:lstStyle/>
          <a:p>
            <a:r>
              <a:rPr lang="en-GB" altLang="en-US" sz="2800">
                <a:solidFill>
                  <a:srgbClr val="00B0F0"/>
                </a:solidFill>
              </a:rPr>
              <a:t>Partitioning Methods </a:t>
            </a:r>
          </a:p>
          <a:p>
            <a:r>
              <a:rPr lang="en-GB" altLang="en-US" sz="2800">
                <a:solidFill>
                  <a:srgbClr val="00B0F0"/>
                </a:solidFill>
              </a:rPr>
              <a:t>Hierarchical Methods </a:t>
            </a:r>
          </a:p>
          <a:p>
            <a:r>
              <a:rPr lang="en-GB" altLang="en-US" sz="2800">
                <a:solidFill>
                  <a:srgbClr val="00B0F0"/>
                </a:solidFill>
              </a:rPr>
              <a:t>Density-Based Methods </a:t>
            </a:r>
          </a:p>
          <a:p>
            <a:r>
              <a:rPr lang="en-GB" altLang="en-US" sz="2800">
                <a:solidFill>
                  <a:srgbClr val="00B0F0"/>
                </a:solidFill>
              </a:rPr>
              <a:t>Grid-Based Methods </a:t>
            </a:r>
          </a:p>
          <a:p>
            <a:r>
              <a:rPr lang="en-GB" altLang="en-US" sz="2800">
                <a:solidFill>
                  <a:srgbClr val="00B0F0"/>
                </a:solidFill>
              </a:rPr>
              <a:t>Model-Based Methods </a:t>
            </a:r>
          </a:p>
          <a:p>
            <a:endParaRPr lang="en-GB" altLang="en-US" sz="2800"/>
          </a:p>
        </p:txBody>
      </p:sp>
      <p:sp>
        <p:nvSpPr>
          <p:cNvPr id="4" name="Date Placeholder 3">
            <a:extLst>
              <a:ext uri="{FF2B5EF4-FFF2-40B4-BE49-F238E27FC236}">
                <a16:creationId xmlns:a16="http://schemas.microsoft.com/office/drawing/2014/main" id="{07402C42-4E2A-D298-90B8-44E8F7DF902E}"/>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11ECE940-96F7-629E-CC97-15DA3430B748}"/>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D2741F4-857B-356B-4D56-464873ACD4BA}"/>
              </a:ext>
            </a:extLst>
          </p:cNvPr>
          <p:cNvSpPr>
            <a:spLocks noGrp="1"/>
          </p:cNvSpPr>
          <p:nvPr>
            <p:ph type="title"/>
          </p:nvPr>
        </p:nvSpPr>
        <p:spPr>
          <a:xfrm>
            <a:off x="457200" y="274638"/>
            <a:ext cx="8229600" cy="487362"/>
          </a:xfrm>
        </p:spPr>
        <p:txBody>
          <a:bodyPr/>
          <a:lstStyle/>
          <a:p>
            <a:r>
              <a:rPr lang="en-GB" altLang="en-US" sz="3600"/>
              <a:t>Partitioning Methods </a:t>
            </a:r>
          </a:p>
        </p:txBody>
      </p:sp>
      <p:sp>
        <p:nvSpPr>
          <p:cNvPr id="90115" name="Content Placeholder 2">
            <a:extLst>
              <a:ext uri="{FF2B5EF4-FFF2-40B4-BE49-F238E27FC236}">
                <a16:creationId xmlns:a16="http://schemas.microsoft.com/office/drawing/2014/main" id="{57ACE957-4993-45D5-30B1-9036D516EA88}"/>
              </a:ext>
            </a:extLst>
          </p:cNvPr>
          <p:cNvSpPr>
            <a:spLocks noGrp="1"/>
          </p:cNvSpPr>
          <p:nvPr>
            <p:ph idx="1"/>
          </p:nvPr>
        </p:nvSpPr>
        <p:spPr>
          <a:xfrm>
            <a:off x="457200" y="990600"/>
            <a:ext cx="8229600" cy="5135563"/>
          </a:xfrm>
        </p:spPr>
        <p:txBody>
          <a:bodyPr/>
          <a:lstStyle/>
          <a:p>
            <a:r>
              <a:rPr lang="en-GB" altLang="en-US" sz="2400"/>
              <a:t>A partitioning method constructs </a:t>
            </a:r>
            <a:r>
              <a:rPr lang="en-GB" altLang="en-US" sz="2400" i="1"/>
              <a:t>k partitions of the data, where each partition represents a cluster and k &lt;= n.</a:t>
            </a:r>
          </a:p>
          <a:p>
            <a:pPr lvl="1"/>
            <a:r>
              <a:rPr lang="en-GB" altLang="en-US" sz="2000" i="1"/>
              <a:t> That is, it classifies the data into k groups, which together satisfy the following requirements: </a:t>
            </a:r>
          </a:p>
          <a:p>
            <a:pPr lvl="2"/>
            <a:r>
              <a:rPr lang="en-GB" altLang="en-US" b="1">
                <a:solidFill>
                  <a:srgbClr val="FF0000"/>
                </a:solidFill>
              </a:rPr>
              <a:t>Each group must contain at least one object, and </a:t>
            </a:r>
          </a:p>
          <a:p>
            <a:pPr lvl="2"/>
            <a:r>
              <a:rPr lang="en-GB" altLang="en-US" b="1">
                <a:solidFill>
                  <a:srgbClr val="FF0000"/>
                </a:solidFill>
              </a:rPr>
              <a:t>Each object must belong to exactly one group. </a:t>
            </a:r>
          </a:p>
          <a:p>
            <a:r>
              <a:rPr lang="en-GB" altLang="en-US" sz="2400"/>
              <a:t>A partitioning method creates an initial partitioning. It then uses an iterative relocation technique that attempts to improve the partitioning by moving objects from one group to another.</a:t>
            </a:r>
          </a:p>
          <a:p>
            <a:r>
              <a:rPr lang="en-GB" altLang="en-US" sz="2400"/>
              <a:t>The general criterion of a good partitioning is that objects in the same cluster are close or related to each other, whereas objects of different clusters are far apart or very different </a:t>
            </a:r>
          </a:p>
        </p:txBody>
      </p:sp>
      <p:sp>
        <p:nvSpPr>
          <p:cNvPr id="4" name="Date Placeholder 3">
            <a:extLst>
              <a:ext uri="{FF2B5EF4-FFF2-40B4-BE49-F238E27FC236}">
                <a16:creationId xmlns:a16="http://schemas.microsoft.com/office/drawing/2014/main" id="{94E84474-E25F-B7AD-88D8-BDC74D60339C}"/>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BA228712-E8D7-4D34-B063-3BBE1137FCFB}"/>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312AE0EC-218E-6471-F1BE-56B7199D108F}"/>
              </a:ext>
            </a:extLst>
          </p:cNvPr>
          <p:cNvSpPr>
            <a:spLocks noGrp="1"/>
          </p:cNvSpPr>
          <p:nvPr>
            <p:ph type="title"/>
          </p:nvPr>
        </p:nvSpPr>
        <p:spPr>
          <a:xfrm>
            <a:off x="457200" y="0"/>
            <a:ext cx="8229600" cy="609600"/>
          </a:xfrm>
        </p:spPr>
        <p:txBody>
          <a:bodyPr/>
          <a:lstStyle/>
          <a:p>
            <a:r>
              <a:rPr lang="en-GB" altLang="en-US"/>
              <a:t>Hierarchical Methods </a:t>
            </a:r>
          </a:p>
        </p:txBody>
      </p:sp>
      <p:sp>
        <p:nvSpPr>
          <p:cNvPr id="91139" name="Content Placeholder 2">
            <a:extLst>
              <a:ext uri="{FF2B5EF4-FFF2-40B4-BE49-F238E27FC236}">
                <a16:creationId xmlns:a16="http://schemas.microsoft.com/office/drawing/2014/main" id="{3416C0FE-CC32-7E28-6A1C-2CCEEA1F8A09}"/>
              </a:ext>
            </a:extLst>
          </p:cNvPr>
          <p:cNvSpPr>
            <a:spLocks noGrp="1"/>
          </p:cNvSpPr>
          <p:nvPr>
            <p:ph idx="1"/>
          </p:nvPr>
        </p:nvSpPr>
        <p:spPr>
          <a:xfrm>
            <a:off x="228600" y="533400"/>
            <a:ext cx="8686800" cy="5592763"/>
          </a:xfrm>
        </p:spPr>
        <p:txBody>
          <a:bodyPr/>
          <a:lstStyle/>
          <a:p>
            <a:pPr lvl="1"/>
            <a:r>
              <a:rPr lang="en-GB" altLang="en-US" sz="2000"/>
              <a:t>A hierarchical method creates a hierarchical decomposition of the given set of data objects.</a:t>
            </a:r>
          </a:p>
          <a:p>
            <a:pPr lvl="1"/>
            <a:r>
              <a:rPr lang="en-GB" altLang="en-US" sz="2000"/>
              <a:t> A hierarchical method can be classified as being either </a:t>
            </a:r>
            <a:r>
              <a:rPr lang="en-GB" altLang="en-US" sz="2000">
                <a:solidFill>
                  <a:srgbClr val="FF0000"/>
                </a:solidFill>
              </a:rPr>
              <a:t>agglomerative</a:t>
            </a:r>
            <a:r>
              <a:rPr lang="en-GB" altLang="en-US" sz="2000"/>
              <a:t> or </a:t>
            </a:r>
            <a:r>
              <a:rPr lang="en-GB" altLang="en-US" sz="2000">
                <a:solidFill>
                  <a:srgbClr val="FF0000"/>
                </a:solidFill>
              </a:rPr>
              <a:t>divisive</a:t>
            </a:r>
            <a:r>
              <a:rPr lang="en-GB" altLang="en-US" sz="2000"/>
              <a:t>, based on how the hierarchical decomposition is formed. </a:t>
            </a:r>
          </a:p>
          <a:p>
            <a:pPr lvl="2"/>
            <a:r>
              <a:rPr lang="en-GB" altLang="en-US" sz="1600"/>
              <a:t>The agglomerative approach, also called the </a:t>
            </a:r>
            <a:r>
              <a:rPr lang="en-GB" altLang="en-US" sz="1600">
                <a:solidFill>
                  <a:srgbClr val="FF0000"/>
                </a:solidFill>
              </a:rPr>
              <a:t>bottom-up approach</a:t>
            </a:r>
            <a:r>
              <a:rPr lang="en-GB" altLang="en-US" sz="1600"/>
              <a:t>, starts with each object forming a separate group. It successively merges the objects or groups that are close to one another, until all of the groups are merged into one or until a termination condition holds. </a:t>
            </a:r>
          </a:p>
          <a:p>
            <a:pPr lvl="2"/>
            <a:r>
              <a:rPr lang="en-GB" altLang="en-US" sz="1600"/>
              <a:t>The divisive approach, also called the </a:t>
            </a:r>
            <a:r>
              <a:rPr lang="en-GB" altLang="en-US" sz="1600">
                <a:solidFill>
                  <a:srgbClr val="FF0000"/>
                </a:solidFill>
              </a:rPr>
              <a:t>top-down approach</a:t>
            </a:r>
            <a:r>
              <a:rPr lang="en-GB" altLang="en-US" sz="1600"/>
              <a:t>, starts with all of the objects in the same cluster. In each successive iteration, a cluster is split up into smaller clusters, until eventually each object is in one cluster, or until a termination condition holds. </a:t>
            </a:r>
          </a:p>
          <a:p>
            <a:pPr lvl="1"/>
            <a:r>
              <a:rPr lang="en-GB" altLang="en-US" sz="2000"/>
              <a:t>Hierarchical methods suffer from the fact that once a step (merge or split) is done, it can never be undone. This rigidity is useful in that it leads to smaller computation costs by not having to worry about a combinatorial number of different choices. Remedy by:</a:t>
            </a:r>
          </a:p>
          <a:p>
            <a:pPr lvl="2"/>
            <a:r>
              <a:rPr lang="en-GB" altLang="en-US" sz="1600"/>
              <a:t>Performing </a:t>
            </a:r>
            <a:r>
              <a:rPr lang="en-GB" altLang="en-US" sz="1600">
                <a:solidFill>
                  <a:srgbClr val="FF0000"/>
                </a:solidFill>
              </a:rPr>
              <a:t>careful analysis </a:t>
            </a:r>
            <a:r>
              <a:rPr lang="en-GB" altLang="en-US" sz="1600"/>
              <a:t>of object “linkages” at each hierarchical partitioning, such as in Chameleon, or </a:t>
            </a:r>
            <a:r>
              <a:rPr lang="en-GB" altLang="en-US" sz="1600">
                <a:solidFill>
                  <a:srgbClr val="FF0000"/>
                </a:solidFill>
              </a:rPr>
              <a:t>integrate</a:t>
            </a:r>
            <a:r>
              <a:rPr lang="en-GB" altLang="en-US" sz="1600"/>
              <a:t> hierarchical agglomeration and other approaches by first using a hierarchical agglomerative algorithm to group objects into micro-clusters, and then performing macro-clustering on the micro-clusters using another clustering method such as iterative relocation. </a:t>
            </a:r>
          </a:p>
          <a:p>
            <a:pPr lvl="2"/>
            <a:endParaRPr lang="en-GB" altLang="en-US" sz="1600"/>
          </a:p>
          <a:p>
            <a:endParaRPr lang="en-GB" altLang="en-US" sz="2400"/>
          </a:p>
        </p:txBody>
      </p:sp>
      <p:sp>
        <p:nvSpPr>
          <p:cNvPr id="4" name="Date Placeholder 3">
            <a:extLst>
              <a:ext uri="{FF2B5EF4-FFF2-40B4-BE49-F238E27FC236}">
                <a16:creationId xmlns:a16="http://schemas.microsoft.com/office/drawing/2014/main" id="{7941630E-1166-B522-6646-064B978BF61B}"/>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AA72B009-B7E5-EC77-73E0-9ACF3D09223A}"/>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210A4033-C2BF-D4C0-29B6-2083CDA8DCFA}"/>
              </a:ext>
            </a:extLst>
          </p:cNvPr>
          <p:cNvSpPr>
            <a:spLocks noGrp="1"/>
          </p:cNvSpPr>
          <p:nvPr>
            <p:ph type="title"/>
          </p:nvPr>
        </p:nvSpPr>
        <p:spPr>
          <a:xfrm>
            <a:off x="457200" y="274638"/>
            <a:ext cx="8229600" cy="334962"/>
          </a:xfrm>
        </p:spPr>
        <p:txBody>
          <a:bodyPr/>
          <a:lstStyle/>
          <a:p>
            <a:r>
              <a:rPr lang="en-GB" altLang="en-US" sz="3600" b="1"/>
              <a:t>Density-based methods: </a:t>
            </a:r>
            <a:endParaRPr lang="en-GB" altLang="en-US" sz="3600"/>
          </a:p>
        </p:txBody>
      </p:sp>
      <p:sp>
        <p:nvSpPr>
          <p:cNvPr id="92163" name="Content Placeholder 2">
            <a:extLst>
              <a:ext uri="{FF2B5EF4-FFF2-40B4-BE49-F238E27FC236}">
                <a16:creationId xmlns:a16="http://schemas.microsoft.com/office/drawing/2014/main" id="{D97F0031-5623-B77C-6C3F-57ED48FD5635}"/>
              </a:ext>
            </a:extLst>
          </p:cNvPr>
          <p:cNvSpPr>
            <a:spLocks noGrp="1"/>
          </p:cNvSpPr>
          <p:nvPr>
            <p:ph idx="1"/>
          </p:nvPr>
        </p:nvSpPr>
        <p:spPr>
          <a:xfrm>
            <a:off x="457200" y="762000"/>
            <a:ext cx="8229600" cy="5364163"/>
          </a:xfrm>
        </p:spPr>
        <p:txBody>
          <a:bodyPr/>
          <a:lstStyle/>
          <a:p>
            <a:r>
              <a:rPr lang="en-GB" altLang="en-US" sz="2400"/>
              <a:t>Most partitioning methods cluster objects based on the distance between objects.</a:t>
            </a:r>
          </a:p>
          <a:p>
            <a:pPr lvl="1"/>
            <a:r>
              <a:rPr lang="en-GB" altLang="en-US" sz="2000"/>
              <a:t>Such methods can find only spherical-shaped clusters and encounter difficulty at discovering clusters of arbitrary shapes. </a:t>
            </a:r>
          </a:p>
          <a:p>
            <a:pPr lvl="1"/>
            <a:r>
              <a:rPr lang="en-GB" altLang="en-US" sz="2000"/>
              <a:t>Other clustering methods have been developed based on the notion of density.</a:t>
            </a:r>
          </a:p>
          <a:p>
            <a:pPr lvl="1"/>
            <a:r>
              <a:rPr lang="en-GB" altLang="en-US" sz="2000"/>
              <a:t>Their general idea is to continue growing the given cluster as long as the density in the neighborhood exceeds some threshold; that is, for each data point within a given cluster, the neighborhood of a given radius has to contain at least a minimum number of points.</a:t>
            </a:r>
          </a:p>
          <a:p>
            <a:pPr lvl="1"/>
            <a:r>
              <a:rPr lang="en-GB" altLang="en-US" sz="2000"/>
              <a:t>Such a method can be used to filter out noise (outliers)and discover clusters of arbitrary shape. </a:t>
            </a:r>
          </a:p>
          <a:p>
            <a:pPr lvl="1"/>
            <a:r>
              <a:rPr lang="en-GB" altLang="en-US" sz="2000">
                <a:solidFill>
                  <a:srgbClr val="FF0000"/>
                </a:solidFill>
              </a:rPr>
              <a:t>DBSCAN</a:t>
            </a:r>
            <a:r>
              <a:rPr lang="en-GB" altLang="en-US" sz="2000"/>
              <a:t> and its extension, </a:t>
            </a:r>
            <a:r>
              <a:rPr lang="en-GB" altLang="en-US" sz="2000">
                <a:solidFill>
                  <a:srgbClr val="FF0000"/>
                </a:solidFill>
              </a:rPr>
              <a:t>OPTICS</a:t>
            </a:r>
            <a:r>
              <a:rPr lang="en-GB" altLang="en-US" sz="2000"/>
              <a:t>, are typical density-based methods that grow clusters according to a density-based connectivity analysis. </a:t>
            </a:r>
          </a:p>
          <a:p>
            <a:pPr lvl="1"/>
            <a:r>
              <a:rPr lang="en-GB" altLang="en-US" sz="2000">
                <a:solidFill>
                  <a:srgbClr val="FF0000"/>
                </a:solidFill>
              </a:rPr>
              <a:t>DENCLUE</a:t>
            </a:r>
            <a:r>
              <a:rPr lang="en-GB" altLang="en-US" sz="2000"/>
              <a:t> is a method that clusters objects based on the analysis of the value distributions of density functions. </a:t>
            </a:r>
          </a:p>
          <a:p>
            <a:endParaRPr lang="en-GB" altLang="en-US" sz="2400"/>
          </a:p>
        </p:txBody>
      </p:sp>
      <p:sp>
        <p:nvSpPr>
          <p:cNvPr id="4" name="Date Placeholder 3">
            <a:extLst>
              <a:ext uri="{FF2B5EF4-FFF2-40B4-BE49-F238E27FC236}">
                <a16:creationId xmlns:a16="http://schemas.microsoft.com/office/drawing/2014/main" id="{F90757CB-2F31-ADA8-2921-399136DC53CF}"/>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730374FA-627A-4DA6-B849-4C3C48607E4F}"/>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ABD121-A5E3-DB87-BA40-8FFC4D89250F}"/>
              </a:ext>
            </a:extLst>
          </p:cNvPr>
          <p:cNvSpPr>
            <a:spLocks noGrp="1"/>
          </p:cNvSpPr>
          <p:nvPr>
            <p:ph type="title"/>
          </p:nvPr>
        </p:nvSpPr>
        <p:spPr>
          <a:xfrm>
            <a:off x="457200" y="274638"/>
            <a:ext cx="8229600" cy="411162"/>
          </a:xfrm>
        </p:spPr>
        <p:txBody>
          <a:bodyPr/>
          <a:lstStyle/>
          <a:p>
            <a:r>
              <a:rPr lang="en-GB" altLang="en-US" sz="3600" b="1"/>
              <a:t>Grid-Based Methods: </a:t>
            </a:r>
            <a:endParaRPr lang="en-GB" altLang="en-US" sz="3600"/>
          </a:p>
        </p:txBody>
      </p:sp>
      <p:sp>
        <p:nvSpPr>
          <p:cNvPr id="93187" name="Content Placeholder 2">
            <a:extLst>
              <a:ext uri="{FF2B5EF4-FFF2-40B4-BE49-F238E27FC236}">
                <a16:creationId xmlns:a16="http://schemas.microsoft.com/office/drawing/2014/main" id="{8997CF87-4D3D-672C-E4E8-0DC622131902}"/>
              </a:ext>
            </a:extLst>
          </p:cNvPr>
          <p:cNvSpPr>
            <a:spLocks noGrp="1"/>
          </p:cNvSpPr>
          <p:nvPr>
            <p:ph idx="1"/>
          </p:nvPr>
        </p:nvSpPr>
        <p:spPr>
          <a:xfrm>
            <a:off x="457200" y="838200"/>
            <a:ext cx="8229600" cy="5287963"/>
          </a:xfrm>
        </p:spPr>
        <p:txBody>
          <a:bodyPr/>
          <a:lstStyle/>
          <a:p>
            <a:r>
              <a:rPr lang="en-GB" altLang="en-US" sz="2400"/>
              <a:t>Grid-based methods quantize the object space into a finite number of cells that form a grid structure. </a:t>
            </a:r>
          </a:p>
          <a:p>
            <a:r>
              <a:rPr lang="en-GB" altLang="en-US" sz="2400"/>
              <a:t>All of the clustering operations are performed on the grid structure i.e., on the quantized space.</a:t>
            </a:r>
          </a:p>
          <a:p>
            <a:r>
              <a:rPr lang="en-GB" altLang="en-US" sz="2400"/>
              <a:t>The main advantage of this approach is its fast processing time, which is typically independent of the number of data objects and dependent only on the number of cells in each dimension in the quantized space. </a:t>
            </a:r>
          </a:p>
          <a:p>
            <a:r>
              <a:rPr lang="en-GB" altLang="en-US" sz="2400">
                <a:solidFill>
                  <a:srgbClr val="FF0000"/>
                </a:solidFill>
              </a:rPr>
              <a:t>STING</a:t>
            </a:r>
            <a:r>
              <a:rPr lang="en-GB" altLang="en-US" sz="2400"/>
              <a:t> is a typical example of a grid-based method.</a:t>
            </a:r>
          </a:p>
          <a:p>
            <a:r>
              <a:rPr lang="en-GB" altLang="en-US" sz="2400">
                <a:solidFill>
                  <a:srgbClr val="FF0000"/>
                </a:solidFill>
              </a:rPr>
              <a:t>Wave Cluster </a:t>
            </a:r>
            <a:r>
              <a:rPr lang="en-GB" altLang="en-US" sz="2400"/>
              <a:t>applies wavelet transformation for clustering analysis and is both grid-based and density-based. </a:t>
            </a:r>
          </a:p>
          <a:p>
            <a:endParaRPr lang="en-GB" altLang="en-US" sz="2400"/>
          </a:p>
          <a:p>
            <a:endParaRPr lang="en-GB" altLang="en-US" sz="2400"/>
          </a:p>
        </p:txBody>
      </p:sp>
      <p:sp>
        <p:nvSpPr>
          <p:cNvPr id="4" name="Date Placeholder 3">
            <a:extLst>
              <a:ext uri="{FF2B5EF4-FFF2-40B4-BE49-F238E27FC236}">
                <a16:creationId xmlns:a16="http://schemas.microsoft.com/office/drawing/2014/main" id="{94613B64-D153-9688-262F-A8778156AF4C}"/>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E5532DB7-6074-02A7-8CAE-8B04DB840A2E}"/>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6C573214-5E65-D82E-8DC4-88FB79E711B9}"/>
              </a:ext>
            </a:extLst>
          </p:cNvPr>
          <p:cNvSpPr>
            <a:spLocks noGrp="1"/>
          </p:cNvSpPr>
          <p:nvPr>
            <p:ph type="title"/>
          </p:nvPr>
        </p:nvSpPr>
        <p:spPr>
          <a:xfrm>
            <a:off x="457200" y="0"/>
            <a:ext cx="8229600" cy="609600"/>
          </a:xfrm>
        </p:spPr>
        <p:txBody>
          <a:bodyPr/>
          <a:lstStyle/>
          <a:p>
            <a:r>
              <a:rPr lang="en-GB" altLang="en-US" sz="3600" b="1"/>
              <a:t>Model-Based Methods: </a:t>
            </a:r>
            <a:endParaRPr lang="en-GB" altLang="en-US" sz="3600"/>
          </a:p>
        </p:txBody>
      </p:sp>
      <p:sp>
        <p:nvSpPr>
          <p:cNvPr id="94211" name="Content Placeholder 2">
            <a:extLst>
              <a:ext uri="{FF2B5EF4-FFF2-40B4-BE49-F238E27FC236}">
                <a16:creationId xmlns:a16="http://schemas.microsoft.com/office/drawing/2014/main" id="{BA79C437-74DB-E616-1483-1AAFE2A28AD6}"/>
              </a:ext>
            </a:extLst>
          </p:cNvPr>
          <p:cNvSpPr>
            <a:spLocks noGrp="1"/>
          </p:cNvSpPr>
          <p:nvPr>
            <p:ph idx="1"/>
          </p:nvPr>
        </p:nvSpPr>
        <p:spPr>
          <a:xfrm>
            <a:off x="457200" y="914400"/>
            <a:ext cx="8229600" cy="5211763"/>
          </a:xfrm>
        </p:spPr>
        <p:txBody>
          <a:bodyPr/>
          <a:lstStyle/>
          <a:p>
            <a:r>
              <a:rPr lang="en-GB" altLang="en-US" sz="2400"/>
              <a:t>Model-based methods hypothesize a model for each of the clusters and find the </a:t>
            </a:r>
            <a:r>
              <a:rPr lang="en-GB" altLang="en-US" sz="2400">
                <a:solidFill>
                  <a:srgbClr val="FF0000"/>
                </a:solidFill>
              </a:rPr>
              <a:t>best fit of the data to the given model</a:t>
            </a:r>
            <a:r>
              <a:rPr lang="en-GB" altLang="en-US" sz="2400"/>
              <a:t>. </a:t>
            </a:r>
          </a:p>
          <a:p>
            <a:r>
              <a:rPr lang="en-GB" altLang="en-US" sz="2400"/>
              <a:t>A model-based algorithm may locate clusters by constructing </a:t>
            </a:r>
            <a:r>
              <a:rPr lang="en-GB" altLang="en-US" sz="2400">
                <a:solidFill>
                  <a:srgbClr val="FF0000"/>
                </a:solidFill>
              </a:rPr>
              <a:t>a density function that reflects the spatial distribution of the data points</a:t>
            </a:r>
            <a:r>
              <a:rPr lang="en-GB" altLang="en-US" sz="2400"/>
              <a:t>. </a:t>
            </a:r>
          </a:p>
          <a:p>
            <a:r>
              <a:rPr lang="en-GB" altLang="en-US" sz="2400"/>
              <a:t>It also leads to a way of automatically determining the number of clusters based on </a:t>
            </a:r>
            <a:r>
              <a:rPr lang="en-GB" altLang="en-US" sz="2400">
                <a:solidFill>
                  <a:srgbClr val="FF0000"/>
                </a:solidFill>
              </a:rPr>
              <a:t>standard statistics</a:t>
            </a:r>
            <a:r>
              <a:rPr lang="en-GB" altLang="en-US" sz="2400"/>
              <a:t>, taking “noise”‖ or outliers into account and thus yielding robust clustering methods. </a:t>
            </a:r>
          </a:p>
          <a:p>
            <a:endParaRPr lang="en-GB" altLang="en-US" sz="2400"/>
          </a:p>
        </p:txBody>
      </p:sp>
      <p:sp>
        <p:nvSpPr>
          <p:cNvPr id="4" name="Date Placeholder 3">
            <a:extLst>
              <a:ext uri="{FF2B5EF4-FFF2-40B4-BE49-F238E27FC236}">
                <a16:creationId xmlns:a16="http://schemas.microsoft.com/office/drawing/2014/main" id="{0FAD1625-5E5C-79A7-8F1B-CB9AB6FF67A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098E3B3B-C0A4-C4D1-63EE-A5DD6B71FECE}"/>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5BA324A1-9557-517A-A672-1B573540A9B4}"/>
              </a:ext>
            </a:extLst>
          </p:cNvPr>
          <p:cNvSpPr>
            <a:spLocks noGrp="1"/>
          </p:cNvSpPr>
          <p:nvPr>
            <p:ph type="title"/>
          </p:nvPr>
        </p:nvSpPr>
        <p:spPr>
          <a:xfrm>
            <a:off x="457200" y="274638"/>
            <a:ext cx="8229600" cy="258762"/>
          </a:xfrm>
        </p:spPr>
        <p:txBody>
          <a:bodyPr/>
          <a:lstStyle/>
          <a:p>
            <a:br>
              <a:rPr lang="en-GB" altLang="en-US" sz="2800"/>
            </a:br>
            <a:r>
              <a:rPr lang="en-GB" altLang="en-US" sz="2800" b="1"/>
              <a:t>Clustering High-Dimensional Data: </a:t>
            </a:r>
            <a:br>
              <a:rPr lang="en-GB" altLang="en-US" sz="2800" b="1"/>
            </a:br>
            <a:endParaRPr lang="en-GB" altLang="en-US" sz="2800"/>
          </a:p>
        </p:txBody>
      </p:sp>
      <p:sp>
        <p:nvSpPr>
          <p:cNvPr id="95235" name="Content Placeholder 2">
            <a:extLst>
              <a:ext uri="{FF2B5EF4-FFF2-40B4-BE49-F238E27FC236}">
                <a16:creationId xmlns:a16="http://schemas.microsoft.com/office/drawing/2014/main" id="{2C4844F1-3852-9916-9CDC-08DEA10D39B3}"/>
              </a:ext>
            </a:extLst>
          </p:cNvPr>
          <p:cNvSpPr>
            <a:spLocks noGrp="1"/>
          </p:cNvSpPr>
          <p:nvPr>
            <p:ph idx="1"/>
          </p:nvPr>
        </p:nvSpPr>
        <p:spPr>
          <a:xfrm>
            <a:off x="457200" y="685800"/>
            <a:ext cx="8229600" cy="5440363"/>
          </a:xfrm>
        </p:spPr>
        <p:txBody>
          <a:bodyPr/>
          <a:lstStyle/>
          <a:p>
            <a:r>
              <a:rPr lang="en-GB" altLang="en-US" sz="2400"/>
              <a:t>It is a particularly important task in cluster analysis because many applications require the analysis of objects containing a large number of features or dimensions. </a:t>
            </a:r>
          </a:p>
          <a:p>
            <a:pPr lvl="1"/>
            <a:r>
              <a:rPr lang="en-GB" altLang="en-US" sz="2000"/>
              <a:t>For example, text documents may contain thousands of terms or keywords as features, and DNA micro array data may provide information on the expression levels of thousands of genes under hundreds of conditions. </a:t>
            </a:r>
          </a:p>
          <a:p>
            <a:r>
              <a:rPr lang="en-GB" altLang="en-US" sz="2400"/>
              <a:t>Clustering high-dimensional data is challenging due to the curse of dimensionality. </a:t>
            </a:r>
          </a:p>
          <a:p>
            <a:pPr lvl="1"/>
            <a:r>
              <a:rPr lang="en-GB" altLang="en-US" sz="2000"/>
              <a:t>Many dimensions may not be relevant. As the number of dimensions increases, the data become increasingly sparse so that the distance measurement between pairs of points become meaningless and the average density of points anywhere in the data is likely to be low. </a:t>
            </a:r>
          </a:p>
          <a:p>
            <a:r>
              <a:rPr lang="en-GB" altLang="en-US" sz="2400"/>
              <a:t>Therefore, a different clustering methodology needs to be developed for high-dimensional data. </a:t>
            </a:r>
          </a:p>
          <a:p>
            <a:endParaRPr lang="en-GB" altLang="en-US" sz="2400"/>
          </a:p>
        </p:txBody>
      </p:sp>
      <p:sp>
        <p:nvSpPr>
          <p:cNvPr id="4" name="Date Placeholder 3">
            <a:extLst>
              <a:ext uri="{FF2B5EF4-FFF2-40B4-BE49-F238E27FC236}">
                <a16:creationId xmlns:a16="http://schemas.microsoft.com/office/drawing/2014/main" id="{08694CA0-0895-C20C-8767-C79687933AB5}"/>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93B7EF17-001D-4E77-5990-6F30A8BC87C7}"/>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FDE5E2EB-5767-F9F4-E67F-48210B3E003A}"/>
              </a:ext>
            </a:extLst>
          </p:cNvPr>
          <p:cNvSpPr>
            <a:spLocks noGrp="1"/>
          </p:cNvSpPr>
          <p:nvPr>
            <p:ph type="title"/>
          </p:nvPr>
        </p:nvSpPr>
        <p:spPr>
          <a:xfrm>
            <a:off x="457200" y="274638"/>
            <a:ext cx="8229600" cy="334962"/>
          </a:xfrm>
        </p:spPr>
        <p:txBody>
          <a:bodyPr/>
          <a:lstStyle/>
          <a:p>
            <a:br>
              <a:rPr lang="en-GB" altLang="en-US" sz="2800"/>
            </a:br>
            <a:r>
              <a:rPr lang="en-GB" altLang="en-US" sz="2800" b="1"/>
              <a:t>Clustering High-Dimensional Data: </a:t>
            </a:r>
            <a:br>
              <a:rPr lang="en-GB" altLang="en-US" sz="2800" b="1"/>
            </a:br>
            <a:endParaRPr lang="en-GB" altLang="en-US" sz="2800"/>
          </a:p>
        </p:txBody>
      </p:sp>
      <p:sp>
        <p:nvSpPr>
          <p:cNvPr id="96259" name="Content Placeholder 2">
            <a:extLst>
              <a:ext uri="{FF2B5EF4-FFF2-40B4-BE49-F238E27FC236}">
                <a16:creationId xmlns:a16="http://schemas.microsoft.com/office/drawing/2014/main" id="{2D4496B7-FCDC-A51C-3160-F2A9D5242EE7}"/>
              </a:ext>
            </a:extLst>
          </p:cNvPr>
          <p:cNvSpPr>
            <a:spLocks noGrp="1"/>
          </p:cNvSpPr>
          <p:nvPr>
            <p:ph idx="1"/>
          </p:nvPr>
        </p:nvSpPr>
        <p:spPr>
          <a:xfrm>
            <a:off x="457200" y="838200"/>
            <a:ext cx="8229600" cy="5287963"/>
          </a:xfrm>
        </p:spPr>
        <p:txBody>
          <a:bodyPr/>
          <a:lstStyle/>
          <a:p>
            <a:endParaRPr lang="en-GB" altLang="en-US" sz="2400"/>
          </a:p>
          <a:p>
            <a:r>
              <a:rPr lang="en-GB" altLang="en-US" sz="2400">
                <a:solidFill>
                  <a:srgbClr val="FF0000"/>
                </a:solidFill>
              </a:rPr>
              <a:t>CLIQUE</a:t>
            </a:r>
            <a:r>
              <a:rPr lang="en-GB" altLang="en-US" sz="2400"/>
              <a:t> and </a:t>
            </a:r>
            <a:r>
              <a:rPr lang="en-GB" altLang="en-US" sz="2400">
                <a:solidFill>
                  <a:srgbClr val="FF0000"/>
                </a:solidFill>
              </a:rPr>
              <a:t>PROCLUS</a:t>
            </a:r>
            <a:r>
              <a:rPr lang="en-GB" altLang="en-US" sz="2400"/>
              <a:t> are two influential subspace clustering methods, which search for clusters in subspaces of the data, rather than over the entire data space. </a:t>
            </a:r>
          </a:p>
          <a:p>
            <a:r>
              <a:rPr lang="en-GB" altLang="en-US" sz="2400"/>
              <a:t>Frequent pattern–based clustering is another clustering methodology, that extracts distinct frequent patterns among subsets of dimensions that occur frequently.</a:t>
            </a:r>
          </a:p>
          <a:p>
            <a:r>
              <a:rPr lang="en-GB" altLang="en-US" sz="2400"/>
              <a:t>It uses such patterns to group objects and generate meaningful clusters. </a:t>
            </a:r>
          </a:p>
          <a:p>
            <a:endParaRPr lang="en-GB" altLang="en-US" sz="2400"/>
          </a:p>
        </p:txBody>
      </p:sp>
      <p:sp>
        <p:nvSpPr>
          <p:cNvPr id="4" name="Date Placeholder 3">
            <a:extLst>
              <a:ext uri="{FF2B5EF4-FFF2-40B4-BE49-F238E27FC236}">
                <a16:creationId xmlns:a16="http://schemas.microsoft.com/office/drawing/2014/main" id="{337A8317-1869-6C15-744F-186BC3B1F629}"/>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D53877E6-EAA9-09CA-5F34-29FBE54BCDF9}"/>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5CC5D616-D877-B096-CA2A-DA87A57DD611}"/>
              </a:ext>
            </a:extLst>
          </p:cNvPr>
          <p:cNvSpPr>
            <a:spLocks noGrp="1"/>
          </p:cNvSpPr>
          <p:nvPr>
            <p:ph type="title"/>
          </p:nvPr>
        </p:nvSpPr>
        <p:spPr>
          <a:xfrm>
            <a:off x="457200" y="274638"/>
            <a:ext cx="8229600" cy="411162"/>
          </a:xfrm>
        </p:spPr>
        <p:txBody>
          <a:bodyPr/>
          <a:lstStyle/>
          <a:p>
            <a:br>
              <a:rPr lang="en-GB" altLang="en-US" sz="3600"/>
            </a:br>
            <a:r>
              <a:rPr lang="en-GB" altLang="en-US" sz="3600" b="1"/>
              <a:t>Constraint-Based Clustering: </a:t>
            </a:r>
            <a:br>
              <a:rPr lang="en-GB" altLang="en-US" sz="3600" b="1"/>
            </a:br>
            <a:endParaRPr lang="en-GB" altLang="en-US" sz="3600"/>
          </a:p>
        </p:txBody>
      </p:sp>
      <p:sp>
        <p:nvSpPr>
          <p:cNvPr id="97283" name="Content Placeholder 2">
            <a:extLst>
              <a:ext uri="{FF2B5EF4-FFF2-40B4-BE49-F238E27FC236}">
                <a16:creationId xmlns:a16="http://schemas.microsoft.com/office/drawing/2014/main" id="{1E9B0C5E-28C5-C7A1-B145-535A66115DB6}"/>
              </a:ext>
            </a:extLst>
          </p:cNvPr>
          <p:cNvSpPr>
            <a:spLocks noGrp="1"/>
          </p:cNvSpPr>
          <p:nvPr>
            <p:ph idx="1"/>
          </p:nvPr>
        </p:nvSpPr>
        <p:spPr>
          <a:xfrm>
            <a:off x="228600" y="838200"/>
            <a:ext cx="8686800" cy="5287963"/>
          </a:xfrm>
        </p:spPr>
        <p:txBody>
          <a:bodyPr/>
          <a:lstStyle/>
          <a:p>
            <a:r>
              <a:rPr lang="en-GB" altLang="en-US" sz="2400"/>
              <a:t>It is a clustering approach that performs clustering by incorporation of user-specified or application-oriented constraints. </a:t>
            </a:r>
          </a:p>
          <a:p>
            <a:r>
              <a:rPr lang="en-GB" altLang="en-US" sz="2400"/>
              <a:t>A constraint expresses a user’s expectation or describes properties of the desired clustering results, and provides an effective means for communicating with the clustering process. </a:t>
            </a:r>
          </a:p>
          <a:p>
            <a:r>
              <a:rPr lang="en-GB" altLang="en-US" sz="2400"/>
              <a:t>Various kinds of constraints can be specified, either by a user or as per application requirements. </a:t>
            </a:r>
          </a:p>
          <a:p>
            <a:r>
              <a:rPr lang="en-GB" altLang="en-US" sz="2400"/>
              <a:t>Spatial clustering employs with the existence of obstacles and clustering under user-specified constraints.</a:t>
            </a:r>
          </a:p>
          <a:p>
            <a:r>
              <a:rPr lang="en-GB" altLang="en-US" sz="2400"/>
              <a:t>In addition, semi-supervised clustering employs for pairwise constraints in order to improve the quality of the resulting clustering. </a:t>
            </a:r>
          </a:p>
          <a:p>
            <a:endParaRPr lang="en-GB" altLang="en-US" sz="2400"/>
          </a:p>
        </p:txBody>
      </p:sp>
      <p:sp>
        <p:nvSpPr>
          <p:cNvPr id="4" name="Date Placeholder 3">
            <a:extLst>
              <a:ext uri="{FF2B5EF4-FFF2-40B4-BE49-F238E27FC236}">
                <a16:creationId xmlns:a16="http://schemas.microsoft.com/office/drawing/2014/main" id="{2C950CA3-204D-0DF4-452A-D0258C3586F7}"/>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132F64DA-F03D-9B0F-849F-540B0D0B9040}"/>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2B66F0DD-2653-CCB2-BC57-E550B29805F1}"/>
              </a:ext>
            </a:extLst>
          </p:cNvPr>
          <p:cNvSpPr>
            <a:spLocks noGrp="1"/>
          </p:cNvSpPr>
          <p:nvPr>
            <p:ph type="title"/>
          </p:nvPr>
        </p:nvSpPr>
        <p:spPr>
          <a:xfrm>
            <a:off x="457200" y="274638"/>
            <a:ext cx="8229600" cy="639762"/>
          </a:xfrm>
        </p:spPr>
        <p:txBody>
          <a:bodyPr/>
          <a:lstStyle/>
          <a:p>
            <a:r>
              <a:rPr lang="en-GB" altLang="en-US" sz="3600" b="1"/>
              <a:t>The </a:t>
            </a:r>
            <a:r>
              <a:rPr lang="en-GB" altLang="en-US" sz="3600" b="1" i="1"/>
              <a:t>K-Means Method</a:t>
            </a:r>
            <a:endParaRPr lang="en-GB" altLang="en-US" sz="3600"/>
          </a:p>
        </p:txBody>
      </p:sp>
      <p:sp>
        <p:nvSpPr>
          <p:cNvPr id="98307" name="Content Placeholder 2">
            <a:extLst>
              <a:ext uri="{FF2B5EF4-FFF2-40B4-BE49-F238E27FC236}">
                <a16:creationId xmlns:a16="http://schemas.microsoft.com/office/drawing/2014/main" id="{D170374E-A3D2-0A2B-B331-F08A05C81E93}"/>
              </a:ext>
            </a:extLst>
          </p:cNvPr>
          <p:cNvSpPr>
            <a:spLocks noGrp="1"/>
          </p:cNvSpPr>
          <p:nvPr>
            <p:ph idx="1"/>
          </p:nvPr>
        </p:nvSpPr>
        <p:spPr>
          <a:xfrm>
            <a:off x="457200" y="914400"/>
            <a:ext cx="8229600" cy="5211763"/>
          </a:xfrm>
        </p:spPr>
        <p:txBody>
          <a:bodyPr/>
          <a:lstStyle/>
          <a:p>
            <a:r>
              <a:rPr lang="en-GB" altLang="en-US" sz="2400"/>
              <a:t>The k-means algorithm is a centroid-based Technique</a:t>
            </a:r>
          </a:p>
          <a:p>
            <a:r>
              <a:rPr lang="en-GB" altLang="en-US" sz="2400"/>
              <a:t>It takes the input parameter, k, and partitions a set of n objects into k clusters so that the resulting intra-cluster similarity is high but the inter-cluster similarity is low.</a:t>
            </a:r>
          </a:p>
          <a:p>
            <a:r>
              <a:rPr lang="en-GB" altLang="en-US" sz="2400"/>
              <a:t>Cluster similarity is measured in regard to the mean value of the objects in a cluster, which can be viewed as the cluster’s centroid or center of gravity.</a:t>
            </a:r>
          </a:p>
          <a:p>
            <a:r>
              <a:rPr lang="en-GB" altLang="en-US" sz="2400"/>
              <a:t>The k-means algorithm proceeds as follows. </a:t>
            </a:r>
          </a:p>
        </p:txBody>
      </p:sp>
      <p:sp>
        <p:nvSpPr>
          <p:cNvPr id="4" name="Date Placeholder 3">
            <a:extLst>
              <a:ext uri="{FF2B5EF4-FFF2-40B4-BE49-F238E27FC236}">
                <a16:creationId xmlns:a16="http://schemas.microsoft.com/office/drawing/2014/main" id="{DD54F091-ECC5-7F4B-34CA-CE1026DC1810}"/>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D55A19B1-7F88-347F-0205-1EC5F87D9789}"/>
              </a:ext>
            </a:extLst>
          </p:cNvPr>
          <p:cNvSpPr>
            <a:spLocks noGrp="1"/>
          </p:cNvSpPr>
          <p:nvPr>
            <p:ph type="ftr" sz="quarter" idx="11"/>
          </p:nvPr>
        </p:nvSpPr>
        <p:spPr/>
        <p:txBody>
          <a:bodyPr/>
          <a:lstStyle/>
          <a:p>
            <a:pPr>
              <a:defRPr/>
            </a:pPr>
            <a:r>
              <a:rPr lang="en-US"/>
              <a:t>P.PramodKumar, Sr.Asst.Prof.,</a:t>
            </a:r>
          </a:p>
        </p:txBody>
      </p:sp>
      <p:pic>
        <p:nvPicPr>
          <p:cNvPr id="98310" name="Picture 2">
            <a:extLst>
              <a:ext uri="{FF2B5EF4-FFF2-40B4-BE49-F238E27FC236}">
                <a16:creationId xmlns:a16="http://schemas.microsoft.com/office/drawing/2014/main" id="{4FA260B4-4AA6-7530-3AC7-9326F1038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91000"/>
            <a:ext cx="57626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79507D0-3654-CBA3-B07A-05C46FA94CEF}"/>
              </a:ext>
            </a:extLst>
          </p:cNvPr>
          <p:cNvSpPr>
            <a:spLocks noGrp="1"/>
          </p:cNvSpPr>
          <p:nvPr>
            <p:ph type="title"/>
          </p:nvPr>
        </p:nvSpPr>
        <p:spPr>
          <a:xfrm>
            <a:off x="457200" y="0"/>
            <a:ext cx="8229600" cy="685800"/>
          </a:xfrm>
        </p:spPr>
        <p:txBody>
          <a:bodyPr/>
          <a:lstStyle/>
          <a:p>
            <a:r>
              <a:rPr lang="en-GB" altLang="en-US" b="1">
                <a:solidFill>
                  <a:srgbClr val="00B0F0"/>
                </a:solidFill>
              </a:rPr>
              <a:t>Tasks of Data Mining </a:t>
            </a:r>
            <a:endParaRPr lang="en-GB" altLang="en-US">
              <a:solidFill>
                <a:srgbClr val="00B0F0"/>
              </a:solidFill>
            </a:endParaRPr>
          </a:p>
        </p:txBody>
      </p:sp>
      <p:sp>
        <p:nvSpPr>
          <p:cNvPr id="12291" name="Content Placeholder 2">
            <a:extLst>
              <a:ext uri="{FF2B5EF4-FFF2-40B4-BE49-F238E27FC236}">
                <a16:creationId xmlns:a16="http://schemas.microsoft.com/office/drawing/2014/main" id="{8ABCD785-3295-C54E-0F8E-4BAEA5A0A74E}"/>
              </a:ext>
            </a:extLst>
          </p:cNvPr>
          <p:cNvSpPr>
            <a:spLocks noGrp="1"/>
          </p:cNvSpPr>
          <p:nvPr>
            <p:ph idx="1"/>
          </p:nvPr>
        </p:nvSpPr>
        <p:spPr>
          <a:xfrm>
            <a:off x="228600" y="685800"/>
            <a:ext cx="8686800" cy="5715000"/>
          </a:xfrm>
        </p:spPr>
        <p:txBody>
          <a:bodyPr/>
          <a:lstStyle/>
          <a:p>
            <a:pPr lvl="1"/>
            <a:r>
              <a:rPr lang="en-GB" altLang="en-US" sz="2400" b="1">
                <a:solidFill>
                  <a:srgbClr val="FF0000"/>
                </a:solidFill>
              </a:rPr>
              <a:t>Clustering </a:t>
            </a:r>
          </a:p>
          <a:p>
            <a:pPr lvl="1">
              <a:buFont typeface="Arial" panose="020B0604020202020204" pitchFamily="34" charset="0"/>
              <a:buNone/>
            </a:pPr>
            <a:r>
              <a:rPr lang="en-GB" altLang="en-US" sz="2400" b="1"/>
              <a:t>   </a:t>
            </a:r>
            <a:r>
              <a:rPr lang="en-GB" altLang="en-US" sz="2400"/>
              <a:t>The task of discovering groups and structures in the data that are in some way or another "similar", without using known structures in the data. </a:t>
            </a:r>
          </a:p>
          <a:p>
            <a:pPr lvl="1"/>
            <a:r>
              <a:rPr lang="en-GB" altLang="en-US" sz="2400" b="1">
                <a:solidFill>
                  <a:srgbClr val="FF0000"/>
                </a:solidFill>
              </a:rPr>
              <a:t>Classification </a:t>
            </a:r>
          </a:p>
          <a:p>
            <a:pPr lvl="1">
              <a:buFont typeface="Arial" panose="020B0604020202020204" pitchFamily="34" charset="0"/>
              <a:buNone/>
            </a:pPr>
            <a:r>
              <a:rPr lang="en-GB" altLang="en-US" b="1"/>
              <a:t>	</a:t>
            </a:r>
            <a:r>
              <a:rPr lang="en-GB" altLang="en-US" sz="2400"/>
              <a:t>The task of generalizing known structure to apply to new data. For example, an e-mail program might attempt to classify an e-mail as "</a:t>
            </a:r>
            <a:r>
              <a:rPr lang="en-GB" altLang="en-US" sz="2400" i="1"/>
              <a:t>legitimate</a:t>
            </a:r>
            <a:r>
              <a:rPr lang="en-GB" altLang="en-US" sz="2400"/>
              <a:t>" or as "</a:t>
            </a:r>
            <a:r>
              <a:rPr lang="en-GB" altLang="en-US" sz="2400" i="1"/>
              <a:t>spam</a:t>
            </a:r>
            <a:r>
              <a:rPr lang="en-GB" altLang="en-US" sz="2400"/>
              <a:t>". </a:t>
            </a:r>
          </a:p>
          <a:p>
            <a:pPr lvl="1"/>
            <a:r>
              <a:rPr lang="en-GB" altLang="en-US" sz="2400" b="1">
                <a:solidFill>
                  <a:srgbClr val="FF0000"/>
                </a:solidFill>
              </a:rPr>
              <a:t>Regression </a:t>
            </a:r>
          </a:p>
          <a:p>
            <a:pPr lvl="1">
              <a:buFont typeface="Arial" panose="020B0604020202020204" pitchFamily="34" charset="0"/>
              <a:buNone/>
            </a:pPr>
            <a:r>
              <a:rPr lang="en-GB" altLang="en-US" b="1"/>
              <a:t>	</a:t>
            </a:r>
            <a:r>
              <a:rPr lang="en-GB" altLang="en-US" sz="2400"/>
              <a:t>Attempts to find a function which models the data with the least error. </a:t>
            </a:r>
          </a:p>
          <a:p>
            <a:pPr lvl="1"/>
            <a:r>
              <a:rPr lang="en-GB" altLang="en-US" sz="2400" b="1">
                <a:solidFill>
                  <a:srgbClr val="FF0000"/>
                </a:solidFill>
              </a:rPr>
              <a:t>Summarization</a:t>
            </a:r>
          </a:p>
          <a:p>
            <a:pPr lvl="1">
              <a:spcBef>
                <a:spcPct val="0"/>
              </a:spcBef>
              <a:buFont typeface="Arial" panose="020B0604020202020204" pitchFamily="34" charset="0"/>
              <a:buNone/>
            </a:pPr>
            <a:r>
              <a:rPr lang="en-GB" altLang="en-US" b="1"/>
              <a:t>	</a:t>
            </a:r>
            <a:r>
              <a:rPr lang="en-GB" altLang="en-US" sz="2400"/>
              <a:t>Providing a more compact representation of the data set, including visualization and report generation. </a:t>
            </a:r>
          </a:p>
          <a:p>
            <a:pPr lvl="1">
              <a:buFont typeface="Arial" panose="020B0604020202020204" pitchFamily="34" charset="0"/>
              <a:buNone/>
            </a:pPr>
            <a:endParaRPr lang="en-GB" altLang="en-US" sz="2400"/>
          </a:p>
          <a:p>
            <a:endParaRPr lang="en-GB" altLang="en-US" sz="2400"/>
          </a:p>
          <a:p>
            <a:endParaRPr lang="en-GB" altLang="en-US" sz="2400"/>
          </a:p>
        </p:txBody>
      </p:sp>
      <p:sp>
        <p:nvSpPr>
          <p:cNvPr id="6" name="Footer Placeholder 2">
            <a:extLst>
              <a:ext uri="{FF2B5EF4-FFF2-40B4-BE49-F238E27FC236}">
                <a16:creationId xmlns:a16="http://schemas.microsoft.com/office/drawing/2014/main" id="{01187969-8D88-BE6C-6218-8C9264A77DC6}"/>
              </a:ext>
            </a:extLst>
          </p:cNvPr>
          <p:cNvSpPr>
            <a:spLocks noGrp="1"/>
          </p:cNvSpPr>
          <p:nvPr>
            <p:ph type="ftr" sz="quarter" idx="11"/>
          </p:nvPr>
        </p:nvSpPr>
        <p:spPr>
          <a:xfrm>
            <a:off x="1981200" y="6492875"/>
            <a:ext cx="4800600" cy="365125"/>
          </a:xfrm>
        </p:spPr>
        <p:txBody>
          <a:bodyPr/>
          <a:lstStyle/>
          <a:p>
            <a:pPr>
              <a:defRPr/>
            </a:pPr>
            <a:r>
              <a:rPr lang="en-US"/>
              <a:t>Adapted from P. </a:t>
            </a:r>
            <a:r>
              <a:rPr lang="en-US" err="1"/>
              <a:t>PramodKumar</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95E50415-1ACE-7D95-14E9-7908A0F73413}"/>
              </a:ext>
            </a:extLst>
          </p:cNvPr>
          <p:cNvSpPr>
            <a:spLocks noGrp="1"/>
          </p:cNvSpPr>
          <p:nvPr>
            <p:ph type="title"/>
          </p:nvPr>
        </p:nvSpPr>
        <p:spPr>
          <a:xfrm>
            <a:off x="457200" y="274638"/>
            <a:ext cx="8229600" cy="411162"/>
          </a:xfrm>
        </p:spPr>
        <p:txBody>
          <a:bodyPr/>
          <a:lstStyle/>
          <a:p>
            <a:r>
              <a:rPr lang="en-GB" altLang="en-US" sz="2800" b="1"/>
              <a:t>The </a:t>
            </a:r>
            <a:r>
              <a:rPr lang="en-GB" altLang="en-US" sz="2800" b="1" i="1"/>
              <a:t>K-Means Method</a:t>
            </a:r>
            <a:endParaRPr lang="en-GB" altLang="en-US" sz="2800"/>
          </a:p>
        </p:txBody>
      </p:sp>
      <p:sp>
        <p:nvSpPr>
          <p:cNvPr id="99331" name="Content Placeholder 2">
            <a:extLst>
              <a:ext uri="{FF2B5EF4-FFF2-40B4-BE49-F238E27FC236}">
                <a16:creationId xmlns:a16="http://schemas.microsoft.com/office/drawing/2014/main" id="{A1EEDA4D-38F6-6201-7E28-E285B73240F0}"/>
              </a:ext>
            </a:extLst>
          </p:cNvPr>
          <p:cNvSpPr>
            <a:spLocks noGrp="1"/>
          </p:cNvSpPr>
          <p:nvPr>
            <p:ph idx="1"/>
          </p:nvPr>
        </p:nvSpPr>
        <p:spPr>
          <a:xfrm>
            <a:off x="457200" y="990600"/>
            <a:ext cx="8229600" cy="5562600"/>
          </a:xfrm>
        </p:spPr>
        <p:txBody>
          <a:bodyPr/>
          <a:lstStyle/>
          <a:p>
            <a:r>
              <a:rPr lang="en-GB" altLang="en-US" sz="2400"/>
              <a:t>First, it randomly selects </a:t>
            </a:r>
            <a:r>
              <a:rPr lang="en-GB" altLang="en-US" sz="2400" i="1"/>
              <a:t>k of the objects, each of which initially represents a cluster mean or center. </a:t>
            </a:r>
          </a:p>
          <a:p>
            <a:r>
              <a:rPr lang="en-GB" altLang="en-US" sz="2400"/>
              <a:t>For each of the remaining objects, an object is assigned to the cluster to which it is the most similar, based on the distance between the object and the cluster mean. </a:t>
            </a:r>
          </a:p>
          <a:p>
            <a:r>
              <a:rPr lang="en-GB" altLang="en-US" sz="2400"/>
              <a:t>It then computes the new mean for each cluster. </a:t>
            </a:r>
          </a:p>
          <a:p>
            <a:r>
              <a:rPr lang="en-GB" altLang="en-US" sz="2400"/>
              <a:t>This process iterates until the criterion function converges. </a:t>
            </a:r>
          </a:p>
          <a:p>
            <a:r>
              <a:rPr lang="en-GB" altLang="en-US" sz="2400"/>
              <a:t>Typically, the square-error criterion is used, defined as </a:t>
            </a:r>
          </a:p>
          <a:p>
            <a:endParaRPr lang="en-GB" altLang="en-US" sz="2400"/>
          </a:p>
          <a:p>
            <a:endParaRPr lang="en-GB" altLang="en-US" sz="2400"/>
          </a:p>
          <a:p>
            <a:endParaRPr lang="en-GB" altLang="en-US" sz="2400"/>
          </a:p>
          <a:p>
            <a:pPr lvl="1"/>
            <a:r>
              <a:rPr lang="en-GB" altLang="en-US" sz="2000"/>
              <a:t>Where </a:t>
            </a:r>
            <a:r>
              <a:rPr lang="en-GB" altLang="en-US" sz="2000">
                <a:solidFill>
                  <a:srgbClr val="FF0000"/>
                </a:solidFill>
              </a:rPr>
              <a:t>E</a:t>
            </a:r>
            <a:r>
              <a:rPr lang="en-GB" altLang="en-US" sz="2000"/>
              <a:t> is the sum of the square error for all objects in the data set </a:t>
            </a:r>
            <a:r>
              <a:rPr lang="en-GB" altLang="en-US" sz="2000">
                <a:solidFill>
                  <a:srgbClr val="FF0000"/>
                </a:solidFill>
              </a:rPr>
              <a:t>p</a:t>
            </a:r>
            <a:r>
              <a:rPr lang="en-GB" altLang="en-US" sz="2000"/>
              <a:t> is the point in space representing a given object </a:t>
            </a:r>
            <a:r>
              <a:rPr lang="en-GB" altLang="en-US" sz="2000">
                <a:solidFill>
                  <a:srgbClr val="FF0000"/>
                </a:solidFill>
              </a:rPr>
              <a:t>m</a:t>
            </a:r>
            <a:r>
              <a:rPr lang="en-GB" altLang="en-US" sz="2000" baseline="-25000">
                <a:solidFill>
                  <a:srgbClr val="FF0000"/>
                </a:solidFill>
              </a:rPr>
              <a:t>i</a:t>
            </a:r>
            <a:r>
              <a:rPr lang="en-GB" altLang="en-US" sz="2000"/>
              <a:t> is the mean of cluster </a:t>
            </a:r>
            <a:r>
              <a:rPr lang="en-GB" altLang="en-US" sz="2000">
                <a:solidFill>
                  <a:srgbClr val="FF0000"/>
                </a:solidFill>
              </a:rPr>
              <a:t>C</a:t>
            </a:r>
            <a:r>
              <a:rPr lang="en-GB" altLang="en-US" sz="2000" baseline="-25000">
                <a:solidFill>
                  <a:srgbClr val="FF0000"/>
                </a:solidFill>
              </a:rPr>
              <a:t>i </a:t>
            </a:r>
          </a:p>
        </p:txBody>
      </p:sp>
      <p:sp>
        <p:nvSpPr>
          <p:cNvPr id="4" name="Date Placeholder 3">
            <a:extLst>
              <a:ext uri="{FF2B5EF4-FFF2-40B4-BE49-F238E27FC236}">
                <a16:creationId xmlns:a16="http://schemas.microsoft.com/office/drawing/2014/main" id="{B06BC571-2B5F-A2F8-1EB3-6445D101298B}"/>
              </a:ext>
            </a:extLst>
          </p:cNvPr>
          <p:cNvSpPr>
            <a:spLocks noGrp="1"/>
          </p:cNvSpPr>
          <p:nvPr>
            <p:ph type="dt" sz="quarter" idx="10"/>
          </p:nvPr>
        </p:nvSpPr>
        <p:spPr>
          <a:xfrm>
            <a:off x="533400" y="6492875"/>
            <a:ext cx="2133600" cy="365125"/>
          </a:xfrm>
        </p:spPr>
        <p:txBody>
          <a:bodyPr/>
          <a:lstStyle/>
          <a:p>
            <a:pPr>
              <a:defRPr/>
            </a:pPr>
            <a:fld id="{F56B269B-1FC3-4138-B390-82EB984A5D89}" type="datetime1">
              <a:rPr lang="en-US" smtClean="0"/>
              <a:pPr>
                <a:defRPr/>
              </a:pPr>
              <a:t>6/11/2023</a:t>
            </a:fld>
            <a:endParaRPr lang="en-US" dirty="0"/>
          </a:p>
        </p:txBody>
      </p:sp>
      <p:sp>
        <p:nvSpPr>
          <p:cNvPr id="5" name="Footer Placeholder 4">
            <a:extLst>
              <a:ext uri="{FF2B5EF4-FFF2-40B4-BE49-F238E27FC236}">
                <a16:creationId xmlns:a16="http://schemas.microsoft.com/office/drawing/2014/main" id="{61B9314E-F2C8-6A27-9D8E-FDA717071759}"/>
              </a:ext>
            </a:extLst>
          </p:cNvPr>
          <p:cNvSpPr>
            <a:spLocks noGrp="1"/>
          </p:cNvSpPr>
          <p:nvPr>
            <p:ph type="ftr" sz="quarter" idx="11"/>
          </p:nvPr>
        </p:nvSpPr>
        <p:spPr/>
        <p:txBody>
          <a:bodyPr/>
          <a:lstStyle/>
          <a:p>
            <a:pPr>
              <a:defRPr/>
            </a:pPr>
            <a:r>
              <a:rPr lang="en-US"/>
              <a:t>P.PramodKumar, Sr.Asst.Prof.,</a:t>
            </a:r>
          </a:p>
        </p:txBody>
      </p:sp>
      <p:pic>
        <p:nvPicPr>
          <p:cNvPr id="99334" name="Picture 2">
            <a:extLst>
              <a:ext uri="{FF2B5EF4-FFF2-40B4-BE49-F238E27FC236}">
                <a16:creationId xmlns:a16="http://schemas.microsoft.com/office/drawing/2014/main" id="{2A5557B5-B91F-0DE6-7DC7-256DB1FF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95800"/>
            <a:ext cx="3065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2AE9BFA2-4979-B18B-6D41-F9A1655A9D36}"/>
              </a:ext>
            </a:extLst>
          </p:cNvPr>
          <p:cNvSpPr>
            <a:spLocks noGrp="1"/>
          </p:cNvSpPr>
          <p:nvPr>
            <p:ph type="title"/>
          </p:nvPr>
        </p:nvSpPr>
        <p:spPr>
          <a:xfrm>
            <a:off x="457200" y="274638"/>
            <a:ext cx="8229600" cy="334962"/>
          </a:xfrm>
        </p:spPr>
        <p:txBody>
          <a:bodyPr/>
          <a:lstStyle/>
          <a:p>
            <a:r>
              <a:rPr lang="en-GB" altLang="en-US" sz="3600" b="1"/>
              <a:t>Outlier Analysis: </a:t>
            </a:r>
            <a:endParaRPr lang="en-GB" altLang="en-US" sz="3600"/>
          </a:p>
        </p:txBody>
      </p:sp>
      <p:sp>
        <p:nvSpPr>
          <p:cNvPr id="100355" name="Content Placeholder 2">
            <a:extLst>
              <a:ext uri="{FF2B5EF4-FFF2-40B4-BE49-F238E27FC236}">
                <a16:creationId xmlns:a16="http://schemas.microsoft.com/office/drawing/2014/main" id="{AD6CC992-0821-B5A6-1D8F-7EF1F73D52AB}"/>
              </a:ext>
            </a:extLst>
          </p:cNvPr>
          <p:cNvSpPr>
            <a:spLocks noGrp="1"/>
          </p:cNvSpPr>
          <p:nvPr>
            <p:ph idx="1"/>
          </p:nvPr>
        </p:nvSpPr>
        <p:spPr>
          <a:xfrm>
            <a:off x="457200" y="762000"/>
            <a:ext cx="8229600" cy="5364163"/>
          </a:xfrm>
        </p:spPr>
        <p:txBody>
          <a:bodyPr/>
          <a:lstStyle/>
          <a:p>
            <a:r>
              <a:rPr lang="en-GB" altLang="en-US" sz="2400"/>
              <a:t>There exist data objects that do not comply with the general behavior or model of the data.</a:t>
            </a:r>
          </a:p>
          <a:p>
            <a:pPr lvl="1"/>
            <a:r>
              <a:rPr lang="en-GB" altLang="en-US" sz="2000"/>
              <a:t> Such data objects, which are grossly different from or inconsistent with the remaining set of data, are called </a:t>
            </a:r>
            <a:r>
              <a:rPr lang="en-GB" altLang="en-US" sz="2000">
                <a:solidFill>
                  <a:srgbClr val="FF0000"/>
                </a:solidFill>
              </a:rPr>
              <a:t>outliers</a:t>
            </a:r>
            <a:r>
              <a:rPr lang="en-GB" altLang="en-US" sz="2000"/>
              <a:t>. </a:t>
            </a:r>
          </a:p>
          <a:p>
            <a:r>
              <a:rPr lang="en-GB" altLang="en-US" sz="2400"/>
              <a:t>Many data mining algorithms try to minimize the influence of outliers or eliminate them all together.</a:t>
            </a:r>
          </a:p>
          <a:p>
            <a:pPr lvl="1"/>
            <a:r>
              <a:rPr lang="en-GB" altLang="en-US" sz="2000"/>
              <a:t> This, however, could result in the loss of important hidden information because one person’s noise could be another person’s signal.</a:t>
            </a:r>
          </a:p>
          <a:p>
            <a:pPr lvl="1"/>
            <a:r>
              <a:rPr lang="en-GB" altLang="en-US" sz="2000"/>
              <a:t>In other words, the outliers may be of particular interest, such as in the case of fraud detection, where outliers may indicate fraudulent activity.</a:t>
            </a:r>
          </a:p>
          <a:p>
            <a:r>
              <a:rPr lang="en-GB" altLang="en-US" sz="2400"/>
              <a:t>Thus, outlier detection and analysis is an interesting data mining task, referred to as outlier mining. </a:t>
            </a:r>
          </a:p>
        </p:txBody>
      </p:sp>
      <p:sp>
        <p:nvSpPr>
          <p:cNvPr id="4" name="Date Placeholder 3">
            <a:extLst>
              <a:ext uri="{FF2B5EF4-FFF2-40B4-BE49-F238E27FC236}">
                <a16:creationId xmlns:a16="http://schemas.microsoft.com/office/drawing/2014/main" id="{F92D8234-DF45-4282-5DF2-0DDD2B0DC3D8}"/>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B3ADDDAD-D952-4EA8-1993-E8E52882A813}"/>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90A6294-DB11-A72A-D670-0ACA9E04FF1E}"/>
              </a:ext>
            </a:extLst>
          </p:cNvPr>
          <p:cNvSpPr>
            <a:spLocks noGrp="1"/>
          </p:cNvSpPr>
          <p:nvPr>
            <p:ph type="title"/>
          </p:nvPr>
        </p:nvSpPr>
        <p:spPr>
          <a:xfrm>
            <a:off x="457200" y="274638"/>
            <a:ext cx="8229600" cy="334962"/>
          </a:xfrm>
        </p:spPr>
        <p:txBody>
          <a:bodyPr/>
          <a:lstStyle/>
          <a:p>
            <a:r>
              <a:rPr lang="en-GB" altLang="en-US" b="1"/>
              <a:t>Outlier Analysis: </a:t>
            </a:r>
            <a:endParaRPr lang="en-GB" altLang="en-US"/>
          </a:p>
        </p:txBody>
      </p:sp>
      <p:sp>
        <p:nvSpPr>
          <p:cNvPr id="101379" name="Content Placeholder 2">
            <a:extLst>
              <a:ext uri="{FF2B5EF4-FFF2-40B4-BE49-F238E27FC236}">
                <a16:creationId xmlns:a16="http://schemas.microsoft.com/office/drawing/2014/main" id="{519A6857-2878-DF90-5D68-143608A3BBC9}"/>
              </a:ext>
            </a:extLst>
          </p:cNvPr>
          <p:cNvSpPr>
            <a:spLocks noGrp="1"/>
          </p:cNvSpPr>
          <p:nvPr>
            <p:ph idx="1"/>
          </p:nvPr>
        </p:nvSpPr>
        <p:spPr>
          <a:xfrm>
            <a:off x="228600" y="762000"/>
            <a:ext cx="8763000" cy="5364163"/>
          </a:xfrm>
        </p:spPr>
        <p:txBody>
          <a:bodyPr/>
          <a:lstStyle/>
          <a:p>
            <a:r>
              <a:rPr lang="en-GB" altLang="en-US" sz="2400"/>
              <a:t>It can be used in fraud detection, for example, by detecting unusual usage of credit cards or telecommunication services.</a:t>
            </a:r>
          </a:p>
          <a:p>
            <a:r>
              <a:rPr lang="en-GB" altLang="en-US" sz="2400"/>
              <a:t>In addition, it is useful in customized marketing for identifying the spending behavior of customers with extremely low or extremely high incomes, or in medical analysis for finding unusual responses to various medical treatments. </a:t>
            </a:r>
          </a:p>
          <a:p>
            <a:r>
              <a:rPr lang="en-GB" altLang="en-US" sz="2400"/>
              <a:t>Outlier mining can be described as follows:</a:t>
            </a:r>
          </a:p>
          <a:p>
            <a:pPr lvl="1"/>
            <a:r>
              <a:rPr lang="en-GB" altLang="en-US" sz="2000"/>
              <a:t> Given a set of </a:t>
            </a:r>
            <a:r>
              <a:rPr lang="en-GB" altLang="en-US" sz="2000" i="1">
                <a:solidFill>
                  <a:srgbClr val="FF0000"/>
                </a:solidFill>
              </a:rPr>
              <a:t>n</a:t>
            </a:r>
            <a:r>
              <a:rPr lang="en-GB" altLang="en-US" sz="2000" i="1"/>
              <a:t> data points or objects and k, the expected number of outliers, find the top k objects that are considerably dissimilar, exceptional, or inconsistent with respect to the remaining data.</a:t>
            </a:r>
          </a:p>
          <a:p>
            <a:r>
              <a:rPr lang="en-GB" altLang="en-US" sz="2400" i="1"/>
              <a:t>The outlier mining problem can be viewed as two subproblems: </a:t>
            </a:r>
          </a:p>
          <a:p>
            <a:pPr lvl="1"/>
            <a:r>
              <a:rPr lang="en-GB" altLang="en-US" sz="2000"/>
              <a:t>Define what data can be considered as inconsistent in a given data set, and </a:t>
            </a:r>
          </a:p>
          <a:p>
            <a:pPr lvl="1"/>
            <a:r>
              <a:rPr lang="en-GB" altLang="en-US" sz="2000"/>
              <a:t>Find an efficient method to mine the outliers so defined. </a:t>
            </a:r>
          </a:p>
          <a:p>
            <a:endParaRPr lang="en-GB" altLang="en-US" sz="2400"/>
          </a:p>
          <a:p>
            <a:endParaRPr lang="en-GB" altLang="en-US" sz="2400"/>
          </a:p>
        </p:txBody>
      </p:sp>
      <p:sp>
        <p:nvSpPr>
          <p:cNvPr id="4" name="Date Placeholder 3">
            <a:extLst>
              <a:ext uri="{FF2B5EF4-FFF2-40B4-BE49-F238E27FC236}">
                <a16:creationId xmlns:a16="http://schemas.microsoft.com/office/drawing/2014/main" id="{3F76F3E3-CF4E-BE3E-5E94-DF6838A2C8E8}"/>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3794B900-BF8D-88A3-6833-2CE98636DEE0}"/>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CDD31903-CD6D-31CC-FB92-EC0D0BA7B518}"/>
              </a:ext>
            </a:extLst>
          </p:cNvPr>
          <p:cNvSpPr>
            <a:spLocks noGrp="1"/>
          </p:cNvSpPr>
          <p:nvPr>
            <p:ph type="title"/>
          </p:nvPr>
        </p:nvSpPr>
        <p:spPr>
          <a:xfrm>
            <a:off x="457200" y="274638"/>
            <a:ext cx="8229600" cy="639762"/>
          </a:xfrm>
        </p:spPr>
        <p:txBody>
          <a:bodyPr/>
          <a:lstStyle/>
          <a:p>
            <a:r>
              <a:rPr lang="en-GB" altLang="en-US" sz="3600" b="1"/>
              <a:t>Types of outlier detection</a:t>
            </a:r>
            <a:endParaRPr lang="en-GB" altLang="en-US" sz="3600"/>
          </a:p>
        </p:txBody>
      </p:sp>
      <p:sp>
        <p:nvSpPr>
          <p:cNvPr id="102403" name="Content Placeholder 2">
            <a:extLst>
              <a:ext uri="{FF2B5EF4-FFF2-40B4-BE49-F238E27FC236}">
                <a16:creationId xmlns:a16="http://schemas.microsoft.com/office/drawing/2014/main" id="{51716A5E-79AA-FE03-26F4-1FC03940006B}"/>
              </a:ext>
            </a:extLst>
          </p:cNvPr>
          <p:cNvSpPr>
            <a:spLocks noGrp="1"/>
          </p:cNvSpPr>
          <p:nvPr>
            <p:ph idx="1"/>
          </p:nvPr>
        </p:nvSpPr>
        <p:spPr>
          <a:xfrm>
            <a:off x="381000" y="1371600"/>
            <a:ext cx="8229600" cy="2895600"/>
          </a:xfrm>
        </p:spPr>
        <p:txBody>
          <a:bodyPr/>
          <a:lstStyle/>
          <a:p>
            <a:r>
              <a:rPr lang="en-GB" altLang="en-US">
                <a:solidFill>
                  <a:srgbClr val="00B0F0"/>
                </a:solidFill>
              </a:rPr>
              <a:t>Statistical Distribution-Based Outlier Detection </a:t>
            </a:r>
          </a:p>
          <a:p>
            <a:r>
              <a:rPr lang="en-GB" altLang="en-US">
                <a:solidFill>
                  <a:srgbClr val="00B0F0"/>
                </a:solidFill>
              </a:rPr>
              <a:t>Distance-Based Outlier Detection </a:t>
            </a:r>
          </a:p>
          <a:p>
            <a:r>
              <a:rPr lang="en-GB" altLang="en-US">
                <a:solidFill>
                  <a:srgbClr val="00B0F0"/>
                </a:solidFill>
              </a:rPr>
              <a:t>Density-Based Local Outlier Detection </a:t>
            </a:r>
          </a:p>
          <a:p>
            <a:r>
              <a:rPr lang="en-GB" altLang="en-US">
                <a:solidFill>
                  <a:srgbClr val="00B0F0"/>
                </a:solidFill>
              </a:rPr>
              <a:t>Deviation-Based Outlier Detection </a:t>
            </a:r>
          </a:p>
          <a:p>
            <a:endParaRPr lang="en-GB" altLang="en-US"/>
          </a:p>
        </p:txBody>
      </p:sp>
      <p:sp>
        <p:nvSpPr>
          <p:cNvPr id="4" name="Date Placeholder 3">
            <a:extLst>
              <a:ext uri="{FF2B5EF4-FFF2-40B4-BE49-F238E27FC236}">
                <a16:creationId xmlns:a16="http://schemas.microsoft.com/office/drawing/2014/main" id="{9D83C021-41EE-FA60-871A-5AE99B44A9B7}"/>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2A4A0B40-F62A-2289-EDF1-4414DBDD0DD1}"/>
              </a:ext>
            </a:extLst>
          </p:cNvPr>
          <p:cNvSpPr>
            <a:spLocks noGrp="1"/>
          </p:cNvSpPr>
          <p:nvPr>
            <p:ph type="ftr" sz="quarter" idx="11"/>
          </p:nvPr>
        </p:nvSpPr>
        <p:spPr/>
        <p:txBody>
          <a:bodyPr/>
          <a:lstStyle/>
          <a:p>
            <a:pPr>
              <a:defRPr/>
            </a:pPr>
            <a:r>
              <a:rPr lang="en-US"/>
              <a:t>P.PramodKumar, Sr.Asst.Prof.,</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591782-457F-EEAB-321F-C073532DC865}"/>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CC2AE3E0-AFC8-3EF9-724F-68D3CA9C9C36}"/>
              </a:ext>
            </a:extLst>
          </p:cNvPr>
          <p:cNvSpPr>
            <a:spLocks noGrp="1"/>
          </p:cNvSpPr>
          <p:nvPr>
            <p:ph type="ftr" sz="quarter" idx="11"/>
          </p:nvPr>
        </p:nvSpPr>
        <p:spPr/>
        <p:txBody>
          <a:bodyPr/>
          <a:lstStyle/>
          <a:p>
            <a:pPr>
              <a:defRPr/>
            </a:pPr>
            <a:r>
              <a:rPr lang="en-US"/>
              <a:t>P.PramodKumar, Sr.Asst.Prof.,</a:t>
            </a:r>
          </a:p>
        </p:txBody>
      </p:sp>
      <p:sp>
        <p:nvSpPr>
          <p:cNvPr id="6" name="Rectangle 2">
            <a:extLst>
              <a:ext uri="{FF2B5EF4-FFF2-40B4-BE49-F238E27FC236}">
                <a16:creationId xmlns:a16="http://schemas.microsoft.com/office/drawing/2014/main" id="{C66C07C7-12AB-BEFB-F3D7-19B37CCD67DD}"/>
              </a:ext>
            </a:extLst>
          </p:cNvPr>
          <p:cNvSpPr txBox="1">
            <a:spLocks noChangeArrowheads="1"/>
          </p:cNvSpPr>
          <p:nvPr/>
        </p:nvSpPr>
        <p:spPr bwMode="auto">
          <a:xfrm>
            <a:off x="868363" y="361950"/>
            <a:ext cx="7716837" cy="477838"/>
          </a:xfrm>
          <a:prstGeom prst="rect">
            <a:avLst/>
          </a:prstGeom>
          <a:noFill/>
          <a:ln w="9525">
            <a:noFill/>
            <a:miter lim="800000"/>
            <a:headEnd/>
            <a:tailEnd/>
          </a:ln>
        </p:spPr>
        <p:txBody>
          <a:bodyPr lIns="92075" tIns="46038" rIns="92075" bIns="46038" anchor="ctr">
            <a:normAutofit fontScale="75000" lnSpcReduction="20000"/>
          </a:bodyPr>
          <a:lstStyle/>
          <a:p>
            <a:pPr algn="ctr" eaLnBrk="1" fontAlgn="auto" hangingPunct="1">
              <a:spcAft>
                <a:spcPts val="0"/>
              </a:spcAft>
              <a:defRPr/>
            </a:pPr>
            <a:r>
              <a:rPr lang="en-US" sz="4000">
                <a:latin typeface="+mj-lt"/>
                <a:ea typeface="+mj-ea"/>
                <a:cs typeface="+mj-cs"/>
              </a:rPr>
              <a:t>Major </a:t>
            </a:r>
            <a:r>
              <a:rPr lang="en-US" sz="4000">
                <a:solidFill>
                  <a:srgbClr val="FF0000"/>
                </a:solidFill>
                <a:latin typeface="+mj-lt"/>
                <a:ea typeface="+mj-ea"/>
                <a:cs typeface="+mj-cs"/>
              </a:rPr>
              <a:t>Issues</a:t>
            </a:r>
            <a:r>
              <a:rPr lang="en-US" sz="4000">
                <a:latin typeface="+mj-lt"/>
                <a:ea typeface="+mj-ea"/>
                <a:cs typeface="+mj-cs"/>
              </a:rPr>
              <a:t> in Data Mining</a:t>
            </a:r>
            <a:endParaRPr lang="en-US" sz="4000" b="1" u="sng" dirty="0">
              <a:latin typeface="+mj-lt"/>
              <a:ea typeface="+mj-ea"/>
              <a:cs typeface="+mj-cs"/>
            </a:endParaRPr>
          </a:p>
        </p:txBody>
      </p:sp>
      <p:sp>
        <p:nvSpPr>
          <p:cNvPr id="7" name="Rectangle 3">
            <a:extLst>
              <a:ext uri="{FF2B5EF4-FFF2-40B4-BE49-F238E27FC236}">
                <a16:creationId xmlns:a16="http://schemas.microsoft.com/office/drawing/2014/main" id="{35568D6E-0B30-43D1-982A-F39951881749}"/>
              </a:ext>
            </a:extLst>
          </p:cNvPr>
          <p:cNvSpPr txBox="1">
            <a:spLocks noChangeArrowheads="1"/>
          </p:cNvSpPr>
          <p:nvPr/>
        </p:nvSpPr>
        <p:spPr bwMode="auto">
          <a:xfrm>
            <a:off x="381000" y="1066800"/>
            <a:ext cx="8382000" cy="5791200"/>
          </a:xfrm>
          <a:prstGeom prst="rect">
            <a:avLst/>
          </a:prstGeom>
          <a:noFill/>
          <a:ln w="9525">
            <a:noFill/>
            <a:miter lim="800000"/>
            <a:headEnd/>
            <a:tailEnd/>
          </a:ln>
        </p:spPr>
        <p:txBody>
          <a:bodyPr lIns="92075" tIns="46038" rIns="92075" bIns="46038"/>
          <a:lstStyle/>
          <a:p>
            <a:pPr marL="342900" indent="-342900" eaLnBrk="1" hangingPunct="1">
              <a:lnSpc>
                <a:spcPct val="110000"/>
              </a:lnSpc>
              <a:spcBef>
                <a:spcPct val="20000"/>
              </a:spcBef>
              <a:buFont typeface="Wingdings" pitchFamily="2" charset="2"/>
              <a:buNone/>
              <a:defRPr/>
            </a:pPr>
            <a:endParaRPr lang="en-US" sz="2800" u="sng" dirty="0">
              <a:latin typeface="+mn-lt"/>
            </a:endParaRPr>
          </a:p>
          <a:p>
            <a:pPr eaLnBrk="1" hangingPunct="1">
              <a:lnSpc>
                <a:spcPct val="110000"/>
              </a:lnSpc>
              <a:spcBef>
                <a:spcPct val="20000"/>
              </a:spcBef>
              <a:buFont typeface="Arial" charset="0"/>
              <a:buNone/>
              <a:defRPr/>
            </a:pPr>
            <a:r>
              <a:rPr lang="en-US" sz="2800" dirty="0">
                <a:latin typeface="+mn-lt"/>
              </a:rPr>
              <a:t> </a:t>
            </a:r>
            <a:r>
              <a:rPr lang="en-US" sz="2800" dirty="0">
                <a:solidFill>
                  <a:srgbClr val="FF0000"/>
                </a:solidFill>
                <a:latin typeface="+mn-lt"/>
              </a:rPr>
              <a:t>1.</a:t>
            </a:r>
            <a:r>
              <a:rPr lang="en-US" sz="2800" dirty="0">
                <a:latin typeface="+mn-lt"/>
              </a:rPr>
              <a:t> </a:t>
            </a:r>
            <a:r>
              <a:rPr lang="en-US" sz="2800" dirty="0">
                <a:solidFill>
                  <a:srgbClr val="00B0F0"/>
                </a:solidFill>
                <a:latin typeface="+mn-lt"/>
              </a:rPr>
              <a:t>Mining methodology and user interaction issues</a:t>
            </a:r>
          </a:p>
          <a:p>
            <a:pPr marL="742950" lvl="1" indent="-285750" eaLnBrk="1" hangingPunct="1">
              <a:lnSpc>
                <a:spcPct val="110000"/>
              </a:lnSpc>
              <a:spcBef>
                <a:spcPct val="20000"/>
              </a:spcBef>
              <a:buFont typeface="Arial" charset="0"/>
              <a:buChar char="–"/>
              <a:defRPr/>
            </a:pPr>
            <a:r>
              <a:rPr lang="en-US" sz="2400" dirty="0">
                <a:latin typeface="+mn-lt"/>
              </a:rPr>
              <a:t>Mining different kinds of knowledge in databases</a:t>
            </a:r>
          </a:p>
          <a:p>
            <a:pPr marL="742950" lvl="1" indent="-285750" eaLnBrk="1" hangingPunct="1">
              <a:lnSpc>
                <a:spcPct val="110000"/>
              </a:lnSpc>
              <a:spcBef>
                <a:spcPct val="20000"/>
              </a:spcBef>
              <a:buFont typeface="Arial" charset="0"/>
              <a:buChar char="–"/>
              <a:defRPr/>
            </a:pPr>
            <a:r>
              <a:rPr lang="en-US" sz="2400" dirty="0">
                <a:latin typeface="+mn-lt"/>
              </a:rPr>
              <a:t>Interactive mining of knowledge at multiple levels of abstraction</a:t>
            </a:r>
          </a:p>
          <a:p>
            <a:pPr marL="742950" lvl="1" indent="-285750" eaLnBrk="1" hangingPunct="1">
              <a:lnSpc>
                <a:spcPct val="110000"/>
              </a:lnSpc>
              <a:spcBef>
                <a:spcPct val="20000"/>
              </a:spcBef>
              <a:buFont typeface="Arial" charset="0"/>
              <a:buChar char="–"/>
              <a:defRPr/>
            </a:pPr>
            <a:r>
              <a:rPr lang="en-US" sz="2400" dirty="0">
                <a:latin typeface="+mn-lt"/>
              </a:rPr>
              <a:t>Incorporation of background knowledge</a:t>
            </a:r>
          </a:p>
          <a:p>
            <a:pPr marL="742950" lvl="1" indent="-285750" eaLnBrk="1" hangingPunct="1">
              <a:lnSpc>
                <a:spcPct val="110000"/>
              </a:lnSpc>
              <a:spcBef>
                <a:spcPct val="20000"/>
              </a:spcBef>
              <a:buFont typeface="Arial" charset="0"/>
              <a:buChar char="–"/>
              <a:defRPr/>
            </a:pPr>
            <a:r>
              <a:rPr lang="en-US" sz="2400" dirty="0">
                <a:latin typeface="+mn-lt"/>
              </a:rPr>
              <a:t>Data mining query languages and ad-hoc data mining</a:t>
            </a:r>
          </a:p>
          <a:p>
            <a:pPr marL="742950" lvl="1" indent="-285750" eaLnBrk="1" hangingPunct="1">
              <a:lnSpc>
                <a:spcPct val="110000"/>
              </a:lnSpc>
              <a:spcBef>
                <a:spcPct val="20000"/>
              </a:spcBef>
              <a:buFont typeface="Arial" charset="0"/>
              <a:buChar char="–"/>
              <a:defRPr/>
            </a:pPr>
            <a:r>
              <a:rPr lang="en-US" sz="2400" dirty="0">
                <a:latin typeface="+mn-lt"/>
              </a:rPr>
              <a:t>Expression and visualization of data mining results</a:t>
            </a:r>
          </a:p>
          <a:p>
            <a:pPr marL="742950" lvl="1" indent="-285750" eaLnBrk="1" hangingPunct="1">
              <a:lnSpc>
                <a:spcPct val="110000"/>
              </a:lnSpc>
              <a:spcBef>
                <a:spcPct val="20000"/>
              </a:spcBef>
              <a:buFont typeface="Arial" charset="0"/>
              <a:buChar char="–"/>
              <a:defRPr/>
            </a:pPr>
            <a:r>
              <a:rPr lang="en-US" sz="2400" dirty="0">
                <a:latin typeface="+mn-lt"/>
              </a:rPr>
              <a:t>Handling noise and incomplete data</a:t>
            </a:r>
          </a:p>
          <a:p>
            <a:pPr marL="742950" lvl="1" indent="-285750" eaLnBrk="1" hangingPunct="1">
              <a:lnSpc>
                <a:spcPct val="110000"/>
              </a:lnSpc>
              <a:spcBef>
                <a:spcPct val="20000"/>
              </a:spcBef>
              <a:buFont typeface="Arial" charset="0"/>
              <a:buChar char="–"/>
              <a:defRPr/>
            </a:pPr>
            <a:r>
              <a:rPr lang="en-US" sz="2400" dirty="0">
                <a:latin typeface="+mn-lt"/>
              </a:rPr>
              <a:t>Pattern evaluation: the interestingness problem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B83A3-2500-68DE-3481-587AF1C98154}"/>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04ACECF7-6308-620E-9740-610D3A8C2F81}"/>
              </a:ext>
            </a:extLst>
          </p:cNvPr>
          <p:cNvSpPr>
            <a:spLocks noGrp="1"/>
          </p:cNvSpPr>
          <p:nvPr>
            <p:ph type="ftr" sz="quarter" idx="11"/>
          </p:nvPr>
        </p:nvSpPr>
        <p:spPr/>
        <p:txBody>
          <a:bodyPr/>
          <a:lstStyle/>
          <a:p>
            <a:pPr>
              <a:defRPr/>
            </a:pPr>
            <a:r>
              <a:rPr lang="en-US"/>
              <a:t>P.PramodKumar, Sr.Asst.Prof.,</a:t>
            </a:r>
          </a:p>
        </p:txBody>
      </p:sp>
      <p:sp>
        <p:nvSpPr>
          <p:cNvPr id="104452" name="Rectangle 2">
            <a:extLst>
              <a:ext uri="{FF2B5EF4-FFF2-40B4-BE49-F238E27FC236}">
                <a16:creationId xmlns:a16="http://schemas.microsoft.com/office/drawing/2014/main" id="{5F06DC4D-B18A-F3A8-2F96-00D853114A7B}"/>
              </a:ext>
            </a:extLst>
          </p:cNvPr>
          <p:cNvSpPr>
            <a:spLocks noGrp="1"/>
          </p:cNvSpPr>
          <p:nvPr>
            <p:ph type="title"/>
          </p:nvPr>
        </p:nvSpPr>
        <p:spPr/>
        <p:txBody>
          <a:bodyPr/>
          <a:lstStyle/>
          <a:p>
            <a:pPr eaLnBrk="1" hangingPunct="1"/>
            <a:r>
              <a:rPr lang="en-US" altLang="en-US" sz="4000"/>
              <a:t>Major </a:t>
            </a:r>
            <a:r>
              <a:rPr lang="en-US" altLang="en-US" sz="4000">
                <a:solidFill>
                  <a:srgbClr val="FF0000"/>
                </a:solidFill>
              </a:rPr>
              <a:t>Issues</a:t>
            </a:r>
            <a:r>
              <a:rPr lang="en-US" altLang="en-US" sz="4000"/>
              <a:t> in Data Mining</a:t>
            </a:r>
          </a:p>
        </p:txBody>
      </p:sp>
      <p:sp>
        <p:nvSpPr>
          <p:cNvPr id="7" name="Rectangle 3">
            <a:extLst>
              <a:ext uri="{FF2B5EF4-FFF2-40B4-BE49-F238E27FC236}">
                <a16:creationId xmlns:a16="http://schemas.microsoft.com/office/drawing/2014/main" id="{BCDE19FD-186C-9267-7073-B2712B39D63F}"/>
              </a:ext>
            </a:extLst>
          </p:cNvPr>
          <p:cNvSpPr>
            <a:spLocks noGrp="1" noChangeArrowheads="1"/>
          </p:cNvSpPr>
          <p:nvPr>
            <p:ph idx="1"/>
          </p:nvPr>
        </p:nvSpPr>
        <p:spPr/>
        <p:txBody>
          <a:bodyPr/>
          <a:lstStyle/>
          <a:p>
            <a:pPr marL="0" indent="0" eaLnBrk="1" hangingPunct="1">
              <a:lnSpc>
                <a:spcPct val="110000"/>
              </a:lnSpc>
              <a:buFont typeface="Arial" charset="0"/>
              <a:buNone/>
              <a:defRPr/>
            </a:pPr>
            <a:r>
              <a:rPr lang="en-US" sz="2800" dirty="0">
                <a:solidFill>
                  <a:srgbClr val="FF0000"/>
                </a:solidFill>
              </a:rPr>
              <a:t>2. </a:t>
            </a:r>
            <a:r>
              <a:rPr lang="en-US" sz="2800" dirty="0">
                <a:solidFill>
                  <a:srgbClr val="00B0F0"/>
                </a:solidFill>
              </a:rPr>
              <a:t>Performance issues</a:t>
            </a:r>
          </a:p>
          <a:p>
            <a:pPr lvl="1" eaLnBrk="1" hangingPunct="1">
              <a:lnSpc>
                <a:spcPct val="110000"/>
              </a:lnSpc>
              <a:buFont typeface="Arial" charset="0"/>
              <a:buChar char="–"/>
              <a:defRPr/>
            </a:pPr>
            <a:r>
              <a:rPr lang="en-US" dirty="0"/>
              <a:t>Efficiency and scalability of data mining algorithms</a:t>
            </a:r>
          </a:p>
          <a:p>
            <a:pPr lvl="1" eaLnBrk="1" hangingPunct="1">
              <a:lnSpc>
                <a:spcPct val="110000"/>
              </a:lnSpc>
              <a:buFont typeface="Arial" charset="0"/>
              <a:buChar char="–"/>
              <a:defRPr/>
            </a:pPr>
            <a:r>
              <a:rPr lang="en-US" dirty="0"/>
              <a:t>Parallel, distributed and incremental mining methods</a:t>
            </a:r>
            <a:endParaRPr lang="en-US" b="1" dirty="0"/>
          </a:p>
          <a:p>
            <a:pPr eaLnBrk="1" hangingPunct="1">
              <a:buFont typeface="Wingdings" pitchFamily="2" charset="2"/>
              <a:buNone/>
              <a:defRPr/>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236291-C1B2-C8B8-757D-51FCADB04E67}"/>
              </a:ext>
            </a:extLst>
          </p:cNvPr>
          <p:cNvSpPr>
            <a:spLocks noGrp="1"/>
          </p:cNvSpPr>
          <p:nvPr>
            <p:ph type="dt" sz="quarter" idx="10"/>
          </p:nvPr>
        </p:nvSpPr>
        <p:spPr/>
        <p:txBody>
          <a:bodyPr/>
          <a:lstStyle/>
          <a:p>
            <a:pPr>
              <a:defRPr/>
            </a:pPr>
            <a:fld id="{F56B269B-1FC3-4138-B390-82EB984A5D89}" type="datetime1">
              <a:rPr lang="en-US" smtClean="0"/>
              <a:pPr>
                <a:defRPr/>
              </a:pPr>
              <a:t>6/11/2023</a:t>
            </a:fld>
            <a:endParaRPr lang="en-US"/>
          </a:p>
        </p:txBody>
      </p:sp>
      <p:sp>
        <p:nvSpPr>
          <p:cNvPr id="5" name="Footer Placeholder 4">
            <a:extLst>
              <a:ext uri="{FF2B5EF4-FFF2-40B4-BE49-F238E27FC236}">
                <a16:creationId xmlns:a16="http://schemas.microsoft.com/office/drawing/2014/main" id="{8357F48B-E58C-5F83-DD60-D9E5B003B0D2}"/>
              </a:ext>
            </a:extLst>
          </p:cNvPr>
          <p:cNvSpPr>
            <a:spLocks noGrp="1"/>
          </p:cNvSpPr>
          <p:nvPr>
            <p:ph type="ftr" sz="quarter" idx="11"/>
          </p:nvPr>
        </p:nvSpPr>
        <p:spPr/>
        <p:txBody>
          <a:bodyPr/>
          <a:lstStyle/>
          <a:p>
            <a:pPr>
              <a:defRPr/>
            </a:pPr>
            <a:r>
              <a:rPr lang="en-US"/>
              <a:t>P.PramodKumar, Sr.Asst.Prof.,</a:t>
            </a:r>
          </a:p>
        </p:txBody>
      </p:sp>
      <p:sp>
        <p:nvSpPr>
          <p:cNvPr id="105476" name="Rectangle 2">
            <a:extLst>
              <a:ext uri="{FF2B5EF4-FFF2-40B4-BE49-F238E27FC236}">
                <a16:creationId xmlns:a16="http://schemas.microsoft.com/office/drawing/2014/main" id="{4BA51FFA-F5D6-A68D-5504-C9F824275C76}"/>
              </a:ext>
            </a:extLst>
          </p:cNvPr>
          <p:cNvSpPr>
            <a:spLocks noGrp="1"/>
          </p:cNvSpPr>
          <p:nvPr>
            <p:ph type="title"/>
          </p:nvPr>
        </p:nvSpPr>
        <p:spPr>
          <a:xfrm>
            <a:off x="701675" y="274638"/>
            <a:ext cx="7799388" cy="703262"/>
          </a:xfrm>
          <a:noFill/>
        </p:spPr>
        <p:txBody>
          <a:bodyPr lIns="92075" tIns="46038" rIns="92075" bIns="46038"/>
          <a:lstStyle/>
          <a:p>
            <a:pPr eaLnBrk="1" hangingPunct="1"/>
            <a:r>
              <a:rPr lang="en-US" altLang="en-US" sz="4000"/>
              <a:t>Major </a:t>
            </a:r>
            <a:r>
              <a:rPr lang="en-US" altLang="en-US" sz="4000">
                <a:solidFill>
                  <a:srgbClr val="FF0000"/>
                </a:solidFill>
              </a:rPr>
              <a:t>Issues</a:t>
            </a:r>
            <a:r>
              <a:rPr lang="en-US" altLang="en-US" sz="4000"/>
              <a:t> in Data Mining</a:t>
            </a:r>
          </a:p>
        </p:txBody>
      </p:sp>
      <p:sp>
        <p:nvSpPr>
          <p:cNvPr id="7" name="Rectangle 3">
            <a:extLst>
              <a:ext uri="{FF2B5EF4-FFF2-40B4-BE49-F238E27FC236}">
                <a16:creationId xmlns:a16="http://schemas.microsoft.com/office/drawing/2014/main" id="{6134B7C7-B988-ABDE-E402-5D34C9CE87BC}"/>
              </a:ext>
            </a:extLst>
          </p:cNvPr>
          <p:cNvSpPr>
            <a:spLocks noGrp="1" noChangeArrowheads="1"/>
          </p:cNvSpPr>
          <p:nvPr>
            <p:ph idx="1"/>
          </p:nvPr>
        </p:nvSpPr>
        <p:spPr>
          <a:xfrm>
            <a:off x="381000" y="1524000"/>
            <a:ext cx="8382000" cy="5105400"/>
          </a:xfrm>
        </p:spPr>
        <p:txBody>
          <a:bodyPr lIns="92075" tIns="46038" rIns="92075" bIns="46038"/>
          <a:lstStyle/>
          <a:p>
            <a:pPr marL="0" indent="0" eaLnBrk="1" hangingPunct="1">
              <a:buFont typeface="Arial" charset="0"/>
              <a:buNone/>
              <a:defRPr/>
            </a:pPr>
            <a:r>
              <a:rPr lang="en-US" dirty="0">
                <a:solidFill>
                  <a:srgbClr val="FF0000"/>
                </a:solidFill>
              </a:rPr>
              <a:t>3.</a:t>
            </a:r>
            <a:r>
              <a:rPr lang="en-US" dirty="0">
                <a:solidFill>
                  <a:srgbClr val="00B0F0"/>
                </a:solidFill>
              </a:rPr>
              <a:t> Issues relating to the diversity of data types</a:t>
            </a:r>
          </a:p>
          <a:p>
            <a:pPr eaLnBrk="1" hangingPunct="1">
              <a:buFont typeface="Wingdings" pitchFamily="2" charset="2"/>
              <a:buNone/>
              <a:defRPr/>
            </a:pPr>
            <a:endParaRPr lang="en-US" dirty="0"/>
          </a:p>
          <a:p>
            <a:pPr lvl="1" eaLnBrk="1" hangingPunct="1">
              <a:buFont typeface="Arial" charset="0"/>
              <a:buChar char="–"/>
              <a:defRPr/>
            </a:pPr>
            <a:r>
              <a:rPr lang="en-US" dirty="0"/>
              <a:t>Handling relational(simple) and complex types of data.</a:t>
            </a:r>
          </a:p>
          <a:p>
            <a:pPr lvl="1" eaLnBrk="1" hangingPunct="1">
              <a:buFont typeface="Wingdings" pitchFamily="2" charset="2"/>
              <a:buNone/>
              <a:defRPr/>
            </a:pPr>
            <a:endParaRPr lang="en-US" dirty="0"/>
          </a:p>
          <a:p>
            <a:pPr lvl="1" eaLnBrk="1" hangingPunct="1">
              <a:buFont typeface="Arial" charset="0"/>
              <a:buChar char="–"/>
              <a:defRPr/>
            </a:pPr>
            <a:r>
              <a:rPr lang="en-US" dirty="0"/>
              <a:t>Mining information from heterogeneous databases and global information systems (WWW)</a:t>
            </a:r>
            <a:endParaRPr 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C16B225-8D81-31C5-DA57-26FB164324DF}"/>
              </a:ext>
            </a:extLst>
          </p:cNvPr>
          <p:cNvSpPr>
            <a:spLocks noGrp="1" noChangeArrowheads="1"/>
          </p:cNvSpPr>
          <p:nvPr>
            <p:ph type="title"/>
          </p:nvPr>
        </p:nvSpPr>
        <p:spPr>
          <a:xfrm>
            <a:off x="304800" y="609600"/>
            <a:ext cx="8686800" cy="533400"/>
          </a:xfrm>
        </p:spPr>
        <p:txBody>
          <a:bodyPr lIns="92075" tIns="46038" rIns="92075" bIns="46038" rtlCol="0">
            <a:normAutofit fontScale="90000"/>
          </a:bodyPr>
          <a:lstStyle/>
          <a:p>
            <a:pPr eaLnBrk="1" fontAlgn="auto" hangingPunct="1">
              <a:spcAft>
                <a:spcPts val="0"/>
              </a:spcAft>
              <a:defRPr/>
            </a:pPr>
            <a:r>
              <a:rPr lang="en-US" dirty="0"/>
              <a:t>Data Mining and Business Intelligence</a:t>
            </a:r>
            <a:r>
              <a:rPr lang="en-US" sz="3600" b="1" dirty="0"/>
              <a:t> </a:t>
            </a:r>
          </a:p>
        </p:txBody>
      </p:sp>
      <p:sp>
        <p:nvSpPr>
          <p:cNvPr id="106499" name="AutoShape 3">
            <a:extLst>
              <a:ext uri="{FF2B5EF4-FFF2-40B4-BE49-F238E27FC236}">
                <a16:creationId xmlns:a16="http://schemas.microsoft.com/office/drawing/2014/main" id="{31BA4D75-6E12-C424-0091-B16E3EE21D85}"/>
              </a:ext>
            </a:extLst>
          </p:cNvPr>
          <p:cNvSpPr>
            <a:spLocks noChangeArrowheads="1"/>
          </p:cNvSpPr>
          <p:nvPr/>
        </p:nvSpPr>
        <p:spPr bwMode="auto">
          <a:xfrm>
            <a:off x="762000" y="1447800"/>
            <a:ext cx="7467600" cy="50292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ndParaRPr>
          </a:p>
        </p:txBody>
      </p:sp>
      <p:sp>
        <p:nvSpPr>
          <p:cNvPr id="106500" name="Line 4">
            <a:extLst>
              <a:ext uri="{FF2B5EF4-FFF2-40B4-BE49-F238E27FC236}">
                <a16:creationId xmlns:a16="http://schemas.microsoft.com/office/drawing/2014/main" id="{CF6F0D91-4DC5-3418-757E-F808D1C7BBFD}"/>
              </a:ext>
            </a:extLst>
          </p:cNvPr>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01" name="Line 5">
            <a:extLst>
              <a:ext uri="{FF2B5EF4-FFF2-40B4-BE49-F238E27FC236}">
                <a16:creationId xmlns:a16="http://schemas.microsoft.com/office/drawing/2014/main" id="{1B888B2E-ACF5-38F7-3394-DE0A827F550E}"/>
              </a:ext>
            </a:extLst>
          </p:cNvPr>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02" name="Line 6">
            <a:extLst>
              <a:ext uri="{FF2B5EF4-FFF2-40B4-BE49-F238E27FC236}">
                <a16:creationId xmlns:a16="http://schemas.microsoft.com/office/drawing/2014/main" id="{88C35CDF-C318-33C0-E13B-7DB12616A02A}"/>
              </a:ext>
            </a:extLst>
          </p:cNvPr>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03" name="Line 7">
            <a:extLst>
              <a:ext uri="{FF2B5EF4-FFF2-40B4-BE49-F238E27FC236}">
                <a16:creationId xmlns:a16="http://schemas.microsoft.com/office/drawing/2014/main" id="{70F7F5CE-DF65-7BBD-70EC-40582A2E93B3}"/>
              </a:ext>
            </a:extLst>
          </p:cNvPr>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04" name="Line 8">
            <a:extLst>
              <a:ext uri="{FF2B5EF4-FFF2-40B4-BE49-F238E27FC236}">
                <a16:creationId xmlns:a16="http://schemas.microsoft.com/office/drawing/2014/main" id="{BE18CD76-416B-5EB2-8B3A-E72ACF69D44F}"/>
              </a:ext>
            </a:extLst>
          </p:cNvPr>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05" name="Line 9">
            <a:extLst>
              <a:ext uri="{FF2B5EF4-FFF2-40B4-BE49-F238E27FC236}">
                <a16:creationId xmlns:a16="http://schemas.microsoft.com/office/drawing/2014/main" id="{E462908B-2122-3F14-B83B-207D71C18848}"/>
              </a:ext>
            </a:extLst>
          </p:cNvPr>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506" name="Line 10">
            <a:extLst>
              <a:ext uri="{FF2B5EF4-FFF2-40B4-BE49-F238E27FC236}">
                <a16:creationId xmlns:a16="http://schemas.microsoft.com/office/drawing/2014/main" id="{9B06E95A-DCFC-9937-2669-C1996F03A5B3}"/>
              </a:ext>
            </a:extLst>
          </p:cNvPr>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6507" name="Text Box 11">
            <a:extLst>
              <a:ext uri="{FF2B5EF4-FFF2-40B4-BE49-F238E27FC236}">
                <a16:creationId xmlns:a16="http://schemas.microsoft.com/office/drawing/2014/main" id="{FF6480BB-D6E2-2096-0119-9D280841E836}"/>
              </a:ext>
            </a:extLst>
          </p:cNvPr>
          <p:cNvSpPr txBox="1">
            <a:spLocks noChangeArrowheads="1"/>
          </p:cNvSpPr>
          <p:nvPr/>
        </p:nvSpPr>
        <p:spPr bwMode="auto">
          <a:xfrm>
            <a:off x="593725" y="1509713"/>
            <a:ext cx="1920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latin typeface="Times New Roman" panose="02020603050405020304" pitchFamily="18" charset="0"/>
              </a:rPr>
              <a:t>Increasing potential</a:t>
            </a:r>
          </a:p>
          <a:p>
            <a:pPr>
              <a:spcBef>
                <a:spcPct val="0"/>
              </a:spcBef>
              <a:buFontTx/>
              <a:buNone/>
            </a:pPr>
            <a:r>
              <a:rPr lang="en-US" altLang="en-US" sz="1600" b="1">
                <a:latin typeface="Times New Roman" panose="02020603050405020304" pitchFamily="18" charset="0"/>
              </a:rPr>
              <a:t>to support</a:t>
            </a:r>
          </a:p>
          <a:p>
            <a:pPr>
              <a:spcBef>
                <a:spcPct val="0"/>
              </a:spcBef>
              <a:buFontTx/>
              <a:buNone/>
            </a:pPr>
            <a:r>
              <a:rPr lang="en-US" altLang="en-US" sz="1600" b="1">
                <a:latin typeface="Times New Roman" panose="02020603050405020304" pitchFamily="18" charset="0"/>
              </a:rPr>
              <a:t>business decisions</a:t>
            </a:r>
          </a:p>
        </p:txBody>
      </p:sp>
      <p:sp>
        <p:nvSpPr>
          <p:cNvPr id="106508" name="Text Box 12">
            <a:extLst>
              <a:ext uri="{FF2B5EF4-FFF2-40B4-BE49-F238E27FC236}">
                <a16:creationId xmlns:a16="http://schemas.microsoft.com/office/drawing/2014/main" id="{79CD798A-F2CF-913C-C9F3-DA537D21E9AB}"/>
              </a:ext>
            </a:extLst>
          </p:cNvPr>
          <p:cNvSpPr txBox="1">
            <a:spLocks noChangeArrowheads="1"/>
          </p:cNvSpPr>
          <p:nvPr/>
        </p:nvSpPr>
        <p:spPr bwMode="auto">
          <a:xfrm>
            <a:off x="7748588" y="1955800"/>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600" b="1">
                <a:latin typeface="Times New Roman" panose="02020603050405020304" pitchFamily="18" charset="0"/>
              </a:rPr>
              <a:t>End User</a:t>
            </a:r>
            <a:endParaRPr lang="en-US" altLang="en-US" sz="1600">
              <a:latin typeface="Times New Roman" panose="02020603050405020304" pitchFamily="18" charset="0"/>
            </a:endParaRPr>
          </a:p>
        </p:txBody>
      </p:sp>
      <p:sp>
        <p:nvSpPr>
          <p:cNvPr id="106509" name="Text Box 13">
            <a:extLst>
              <a:ext uri="{FF2B5EF4-FFF2-40B4-BE49-F238E27FC236}">
                <a16:creationId xmlns:a16="http://schemas.microsoft.com/office/drawing/2014/main" id="{8DE93060-EC9A-9E76-B739-9219ECD87155}"/>
              </a:ext>
            </a:extLst>
          </p:cNvPr>
          <p:cNvSpPr txBox="1">
            <a:spLocks noChangeArrowheads="1"/>
          </p:cNvSpPr>
          <p:nvPr/>
        </p:nvSpPr>
        <p:spPr bwMode="auto">
          <a:xfrm>
            <a:off x="7751763" y="2946400"/>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600" b="1">
                <a:latin typeface="Times New Roman" panose="02020603050405020304" pitchFamily="18" charset="0"/>
              </a:rPr>
              <a:t>Business</a:t>
            </a:r>
          </a:p>
          <a:p>
            <a:pPr algn="r">
              <a:spcBef>
                <a:spcPct val="0"/>
              </a:spcBef>
              <a:buFontTx/>
              <a:buNone/>
            </a:pPr>
            <a:r>
              <a:rPr lang="en-US" altLang="en-US" sz="1600" b="1">
                <a:latin typeface="Times New Roman" panose="02020603050405020304" pitchFamily="18" charset="0"/>
              </a:rPr>
              <a:t>  Analyst</a:t>
            </a:r>
          </a:p>
        </p:txBody>
      </p:sp>
      <p:sp>
        <p:nvSpPr>
          <p:cNvPr id="106510" name="Text Box 14">
            <a:extLst>
              <a:ext uri="{FF2B5EF4-FFF2-40B4-BE49-F238E27FC236}">
                <a16:creationId xmlns:a16="http://schemas.microsoft.com/office/drawing/2014/main" id="{EDCD1E72-BE85-909C-AC5F-A7C159901312}"/>
              </a:ext>
            </a:extLst>
          </p:cNvPr>
          <p:cNvSpPr txBox="1">
            <a:spLocks noChangeArrowheads="1"/>
          </p:cNvSpPr>
          <p:nvPr/>
        </p:nvSpPr>
        <p:spPr bwMode="auto">
          <a:xfrm>
            <a:off x="7840663" y="3784600"/>
            <a:ext cx="855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600" b="1">
                <a:latin typeface="Times New Roman" panose="02020603050405020304" pitchFamily="18" charset="0"/>
              </a:rPr>
              <a:t>     Data</a:t>
            </a:r>
          </a:p>
          <a:p>
            <a:pPr algn="r">
              <a:spcBef>
                <a:spcPct val="0"/>
              </a:spcBef>
              <a:buFontTx/>
              <a:buNone/>
            </a:pPr>
            <a:r>
              <a:rPr lang="en-US" altLang="en-US" sz="1600" b="1">
                <a:latin typeface="Times New Roman" panose="02020603050405020304" pitchFamily="18" charset="0"/>
              </a:rPr>
              <a:t>Analyst</a:t>
            </a:r>
          </a:p>
        </p:txBody>
      </p:sp>
      <p:sp>
        <p:nvSpPr>
          <p:cNvPr id="106511" name="Text Box 15">
            <a:extLst>
              <a:ext uri="{FF2B5EF4-FFF2-40B4-BE49-F238E27FC236}">
                <a16:creationId xmlns:a16="http://schemas.microsoft.com/office/drawing/2014/main" id="{6ECE2068-E27D-50FA-DCB2-507FBCAA8A82}"/>
              </a:ext>
            </a:extLst>
          </p:cNvPr>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1600" b="1">
                <a:latin typeface="Times New Roman" panose="02020603050405020304" pitchFamily="18" charset="0"/>
              </a:rPr>
              <a:t>DBA</a:t>
            </a:r>
          </a:p>
        </p:txBody>
      </p:sp>
      <p:sp>
        <p:nvSpPr>
          <p:cNvPr id="106512" name="Text Box 16">
            <a:extLst>
              <a:ext uri="{FF2B5EF4-FFF2-40B4-BE49-F238E27FC236}">
                <a16:creationId xmlns:a16="http://schemas.microsoft.com/office/drawing/2014/main" id="{625452B1-9F7E-E0FA-0595-9FE7549A5944}"/>
              </a:ext>
            </a:extLst>
          </p:cNvPr>
          <p:cNvSpPr txBox="1">
            <a:spLocks noChangeArrowheads="1"/>
          </p:cNvSpPr>
          <p:nvPr/>
        </p:nvSpPr>
        <p:spPr bwMode="auto">
          <a:xfrm>
            <a:off x="3962400" y="20574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chemeClr val="bg1"/>
                </a:solidFill>
                <a:latin typeface="Times New Roman" panose="02020603050405020304" pitchFamily="18" charset="0"/>
              </a:rPr>
              <a:t> </a:t>
            </a:r>
            <a:r>
              <a:rPr lang="en-US" altLang="en-US" sz="1800" b="1">
                <a:latin typeface="Times New Roman" panose="02020603050405020304" pitchFamily="18" charset="0"/>
              </a:rPr>
              <a:t>Making</a:t>
            </a:r>
          </a:p>
          <a:p>
            <a:pPr>
              <a:spcBef>
                <a:spcPct val="0"/>
              </a:spcBef>
              <a:buFontTx/>
              <a:buNone/>
            </a:pPr>
            <a:r>
              <a:rPr lang="en-US" altLang="en-US" sz="1800" b="1">
                <a:latin typeface="Times New Roman" panose="02020603050405020304" pitchFamily="18" charset="0"/>
              </a:rPr>
              <a:t>Decisions</a:t>
            </a:r>
          </a:p>
        </p:txBody>
      </p:sp>
      <p:sp>
        <p:nvSpPr>
          <p:cNvPr id="106513" name="Text Box 17">
            <a:extLst>
              <a:ext uri="{FF2B5EF4-FFF2-40B4-BE49-F238E27FC236}">
                <a16:creationId xmlns:a16="http://schemas.microsoft.com/office/drawing/2014/main" id="{7B678581-BBF5-3017-9AA9-2E8DE571B64E}"/>
              </a:ext>
            </a:extLst>
          </p:cNvPr>
          <p:cNvSpPr txBox="1">
            <a:spLocks noChangeArrowheads="1"/>
          </p:cNvSpPr>
          <p:nvPr/>
        </p:nvSpPr>
        <p:spPr bwMode="auto">
          <a:xfrm>
            <a:off x="3657600" y="2998788"/>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Data Presentation</a:t>
            </a:r>
          </a:p>
        </p:txBody>
      </p:sp>
      <p:sp>
        <p:nvSpPr>
          <p:cNvPr id="106514" name="Text Box 18">
            <a:extLst>
              <a:ext uri="{FF2B5EF4-FFF2-40B4-BE49-F238E27FC236}">
                <a16:creationId xmlns:a16="http://schemas.microsoft.com/office/drawing/2014/main" id="{769EEB1E-0061-3547-DF15-63E586714705}"/>
              </a:ext>
            </a:extLst>
          </p:cNvPr>
          <p:cNvSpPr txBox="1">
            <a:spLocks noChangeArrowheads="1"/>
          </p:cNvSpPr>
          <p:nvPr/>
        </p:nvSpPr>
        <p:spPr bwMode="auto">
          <a:xfrm>
            <a:off x="3276600" y="3352800"/>
            <a:ext cx="257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latin typeface="Times New Roman" panose="02020603050405020304" pitchFamily="18" charset="0"/>
              </a:rPr>
              <a:t>Visualization Techniques</a:t>
            </a:r>
          </a:p>
        </p:txBody>
      </p:sp>
      <p:sp>
        <p:nvSpPr>
          <p:cNvPr id="106515" name="Text Box 19">
            <a:extLst>
              <a:ext uri="{FF2B5EF4-FFF2-40B4-BE49-F238E27FC236}">
                <a16:creationId xmlns:a16="http://schemas.microsoft.com/office/drawing/2014/main" id="{7BF4E11D-BA50-6EA8-9759-6E6C5B80C3B5}"/>
              </a:ext>
            </a:extLst>
          </p:cNvPr>
          <p:cNvSpPr txBox="1">
            <a:spLocks noChangeArrowheads="1"/>
          </p:cNvSpPr>
          <p:nvPr/>
        </p:nvSpPr>
        <p:spPr bwMode="auto">
          <a:xfrm>
            <a:off x="3870325" y="3771900"/>
            <a:ext cx="142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Data Mining</a:t>
            </a:r>
            <a:endParaRPr lang="en-US" altLang="en-US" sz="1800" b="1">
              <a:solidFill>
                <a:schemeClr val="bg1"/>
              </a:solidFill>
              <a:latin typeface="Times New Roman" panose="02020603050405020304" pitchFamily="18" charset="0"/>
            </a:endParaRPr>
          </a:p>
        </p:txBody>
      </p:sp>
      <p:sp>
        <p:nvSpPr>
          <p:cNvPr id="106516" name="Text Box 20">
            <a:extLst>
              <a:ext uri="{FF2B5EF4-FFF2-40B4-BE49-F238E27FC236}">
                <a16:creationId xmlns:a16="http://schemas.microsoft.com/office/drawing/2014/main" id="{1B135B2E-BBB0-0873-E093-B233139515E7}"/>
              </a:ext>
            </a:extLst>
          </p:cNvPr>
          <p:cNvSpPr txBox="1">
            <a:spLocks noChangeArrowheads="1"/>
          </p:cNvSpPr>
          <p:nvPr/>
        </p:nvSpPr>
        <p:spPr bwMode="auto">
          <a:xfrm>
            <a:off x="3581400" y="4038600"/>
            <a:ext cx="232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latin typeface="Times New Roman" panose="02020603050405020304" pitchFamily="18" charset="0"/>
              </a:rPr>
              <a:t>Information Discovery</a:t>
            </a:r>
          </a:p>
        </p:txBody>
      </p:sp>
      <p:sp>
        <p:nvSpPr>
          <p:cNvPr id="106517" name="Text Box 21">
            <a:extLst>
              <a:ext uri="{FF2B5EF4-FFF2-40B4-BE49-F238E27FC236}">
                <a16:creationId xmlns:a16="http://schemas.microsoft.com/office/drawing/2014/main" id="{75D1FAD4-79A5-2D88-0F73-A6163894ADCD}"/>
              </a:ext>
            </a:extLst>
          </p:cNvPr>
          <p:cNvSpPr txBox="1">
            <a:spLocks noChangeArrowheads="1"/>
          </p:cNvSpPr>
          <p:nvPr/>
        </p:nvSpPr>
        <p:spPr bwMode="auto">
          <a:xfrm>
            <a:off x="3657600" y="4572000"/>
            <a:ext cx="1889125" cy="376238"/>
          </a:xfrm>
          <a:prstGeom prst="rect">
            <a:avLst/>
          </a:prstGeom>
          <a:noFill/>
          <a:ln w="9525">
            <a:solidFill>
              <a:srgbClr val="00FF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Data Exploration</a:t>
            </a:r>
          </a:p>
        </p:txBody>
      </p:sp>
      <p:sp>
        <p:nvSpPr>
          <p:cNvPr id="106518" name="Text Box 22">
            <a:extLst>
              <a:ext uri="{FF2B5EF4-FFF2-40B4-BE49-F238E27FC236}">
                <a16:creationId xmlns:a16="http://schemas.microsoft.com/office/drawing/2014/main" id="{D875EF19-B9D3-1B94-16F3-1DD3A75EC1D9}"/>
              </a:ext>
            </a:extLst>
          </p:cNvPr>
          <p:cNvSpPr txBox="1">
            <a:spLocks noChangeArrowheads="1"/>
          </p:cNvSpPr>
          <p:nvPr/>
        </p:nvSpPr>
        <p:spPr bwMode="auto">
          <a:xfrm>
            <a:off x="3886200" y="55626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i="1">
                <a:latin typeface="Times New Roman" panose="02020603050405020304" pitchFamily="18" charset="0"/>
              </a:rPr>
              <a:t>OLAP, MDA</a:t>
            </a:r>
          </a:p>
        </p:txBody>
      </p:sp>
      <p:sp>
        <p:nvSpPr>
          <p:cNvPr id="106519" name="Text Box 23">
            <a:extLst>
              <a:ext uri="{FF2B5EF4-FFF2-40B4-BE49-F238E27FC236}">
                <a16:creationId xmlns:a16="http://schemas.microsoft.com/office/drawing/2014/main" id="{4FE4CE01-BAC7-D631-6520-6351890DE040}"/>
              </a:ext>
            </a:extLst>
          </p:cNvPr>
          <p:cNvSpPr txBox="1">
            <a:spLocks noChangeArrowheads="1"/>
          </p:cNvSpPr>
          <p:nvPr/>
        </p:nvSpPr>
        <p:spPr bwMode="auto">
          <a:xfrm>
            <a:off x="2362200" y="4800600"/>
            <a:ext cx="438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latin typeface="Times New Roman" panose="02020603050405020304" pitchFamily="18" charset="0"/>
              </a:rPr>
              <a:t>Statistical Analysis, Querying and Reporting</a:t>
            </a:r>
            <a:endParaRPr lang="en-US" altLang="en-US" sz="1800" b="1" i="1">
              <a:solidFill>
                <a:schemeClr val="bg1"/>
              </a:solidFill>
              <a:latin typeface="Times New Roman" panose="02020603050405020304" pitchFamily="18" charset="0"/>
            </a:endParaRPr>
          </a:p>
        </p:txBody>
      </p:sp>
      <p:sp>
        <p:nvSpPr>
          <p:cNvPr id="106520" name="Text Box 24">
            <a:extLst>
              <a:ext uri="{FF2B5EF4-FFF2-40B4-BE49-F238E27FC236}">
                <a16:creationId xmlns:a16="http://schemas.microsoft.com/office/drawing/2014/main" id="{17B8E9C4-439F-889B-A152-DED31F4F8B30}"/>
              </a:ext>
            </a:extLst>
          </p:cNvPr>
          <p:cNvSpPr txBox="1">
            <a:spLocks noChangeArrowheads="1"/>
          </p:cNvSpPr>
          <p:nvPr/>
        </p:nvSpPr>
        <p:spPr bwMode="auto">
          <a:xfrm>
            <a:off x="3048000" y="5257800"/>
            <a:ext cx="320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Data Warehouses / Data Marts</a:t>
            </a:r>
          </a:p>
        </p:txBody>
      </p:sp>
      <p:sp>
        <p:nvSpPr>
          <p:cNvPr id="106521" name="Text Box 25">
            <a:extLst>
              <a:ext uri="{FF2B5EF4-FFF2-40B4-BE49-F238E27FC236}">
                <a16:creationId xmlns:a16="http://schemas.microsoft.com/office/drawing/2014/main" id="{AB732A59-58CE-85F3-3944-5E69D7913C41}"/>
              </a:ext>
            </a:extLst>
          </p:cNvPr>
          <p:cNvSpPr txBox="1">
            <a:spLocks noChangeArrowheads="1"/>
          </p:cNvSpPr>
          <p:nvPr/>
        </p:nvSpPr>
        <p:spPr bwMode="auto">
          <a:xfrm>
            <a:off x="3810000" y="5867400"/>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Data Sources</a:t>
            </a:r>
            <a:endParaRPr lang="en-US" altLang="en-US" sz="1800" b="1">
              <a:solidFill>
                <a:schemeClr val="bg1"/>
              </a:solidFill>
              <a:latin typeface="Times New Roman" panose="02020603050405020304" pitchFamily="18" charset="0"/>
            </a:endParaRPr>
          </a:p>
        </p:txBody>
      </p:sp>
      <p:sp>
        <p:nvSpPr>
          <p:cNvPr id="106522" name="Text Box 26">
            <a:extLst>
              <a:ext uri="{FF2B5EF4-FFF2-40B4-BE49-F238E27FC236}">
                <a16:creationId xmlns:a16="http://schemas.microsoft.com/office/drawing/2014/main" id="{29463DA6-377E-B880-3B73-B7E1E0EB9711}"/>
              </a:ext>
            </a:extLst>
          </p:cNvPr>
          <p:cNvSpPr txBox="1">
            <a:spLocks noChangeArrowheads="1"/>
          </p:cNvSpPr>
          <p:nvPr/>
        </p:nvSpPr>
        <p:spPr bwMode="auto">
          <a:xfrm>
            <a:off x="1600200" y="6096000"/>
            <a:ext cx="605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latin typeface="Times New Roman" panose="02020603050405020304" pitchFamily="18" charset="0"/>
              </a:rPr>
              <a:t>Paper, Files, Information Providers, Database Systems, OLTP</a:t>
            </a:r>
          </a:p>
        </p:txBody>
      </p:sp>
      <p:sp>
        <p:nvSpPr>
          <p:cNvPr id="106523" name="Line 27">
            <a:extLst>
              <a:ext uri="{FF2B5EF4-FFF2-40B4-BE49-F238E27FC236}">
                <a16:creationId xmlns:a16="http://schemas.microsoft.com/office/drawing/2014/main" id="{A79AD924-3A3C-FA66-6091-64DD28C6BB4E}"/>
              </a:ext>
            </a:extLst>
          </p:cNvPr>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Footer Placeholder 2">
            <a:extLst>
              <a:ext uri="{FF2B5EF4-FFF2-40B4-BE49-F238E27FC236}">
                <a16:creationId xmlns:a16="http://schemas.microsoft.com/office/drawing/2014/main" id="{26D7403A-A505-A4FF-C3CD-4228548BE927}"/>
              </a:ext>
            </a:extLst>
          </p:cNvPr>
          <p:cNvSpPr>
            <a:spLocks noGrp="1"/>
          </p:cNvSpPr>
          <p:nvPr>
            <p:ph type="ftr" sz="quarter" idx="11"/>
          </p:nvPr>
        </p:nvSpPr>
        <p:spPr>
          <a:xfrm>
            <a:off x="1981200" y="6324600"/>
            <a:ext cx="4800600" cy="365125"/>
          </a:xfrm>
        </p:spPr>
        <p:txBody>
          <a:bodyPr/>
          <a:lstStyle/>
          <a:p>
            <a:pPr>
              <a:defRPr/>
            </a:pPr>
            <a:r>
              <a:rPr lang="en-US"/>
              <a:t>Adapted from P. </a:t>
            </a:r>
            <a:r>
              <a:rPr lang="en-US" err="1"/>
              <a:t>PramodKumar</a:t>
            </a:r>
            <a:endParaRPr lang="en-US"/>
          </a:p>
        </p:txBody>
      </p:sp>
    </p:spTree>
  </p:cSld>
  <p:clrMapOvr>
    <a:masterClrMapping/>
  </p:clrMapOvr>
  <p:transition/>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4522</TotalTime>
  <Words>10365</Words>
  <Application>Microsoft Office PowerPoint</Application>
  <PresentationFormat>On-screen Show (4:3)</PresentationFormat>
  <Paragraphs>824</Paragraphs>
  <Slides>97</Slides>
  <Notes>5</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Data Mining</vt:lpstr>
      <vt:lpstr>PowerPoint Presentation</vt:lpstr>
      <vt:lpstr> What Is Data Mining? </vt:lpstr>
      <vt:lpstr> What Is Data Mining? </vt:lpstr>
      <vt:lpstr>The key Properties of Data Mining</vt:lpstr>
      <vt:lpstr>The Scope of Data Mining</vt:lpstr>
      <vt:lpstr>The Scope of Data Mining..</vt:lpstr>
      <vt:lpstr>Tasks of Data Mining </vt:lpstr>
      <vt:lpstr>Tasks of Data Mining </vt:lpstr>
      <vt:lpstr>Architecture of Data Mining</vt:lpstr>
      <vt:lpstr>Architecture of Data Mining..</vt:lpstr>
      <vt:lpstr>Architecture of Data Mining..</vt:lpstr>
      <vt:lpstr>Architecture of Data Mining..</vt:lpstr>
      <vt:lpstr>Data Mining Process</vt:lpstr>
      <vt:lpstr>Data Mining Process..</vt:lpstr>
      <vt:lpstr>Data Mining Process..</vt:lpstr>
      <vt:lpstr>Data Mining Process..</vt:lpstr>
      <vt:lpstr>Data Mining Process</vt:lpstr>
      <vt:lpstr>Data Mining Process..</vt:lpstr>
      <vt:lpstr>Data Mining Process..</vt:lpstr>
      <vt:lpstr>Data Mining Process..</vt:lpstr>
      <vt:lpstr>Data Mining Process..</vt:lpstr>
      <vt:lpstr>Data Mining Process..</vt:lpstr>
      <vt:lpstr>Data Mining Process</vt:lpstr>
      <vt:lpstr>Knowledge Discovery in Databases(KDD) </vt:lpstr>
      <vt:lpstr>Architecture of  KDD </vt:lpstr>
      <vt:lpstr>Steps of a KDD Process </vt:lpstr>
      <vt:lpstr>Steps of a KDD Process..</vt:lpstr>
      <vt:lpstr>Data Preprocessing </vt:lpstr>
      <vt:lpstr>Issues in Data integration</vt:lpstr>
      <vt:lpstr>PowerPoint Presentation</vt:lpstr>
      <vt:lpstr>Data Transformation </vt:lpstr>
      <vt:lpstr>Data Transformation.. </vt:lpstr>
      <vt:lpstr>Data Reduction </vt:lpstr>
      <vt:lpstr>Data Reduction .. </vt:lpstr>
      <vt:lpstr>Mining Methods</vt:lpstr>
      <vt:lpstr>Association Rule Mining </vt:lpstr>
      <vt:lpstr>Association Rule Mining : Problem definition</vt:lpstr>
      <vt:lpstr>Association Rule Mining: Problem Definition</vt:lpstr>
      <vt:lpstr>Important concepts of Association Rule Mining</vt:lpstr>
      <vt:lpstr>Important concepts of Association Rule Mining</vt:lpstr>
      <vt:lpstr>Market Basket Analysis: Frequent Pattern Mining </vt:lpstr>
      <vt:lpstr>Market Basket Analysis: Example</vt:lpstr>
      <vt:lpstr>Frequent Pattern Mining</vt:lpstr>
      <vt:lpstr>Frequent Pattern Mining</vt:lpstr>
      <vt:lpstr>Frequent Pattern Mining</vt:lpstr>
      <vt:lpstr>Frequent Pattern Mining</vt:lpstr>
      <vt:lpstr>Frequent Pattern Mining</vt:lpstr>
      <vt:lpstr>From Association Mining to Correlation Analysis:  </vt:lpstr>
      <vt:lpstr>From Association Mining to Correlation Analysis:</vt:lpstr>
      <vt:lpstr>From Association Mining to Correlation Analysis:</vt:lpstr>
      <vt:lpstr>Classification and Prediction: </vt:lpstr>
      <vt:lpstr>Classification and Prediction: </vt:lpstr>
      <vt:lpstr>Issues Regarding Classification and Prediction: </vt:lpstr>
      <vt:lpstr>Issues Regarding Classification and Prediction: </vt:lpstr>
      <vt:lpstr>Issues Regarding Classification and Prediction: </vt:lpstr>
      <vt:lpstr>Comparing Classification and Prediction Methods:  </vt:lpstr>
      <vt:lpstr>Comparing Classification and Prediction Methods:  </vt:lpstr>
      <vt:lpstr>Classification by Decision Tree Induction: </vt:lpstr>
      <vt:lpstr>Classification by Decision Tree Induction: </vt:lpstr>
      <vt:lpstr>Classification by Decision Tree Induction: </vt:lpstr>
      <vt:lpstr>Bayesian Classification: </vt:lpstr>
      <vt:lpstr>Bayesian Classification: </vt:lpstr>
      <vt:lpstr>A Multilayer Feed-Forward Neural Network: </vt:lpstr>
      <vt:lpstr>A Multilayer Feed-Forward Neural Network: </vt:lpstr>
      <vt:lpstr>k-Nearest-Neighbor Classifier: </vt:lpstr>
      <vt:lpstr>k-Nearest-Neighbor Classifier: </vt:lpstr>
      <vt:lpstr>Regression Analysis: </vt:lpstr>
      <vt:lpstr>Linear Regression: </vt:lpstr>
      <vt:lpstr>Linear Regression: </vt:lpstr>
      <vt:lpstr>Classifier Accuracy: </vt:lpstr>
      <vt:lpstr>Classifier Accuracy: </vt:lpstr>
      <vt:lpstr>Cluster Analysis: </vt:lpstr>
      <vt:lpstr>Cluster Analysis: Applications</vt:lpstr>
      <vt:lpstr>Typical Requirements Of Clustering In Data Mining: </vt:lpstr>
      <vt:lpstr>Typical Requirements Of Clustering In Data Mining: </vt:lpstr>
      <vt:lpstr>Typical Requirements Of Clustering In Data Mining: </vt:lpstr>
      <vt:lpstr>Typical Requirements Of Clustering In Data Mining: </vt:lpstr>
      <vt:lpstr>Typical Requirements Of Clustering In Data Mining: </vt:lpstr>
      <vt:lpstr>Major Clustering Methods: </vt:lpstr>
      <vt:lpstr>Partitioning Methods </vt:lpstr>
      <vt:lpstr>Hierarchical Methods </vt:lpstr>
      <vt:lpstr>Density-based methods: </vt:lpstr>
      <vt:lpstr>Grid-Based Methods: </vt:lpstr>
      <vt:lpstr>Model-Based Methods: </vt:lpstr>
      <vt:lpstr> Clustering High-Dimensional Data:  </vt:lpstr>
      <vt:lpstr> Clustering High-Dimensional Data:  </vt:lpstr>
      <vt:lpstr> Constraint-Based Clustering:  </vt:lpstr>
      <vt:lpstr>The K-Means Method</vt:lpstr>
      <vt:lpstr>The K-Means Method</vt:lpstr>
      <vt:lpstr>Outlier Analysis: </vt:lpstr>
      <vt:lpstr>Outlier Analysis: </vt:lpstr>
      <vt:lpstr>Types of outlier detection</vt:lpstr>
      <vt:lpstr>PowerPoint Presentation</vt:lpstr>
      <vt:lpstr>Major Issues in Data Mining</vt:lpstr>
      <vt:lpstr>Major Issues in Data Mining</vt:lpstr>
      <vt:lpstr>Data Mining and Business Intelligence </vt:lpstr>
    </vt:vector>
  </TitlesOfParts>
  <Company>GNEC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N. Prasanna Balaji</dc:creator>
  <cp:lastModifiedBy>nicksonnisejohn@gmail.com</cp:lastModifiedBy>
  <cp:revision>139</cp:revision>
  <cp:lastPrinted>1601-01-01T00:00:00Z</cp:lastPrinted>
  <dcterms:created xsi:type="dcterms:W3CDTF">1601-01-01T00:00:00Z</dcterms:created>
  <dcterms:modified xsi:type="dcterms:W3CDTF">2023-06-11T15:08:00Z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