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86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3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2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845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3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333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3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2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2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E9E4-6642-40C1-ABDB-E56E71F876B4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370FE2-FD0A-44AB-B787-AF62FFE2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8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ontraceptive+Method+Choi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3AD7-A350-6FCC-5EB4-21EE39F71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Tw Cen MT" panose="020B0602020104020603" pitchFamily="34" charset="0"/>
              </a:rPr>
              <a:t>Contraceptive Choice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E2B7C-E3F0-BEEF-0962-059170923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00000"/>
                </a:solidFill>
                <a:latin typeface="Tw Cen MT" panose="020B0602020104020603" pitchFamily="34" charset="0"/>
              </a:rPr>
              <a:t>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his project aims at understanding which is the most preferred contraceptive method choice</a:t>
            </a:r>
            <a:endParaRPr lang="en-US" sz="3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8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DFA2-00A8-A419-D85D-F2E14E28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BF783-DDDC-E330-C14E-3541BCE89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40" y="2133600"/>
            <a:ext cx="6316345" cy="3778250"/>
          </a:xfrm>
        </p:spPr>
      </p:pic>
    </p:spTree>
    <p:extLst>
      <p:ext uri="{BB962C8B-B14F-4D97-AF65-F5344CB8AC3E}">
        <p14:creationId xmlns:p14="http://schemas.microsoft.com/office/powerpoint/2010/main" val="110685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8017-BDCA-A550-A895-8B7BE3F7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Numerical Feature Analysis.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BAEC0-5EF7-2725-3CDA-635623607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127" y="2133600"/>
            <a:ext cx="8859571" cy="3778250"/>
          </a:xfrm>
        </p:spPr>
      </p:pic>
    </p:spTree>
    <p:extLst>
      <p:ext uri="{BB962C8B-B14F-4D97-AF65-F5344CB8AC3E}">
        <p14:creationId xmlns:p14="http://schemas.microsoft.com/office/powerpoint/2010/main" val="301598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CF13-30C1-343E-39D1-1AC264A0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Observation on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81EB-A543-FED8-9122-965A4159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The data has 1473 </a:t>
            </a:r>
            <a:r>
              <a:rPr lang="en-US" dirty="0" err="1">
                <a:latin typeface="Tw Cen MT" panose="020B0602020104020603" pitchFamily="34" charset="0"/>
              </a:rPr>
              <a:t>intances</a:t>
            </a:r>
            <a:r>
              <a:rPr lang="en-US" dirty="0">
                <a:latin typeface="Tw Cen MT" panose="020B0602020104020603" pitchFamily="34" charset="0"/>
              </a:rPr>
              <a:t>. </a:t>
            </a:r>
          </a:p>
          <a:p>
            <a:r>
              <a:rPr lang="en-US" dirty="0">
                <a:latin typeface="Tw Cen MT" panose="020B0602020104020603" pitchFamily="34" charset="0"/>
              </a:rPr>
              <a:t>The data has no missing values. </a:t>
            </a:r>
          </a:p>
          <a:p>
            <a:r>
              <a:rPr lang="en-US" dirty="0">
                <a:latin typeface="Tw Cen MT" panose="020B0602020104020603" pitchFamily="34" charset="0"/>
              </a:rPr>
              <a:t>The target variable which is 'Contraceptive Method Used’.</a:t>
            </a:r>
          </a:p>
          <a:p>
            <a:r>
              <a:rPr lang="en-US" dirty="0">
                <a:latin typeface="Tw Cen MT" panose="020B0602020104020603" pitchFamily="34" charset="0"/>
              </a:rPr>
              <a:t> The following columns; Husband's education, Number of children ever born, Wife's religion, Standard-of-living index and Media exposure have outliers and require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221974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70FE-EA84-C28A-502B-C3378C82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Outliers in the Dataset.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390CE-72A6-DDC6-CEDA-E97707701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885" y="2133600"/>
            <a:ext cx="4198055" cy="3778250"/>
          </a:xfrm>
        </p:spPr>
      </p:pic>
    </p:spTree>
    <p:extLst>
      <p:ext uri="{BB962C8B-B14F-4D97-AF65-F5344CB8AC3E}">
        <p14:creationId xmlns:p14="http://schemas.microsoft.com/office/powerpoint/2010/main" val="166649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82A1-7EC5-5335-0534-70DCE9F2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Outliers in the Dataset.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1773F-AD98-86AE-B813-313B5C9E6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085" y="2133600"/>
            <a:ext cx="4863656" cy="3778250"/>
          </a:xfrm>
        </p:spPr>
      </p:pic>
    </p:spTree>
    <p:extLst>
      <p:ext uri="{BB962C8B-B14F-4D97-AF65-F5344CB8AC3E}">
        <p14:creationId xmlns:p14="http://schemas.microsoft.com/office/powerpoint/2010/main" val="204122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6CFC-DAB2-914E-39E3-6A590CB8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Renaming of some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2CBE4-3A6E-704E-AF2C-7C8251246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92" y="2494782"/>
            <a:ext cx="6950042" cy="3055885"/>
          </a:xfrm>
        </p:spPr>
      </p:pic>
    </p:spTree>
    <p:extLst>
      <p:ext uri="{BB962C8B-B14F-4D97-AF65-F5344CB8AC3E}">
        <p14:creationId xmlns:p14="http://schemas.microsoft.com/office/powerpoint/2010/main" val="415340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C268-1AF8-ED63-0AB3-F3EB88CD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F1CA-FB41-31AF-6C32-3BD5CF4C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The data has 1473 </a:t>
            </a:r>
            <a:r>
              <a:rPr lang="en-US" dirty="0" err="1">
                <a:latin typeface="Tw Cen MT" panose="020B0602020104020603" pitchFamily="34" charset="0"/>
              </a:rPr>
              <a:t>intances</a:t>
            </a:r>
            <a:r>
              <a:rPr lang="en-US" dirty="0">
                <a:latin typeface="Tw Cen MT" panose="020B0602020104020603" pitchFamily="34" charset="0"/>
              </a:rPr>
              <a:t>. </a:t>
            </a:r>
          </a:p>
          <a:p>
            <a:r>
              <a:rPr lang="en-US" dirty="0">
                <a:latin typeface="Tw Cen MT" panose="020B0602020104020603" pitchFamily="34" charset="0"/>
              </a:rPr>
              <a:t>The data has no missing values. </a:t>
            </a:r>
          </a:p>
          <a:p>
            <a:r>
              <a:rPr lang="en-US" dirty="0">
                <a:latin typeface="Tw Cen MT" panose="020B0602020104020603" pitchFamily="34" charset="0"/>
              </a:rPr>
              <a:t>The target variable which is 'Contraceptive Method Used’.</a:t>
            </a:r>
          </a:p>
          <a:p>
            <a:r>
              <a:rPr lang="en-US" dirty="0">
                <a:latin typeface="Tw Cen MT" panose="020B0602020104020603" pitchFamily="34" charset="0"/>
              </a:rPr>
              <a:t> The following columns; Husband's education, Number of children ever born, Wife's religion, Standard-of-living index and Media exposure have outliers and require further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33DB-0954-98EA-5F41-9D31A9B2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Observation of data with outliers on an histogram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955AF6-0EC0-85E3-F8B2-485EF8ECD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387" y="2133600"/>
            <a:ext cx="5609052" cy="3778250"/>
          </a:xfrm>
        </p:spPr>
      </p:pic>
    </p:spTree>
    <p:extLst>
      <p:ext uri="{BB962C8B-B14F-4D97-AF65-F5344CB8AC3E}">
        <p14:creationId xmlns:p14="http://schemas.microsoft.com/office/powerpoint/2010/main" val="24862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4E2E-2990-4541-E09F-BAD2AF37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Observation 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D0BE-DF62-EFCA-8506-F41E1783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The columns; Husband's education, Wife's religion and Standard-of-living index has outliers on the lower side.</a:t>
            </a:r>
          </a:p>
          <a:p>
            <a:r>
              <a:rPr lang="en-US" dirty="0">
                <a:latin typeface="Tw Cen MT" panose="020B0602020104020603" pitchFamily="34" charset="0"/>
              </a:rPr>
              <a:t>The most preferred method as from the below plot indicates that method 1 (No-use) of the Contraceptive method used is most preferred. Method 3 (Short-term) is the least preferred.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1E8D8-E795-4283-E237-2C63798B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10" y="3985011"/>
            <a:ext cx="4381880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3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6501-7320-76D5-0702-9A9B27D5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33E0-C36E-0DAC-31FC-1D4A75F7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The </a:t>
            </a:r>
            <a:r>
              <a:rPr lang="en-US" dirty="0" err="1">
                <a:latin typeface="Tw Cen MT" panose="020B0602020104020603" pitchFamily="34" charset="0"/>
              </a:rPr>
              <a:t>zscore</a:t>
            </a:r>
            <a:r>
              <a:rPr lang="en-US" dirty="0">
                <a:latin typeface="Tw Cen MT" panose="020B0602020104020603" pitchFamily="34" charset="0"/>
              </a:rPr>
              <a:t> method will be used to handle outliers from the identified columns of the dataset.</a:t>
            </a:r>
          </a:p>
          <a:p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1D571-4414-68A1-31C5-007EC9D1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68" y="2862064"/>
            <a:ext cx="7645108" cy="34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6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BE5-4938-BC66-ABE0-67F29BD7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649C-2F81-9E03-54B5-310F4D29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Contraceptive can be defined as a device or drug that can be used to prevent pregnancy due to sexual intercourse.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There are various Contraceptive Method Choice that can be used by anyone to prevent pregnancy.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Understanding women’s contraceptive method choices is key to enhancing family planning services provision and programming in the society.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Therefore, this project aims at understanding which is the most preferred contraceptive method choice.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3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6C05-B084-4A90-9C49-6FB42210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Snapshots of the </a:t>
            </a:r>
            <a:r>
              <a:rPr lang="en-US" dirty="0" err="1">
                <a:latin typeface="Tw Cen MT" panose="020B0602020104020603" pitchFamily="34" charset="0"/>
              </a:rPr>
              <a:t>zscore</a:t>
            </a:r>
            <a:r>
              <a:rPr lang="en-US" dirty="0">
                <a:latin typeface="Tw Cen MT" panose="020B0602020104020603" pitchFamily="34" charset="0"/>
              </a:rPr>
              <a:t> method.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D93D6-33DF-E5B6-FB7D-ACFE96071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63" y="2281404"/>
            <a:ext cx="6454699" cy="3482642"/>
          </a:xfrm>
        </p:spPr>
      </p:pic>
    </p:spTree>
    <p:extLst>
      <p:ext uri="{BB962C8B-B14F-4D97-AF65-F5344CB8AC3E}">
        <p14:creationId xmlns:p14="http://schemas.microsoft.com/office/powerpoint/2010/main" val="1148276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CC14-5504-F71E-2FFC-BED8907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Observations from the </a:t>
            </a:r>
            <a:r>
              <a:rPr lang="en-US" dirty="0" err="1">
                <a:latin typeface="Tw Cen MT" panose="020B0602020104020603" pitchFamily="34" charset="0"/>
              </a:rPr>
              <a:t>zscore</a:t>
            </a:r>
            <a:r>
              <a:rPr lang="en-US" dirty="0">
                <a:latin typeface="Tw Cen MT" panose="020B0602020104020603" pitchFamily="34" charset="0"/>
              </a:rPr>
              <a:t>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9B94-F650-1FA7-4BAB-C5078BFF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335C-2E8C-7B07-7266-B0F7B71F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28" y="1951915"/>
            <a:ext cx="4697408" cy="37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93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AA88-6132-9B4E-3598-D30BE9B2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Observations from the </a:t>
            </a:r>
            <a:r>
              <a:rPr lang="en-US" dirty="0" err="1">
                <a:latin typeface="Tw Cen MT" panose="020B0602020104020603" pitchFamily="34" charset="0"/>
              </a:rPr>
              <a:t>zscore</a:t>
            </a:r>
            <a:r>
              <a:rPr lang="en-US" dirty="0">
                <a:latin typeface="Tw Cen MT" panose="020B0602020104020603" pitchFamily="34" charset="0"/>
              </a:rPr>
              <a:t> method.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3BEF-ABFE-778C-A2AB-62E8F068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If you drop data from one column 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Slindex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), it will also drop outliers in other columns and therefore, I have used the HE(formerly Husband’s education) column to preprocess the model.</a:t>
            </a:r>
          </a:p>
          <a:p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</a:rPr>
              <a:t>The HE column has been used to therefore drop the existing outliers in the data.</a:t>
            </a:r>
            <a:endParaRPr lang="en-US" sz="2800" b="0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5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56C6-E03E-3F6E-0B9B-0A0950F7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E36CD-9B97-94C9-06F6-E60A5723F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249" y="2133600"/>
            <a:ext cx="7899328" cy="3778250"/>
          </a:xfrm>
        </p:spPr>
      </p:pic>
    </p:spTree>
    <p:extLst>
      <p:ext uri="{BB962C8B-B14F-4D97-AF65-F5344CB8AC3E}">
        <p14:creationId xmlns:p14="http://schemas.microsoft.com/office/powerpoint/2010/main" val="3962070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4C08-7C03-41E7-C493-1F296530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0290F-C9CA-A549-938F-DD61A278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240" y="2133600"/>
            <a:ext cx="5369345" cy="3778250"/>
          </a:xfrm>
        </p:spPr>
      </p:pic>
    </p:spTree>
    <p:extLst>
      <p:ext uri="{BB962C8B-B14F-4D97-AF65-F5344CB8AC3E}">
        <p14:creationId xmlns:p14="http://schemas.microsoft.com/office/powerpoint/2010/main" val="1861836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AA92-0BC4-EA11-F15E-C74D7E4F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Feature Selection- Univariate feature selection.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AA3C0-5DF8-A544-4A18-E934F4D5A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981" y="2338559"/>
            <a:ext cx="8359864" cy="3368332"/>
          </a:xfrm>
        </p:spPr>
      </p:pic>
    </p:spTree>
    <p:extLst>
      <p:ext uri="{BB962C8B-B14F-4D97-AF65-F5344CB8AC3E}">
        <p14:creationId xmlns:p14="http://schemas.microsoft.com/office/powerpoint/2010/main" val="180870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5CE2-5C8E-0C36-82D9-5FD0C427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Observation.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B915-EF7C-0BBC-2F7B-9B97B185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The 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Wife's now working? column has been removed.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4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7687-D71A-3F05-95D4-2527CE61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Test-Train split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ratio 80:20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E4252-9260-1641-1569-FBDC46ECC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946" y="3519761"/>
            <a:ext cx="8237934" cy="1005927"/>
          </a:xfrm>
        </p:spPr>
      </p:pic>
    </p:spTree>
    <p:extLst>
      <p:ext uri="{BB962C8B-B14F-4D97-AF65-F5344CB8AC3E}">
        <p14:creationId xmlns:p14="http://schemas.microsoft.com/office/powerpoint/2010/main" val="240065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25EB-60EB-D0F3-2DB9-00242AE1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Model Creation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F76B-41CD-CE39-688D-91EB9850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The project is a classification problem, thus various classification models were used including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Logistic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SVC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K Nearest Neighbors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Random Forest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Decision Tree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3218193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EF5D-753F-AA19-2CDB-B0F118A7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Model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E8482-0F8B-39F3-EF03-2E40F79FD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860" y="3142538"/>
            <a:ext cx="8596105" cy="1760373"/>
          </a:xfrm>
        </p:spPr>
      </p:pic>
    </p:spTree>
    <p:extLst>
      <p:ext uri="{BB962C8B-B14F-4D97-AF65-F5344CB8AC3E}">
        <p14:creationId xmlns:p14="http://schemas.microsoft.com/office/powerpoint/2010/main" val="11167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08CE-0271-8E20-2D1E-9BC4C174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Dataset Details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0EAC-8DE6-2AB6-B946-30B09407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This dataset is a subset of the 1987 National Indonesia Contraceptive Prevalence Survey.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The dataset contains 9 attributes and 1473 records.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The samples are married women who were either not pregnant or do not know if they were at the time of interview.</a:t>
            </a:r>
          </a:p>
        </p:txBody>
      </p:sp>
    </p:spTree>
    <p:extLst>
      <p:ext uri="{BB962C8B-B14F-4D97-AF65-F5344CB8AC3E}">
        <p14:creationId xmlns:p14="http://schemas.microsoft.com/office/powerpoint/2010/main" val="693074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F9AB-64F0-55C9-7835-9DE2DE56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Model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99B2A-7A0B-A3CE-E596-66513E40D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5328" y="2133600"/>
            <a:ext cx="5243170" cy="3778250"/>
          </a:xfrm>
        </p:spPr>
      </p:pic>
    </p:spTree>
    <p:extLst>
      <p:ext uri="{BB962C8B-B14F-4D97-AF65-F5344CB8AC3E}">
        <p14:creationId xmlns:p14="http://schemas.microsoft.com/office/powerpoint/2010/main" val="81701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189E-48D1-8BC3-7806-D0CBA311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79B7-09AC-CE4B-A667-AD35B6B5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The above models are executed to identifying the most correct model that can be used to predict the most preferred Contraceptive method used.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07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9180-6F92-73D5-0461-9BBF49F6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Hyper-Parameter tuning SVC classifier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2BCE-440F-0F6D-A2E4-0F6C6463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With SVC as the preferred choice hyper parameter tuning is done</a:t>
            </a:r>
          </a:p>
          <a:p>
            <a:r>
              <a:rPr lang="en-US" dirty="0">
                <a:latin typeface="Tw Cen MT" panose="020B0602020104020603" pitchFamily="34" charset="0"/>
              </a:rPr>
              <a:t>Some of the hyper parameters include </a:t>
            </a:r>
          </a:p>
          <a:p>
            <a:pPr lvl="3"/>
            <a:r>
              <a:rPr lang="en-US" dirty="0">
                <a:latin typeface="Tw Cen MT" panose="020B0602020104020603" pitchFamily="34" charset="0"/>
              </a:rPr>
              <a:t>SVC</a:t>
            </a:r>
          </a:p>
          <a:p>
            <a:pPr lvl="3"/>
            <a:r>
              <a:rPr lang="en-US" dirty="0">
                <a:latin typeface="Tw Cen MT" panose="020B0602020104020603" pitchFamily="34" charset="0"/>
              </a:rPr>
              <a:t>No-use</a:t>
            </a:r>
          </a:p>
          <a:p>
            <a:pPr lvl="3"/>
            <a:r>
              <a:rPr lang="en-US" dirty="0">
                <a:latin typeface="Tw Cen MT" panose="020B0602020104020603" pitchFamily="34" charset="0"/>
              </a:rPr>
              <a:t>Long-term</a:t>
            </a:r>
          </a:p>
          <a:p>
            <a:pPr lvl="3"/>
            <a:r>
              <a:rPr lang="en-US" dirty="0">
                <a:latin typeface="Tw Cen MT" panose="020B0602020104020603" pitchFamily="34" charset="0"/>
              </a:rPr>
              <a:t>Short-term</a:t>
            </a:r>
          </a:p>
        </p:txBody>
      </p:sp>
    </p:spTree>
    <p:extLst>
      <p:ext uri="{BB962C8B-B14F-4D97-AF65-F5344CB8AC3E}">
        <p14:creationId xmlns:p14="http://schemas.microsoft.com/office/powerpoint/2010/main" val="3811323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C8AC-44F2-19B1-E96F-D1F77EC3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Hyper-Parameter tuning SVC classifier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65D0F-5A4D-5F5C-6ADC-106003F3A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343" y="2433817"/>
            <a:ext cx="8535140" cy="3177815"/>
          </a:xfrm>
        </p:spPr>
      </p:pic>
    </p:spTree>
    <p:extLst>
      <p:ext uri="{BB962C8B-B14F-4D97-AF65-F5344CB8AC3E}">
        <p14:creationId xmlns:p14="http://schemas.microsoft.com/office/powerpoint/2010/main" val="2407613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3D7C-D2E8-BF91-331D-CB1E2BAF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1DD6A-D529-AE5C-2F7C-C66796CDA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395" y="2193766"/>
            <a:ext cx="8497036" cy="3657917"/>
          </a:xfrm>
        </p:spPr>
      </p:pic>
    </p:spTree>
    <p:extLst>
      <p:ext uri="{BB962C8B-B14F-4D97-AF65-F5344CB8AC3E}">
        <p14:creationId xmlns:p14="http://schemas.microsoft.com/office/powerpoint/2010/main" val="970676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51D1-5F08-5838-9A05-57140E6A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5988-4721-5C56-0C53-B830E1A4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The actual data on column and predicted on the row.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Women using contraceptives are 374 while method 1 was 47.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Those not using a short term method 2 is 20.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32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6843-4A6B-6891-7692-2EF59C40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2D014-E7D9-B7A4-449B-4A8D43981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446" y="2856764"/>
            <a:ext cx="8458933" cy="2331922"/>
          </a:xfrm>
        </p:spPr>
      </p:pic>
    </p:spTree>
    <p:extLst>
      <p:ext uri="{BB962C8B-B14F-4D97-AF65-F5344CB8AC3E}">
        <p14:creationId xmlns:p14="http://schemas.microsoft.com/office/powerpoint/2010/main" val="2576553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947E-7343-7210-5FCB-E8DAF2CA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Evaluation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FE06-7F42-46AB-7BBD-BFC05CAE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w Cen MT" panose="020B0602020104020603" pitchFamily="34" charset="0"/>
              </a:rPr>
              <a:t>From the evaluation of the previous slide</a:t>
            </a:r>
            <a:r>
              <a:rPr lang="en-US" dirty="0">
                <a:latin typeface="Tw Cen MT" panose="020B0602020104020603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Precision the ratio of true positives divided by the false positives plus the true positives which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tranlates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to 62%.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Recall indicates how correctly the model finds the true positives with 59%.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Support is the number of instances found on No-Use 629 that has been found correctly by the model.</a:t>
            </a: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4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4113-83E6-5C71-7426-290B8232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0F9B-E8FD-1943-BA0C-CF1B38B8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There are key conclusions on the build up model and it underwent every design and development to indicate that;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lvl="1"/>
            <a:r>
              <a:rPr lang="en-US" dirty="0">
                <a:latin typeface="Tw Cen MT" panose="020B0602020104020603" pitchFamily="34" charset="0"/>
              </a:rPr>
              <a:t>The SVC Model is the best for this project.</a:t>
            </a:r>
          </a:p>
          <a:p>
            <a:pPr lvl="1"/>
            <a:r>
              <a:rPr lang="en-US" dirty="0">
                <a:latin typeface="Tw Cen MT" panose="020B0602020104020603" pitchFamily="34" charset="0"/>
              </a:rPr>
              <a:t>More data is required in order to improve the prediction.</a:t>
            </a:r>
          </a:p>
          <a:p>
            <a:pPr lvl="1"/>
            <a:r>
              <a:rPr lang="en-US" dirty="0">
                <a:latin typeface="Tw Cen MT" panose="020B0602020104020603" pitchFamily="34" charset="0"/>
              </a:rPr>
              <a:t>Based on a woman's demographic and socio-economic characteristics, the most preferred contraceptive choice method was no-use with a total of 374 instances.</a:t>
            </a:r>
          </a:p>
          <a:p>
            <a:pPr marL="457200" lvl="1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457200" lvl="1" indent="0" algn="ctr">
              <a:buNone/>
            </a:pPr>
            <a:r>
              <a:rPr lang="en-US" sz="4000" dirty="0">
                <a:latin typeface="Tw Cen MT" panose="020B0602020104020603" pitchFamily="34" charset="0"/>
              </a:rPr>
              <a:t>FIN.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1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816E-7919-4A7B-EC70-710415A0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Sources.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D030-8514-BAF0-5358-33BFEF37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Origin: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This dataset is a subset of the 1987 National Indonesia Contraceptive Prevalence Survey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Creator: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Tjen-Sien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Lim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limt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'@' stat.wisc.edu)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Donor: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Tjen-Sien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Lim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limt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'@' stat.wisc.edu)</a:t>
            </a:r>
          </a:p>
          <a:p>
            <a:pPr algn="l"/>
            <a:r>
              <a:rPr lang="en-US" b="0" i="0" u="sng" dirty="0">
                <a:solidFill>
                  <a:srgbClr val="296EAA"/>
                </a:solidFill>
                <a:effectLst/>
                <a:latin typeface="Tw Cen MT" panose="020B0602020104020603" pitchFamily="34" charset="0"/>
                <a:hlinkClick r:id="rId2"/>
              </a:rPr>
              <a:t>https://archive.ics.uci.edu/ml/datasets/Contraceptive+Method+Choice</a:t>
            </a:r>
            <a:endParaRPr lang="en-US" b="0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The dataset has 1473 records that will be used to train a model that will provide which is the best Contraceptive Choice Method that is preferred in family planning.</a:t>
            </a:r>
          </a:p>
        </p:txBody>
      </p:sp>
    </p:spTree>
    <p:extLst>
      <p:ext uri="{BB962C8B-B14F-4D97-AF65-F5344CB8AC3E}">
        <p14:creationId xmlns:p14="http://schemas.microsoft.com/office/powerpoint/2010/main" val="159186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514D-76C4-7414-7F4D-B5101ACE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Description of Columns.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DD6D-8FC8-9F3D-0D3A-ADDF84BD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Below are the attributes of the data columns that the model will rely on in preprocessing the most preferred Contraceptive method used.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Wife's age (numerical)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Wife's education (categorical) 1=low, 2, 3, 4=high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Husband's education (categorical) 1=low, 2, 3, 4=high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Number of children ever born (numerical)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Wife's religion (binary) 0=Non-Islam, 1=Islam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Wife's now working? (binary) 0=Yes, 1=No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Husband's occupation (categorical) 1, 2, 3, 4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Standard-of-living index (categorical) 1=low, 2, 3, 4=high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Media exposure (binary) 0=Good, 1=Not good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Contraceptive method used (class attribute) 1=No-use, 2=Long-term, 3=Short-term</a:t>
            </a: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9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E084-0FBD-7717-F307-470176CD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Project Deliverables.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98A9-903F-8B0B-E340-CEF6949D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The objective of the project is to;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</a:rPr>
              <a:t>Build a model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that predicts what is the most suitable contraceptive method choice.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To predict the current contraceptive method choice (no use, long-term methods, or short-term methods) of a woman based on her demographic and socio-economic characteristics.</a:t>
            </a: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0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ACC-1AAA-B0A3-00C7-A46115A4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Library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91B1-20DD-AA0D-F88E-71A1AA05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import pandas as pd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import </a:t>
            </a:r>
            <a:r>
              <a:rPr lang="en-US" sz="2200" dirty="0" err="1">
                <a:latin typeface="Tw Cen MT" panose="020B0602020104020603" pitchFamily="34" charset="0"/>
              </a:rPr>
              <a:t>numpy</a:t>
            </a:r>
            <a:r>
              <a:rPr lang="en-US" sz="2200" dirty="0">
                <a:latin typeface="Tw Cen MT" panose="020B0602020104020603" pitchFamily="34" charset="0"/>
              </a:rPr>
              <a:t> as np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import seaborn as </a:t>
            </a:r>
            <a:r>
              <a:rPr lang="en-US" sz="2200" dirty="0" err="1">
                <a:latin typeface="Tw Cen MT" panose="020B0602020104020603" pitchFamily="34" charset="0"/>
              </a:rPr>
              <a:t>sns</a:t>
            </a:r>
            <a:endParaRPr lang="en-US" sz="2200" dirty="0">
              <a:latin typeface="Tw Cen MT" panose="020B0602020104020603" pitchFamily="34" charset="0"/>
            </a:endParaRPr>
          </a:p>
          <a:p>
            <a:r>
              <a:rPr lang="en-US" sz="2200" dirty="0">
                <a:latin typeface="Tw Cen MT" panose="020B0602020104020603" pitchFamily="34" charset="0"/>
              </a:rPr>
              <a:t>import </a:t>
            </a:r>
            <a:r>
              <a:rPr lang="en-US" sz="2200" dirty="0" err="1">
                <a:latin typeface="Tw Cen MT" panose="020B0602020104020603" pitchFamily="34" charset="0"/>
              </a:rPr>
              <a:t>matplotlib.pyplot</a:t>
            </a:r>
            <a:r>
              <a:rPr lang="en-US" sz="2200" dirty="0">
                <a:latin typeface="Tw Cen MT" panose="020B0602020104020603" pitchFamily="34" charset="0"/>
              </a:rPr>
              <a:t> as </a:t>
            </a:r>
            <a:r>
              <a:rPr lang="en-US" sz="2200" dirty="0" err="1">
                <a:latin typeface="Tw Cen MT" panose="020B0602020104020603" pitchFamily="34" charset="0"/>
              </a:rPr>
              <a:t>plt</a:t>
            </a:r>
            <a:endParaRPr lang="en-US" sz="2200" dirty="0">
              <a:latin typeface="Tw Cen MT" panose="020B0602020104020603" pitchFamily="34" charset="0"/>
            </a:endParaRPr>
          </a:p>
          <a:p>
            <a:r>
              <a:rPr lang="en-US" sz="2200" dirty="0">
                <a:latin typeface="Tw Cen MT" panose="020B0602020104020603" pitchFamily="34" charset="0"/>
              </a:rPr>
              <a:t>from </a:t>
            </a:r>
            <a:r>
              <a:rPr lang="en-US" sz="2200" dirty="0" err="1">
                <a:latin typeface="Tw Cen MT" panose="020B0602020104020603" pitchFamily="34" charset="0"/>
              </a:rPr>
              <a:t>sklearn.feature_selection</a:t>
            </a:r>
            <a:r>
              <a:rPr lang="en-US" sz="2200" dirty="0">
                <a:latin typeface="Tw Cen MT" panose="020B0602020104020603" pitchFamily="34" charset="0"/>
              </a:rPr>
              <a:t> import </a:t>
            </a:r>
            <a:r>
              <a:rPr lang="en-US" sz="2200" dirty="0" err="1">
                <a:latin typeface="Tw Cen MT" panose="020B0602020104020603" pitchFamily="34" charset="0"/>
              </a:rPr>
              <a:t>SelectKBest</a:t>
            </a:r>
            <a:r>
              <a:rPr lang="en-US" sz="2200" dirty="0">
                <a:latin typeface="Tw Cen MT" panose="020B0602020104020603" pitchFamily="34" charset="0"/>
              </a:rPr>
              <a:t>, </a:t>
            </a:r>
            <a:r>
              <a:rPr lang="en-US" sz="2200" dirty="0" err="1">
                <a:latin typeface="Tw Cen MT" panose="020B0602020104020603" pitchFamily="34" charset="0"/>
              </a:rPr>
              <a:t>f_classif</a:t>
            </a:r>
            <a:endParaRPr lang="en-US" sz="2200" dirty="0">
              <a:latin typeface="Tw Cen MT" panose="020B0602020104020603" pitchFamily="34" charset="0"/>
            </a:endParaRPr>
          </a:p>
          <a:p>
            <a:r>
              <a:rPr lang="en-US" sz="2200" dirty="0">
                <a:latin typeface="Tw Cen MT" panose="020B0602020104020603" pitchFamily="34" charset="0"/>
              </a:rPr>
              <a:t>from </a:t>
            </a:r>
            <a:r>
              <a:rPr lang="en-US" sz="2200" dirty="0" err="1">
                <a:latin typeface="Tw Cen MT" panose="020B0602020104020603" pitchFamily="34" charset="0"/>
              </a:rPr>
              <a:t>sklearn.model_selection</a:t>
            </a:r>
            <a:r>
              <a:rPr lang="en-US" sz="2200" dirty="0">
                <a:latin typeface="Tw Cen MT" panose="020B0602020104020603" pitchFamily="34" charset="0"/>
              </a:rPr>
              <a:t> import </a:t>
            </a:r>
            <a:r>
              <a:rPr lang="en-US" sz="2200" dirty="0" err="1">
                <a:latin typeface="Tw Cen MT" panose="020B0602020104020603" pitchFamily="34" charset="0"/>
              </a:rPr>
              <a:t>train_test_split</a:t>
            </a:r>
            <a:endParaRPr lang="en-US" sz="2200" dirty="0">
              <a:latin typeface="Tw Cen MT" panose="020B0602020104020603" pitchFamily="34" charset="0"/>
            </a:endParaRPr>
          </a:p>
          <a:p>
            <a:r>
              <a:rPr lang="en-US" sz="2200" dirty="0">
                <a:latin typeface="Tw Cen MT" panose="020B0602020104020603" pitchFamily="34" charset="0"/>
              </a:rPr>
              <a:t>from </a:t>
            </a:r>
            <a:r>
              <a:rPr lang="en-US" sz="2200" dirty="0" err="1">
                <a:latin typeface="Tw Cen MT" panose="020B0602020104020603" pitchFamily="34" charset="0"/>
              </a:rPr>
              <a:t>sklearn.discriminant_analysis</a:t>
            </a:r>
            <a:r>
              <a:rPr lang="en-US" sz="2200" dirty="0">
                <a:latin typeface="Tw Cen MT" panose="020B0602020104020603" pitchFamily="34" charset="0"/>
              </a:rPr>
              <a:t> import </a:t>
            </a:r>
            <a:r>
              <a:rPr lang="en-US" sz="2200" dirty="0" err="1">
                <a:latin typeface="Tw Cen MT" panose="020B0602020104020603" pitchFamily="34" charset="0"/>
              </a:rPr>
              <a:t>LinearDiscriminantAnalysis</a:t>
            </a:r>
            <a:r>
              <a:rPr lang="en-US" sz="2200" dirty="0">
                <a:latin typeface="Tw Cen MT" panose="020B0602020104020603" pitchFamily="34" charset="0"/>
              </a:rPr>
              <a:t> as LDA</a:t>
            </a:r>
          </a:p>
          <a:p>
            <a:r>
              <a:rPr lang="en-US" sz="2200" dirty="0">
                <a:latin typeface="Tw Cen MT" panose="020B0602020104020603" pitchFamily="34" charset="0"/>
              </a:rPr>
              <a:t>from </a:t>
            </a:r>
            <a:r>
              <a:rPr lang="en-US" sz="2200" dirty="0" err="1">
                <a:latin typeface="Tw Cen MT" panose="020B0602020104020603" pitchFamily="34" charset="0"/>
              </a:rPr>
              <a:t>sklearn.ensemble</a:t>
            </a:r>
            <a:r>
              <a:rPr lang="en-US" sz="2200" dirty="0">
                <a:latin typeface="Tw Cen MT" panose="020B0602020104020603" pitchFamily="34" charset="0"/>
              </a:rPr>
              <a:t> import </a:t>
            </a:r>
            <a:r>
              <a:rPr lang="en-US" sz="2200" dirty="0" err="1">
                <a:latin typeface="Tw Cen MT" panose="020B0602020104020603" pitchFamily="34" charset="0"/>
              </a:rPr>
              <a:t>RandomForestClassifier</a:t>
            </a:r>
            <a:endParaRPr lang="en-US" sz="2200" dirty="0">
              <a:latin typeface="Tw Cen MT" panose="020B0602020104020603" pitchFamily="34" charset="0"/>
            </a:endParaRPr>
          </a:p>
          <a:p>
            <a:r>
              <a:rPr lang="en-US" sz="2200" dirty="0">
                <a:latin typeface="Tw Cen MT" panose="020B0602020104020603" pitchFamily="34" charset="0"/>
              </a:rPr>
              <a:t>from </a:t>
            </a:r>
            <a:r>
              <a:rPr lang="en-US" sz="2200" dirty="0" err="1">
                <a:latin typeface="Tw Cen MT" panose="020B0602020104020603" pitchFamily="34" charset="0"/>
              </a:rPr>
              <a:t>sklearn.linear_model</a:t>
            </a:r>
            <a:r>
              <a:rPr lang="en-US" sz="2200" dirty="0">
                <a:latin typeface="Tw Cen MT" panose="020B0602020104020603" pitchFamily="34" charset="0"/>
              </a:rPr>
              <a:t> import </a:t>
            </a:r>
            <a:r>
              <a:rPr lang="en-US" sz="2200" dirty="0" err="1">
                <a:latin typeface="Tw Cen MT" panose="020B0602020104020603" pitchFamily="34" charset="0"/>
              </a:rPr>
              <a:t>LogisticRegression</a:t>
            </a:r>
            <a:endParaRPr lang="en-US" sz="2200" dirty="0">
              <a:latin typeface="Tw Cen MT" panose="020B0602020104020603" pitchFamily="34" charset="0"/>
            </a:endParaRPr>
          </a:p>
          <a:p>
            <a:r>
              <a:rPr lang="en-US" sz="2200" dirty="0">
                <a:latin typeface="Tw Cen MT" panose="020B0602020104020603" pitchFamily="34" charset="0"/>
              </a:rPr>
              <a:t>from </a:t>
            </a:r>
            <a:r>
              <a:rPr lang="en-US" sz="2200" dirty="0" err="1">
                <a:latin typeface="Tw Cen MT" panose="020B0602020104020603" pitchFamily="34" charset="0"/>
              </a:rPr>
              <a:t>sklearn.neighbors</a:t>
            </a:r>
            <a:r>
              <a:rPr lang="en-US" sz="2200" dirty="0">
                <a:latin typeface="Tw Cen MT" panose="020B0602020104020603" pitchFamily="34" charset="0"/>
              </a:rPr>
              <a:t> import </a:t>
            </a:r>
            <a:r>
              <a:rPr lang="en-US" sz="2200" dirty="0" err="1">
                <a:latin typeface="Tw Cen MT" panose="020B0602020104020603" pitchFamily="34" charset="0"/>
              </a:rPr>
              <a:t>KNeighborsClassifier</a:t>
            </a:r>
            <a:endParaRPr lang="en-US" sz="2200" dirty="0">
              <a:latin typeface="Tw Cen MT" panose="020B0602020104020603" pitchFamily="34" charset="0"/>
            </a:endParaRPr>
          </a:p>
          <a:p>
            <a:endParaRPr lang="en-US" sz="3200" dirty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3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6AE3-E6BE-CCF3-5E3C-10122596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Library Imports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6741-F9B0-8C50-6875-A3A0C4AE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from </a:t>
            </a:r>
            <a:r>
              <a:rPr lang="en-US" sz="2800" dirty="0" err="1">
                <a:latin typeface="Tw Cen MT" panose="020B0602020104020603" pitchFamily="34" charset="0"/>
              </a:rPr>
              <a:t>sklearn.tree</a:t>
            </a:r>
            <a:r>
              <a:rPr lang="en-US" sz="2800" dirty="0">
                <a:latin typeface="Tw Cen MT" panose="020B0602020104020603" pitchFamily="34" charset="0"/>
              </a:rPr>
              <a:t> import </a:t>
            </a:r>
            <a:r>
              <a:rPr lang="en-US" sz="2800" dirty="0" err="1">
                <a:latin typeface="Tw Cen MT" panose="020B0602020104020603" pitchFamily="34" charset="0"/>
              </a:rPr>
              <a:t>DecisionTreeClassifier</a:t>
            </a:r>
            <a:endParaRPr lang="en-US" sz="2800" dirty="0">
              <a:latin typeface="Tw Cen MT" panose="020B0602020104020603" pitchFamily="34" charset="0"/>
            </a:endParaRPr>
          </a:p>
          <a:p>
            <a:r>
              <a:rPr lang="en-US" sz="2800" dirty="0">
                <a:latin typeface="Tw Cen MT" panose="020B0602020104020603" pitchFamily="34" charset="0"/>
              </a:rPr>
              <a:t>from </a:t>
            </a:r>
            <a:r>
              <a:rPr lang="en-US" sz="2800" dirty="0" err="1">
                <a:latin typeface="Tw Cen MT" panose="020B0602020104020603" pitchFamily="34" charset="0"/>
              </a:rPr>
              <a:t>sklearn.svm</a:t>
            </a:r>
            <a:r>
              <a:rPr lang="en-US" sz="2800" dirty="0">
                <a:latin typeface="Tw Cen MT" panose="020B0602020104020603" pitchFamily="34" charset="0"/>
              </a:rPr>
              <a:t> import SVC</a:t>
            </a:r>
          </a:p>
          <a:p>
            <a:r>
              <a:rPr lang="en-US" sz="2800" dirty="0">
                <a:latin typeface="Tw Cen MT" panose="020B0602020104020603" pitchFamily="34" charset="0"/>
              </a:rPr>
              <a:t>from </a:t>
            </a:r>
            <a:r>
              <a:rPr lang="en-US" sz="2800" dirty="0" err="1">
                <a:latin typeface="Tw Cen MT" panose="020B0602020104020603" pitchFamily="34" charset="0"/>
              </a:rPr>
              <a:t>sklearn.metrics</a:t>
            </a:r>
            <a:r>
              <a:rPr lang="en-US" sz="2800" dirty="0">
                <a:latin typeface="Tw Cen MT" panose="020B0602020104020603" pitchFamily="34" charset="0"/>
              </a:rPr>
              <a:t> import  </a:t>
            </a:r>
            <a:r>
              <a:rPr lang="en-US" sz="2800" dirty="0" err="1">
                <a:latin typeface="Tw Cen MT" panose="020B0602020104020603" pitchFamily="34" charset="0"/>
              </a:rPr>
              <a:t>classification_report</a:t>
            </a:r>
            <a:r>
              <a:rPr lang="en-US" sz="2800" dirty="0">
                <a:latin typeface="Tw Cen MT" panose="020B0602020104020603" pitchFamily="34" charset="0"/>
              </a:rPr>
              <a:t>, </a:t>
            </a:r>
            <a:r>
              <a:rPr lang="en-US" sz="2800" dirty="0" err="1">
                <a:latin typeface="Tw Cen MT" panose="020B0602020104020603" pitchFamily="34" charset="0"/>
              </a:rPr>
              <a:t>accuracy_score</a:t>
            </a:r>
            <a:r>
              <a:rPr lang="en-US" sz="2800" dirty="0">
                <a:latin typeface="Tw Cen MT" panose="020B0602020104020603" pitchFamily="34" charset="0"/>
              </a:rPr>
              <a:t>, </a:t>
            </a:r>
            <a:r>
              <a:rPr lang="en-US" sz="2800" dirty="0" err="1">
                <a:latin typeface="Tw Cen MT" panose="020B0602020104020603" pitchFamily="34" charset="0"/>
              </a:rPr>
              <a:t>precision_score</a:t>
            </a:r>
            <a:r>
              <a:rPr lang="en-US" sz="2800" dirty="0">
                <a:latin typeface="Tw Cen MT" panose="020B0602020104020603" pitchFamily="34" charset="0"/>
              </a:rPr>
              <a:t>, recall_score,f1_score</a:t>
            </a:r>
          </a:p>
          <a:p>
            <a:r>
              <a:rPr lang="en-US" sz="2800" dirty="0">
                <a:latin typeface="Tw Cen MT" panose="020B0602020104020603" pitchFamily="34" charset="0"/>
              </a:rPr>
              <a:t>from </a:t>
            </a:r>
            <a:r>
              <a:rPr lang="en-US" sz="2800" dirty="0" err="1">
                <a:latin typeface="Tw Cen MT" panose="020B0602020104020603" pitchFamily="34" charset="0"/>
              </a:rPr>
              <a:t>sklearn.model_selection</a:t>
            </a:r>
            <a:r>
              <a:rPr lang="en-US" sz="2800" dirty="0">
                <a:latin typeface="Tw Cen MT" panose="020B0602020104020603" pitchFamily="34" charset="0"/>
              </a:rPr>
              <a:t> import </a:t>
            </a:r>
            <a:r>
              <a:rPr lang="en-US" sz="2800" dirty="0" err="1">
                <a:latin typeface="Tw Cen MT" panose="020B0602020104020603" pitchFamily="34" charset="0"/>
              </a:rPr>
              <a:t>GridSearchCV</a:t>
            </a:r>
            <a:endParaRPr lang="en-US" sz="2800" dirty="0">
              <a:latin typeface="Tw Cen MT" panose="020B0602020104020603" pitchFamily="34" charset="0"/>
            </a:endParaRPr>
          </a:p>
          <a:p>
            <a:r>
              <a:rPr lang="en-US" sz="2800" dirty="0">
                <a:latin typeface="Tw Cen MT" panose="020B0602020104020603" pitchFamily="34" charset="0"/>
              </a:rPr>
              <a:t>from </a:t>
            </a:r>
            <a:r>
              <a:rPr lang="en-US" sz="2800" dirty="0" err="1">
                <a:latin typeface="Tw Cen MT" panose="020B0602020104020603" pitchFamily="34" charset="0"/>
              </a:rPr>
              <a:t>sklearn.metrics</a:t>
            </a:r>
            <a:r>
              <a:rPr lang="en-US" sz="2800" dirty="0">
                <a:latin typeface="Tw Cen MT" panose="020B0602020104020603" pitchFamily="34" charset="0"/>
              </a:rPr>
              <a:t> import </a:t>
            </a:r>
            <a:r>
              <a:rPr lang="en-US" sz="2800" dirty="0" err="1">
                <a:latin typeface="Tw Cen MT" panose="020B0602020104020603" pitchFamily="34" charset="0"/>
              </a:rPr>
              <a:t>confusion_matrix</a:t>
            </a:r>
            <a:endParaRPr lang="en-US" sz="2800" dirty="0">
              <a:latin typeface="Tw Cen MT" panose="020B0602020104020603" pitchFamily="34" charset="0"/>
            </a:endParaRPr>
          </a:p>
          <a:p>
            <a:r>
              <a:rPr lang="en-US" sz="2800" dirty="0">
                <a:latin typeface="Tw Cen MT" panose="020B0602020104020603" pitchFamily="34" charset="0"/>
              </a:rPr>
              <a:t>import pickle</a:t>
            </a:r>
          </a:p>
          <a:p>
            <a:r>
              <a:rPr lang="en-US" sz="2800" dirty="0">
                <a:latin typeface="Tw Cen MT" panose="020B0602020104020603" pitchFamily="34" charset="0"/>
              </a:rPr>
              <a:t>import </a:t>
            </a:r>
            <a:r>
              <a:rPr lang="en-US" sz="2800" dirty="0" err="1">
                <a:latin typeface="Tw Cen MT" panose="020B0602020104020603" pitchFamily="34" charset="0"/>
              </a:rPr>
              <a:t>sklearn</a:t>
            </a:r>
            <a:r>
              <a:rPr lang="en-US" sz="2800" dirty="0">
                <a:latin typeface="Tw Cen MT" panose="020B0602020104020603" pitchFamily="34" charset="0"/>
              </a:rPr>
              <a:t> as </a:t>
            </a:r>
            <a:r>
              <a:rPr lang="en-US" sz="2800" dirty="0" err="1">
                <a:latin typeface="Tw Cen MT" panose="020B0602020104020603" pitchFamily="34" charset="0"/>
              </a:rPr>
              <a:t>sk</a:t>
            </a:r>
            <a:endParaRPr lang="en-US" sz="2800" dirty="0">
              <a:latin typeface="Tw Cen MT" panose="020B0602020104020603" pitchFamily="34" charset="0"/>
            </a:endParaRPr>
          </a:p>
          <a:p>
            <a:r>
              <a:rPr lang="en-US" sz="2800" dirty="0">
                <a:latin typeface="Tw Cen MT" panose="020B0602020104020603" pitchFamily="34" charset="0"/>
              </a:rPr>
              <a:t>import warnings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1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4B79-C822-33BF-F2D3-E9BB6584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w Cen MT" panose="020B0602020104020603" pitchFamily="34" charset="0"/>
              </a:rPr>
              <a:t>DataFrame</a:t>
            </a:r>
            <a:r>
              <a:rPr lang="en-US" dirty="0">
                <a:latin typeface="Tw Cen MT" panose="020B0602020104020603" pitchFamily="34" charset="0"/>
              </a:rPr>
              <a:t> Snippets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804F9-33C3-F239-0520-69431556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401136"/>
            <a:ext cx="8915400" cy="3243177"/>
          </a:xfrm>
        </p:spPr>
      </p:pic>
    </p:spTree>
    <p:extLst>
      <p:ext uri="{BB962C8B-B14F-4D97-AF65-F5344CB8AC3E}">
        <p14:creationId xmlns:p14="http://schemas.microsoft.com/office/powerpoint/2010/main" val="19396528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1133</Words>
  <Application>Microsoft Office PowerPoint</Application>
  <PresentationFormat>Widescreen</PresentationFormat>
  <Paragraphs>127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Century Gothic</vt:lpstr>
      <vt:lpstr>Tw Cen MT</vt:lpstr>
      <vt:lpstr>Wingdings</vt:lpstr>
      <vt:lpstr>Wingdings 3</vt:lpstr>
      <vt:lpstr>Wisp</vt:lpstr>
      <vt:lpstr>Contraceptive Choice Method</vt:lpstr>
      <vt:lpstr>Introduction</vt:lpstr>
      <vt:lpstr>Dataset Details</vt:lpstr>
      <vt:lpstr>Sources.</vt:lpstr>
      <vt:lpstr>Description of Columns.</vt:lpstr>
      <vt:lpstr>Project Deliverables.</vt:lpstr>
      <vt:lpstr>Library Imports</vt:lpstr>
      <vt:lpstr>Library Imports</vt:lpstr>
      <vt:lpstr>DataFrame Snippets</vt:lpstr>
      <vt:lpstr>EDA</vt:lpstr>
      <vt:lpstr>Numerical Feature Analysis.</vt:lpstr>
      <vt:lpstr>Observation on Results.</vt:lpstr>
      <vt:lpstr>Outliers in the Dataset.</vt:lpstr>
      <vt:lpstr>Outliers in the Dataset.</vt:lpstr>
      <vt:lpstr>Renaming of some columns</vt:lpstr>
      <vt:lpstr>Observations.</vt:lpstr>
      <vt:lpstr>Observation of data with outliers on an histogram</vt:lpstr>
      <vt:lpstr>Observation on results</vt:lpstr>
      <vt:lpstr>Preprocessing</vt:lpstr>
      <vt:lpstr>Snapshots of the zscore method.</vt:lpstr>
      <vt:lpstr>Observations from the zscore method.</vt:lpstr>
      <vt:lpstr>Observations from the zscore method.</vt:lpstr>
      <vt:lpstr>Correlation</vt:lpstr>
      <vt:lpstr>Heatmap</vt:lpstr>
      <vt:lpstr>Feature Selection- Univariate feature selection.</vt:lpstr>
      <vt:lpstr>Observation.</vt:lpstr>
      <vt:lpstr>Test-Train split ratio 80:20</vt:lpstr>
      <vt:lpstr>Model Creation</vt:lpstr>
      <vt:lpstr>Model Creation</vt:lpstr>
      <vt:lpstr>Model Selection</vt:lpstr>
      <vt:lpstr>Observations</vt:lpstr>
      <vt:lpstr>Hyper-Parameter tuning SVC classifier</vt:lpstr>
      <vt:lpstr>Hyper-Parameter tuning SVC classifier</vt:lpstr>
      <vt:lpstr>Evaluation</vt:lpstr>
      <vt:lpstr>Observations</vt:lpstr>
      <vt:lpstr>Evaluation</vt:lpstr>
      <vt:lpstr>Evaluation Observation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Contraceptive Choice Method</dc:title>
  <dc:creator>KenTrade ICT Service Desk</dc:creator>
  <cp:lastModifiedBy>KenTrade ICT Service Desk</cp:lastModifiedBy>
  <cp:revision>6</cp:revision>
  <dcterms:created xsi:type="dcterms:W3CDTF">2023-02-14T16:20:27Z</dcterms:created>
  <dcterms:modified xsi:type="dcterms:W3CDTF">2023-02-14T18:04:54Z</dcterms:modified>
</cp:coreProperties>
</file>