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Proxima Nova"/>
      <p:regular r:id="rId33"/>
      <p:bold r:id="rId34"/>
      <p:italic r:id="rId35"/>
      <p:boldItalic r:id="rId36"/>
    </p:embeddedFont>
    <p:embeddedFont>
      <p:font typeface="Bree Serif"/>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Mika"/>
  <p:cmAuthor clrIdx="1" id="1" initials="" lastIdx="2" name="Rosa Sier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37" Type="http://schemas.openxmlformats.org/officeDocument/2006/relationships/font" Target="fonts/BreeSerif-regular.fntdata"/><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0-13T22:47:38.621">
    <p:pos x="6000" y="0"/>
    <p:text>what hypothesis should we put? " Bronx has highest eviction rates for residential evictions in NYC"?</p:text>
  </p:cm>
  <p:cm authorId="1" idx="1" dt="2022-10-13T22:34:03.623">
    <p:pos x="6000" y="0"/>
    <p:text>Manhattan ??</p:text>
  </p:cm>
  <p:cm authorId="0" idx="2" dt="2022-10-13T22:37:06.519">
    <p:pos x="6000" y="0"/>
    <p:text>we put Manhattan so we can say at the end that we were kinda wrong in the beginning, but got to so-and-so after looking at the data</p:text>
  </p:cm>
  <p:cm authorId="1" idx="2" dt="2022-10-13T22:47:38.621">
    <p:pos x="6000" y="0"/>
    <p:text>ooh ok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cr.ny.gov/covid-19-eviction-protections-tenant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cr.ny.gov/covid-19-eviction-protections-tenant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Mohammed, Rosa, Jasmin, Jason, Bhumika</a:t>
            </a:r>
            <a:endParaRPr/>
          </a:p>
        </p:txBody>
      </p:sp>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ecb3312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ecb3312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a:p>
            <a:pPr indent="0" lvl="0" marL="0" rtl="0" algn="l">
              <a:spcBef>
                <a:spcPts val="0"/>
              </a:spcBef>
              <a:spcAft>
                <a:spcPts val="0"/>
              </a:spcAft>
              <a:buNone/>
            </a:pPr>
            <a:r>
              <a:rPr lang="en"/>
              <a:t>More in commercial:</a:t>
            </a:r>
            <a:endParaRPr/>
          </a:p>
          <a:p>
            <a:pPr indent="-317500" lvl="0" marL="457200" rtl="0" algn="l">
              <a:spcBef>
                <a:spcPts val="0"/>
              </a:spcBef>
              <a:spcAft>
                <a:spcPts val="0"/>
              </a:spcAft>
              <a:buSzPts val="1400"/>
              <a:buChar char="-"/>
            </a:pPr>
            <a:r>
              <a:rPr lang="en"/>
              <a:t>stricter deadlines for rent due dates? </a:t>
            </a:r>
            <a:endParaRPr/>
          </a:p>
          <a:p>
            <a:pPr indent="-317500" lvl="0" marL="457200" rtl="0" algn="l">
              <a:spcBef>
                <a:spcPts val="0"/>
              </a:spcBef>
              <a:spcAft>
                <a:spcPts val="0"/>
              </a:spcAft>
              <a:buSzPts val="1400"/>
              <a:buChar char="-"/>
            </a:pPr>
            <a:r>
              <a:rPr lang="en"/>
              <a:t>More empathy from residential owners (due to sickness from COVID or lack of job due to COVID)?</a:t>
            </a:r>
            <a:endParaRPr/>
          </a:p>
          <a:p>
            <a:pPr indent="0" lvl="0" marL="0" rtl="0" algn="l">
              <a:spcBef>
                <a:spcPts val="0"/>
              </a:spcBef>
              <a:spcAft>
                <a:spcPts val="0"/>
              </a:spcAft>
              <a:buNone/>
            </a:pPr>
            <a:r>
              <a:rPr lang="en"/>
              <a:t>More evictions in commercial for Manhattan, Brooklyn then Queens-&gt; Manhattan has more businesses so more evictions for commercial in Manhattan compared to other boroughs</a:t>
            </a:r>
            <a:endParaRPr/>
          </a:p>
          <a:p>
            <a:pPr indent="0" lvl="0" marL="0" rtl="0" algn="l">
              <a:spcBef>
                <a:spcPts val="0"/>
              </a:spcBef>
              <a:spcAft>
                <a:spcPts val="0"/>
              </a:spcAft>
              <a:buNone/>
            </a:pPr>
            <a:r>
              <a:rPr lang="en"/>
              <a:t>More in residential for Bronx,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5fc832db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5fc832db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5fc832d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5fc832d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Bhumika</a:t>
            </a:r>
            <a:endParaRPr/>
          </a:p>
          <a:p>
            <a:pPr indent="0" lvl="0" marL="0" rtl="0" algn="l">
              <a:spcBef>
                <a:spcPts val="0"/>
              </a:spcBef>
              <a:spcAft>
                <a:spcPts val="0"/>
              </a:spcAft>
              <a:buNone/>
            </a:pPr>
            <a:r>
              <a:rPr lang="en"/>
              <a:t>Years: 2017 to 2022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Similar trend for all the 5 boroughs except during covid</a:t>
            </a:r>
            <a:endParaRPr/>
          </a:p>
          <a:p>
            <a:pPr indent="0" lvl="0" marL="0" rtl="0" algn="l">
              <a:spcBef>
                <a:spcPts val="0"/>
              </a:spcBef>
              <a:spcAft>
                <a:spcPts val="0"/>
              </a:spcAft>
              <a:buNone/>
            </a:pPr>
            <a:r>
              <a:rPr lang="en"/>
              <a:t>Covid drastically decreased the eviction rates -&gt; next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e640ac098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e640ac098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a:p>
            <a:pPr indent="0" lvl="0" marL="0" rtl="0" algn="l">
              <a:spcBef>
                <a:spcPts val="0"/>
              </a:spcBef>
              <a:spcAft>
                <a:spcPts val="0"/>
              </a:spcAft>
              <a:buNone/>
            </a:pPr>
            <a:r>
              <a:rPr lang="en"/>
              <a:t>Zoomed into the 5 boroughs for 2020, 2021 and 2022 to see better</a:t>
            </a:r>
            <a:endParaRPr/>
          </a:p>
          <a:p>
            <a:pPr indent="0" lvl="0" marL="0" rtl="0" algn="l">
              <a:spcBef>
                <a:spcPts val="0"/>
              </a:spcBef>
              <a:spcAft>
                <a:spcPts val="0"/>
              </a:spcAft>
              <a:buNone/>
            </a:pPr>
            <a:r>
              <a:rPr lang="en"/>
              <a:t>During covid, Brooklyn was more in 2021 &amp; 2022, followed by Manhattan in 2021 and Queens in 2022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b2c67a48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b2c67a48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endParaRPr/>
          </a:p>
          <a:p>
            <a:pPr indent="0" lvl="0" marL="0" rtl="0" algn="l">
              <a:spcBef>
                <a:spcPts val="0"/>
              </a:spcBef>
              <a:spcAft>
                <a:spcPts val="0"/>
              </a:spcAft>
              <a:buNone/>
            </a:pPr>
            <a:r>
              <a:rPr lang="en" u="sng">
                <a:solidFill>
                  <a:schemeClr val="hlink"/>
                </a:solidFill>
                <a:hlinkClick r:id="rId2"/>
              </a:rPr>
              <a:t>https://hcr.ny.gov/covid-19-eviction-protections-tenants</a:t>
            </a:r>
            <a:endParaRPr/>
          </a:p>
          <a:p>
            <a:pPr indent="0" lvl="0" marL="0" rtl="0" algn="l">
              <a:spcBef>
                <a:spcPts val="0"/>
              </a:spcBef>
              <a:spcAft>
                <a:spcPts val="0"/>
              </a:spcAft>
              <a:buNone/>
            </a:pPr>
            <a:r>
              <a:rPr lang="en" sz="1150">
                <a:solidFill>
                  <a:schemeClr val="dk1"/>
                </a:solidFill>
                <a:latin typeface="Proxima Nova"/>
                <a:ea typeface="Proxima Nova"/>
                <a:cs typeface="Proxima Nova"/>
                <a:sym typeface="Proxima Nova"/>
              </a:rPr>
              <a:t>The Tenant Safe Harbor Act, Chapter 127 of 2020, protects tenants from eviction for failing to pay their rent that came due during the covered period from March 7, 2020 through January 15, 2022,  if they suffered a financial hardship due to COVID-19</a:t>
            </a:r>
            <a:endParaRPr sz="9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e640ac098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e640ac098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1d75c94c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61d75c94c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ba3796e1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5ba3796e1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fd516e06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fd516e06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a:p>
            <a:pPr indent="0" lvl="0" marL="0" rtl="0" algn="l">
              <a:spcBef>
                <a:spcPts val="0"/>
              </a:spcBef>
              <a:spcAft>
                <a:spcPts val="0"/>
              </a:spcAft>
              <a:buNone/>
            </a:pPr>
            <a:r>
              <a:rPr lang="en" u="sng">
                <a:solidFill>
                  <a:schemeClr val="hlink"/>
                </a:solidFill>
                <a:hlinkClick r:id="rId2"/>
              </a:rPr>
              <a:t>https://hcr.ny.gov/covid-19-eviction-protections-tenants</a:t>
            </a:r>
            <a:endParaRPr/>
          </a:p>
          <a:p>
            <a:pPr indent="0" lvl="0" marL="0" rtl="0" algn="l">
              <a:spcBef>
                <a:spcPts val="0"/>
              </a:spcBef>
              <a:spcAft>
                <a:spcPts val="0"/>
              </a:spcAft>
              <a:buNone/>
            </a:pPr>
            <a:r>
              <a:rPr lang="en" sz="1150">
                <a:solidFill>
                  <a:schemeClr val="dk1"/>
                </a:solidFill>
                <a:latin typeface="Proxima Nova"/>
                <a:ea typeface="Proxima Nova"/>
                <a:cs typeface="Proxima Nova"/>
                <a:sym typeface="Proxima Nova"/>
              </a:rPr>
              <a:t>The Tenant Safe Harbor Act, Chapter 127 of 2020, protects tenants from eviction for failing to pay their rent that came due during the covered period from March 7, 2020 through January 15, 2022,  if they suffered a financial hardship due to COVID-19</a:t>
            </a:r>
            <a:endParaRPr sz="9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5e640ac09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5e640ac09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a:p>
            <a:pPr indent="0" lvl="0" marL="0" rtl="0" algn="l">
              <a:spcBef>
                <a:spcPts val="0"/>
              </a:spcBef>
              <a:spcAft>
                <a:spcPts val="0"/>
              </a:spcAft>
              <a:buNone/>
            </a:pPr>
            <a:r>
              <a:rPr lang="en"/>
              <a:t>It could be the case that the number of evictions have dropped due to the massive amount of people who have been unemployed during that period. </a:t>
            </a:r>
            <a:endParaRPr/>
          </a:p>
          <a:p>
            <a:pPr indent="0" lvl="0" marL="0" rtl="0" algn="l">
              <a:spcBef>
                <a:spcPts val="0"/>
              </a:spcBef>
              <a:spcAft>
                <a:spcPts val="0"/>
              </a:spcAft>
              <a:buNone/>
            </a:pPr>
            <a:r>
              <a:rPr lang="en"/>
              <a:t>Evictions have not been in the 100s even now. This could possibly be a new trend or rather a new normal for NYC.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6fa2176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6fa2176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a4131701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a4131701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JASMIN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e640ac098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e640ac098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JASMIN</a:t>
            </a:r>
            <a:endParaRPr/>
          </a:p>
          <a:p>
            <a:pPr indent="0" lvl="0" marL="0" rtl="0" algn="l">
              <a:spcBef>
                <a:spcPts val="0"/>
              </a:spcBef>
              <a:spcAft>
                <a:spcPts val="0"/>
              </a:spcAft>
              <a:buNone/>
            </a:pPr>
            <a:r>
              <a:rPr lang="en"/>
              <a:t>What options would people getting evicted get when majority of evictions occur in winter months of January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5e640ac09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5e640ac09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JASMIN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61d75c94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61d75c94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a4131701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a4131701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JASMIN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6871916e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6871916e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JASMIN</a:t>
            </a:r>
            <a:endParaRPr/>
          </a:p>
          <a:p>
            <a:pPr indent="0" lvl="0" marL="0" rtl="0" algn="l">
              <a:spcBef>
                <a:spcPts val="0"/>
              </a:spcBef>
              <a:spcAft>
                <a:spcPts val="0"/>
              </a:spcAft>
              <a:buNone/>
            </a:pPr>
            <a:r>
              <a:rPr lang="en"/>
              <a:t>More resources: more data on income,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a4131701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a4131701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6871916ef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6871916ef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a4131701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a4131701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600"/>
              </a:spcBef>
              <a:spcAft>
                <a:spcPts val="0"/>
              </a:spcAft>
              <a:buNone/>
            </a:pPr>
            <a:r>
              <a:rPr lang="en" sz="1200"/>
              <a:t>M</a:t>
            </a:r>
            <a:endParaRPr sz="1200"/>
          </a:p>
          <a:p>
            <a:pPr indent="0" lvl="0" marL="457200" rtl="0" algn="l">
              <a:lnSpc>
                <a:spcPct val="115000"/>
              </a:lnSpc>
              <a:spcBef>
                <a:spcPts val="600"/>
              </a:spcBef>
              <a:spcAft>
                <a:spcPts val="0"/>
              </a:spcAft>
              <a:buNone/>
            </a:pPr>
            <a:r>
              <a:rPr lang="en" sz="1200"/>
              <a:t>Regarding 5 boroughs, </a:t>
            </a:r>
            <a:endParaRPr sz="1200"/>
          </a:p>
          <a:p>
            <a:pPr indent="0" lvl="0" marL="457200" rtl="0" algn="l">
              <a:lnSpc>
                <a:spcPct val="115000"/>
              </a:lnSpc>
              <a:spcBef>
                <a:spcPts val="600"/>
              </a:spcBef>
              <a:spcAft>
                <a:spcPts val="0"/>
              </a:spcAft>
              <a:buNone/>
            </a:pPr>
            <a:r>
              <a:rPr lang="en" sz="1200"/>
              <a:t>Covid impact: fear of unknown disease, sick, laid off, businesses closing, no income source while workplace closed</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65fc832db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65fc832db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600"/>
              </a:spcBef>
              <a:spcAft>
                <a:spcPts val="0"/>
              </a:spcAft>
              <a:buNone/>
            </a:pPr>
            <a:r>
              <a:rPr lang="en"/>
              <a:t>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a413170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a413170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a413170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a413170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a413170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a413170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b2c67a4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b2c67a4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Rosa</a:t>
            </a:r>
            <a:endParaRPr/>
          </a:p>
          <a:p>
            <a:pPr indent="0" lvl="0" marL="0" rtl="0" algn="l">
              <a:spcBef>
                <a:spcPts val="0"/>
              </a:spcBef>
              <a:spcAft>
                <a:spcPts val="0"/>
              </a:spcAft>
              <a:buNone/>
            </a:pPr>
            <a:r>
              <a:rPr lang="en"/>
              <a:t>Bronx ~23k, Staten Island ~2k</a:t>
            </a:r>
            <a:endParaRPr/>
          </a:p>
          <a:p>
            <a:pPr indent="0" lvl="0" marL="0" rtl="0" algn="l">
              <a:spcBef>
                <a:spcPts val="0"/>
              </a:spcBef>
              <a:spcAft>
                <a:spcPts val="0"/>
              </a:spcAft>
              <a:buNone/>
            </a:pPr>
            <a:r>
              <a:rPr lang="en"/>
              <a:t>67k eviction </a:t>
            </a:r>
            <a:r>
              <a:rPr lang="en"/>
              <a:t>happened from 2017-2022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5fc832db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5fc832db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Font typeface="Proxima Nova"/>
              <a:buNone/>
              <a:defRPr sz="4800">
                <a:latin typeface="Proxima Nova"/>
                <a:ea typeface="Proxima Nova"/>
                <a:cs typeface="Proxima Nova"/>
                <a:sym typeface="Proxima Nova"/>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2" name="Google Shape;12;p2"/>
          <p:cNvSpPr txBox="1"/>
          <p:nvPr>
            <p:ph idx="1" type="subTitle"/>
          </p:nvPr>
        </p:nvSpPr>
        <p:spPr>
          <a:xfrm>
            <a:off x="685800" y="2840054"/>
            <a:ext cx="7772400" cy="78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2"/>
              </a:buClr>
              <a:buSzPts val="2400"/>
              <a:buFont typeface="Proxima Nova"/>
              <a:buNone/>
              <a:defRPr>
                <a:solidFill>
                  <a:schemeClr val="dk2"/>
                </a:solidFill>
                <a:latin typeface="Proxima Nova"/>
                <a:ea typeface="Proxima Nova"/>
                <a:cs typeface="Proxima Nova"/>
                <a:sym typeface="Proxima Nova"/>
              </a:defRPr>
            </a:lvl1pPr>
            <a:lvl2pPr lvl="1" algn="ctr">
              <a:lnSpc>
                <a:spcPct val="115000"/>
              </a:lnSpc>
              <a:spcBef>
                <a:spcPts val="0"/>
              </a:spcBef>
              <a:spcAft>
                <a:spcPts val="0"/>
              </a:spcAft>
              <a:buClr>
                <a:schemeClr val="dk2"/>
              </a:buClr>
              <a:buSzPts val="3000"/>
              <a:buNone/>
              <a:defRPr sz="3000">
                <a:solidFill>
                  <a:schemeClr val="dk2"/>
                </a:solidFill>
              </a:defRPr>
            </a:lvl2pPr>
            <a:lvl3pPr lvl="2" algn="ctr">
              <a:lnSpc>
                <a:spcPct val="115000"/>
              </a:lnSpc>
              <a:spcBef>
                <a:spcPts val="0"/>
              </a:spcBef>
              <a:spcAft>
                <a:spcPts val="0"/>
              </a:spcAft>
              <a:buClr>
                <a:schemeClr val="dk2"/>
              </a:buClr>
              <a:buSzPts val="3000"/>
              <a:buNone/>
              <a:defRPr sz="3000">
                <a:solidFill>
                  <a:schemeClr val="dk2"/>
                </a:solidFill>
              </a:defRPr>
            </a:lvl3pPr>
            <a:lvl4pPr lvl="3" algn="ctr">
              <a:lnSpc>
                <a:spcPct val="115000"/>
              </a:lnSpc>
              <a:spcBef>
                <a:spcPts val="0"/>
              </a:spcBef>
              <a:spcAft>
                <a:spcPts val="0"/>
              </a:spcAft>
              <a:buClr>
                <a:schemeClr val="dk2"/>
              </a:buClr>
              <a:buSzPts val="3000"/>
              <a:buNone/>
              <a:defRPr sz="3000">
                <a:solidFill>
                  <a:schemeClr val="dk2"/>
                </a:solidFill>
              </a:defRPr>
            </a:lvl4pPr>
            <a:lvl5pPr lvl="4" algn="ctr">
              <a:lnSpc>
                <a:spcPct val="115000"/>
              </a:lnSpc>
              <a:spcBef>
                <a:spcPts val="0"/>
              </a:spcBef>
              <a:spcAft>
                <a:spcPts val="0"/>
              </a:spcAft>
              <a:buClr>
                <a:schemeClr val="dk2"/>
              </a:buClr>
              <a:buSzPts val="3000"/>
              <a:buNone/>
              <a:defRPr sz="3000">
                <a:solidFill>
                  <a:schemeClr val="dk2"/>
                </a:solidFill>
              </a:defRPr>
            </a:lvl5pPr>
            <a:lvl6pPr lvl="5" algn="ctr">
              <a:lnSpc>
                <a:spcPct val="115000"/>
              </a:lnSpc>
              <a:spcBef>
                <a:spcPts val="0"/>
              </a:spcBef>
              <a:spcAft>
                <a:spcPts val="0"/>
              </a:spcAft>
              <a:buClr>
                <a:schemeClr val="dk2"/>
              </a:buClr>
              <a:buSzPts val="3000"/>
              <a:buNone/>
              <a:defRPr sz="3000">
                <a:solidFill>
                  <a:schemeClr val="dk2"/>
                </a:solidFill>
              </a:defRPr>
            </a:lvl6pPr>
            <a:lvl7pPr lvl="6" algn="ctr">
              <a:lnSpc>
                <a:spcPct val="115000"/>
              </a:lnSpc>
              <a:spcBef>
                <a:spcPts val="0"/>
              </a:spcBef>
              <a:spcAft>
                <a:spcPts val="0"/>
              </a:spcAft>
              <a:buClr>
                <a:schemeClr val="dk2"/>
              </a:buClr>
              <a:buSzPts val="3000"/>
              <a:buNone/>
              <a:defRPr sz="3000">
                <a:solidFill>
                  <a:schemeClr val="dk2"/>
                </a:solidFill>
              </a:defRPr>
            </a:lvl7pPr>
            <a:lvl8pPr lvl="7" algn="ctr">
              <a:lnSpc>
                <a:spcPct val="115000"/>
              </a:lnSpc>
              <a:spcBef>
                <a:spcPts val="0"/>
              </a:spcBef>
              <a:spcAft>
                <a:spcPts val="0"/>
              </a:spcAft>
              <a:buClr>
                <a:schemeClr val="dk2"/>
              </a:buClr>
              <a:buSzPts val="3000"/>
              <a:buNone/>
              <a:defRPr sz="3000">
                <a:solidFill>
                  <a:schemeClr val="dk2"/>
                </a:solidFill>
              </a:defRPr>
            </a:lvl8pPr>
            <a:lvl9pPr lvl="8" algn="ctr">
              <a:lnSpc>
                <a:spcPct val="115000"/>
              </a:lnSpc>
              <a:spcBef>
                <a:spcPts val="0"/>
              </a:spcBef>
              <a:spcAft>
                <a:spcPts val="0"/>
              </a:spcAft>
              <a:buClr>
                <a:schemeClr val="dk2"/>
              </a:buClr>
              <a:buSzPts val="3000"/>
              <a:buNone/>
              <a:defRPr sz="3000">
                <a:solidFill>
                  <a:schemeClr val="dk2"/>
                </a:solidFill>
              </a:defRPr>
            </a:lvl9pPr>
          </a:lstStyle>
          <a:p/>
        </p:txBody>
      </p:sp>
      <p:pic>
        <p:nvPicPr>
          <p:cNvPr id="13" name="Google Shape;13;p2"/>
          <p:cNvPicPr preferRelativeResize="0"/>
          <p:nvPr/>
        </p:nvPicPr>
        <p:blipFill rotWithShape="1">
          <a:blip r:embed="rId2">
            <a:alphaModFix/>
          </a:blip>
          <a:srcRect b="0" l="0" r="0" t="0"/>
          <a:stretch/>
        </p:blipFill>
        <p:spPr>
          <a:xfrm>
            <a:off x="8401052" y="4694021"/>
            <a:ext cx="675724" cy="313099"/>
          </a:xfrm>
          <a:prstGeom prst="rect">
            <a:avLst/>
          </a:prstGeom>
          <a:noFill/>
          <a:ln>
            <a:noFill/>
          </a:ln>
        </p:spPr>
      </p:pic>
      <p:cxnSp>
        <p:nvCxnSpPr>
          <p:cNvPr id="14" name="Google Shape;14;p2"/>
          <p:cNvCxnSpPr/>
          <p:nvPr/>
        </p:nvCxnSpPr>
        <p:spPr>
          <a:xfrm>
            <a:off x="0" y="5107925"/>
            <a:ext cx="9144000" cy="0"/>
          </a:xfrm>
          <a:prstGeom prst="straightConnector1">
            <a:avLst/>
          </a:prstGeom>
          <a:noFill/>
          <a:ln cap="flat" cmpd="sng" w="76200">
            <a:solidFill>
              <a:srgbClr val="434343"/>
            </a:solidFill>
            <a:prstDash val="solid"/>
            <a:round/>
            <a:headEnd len="sm" w="sm" type="none"/>
            <a:tailEnd len="sm" w="sm" type="none"/>
          </a:ln>
        </p:spPr>
      </p:cxnSp>
      <p:sp>
        <p:nvSpPr>
          <p:cNvPr id="15" name="Google Shape;15;p2"/>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62" name="Google Shape;62;p11"/>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30200" lvl="5" marL="2743200" algn="l">
              <a:lnSpc>
                <a:spcPct val="115000"/>
              </a:lnSpc>
              <a:spcBef>
                <a:spcPts val="0"/>
              </a:spcBef>
              <a:spcAft>
                <a:spcPts val="0"/>
              </a:spcAft>
              <a:buSzPts val="1600"/>
              <a:buChar char="■"/>
              <a:defRPr/>
            </a:lvl6pPr>
            <a:lvl7pPr indent="-330200" lvl="6" marL="3200400" algn="l">
              <a:lnSpc>
                <a:spcPct val="115000"/>
              </a:lnSpc>
              <a:spcBef>
                <a:spcPts val="0"/>
              </a:spcBef>
              <a:spcAft>
                <a:spcPts val="0"/>
              </a:spcAft>
              <a:buSzPts val="16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3" name="Google Shape;63;p1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6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30200" lvl="5" marL="2743200" algn="l">
              <a:lnSpc>
                <a:spcPct val="115000"/>
              </a:lnSpc>
              <a:spcBef>
                <a:spcPts val="0"/>
              </a:spcBef>
              <a:spcAft>
                <a:spcPts val="0"/>
              </a:spcAft>
              <a:buSzPts val="1600"/>
              <a:buChar char="■"/>
              <a:defRPr/>
            </a:lvl6pPr>
            <a:lvl7pPr indent="-330200" lvl="6" marL="3200400" algn="l">
              <a:lnSpc>
                <a:spcPct val="115000"/>
              </a:lnSpc>
              <a:spcBef>
                <a:spcPts val="0"/>
              </a:spcBef>
              <a:spcAft>
                <a:spcPts val="0"/>
              </a:spcAft>
              <a:buSzPts val="16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pic>
        <p:nvPicPr>
          <p:cNvPr id="64" name="Google Shape;64;p11"/>
          <p:cNvPicPr preferRelativeResize="0"/>
          <p:nvPr/>
        </p:nvPicPr>
        <p:blipFill rotWithShape="1">
          <a:blip r:embed="rId2">
            <a:alphaModFix/>
          </a:blip>
          <a:srcRect b="0" l="0" r="0" t="0"/>
          <a:stretch/>
        </p:blipFill>
        <p:spPr>
          <a:xfrm>
            <a:off x="8401052" y="4694021"/>
            <a:ext cx="675724" cy="313099"/>
          </a:xfrm>
          <a:prstGeom prst="rect">
            <a:avLst/>
          </a:prstGeom>
          <a:noFill/>
          <a:ln>
            <a:noFill/>
          </a:ln>
        </p:spPr>
      </p:pic>
      <p:sp>
        <p:nvSpPr>
          <p:cNvPr id="65" name="Google Shape;65;p11"/>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pic>
        <p:nvPicPr>
          <p:cNvPr id="68" name="Google Shape;68;p12"/>
          <p:cNvPicPr preferRelativeResize="0"/>
          <p:nvPr/>
        </p:nvPicPr>
        <p:blipFill rotWithShape="1">
          <a:blip r:embed="rId2">
            <a:alphaModFix/>
          </a:blip>
          <a:srcRect b="0" l="0" r="0" t="0"/>
          <a:stretch/>
        </p:blipFill>
        <p:spPr>
          <a:xfrm>
            <a:off x="8401052" y="4694021"/>
            <a:ext cx="675724" cy="313099"/>
          </a:xfrm>
          <a:prstGeom prst="rect">
            <a:avLst/>
          </a:prstGeom>
          <a:noFill/>
          <a:ln>
            <a:noFill/>
          </a:ln>
        </p:spPr>
      </p:pic>
      <p:sp>
        <p:nvSpPr>
          <p:cNvPr id="69" name="Google Shape;69;p12"/>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TOC">
  <p:cSld name="TITLE_ONLY_1">
    <p:spTree>
      <p:nvGrpSpPr>
        <p:cNvPr id="70" name="Shape 70"/>
        <p:cNvGrpSpPr/>
        <p:nvPr/>
      </p:nvGrpSpPr>
      <p:grpSpPr>
        <a:xfrm>
          <a:off x="0" y="0"/>
          <a:ext cx="0" cy="0"/>
          <a:chOff x="0" y="0"/>
          <a:chExt cx="0" cy="0"/>
        </a:xfrm>
      </p:grpSpPr>
      <p:sp>
        <p:nvSpPr>
          <p:cNvPr id="71" name="Google Shape;7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72" name="Google Shape;72;p13"/>
          <p:cNvSpPr/>
          <p:nvPr/>
        </p:nvSpPr>
        <p:spPr>
          <a:xfrm>
            <a:off x="523975" y="1895506"/>
            <a:ext cx="7461300" cy="553200"/>
          </a:xfrm>
          <a:prstGeom prst="rect">
            <a:avLst/>
          </a:prstGeom>
          <a:solidFill>
            <a:srgbClr val="FFCC00"/>
          </a:solidFill>
          <a:ln>
            <a:noFill/>
          </a:ln>
        </p:spPr>
        <p:txBody>
          <a:bodyPr anchorCtr="0" anchor="ctr" bIns="68575" lIns="155425" spcFirstLastPara="1" rIns="68575" wrap="square" tIns="68575">
            <a:noAutofit/>
          </a:bodyPr>
          <a:lstStyle/>
          <a:p>
            <a:pPr indent="0" lvl="0" marL="0" marR="0" rtl="0" algn="l">
              <a:lnSpc>
                <a:spcPct val="100000"/>
              </a:lnSpc>
              <a:spcBef>
                <a:spcPts val="0"/>
              </a:spcBef>
              <a:spcAft>
                <a:spcPts val="0"/>
              </a:spcAft>
              <a:buClr>
                <a:schemeClr val="dk1"/>
              </a:buClr>
              <a:buSzPts val="800"/>
              <a:buFont typeface="Arial"/>
              <a:buNone/>
            </a:pPr>
            <a:r>
              <a:rPr b="1" i="0" lang="en" sz="1800" u="none" cap="none" strike="noStrike">
                <a:solidFill>
                  <a:schemeClr val="lt1"/>
                </a:solidFill>
                <a:latin typeface="Proxima Nova"/>
                <a:ea typeface="Proxima Nova"/>
                <a:cs typeface="Proxima Nova"/>
                <a:sym typeface="Proxima Nova"/>
              </a:rPr>
              <a:t>Topic here</a:t>
            </a:r>
            <a:endParaRPr b="1" i="0" sz="1800" u="none" cap="none" strike="noStrike">
              <a:solidFill>
                <a:srgbClr val="FFFFFF"/>
              </a:solidFill>
              <a:latin typeface="Proxima Nova"/>
              <a:ea typeface="Proxima Nova"/>
              <a:cs typeface="Proxima Nova"/>
              <a:sym typeface="Proxima Nova"/>
            </a:endParaRPr>
          </a:p>
        </p:txBody>
      </p:sp>
      <p:sp>
        <p:nvSpPr>
          <p:cNvPr id="73" name="Google Shape;73;p13"/>
          <p:cNvSpPr/>
          <p:nvPr/>
        </p:nvSpPr>
        <p:spPr>
          <a:xfrm>
            <a:off x="523975" y="2607162"/>
            <a:ext cx="7461300" cy="553200"/>
          </a:xfrm>
          <a:prstGeom prst="rect">
            <a:avLst/>
          </a:prstGeom>
          <a:solidFill>
            <a:srgbClr val="009900"/>
          </a:solidFill>
          <a:ln>
            <a:noFill/>
          </a:ln>
        </p:spPr>
        <p:txBody>
          <a:bodyPr anchorCtr="0" anchor="ctr" bIns="68575" lIns="155425" spcFirstLastPara="1" rIns="68575" wrap="square" tIns="68575">
            <a:noAutofit/>
          </a:bodyPr>
          <a:lstStyle/>
          <a:p>
            <a:pPr indent="0" lvl="0" marL="0" marR="0" rtl="0" algn="l">
              <a:lnSpc>
                <a:spcPct val="100000"/>
              </a:lnSpc>
              <a:spcBef>
                <a:spcPts val="0"/>
              </a:spcBef>
              <a:spcAft>
                <a:spcPts val="0"/>
              </a:spcAft>
              <a:buClr>
                <a:schemeClr val="dk1"/>
              </a:buClr>
              <a:buSzPts val="800"/>
              <a:buFont typeface="Arial"/>
              <a:buNone/>
            </a:pPr>
            <a:r>
              <a:rPr b="1" i="0" lang="en" sz="1800" u="none" cap="none" strike="noStrike">
                <a:solidFill>
                  <a:schemeClr val="lt1"/>
                </a:solidFill>
                <a:latin typeface="Proxima Nova"/>
                <a:ea typeface="Proxima Nova"/>
                <a:cs typeface="Proxima Nova"/>
                <a:sym typeface="Proxima Nova"/>
              </a:rPr>
              <a:t>Topic here</a:t>
            </a:r>
            <a:endParaRPr b="0" i="0" sz="1800" u="none" cap="none" strike="noStrike">
              <a:solidFill>
                <a:srgbClr val="FFFFFF"/>
              </a:solidFill>
              <a:latin typeface="Proxima Nova"/>
              <a:ea typeface="Proxima Nova"/>
              <a:cs typeface="Proxima Nova"/>
              <a:sym typeface="Proxima Nova"/>
            </a:endParaRPr>
          </a:p>
        </p:txBody>
      </p:sp>
      <p:sp>
        <p:nvSpPr>
          <p:cNvPr id="74" name="Google Shape;74;p13"/>
          <p:cNvSpPr/>
          <p:nvPr/>
        </p:nvSpPr>
        <p:spPr>
          <a:xfrm>
            <a:off x="523975" y="3318818"/>
            <a:ext cx="7461300" cy="553200"/>
          </a:xfrm>
          <a:prstGeom prst="rect">
            <a:avLst/>
          </a:prstGeom>
          <a:solidFill>
            <a:srgbClr val="3366FF"/>
          </a:solidFill>
          <a:ln>
            <a:noFill/>
          </a:ln>
        </p:spPr>
        <p:txBody>
          <a:bodyPr anchorCtr="0" anchor="ctr" bIns="68575" lIns="155425" spcFirstLastPara="1" rIns="68575" wrap="square" tIns="68575">
            <a:noAutofit/>
          </a:bodyPr>
          <a:lstStyle/>
          <a:p>
            <a:pPr indent="0" lvl="0" marL="0" marR="0" rtl="0" algn="l">
              <a:lnSpc>
                <a:spcPct val="100000"/>
              </a:lnSpc>
              <a:spcBef>
                <a:spcPts val="0"/>
              </a:spcBef>
              <a:spcAft>
                <a:spcPts val="0"/>
              </a:spcAft>
              <a:buClr>
                <a:schemeClr val="dk1"/>
              </a:buClr>
              <a:buSzPts val="800"/>
              <a:buFont typeface="Arial"/>
              <a:buNone/>
            </a:pPr>
            <a:r>
              <a:rPr b="1" i="0" lang="en" sz="1800" u="none" cap="none" strike="noStrike">
                <a:solidFill>
                  <a:schemeClr val="lt1"/>
                </a:solidFill>
                <a:latin typeface="Proxima Nova"/>
                <a:ea typeface="Proxima Nova"/>
                <a:cs typeface="Proxima Nova"/>
                <a:sym typeface="Proxima Nova"/>
              </a:rPr>
              <a:t>Topic here</a:t>
            </a:r>
            <a:endParaRPr b="0" i="0" sz="1800" u="none" cap="none" strike="noStrike">
              <a:solidFill>
                <a:srgbClr val="FFFFFF"/>
              </a:solidFill>
              <a:latin typeface="Proxima Nova"/>
              <a:ea typeface="Proxima Nova"/>
              <a:cs typeface="Proxima Nova"/>
              <a:sym typeface="Proxima Nova"/>
            </a:endParaRPr>
          </a:p>
        </p:txBody>
      </p:sp>
      <p:sp>
        <p:nvSpPr>
          <p:cNvPr id="75" name="Google Shape;75;p13"/>
          <p:cNvSpPr/>
          <p:nvPr/>
        </p:nvSpPr>
        <p:spPr>
          <a:xfrm>
            <a:off x="523975" y="1183850"/>
            <a:ext cx="7461300" cy="553200"/>
          </a:xfrm>
          <a:prstGeom prst="rect">
            <a:avLst/>
          </a:prstGeom>
          <a:solidFill>
            <a:srgbClr val="CC0000"/>
          </a:solidFill>
          <a:ln>
            <a:noFill/>
          </a:ln>
        </p:spPr>
        <p:txBody>
          <a:bodyPr anchorCtr="0" anchor="ctr" bIns="68575" lIns="155425" spcFirstLastPara="1" rIns="68575" wrap="square" tIns="68575">
            <a:noAutofit/>
          </a:bodyPr>
          <a:lstStyle/>
          <a:p>
            <a:pPr indent="0" lvl="0" marL="0" marR="0" rtl="0" algn="l">
              <a:lnSpc>
                <a:spcPct val="100000"/>
              </a:lnSpc>
              <a:spcBef>
                <a:spcPts val="0"/>
              </a:spcBef>
              <a:spcAft>
                <a:spcPts val="0"/>
              </a:spcAft>
              <a:buClr>
                <a:schemeClr val="dk1"/>
              </a:buClr>
              <a:buSzPts val="800"/>
              <a:buFont typeface="Arial"/>
              <a:buNone/>
            </a:pPr>
            <a:r>
              <a:rPr b="1" i="0" lang="en" sz="1800" u="none" cap="none" strike="noStrike">
                <a:solidFill>
                  <a:schemeClr val="lt1"/>
                </a:solidFill>
                <a:latin typeface="Proxima Nova"/>
                <a:ea typeface="Proxima Nova"/>
                <a:cs typeface="Proxima Nova"/>
                <a:sym typeface="Proxima Nova"/>
              </a:rPr>
              <a:t>Topic here</a:t>
            </a:r>
            <a:endParaRPr b="0" i="0" sz="1800" u="none" cap="none" strike="noStrike">
              <a:solidFill>
                <a:srgbClr val="FFFFFF"/>
              </a:solidFill>
              <a:latin typeface="Proxima Nova"/>
              <a:ea typeface="Proxima Nova"/>
              <a:cs typeface="Proxima Nova"/>
              <a:sym typeface="Proxima Nova"/>
            </a:endParaRPr>
          </a:p>
        </p:txBody>
      </p:sp>
      <p:sp>
        <p:nvSpPr>
          <p:cNvPr id="76" name="Google Shape;76;p13"/>
          <p:cNvSpPr/>
          <p:nvPr/>
        </p:nvSpPr>
        <p:spPr>
          <a:xfrm>
            <a:off x="523975" y="4030493"/>
            <a:ext cx="7461300" cy="553200"/>
          </a:xfrm>
          <a:prstGeom prst="rect">
            <a:avLst/>
          </a:prstGeom>
          <a:solidFill>
            <a:srgbClr val="9900FF"/>
          </a:solidFill>
          <a:ln>
            <a:noFill/>
          </a:ln>
        </p:spPr>
        <p:txBody>
          <a:bodyPr anchorCtr="0" anchor="ctr" bIns="68575" lIns="155425" spcFirstLastPara="1" rIns="68575" wrap="square" tIns="68575">
            <a:noAutofit/>
          </a:bodyPr>
          <a:lstStyle/>
          <a:p>
            <a:pPr indent="0" lvl="0" marL="0" marR="0" rtl="0" algn="l">
              <a:lnSpc>
                <a:spcPct val="100000"/>
              </a:lnSpc>
              <a:spcBef>
                <a:spcPts val="0"/>
              </a:spcBef>
              <a:spcAft>
                <a:spcPts val="0"/>
              </a:spcAft>
              <a:buClr>
                <a:schemeClr val="dk1"/>
              </a:buClr>
              <a:buSzPts val="800"/>
              <a:buFont typeface="Arial"/>
              <a:buNone/>
            </a:pPr>
            <a:r>
              <a:rPr b="1" i="0" lang="en" sz="1800" u="none" cap="none" strike="noStrike">
                <a:solidFill>
                  <a:schemeClr val="lt1"/>
                </a:solidFill>
                <a:latin typeface="Proxima Nova"/>
                <a:ea typeface="Proxima Nova"/>
                <a:cs typeface="Proxima Nova"/>
                <a:sym typeface="Proxima Nova"/>
              </a:rPr>
              <a:t>Topic here</a:t>
            </a:r>
            <a:endParaRPr b="0" i="0" sz="1800" u="none" cap="none" strike="noStrike">
              <a:solidFill>
                <a:srgbClr val="FFFFFF"/>
              </a:solidFill>
              <a:latin typeface="Proxima Nova"/>
              <a:ea typeface="Proxima Nova"/>
              <a:cs typeface="Proxima Nova"/>
              <a:sym typeface="Proxima Nova"/>
            </a:endParaRPr>
          </a:p>
        </p:txBody>
      </p:sp>
      <p:pic>
        <p:nvPicPr>
          <p:cNvPr id="77" name="Google Shape;77;p13"/>
          <p:cNvPicPr preferRelativeResize="0"/>
          <p:nvPr/>
        </p:nvPicPr>
        <p:blipFill rotWithShape="1">
          <a:blip r:embed="rId2">
            <a:alphaModFix/>
          </a:blip>
          <a:srcRect b="0" l="0" r="0" t="0"/>
          <a:stretch/>
        </p:blipFill>
        <p:spPr>
          <a:xfrm>
            <a:off x="8401052" y="4694021"/>
            <a:ext cx="675724" cy="313099"/>
          </a:xfrm>
          <a:prstGeom prst="rect">
            <a:avLst/>
          </a:prstGeom>
          <a:noFill/>
          <a:ln>
            <a:noFill/>
          </a:ln>
        </p:spPr>
      </p:pic>
      <p:sp>
        <p:nvSpPr>
          <p:cNvPr id="78" name="Google Shape;78;p13"/>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14"/>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15000"/>
              </a:lnSpc>
              <a:spcBef>
                <a:spcPts val="400"/>
              </a:spcBef>
              <a:spcAft>
                <a:spcPts val="0"/>
              </a:spcAft>
              <a:buSzPts val="1800"/>
              <a:buNone/>
              <a:defRPr sz="1800"/>
            </a:lvl1pPr>
          </a:lstStyle>
          <a:p/>
        </p:txBody>
      </p:sp>
      <p:pic>
        <p:nvPicPr>
          <p:cNvPr id="81" name="Google Shape;81;p14"/>
          <p:cNvPicPr preferRelativeResize="0"/>
          <p:nvPr/>
        </p:nvPicPr>
        <p:blipFill rotWithShape="1">
          <a:blip r:embed="rId2">
            <a:alphaModFix/>
          </a:blip>
          <a:srcRect b="0" l="0" r="0" t="0"/>
          <a:stretch/>
        </p:blipFill>
        <p:spPr>
          <a:xfrm>
            <a:off x="8401052" y="4694021"/>
            <a:ext cx="675724" cy="313099"/>
          </a:xfrm>
          <a:prstGeom prst="rect">
            <a:avLst/>
          </a:prstGeom>
          <a:noFill/>
          <a:ln>
            <a:noFill/>
          </a:ln>
        </p:spPr>
      </p:pic>
      <p:sp>
        <p:nvSpPr>
          <p:cNvPr id="82" name="Google Shape;82;p14"/>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red">
  <p:cSld name="TITLE_1">
    <p:spTree>
      <p:nvGrpSpPr>
        <p:cNvPr id="18" name="Shape 18"/>
        <p:cNvGrpSpPr/>
        <p:nvPr/>
      </p:nvGrpSpPr>
      <p:grpSpPr>
        <a:xfrm>
          <a:off x="0" y="0"/>
          <a:ext cx="0" cy="0"/>
          <a:chOff x="0" y="0"/>
          <a:chExt cx="0" cy="0"/>
        </a:xfrm>
      </p:grpSpPr>
      <p:sp>
        <p:nvSpPr>
          <p:cNvPr id="19" name="Google Shape;19;p4"/>
          <p:cNvSpPr/>
          <p:nvPr/>
        </p:nvSpPr>
        <p:spPr>
          <a:xfrm>
            <a:off x="0" y="0"/>
            <a:ext cx="9144000" cy="5062800"/>
          </a:xfrm>
          <a:prstGeom prst="foldedCorner">
            <a:avLst>
              <a:gd fmla="val 26236" name="adj"/>
            </a:avLst>
          </a:pr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
          <p:cNvSpPr txBox="1"/>
          <p:nvPr>
            <p:ph type="ctrTitle"/>
          </p:nvPr>
        </p:nvSpPr>
        <p:spPr>
          <a:xfrm>
            <a:off x="685800" y="1583356"/>
            <a:ext cx="7772400" cy="210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pic>
        <p:nvPicPr>
          <p:cNvPr id="21" name="Google Shape;21;p4"/>
          <p:cNvPicPr preferRelativeResize="0"/>
          <p:nvPr/>
        </p:nvPicPr>
        <p:blipFill rotWithShape="1">
          <a:blip r:embed="rId2">
            <a:alphaModFix/>
          </a:blip>
          <a:srcRect b="0" l="0" r="0" t="0"/>
          <a:stretch/>
        </p:blipFill>
        <p:spPr>
          <a:xfrm>
            <a:off x="8401052" y="4694021"/>
            <a:ext cx="675724" cy="313099"/>
          </a:xfrm>
          <a:prstGeom prst="rect">
            <a:avLst/>
          </a:prstGeom>
          <a:noFill/>
          <a:ln>
            <a:noFill/>
          </a:ln>
        </p:spPr>
      </p:pic>
      <p:cxnSp>
        <p:nvCxnSpPr>
          <p:cNvPr id="22" name="Google Shape;22;p4"/>
          <p:cNvCxnSpPr/>
          <p:nvPr/>
        </p:nvCxnSpPr>
        <p:spPr>
          <a:xfrm>
            <a:off x="0" y="5107925"/>
            <a:ext cx="9144000" cy="0"/>
          </a:xfrm>
          <a:prstGeom prst="straightConnector1">
            <a:avLst/>
          </a:prstGeom>
          <a:noFill/>
          <a:ln cap="flat" cmpd="sng" w="76200">
            <a:solidFill>
              <a:srgbClr val="434343"/>
            </a:solidFill>
            <a:prstDash val="solid"/>
            <a:round/>
            <a:headEnd len="sm" w="sm" type="none"/>
            <a:tailEnd len="sm" w="sm" type="none"/>
          </a:ln>
        </p:spPr>
      </p:cxnSp>
      <p:sp>
        <p:nvSpPr>
          <p:cNvPr id="23" name="Google Shape;23;p4"/>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6" name="Google Shape;26;p5"/>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600"/>
              </a:spcBef>
              <a:spcAft>
                <a:spcPts val="0"/>
              </a:spcAft>
              <a:buSzPts val="2400"/>
              <a:buFont typeface="Proxima Nova"/>
              <a:buChar char="●"/>
              <a:defRPr>
                <a:latin typeface="Proxima Nova"/>
                <a:ea typeface="Proxima Nova"/>
                <a:cs typeface="Proxima Nova"/>
                <a:sym typeface="Proxima Nova"/>
              </a:defRPr>
            </a:lvl1pPr>
            <a:lvl2pPr indent="-381000" lvl="1" marL="914400" algn="l">
              <a:lnSpc>
                <a:spcPct val="115000"/>
              </a:lnSpc>
              <a:spcBef>
                <a:spcPts val="0"/>
              </a:spcBef>
              <a:spcAft>
                <a:spcPts val="0"/>
              </a:spcAft>
              <a:buSzPts val="2400"/>
              <a:buFont typeface="Proxima Nova"/>
              <a:buChar char="○"/>
              <a:defRPr>
                <a:latin typeface="Proxima Nova"/>
                <a:ea typeface="Proxima Nova"/>
                <a:cs typeface="Proxima Nova"/>
                <a:sym typeface="Proxima Nova"/>
              </a:defRPr>
            </a:lvl2pPr>
            <a:lvl3pPr indent="-342900" lvl="2" marL="13716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3pPr>
            <a:lvl4pPr indent="-342900" lvl="3" marL="18288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4pPr>
            <a:lvl5pPr indent="-342900" lvl="4" marL="22860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5pPr>
            <a:lvl6pPr indent="-330200" lvl="5" marL="2743200" algn="l">
              <a:lnSpc>
                <a:spcPct val="115000"/>
              </a:lnSpc>
              <a:spcBef>
                <a:spcPts val="0"/>
              </a:spcBef>
              <a:spcAft>
                <a:spcPts val="0"/>
              </a:spcAft>
              <a:buSzPts val="1600"/>
              <a:buFont typeface="Proxima Nova"/>
              <a:buChar char="■"/>
              <a:defRPr>
                <a:latin typeface="Proxima Nova"/>
                <a:ea typeface="Proxima Nova"/>
                <a:cs typeface="Proxima Nova"/>
                <a:sym typeface="Proxima Nova"/>
              </a:defRPr>
            </a:lvl6pPr>
            <a:lvl7pPr indent="-330200" lvl="6" marL="3200400" algn="l">
              <a:lnSpc>
                <a:spcPct val="115000"/>
              </a:lnSpc>
              <a:spcBef>
                <a:spcPts val="0"/>
              </a:spcBef>
              <a:spcAft>
                <a:spcPts val="0"/>
              </a:spcAft>
              <a:buSzPts val="1600"/>
              <a:buFont typeface="Proxima Nova"/>
              <a:buChar char="●"/>
              <a:defRPr>
                <a:latin typeface="Proxima Nova"/>
                <a:ea typeface="Proxima Nova"/>
                <a:cs typeface="Proxima Nova"/>
                <a:sym typeface="Proxima Nova"/>
              </a:defRPr>
            </a:lvl7pPr>
            <a:lvl8pPr indent="-317500" lvl="7" marL="3657600" algn="l">
              <a:lnSpc>
                <a:spcPct val="115000"/>
              </a:lnSpc>
              <a:spcBef>
                <a:spcPts val="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0"/>
              </a:spcBef>
              <a:spcAft>
                <a:spcPts val="0"/>
              </a:spcAft>
              <a:buSzPts val="1400"/>
              <a:buFont typeface="Proxima Nova"/>
              <a:buChar char="■"/>
              <a:defRPr>
                <a:latin typeface="Proxima Nova"/>
                <a:ea typeface="Proxima Nova"/>
                <a:cs typeface="Proxima Nova"/>
                <a:sym typeface="Proxima Nova"/>
              </a:defRPr>
            </a:lvl9pPr>
          </a:lstStyle>
          <a:p/>
        </p:txBody>
      </p:sp>
      <p:pic>
        <p:nvPicPr>
          <p:cNvPr id="27" name="Google Shape;27;p5"/>
          <p:cNvPicPr preferRelativeResize="0"/>
          <p:nvPr/>
        </p:nvPicPr>
        <p:blipFill rotWithShape="1">
          <a:blip r:embed="rId2">
            <a:alphaModFix/>
          </a:blip>
          <a:srcRect b="0" l="0" r="0" t="0"/>
          <a:stretch/>
        </p:blipFill>
        <p:spPr>
          <a:xfrm>
            <a:off x="8401052" y="4694021"/>
            <a:ext cx="675724" cy="313099"/>
          </a:xfrm>
          <a:prstGeom prst="rect">
            <a:avLst/>
          </a:prstGeom>
          <a:noFill/>
          <a:ln>
            <a:noFill/>
          </a:ln>
        </p:spPr>
      </p:pic>
      <p:cxnSp>
        <p:nvCxnSpPr>
          <p:cNvPr id="28" name="Google Shape;28;p5"/>
          <p:cNvCxnSpPr/>
          <p:nvPr/>
        </p:nvCxnSpPr>
        <p:spPr>
          <a:xfrm>
            <a:off x="0" y="5107925"/>
            <a:ext cx="9144000" cy="0"/>
          </a:xfrm>
          <a:prstGeom prst="straightConnector1">
            <a:avLst/>
          </a:prstGeom>
          <a:noFill/>
          <a:ln cap="flat" cmpd="sng" w="76200">
            <a:solidFill>
              <a:srgbClr val="434343"/>
            </a:solidFill>
            <a:prstDash val="solid"/>
            <a:round/>
            <a:headEnd len="sm" w="sm" type="none"/>
            <a:tailEnd len="sm" w="sm" type="none"/>
          </a:ln>
        </p:spPr>
      </p:cxnSp>
      <p:sp>
        <p:nvSpPr>
          <p:cNvPr id="29" name="Google Shape;29;p5"/>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yellow">
  <p:cSld name="TITLE_1_1">
    <p:spTree>
      <p:nvGrpSpPr>
        <p:cNvPr id="30" name="Shape 30"/>
        <p:cNvGrpSpPr/>
        <p:nvPr/>
      </p:nvGrpSpPr>
      <p:grpSpPr>
        <a:xfrm>
          <a:off x="0" y="0"/>
          <a:ext cx="0" cy="0"/>
          <a:chOff x="0" y="0"/>
          <a:chExt cx="0" cy="0"/>
        </a:xfrm>
      </p:grpSpPr>
      <p:sp>
        <p:nvSpPr>
          <p:cNvPr id="31" name="Google Shape;31;p6"/>
          <p:cNvSpPr/>
          <p:nvPr/>
        </p:nvSpPr>
        <p:spPr>
          <a:xfrm>
            <a:off x="0" y="0"/>
            <a:ext cx="9144000" cy="5062800"/>
          </a:xfrm>
          <a:prstGeom prst="foldedCorner">
            <a:avLst>
              <a:gd fmla="val 26236" name="adj"/>
            </a:avLst>
          </a:prstGeom>
          <a:solidFill>
            <a:srgbClr val="FFC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 name="Google Shape;32;p6"/>
          <p:cNvPicPr preferRelativeResize="0"/>
          <p:nvPr/>
        </p:nvPicPr>
        <p:blipFill rotWithShape="1">
          <a:blip r:embed="rId2">
            <a:alphaModFix/>
          </a:blip>
          <a:srcRect b="0" l="0" r="0" t="0"/>
          <a:stretch/>
        </p:blipFill>
        <p:spPr>
          <a:xfrm>
            <a:off x="8401052" y="4694021"/>
            <a:ext cx="675724" cy="313099"/>
          </a:xfrm>
          <a:prstGeom prst="rect">
            <a:avLst/>
          </a:prstGeom>
          <a:noFill/>
          <a:ln>
            <a:noFill/>
          </a:ln>
        </p:spPr>
      </p:pic>
      <p:cxnSp>
        <p:nvCxnSpPr>
          <p:cNvPr id="33" name="Google Shape;33;p6"/>
          <p:cNvCxnSpPr/>
          <p:nvPr/>
        </p:nvCxnSpPr>
        <p:spPr>
          <a:xfrm>
            <a:off x="0" y="5107925"/>
            <a:ext cx="9144000" cy="0"/>
          </a:xfrm>
          <a:prstGeom prst="straightConnector1">
            <a:avLst/>
          </a:prstGeom>
          <a:noFill/>
          <a:ln cap="flat" cmpd="sng" w="76200">
            <a:solidFill>
              <a:srgbClr val="434343"/>
            </a:solidFill>
            <a:prstDash val="solid"/>
            <a:round/>
            <a:headEnd len="sm" w="sm" type="none"/>
            <a:tailEnd len="sm" w="sm" type="none"/>
          </a:ln>
        </p:spPr>
      </p:cxnSp>
      <p:sp>
        <p:nvSpPr>
          <p:cNvPr id="34" name="Google Shape;34;p6"/>
          <p:cNvSpPr txBox="1"/>
          <p:nvPr>
            <p:ph type="ctrTitle"/>
          </p:nvPr>
        </p:nvSpPr>
        <p:spPr>
          <a:xfrm>
            <a:off x="685800" y="1583356"/>
            <a:ext cx="7772400" cy="210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5" name="Google Shape;35;p6"/>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green">
  <p:cSld name="TITLE_1_1_1">
    <p:spTree>
      <p:nvGrpSpPr>
        <p:cNvPr id="36" name="Shape 36"/>
        <p:cNvGrpSpPr/>
        <p:nvPr/>
      </p:nvGrpSpPr>
      <p:grpSpPr>
        <a:xfrm>
          <a:off x="0" y="0"/>
          <a:ext cx="0" cy="0"/>
          <a:chOff x="0" y="0"/>
          <a:chExt cx="0" cy="0"/>
        </a:xfrm>
      </p:grpSpPr>
      <p:sp>
        <p:nvSpPr>
          <p:cNvPr id="37" name="Google Shape;37;p7"/>
          <p:cNvSpPr/>
          <p:nvPr/>
        </p:nvSpPr>
        <p:spPr>
          <a:xfrm>
            <a:off x="0" y="0"/>
            <a:ext cx="9144000" cy="5062800"/>
          </a:xfrm>
          <a:prstGeom prst="foldedCorner">
            <a:avLst>
              <a:gd fmla="val 26236" name="adj"/>
            </a:avLst>
          </a:prstGeom>
          <a:solidFill>
            <a:srgbClr val="00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7"/>
          <p:cNvPicPr preferRelativeResize="0"/>
          <p:nvPr/>
        </p:nvPicPr>
        <p:blipFill rotWithShape="1">
          <a:blip r:embed="rId2">
            <a:alphaModFix/>
          </a:blip>
          <a:srcRect b="0" l="0" r="0" t="0"/>
          <a:stretch/>
        </p:blipFill>
        <p:spPr>
          <a:xfrm>
            <a:off x="8401052" y="4694021"/>
            <a:ext cx="675724" cy="313099"/>
          </a:xfrm>
          <a:prstGeom prst="rect">
            <a:avLst/>
          </a:prstGeom>
          <a:noFill/>
          <a:ln>
            <a:noFill/>
          </a:ln>
        </p:spPr>
      </p:pic>
      <p:cxnSp>
        <p:nvCxnSpPr>
          <p:cNvPr id="39" name="Google Shape;39;p7"/>
          <p:cNvCxnSpPr/>
          <p:nvPr/>
        </p:nvCxnSpPr>
        <p:spPr>
          <a:xfrm>
            <a:off x="0" y="5107925"/>
            <a:ext cx="9144000" cy="0"/>
          </a:xfrm>
          <a:prstGeom prst="straightConnector1">
            <a:avLst/>
          </a:prstGeom>
          <a:noFill/>
          <a:ln cap="flat" cmpd="sng" w="76200">
            <a:solidFill>
              <a:srgbClr val="434343"/>
            </a:solidFill>
            <a:prstDash val="solid"/>
            <a:round/>
            <a:headEnd len="sm" w="sm" type="none"/>
            <a:tailEnd len="sm" w="sm" type="none"/>
          </a:ln>
        </p:spPr>
      </p:cxnSp>
      <p:sp>
        <p:nvSpPr>
          <p:cNvPr id="40" name="Google Shape;40;p7"/>
          <p:cNvSpPr txBox="1"/>
          <p:nvPr>
            <p:ph type="ctrTitle"/>
          </p:nvPr>
        </p:nvSpPr>
        <p:spPr>
          <a:xfrm>
            <a:off x="685800" y="1583356"/>
            <a:ext cx="7772400" cy="210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41" name="Google Shape;41;p7"/>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blue">
  <p:cSld name="TITLE_1_1_1_1">
    <p:spTree>
      <p:nvGrpSpPr>
        <p:cNvPr id="42" name="Shape 42"/>
        <p:cNvGrpSpPr/>
        <p:nvPr/>
      </p:nvGrpSpPr>
      <p:grpSpPr>
        <a:xfrm>
          <a:off x="0" y="0"/>
          <a:ext cx="0" cy="0"/>
          <a:chOff x="0" y="0"/>
          <a:chExt cx="0" cy="0"/>
        </a:xfrm>
      </p:grpSpPr>
      <p:sp>
        <p:nvSpPr>
          <p:cNvPr id="43" name="Google Shape;43;p8"/>
          <p:cNvSpPr/>
          <p:nvPr/>
        </p:nvSpPr>
        <p:spPr>
          <a:xfrm>
            <a:off x="0" y="0"/>
            <a:ext cx="9144000" cy="5062800"/>
          </a:xfrm>
          <a:prstGeom prst="foldedCorner">
            <a:avLst>
              <a:gd fmla="val 26236" name="adj"/>
            </a:avLst>
          </a:prstGeom>
          <a:solidFill>
            <a:srgbClr val="336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 name="Google Shape;44;p8"/>
          <p:cNvPicPr preferRelativeResize="0"/>
          <p:nvPr/>
        </p:nvPicPr>
        <p:blipFill rotWithShape="1">
          <a:blip r:embed="rId2">
            <a:alphaModFix/>
          </a:blip>
          <a:srcRect b="0" l="0" r="0" t="0"/>
          <a:stretch/>
        </p:blipFill>
        <p:spPr>
          <a:xfrm>
            <a:off x="8401052" y="4694021"/>
            <a:ext cx="675724" cy="313099"/>
          </a:xfrm>
          <a:prstGeom prst="rect">
            <a:avLst/>
          </a:prstGeom>
          <a:noFill/>
          <a:ln>
            <a:noFill/>
          </a:ln>
        </p:spPr>
      </p:pic>
      <p:cxnSp>
        <p:nvCxnSpPr>
          <p:cNvPr id="45" name="Google Shape;45;p8"/>
          <p:cNvCxnSpPr/>
          <p:nvPr/>
        </p:nvCxnSpPr>
        <p:spPr>
          <a:xfrm>
            <a:off x="0" y="5107925"/>
            <a:ext cx="9144000" cy="0"/>
          </a:xfrm>
          <a:prstGeom prst="straightConnector1">
            <a:avLst/>
          </a:prstGeom>
          <a:noFill/>
          <a:ln cap="flat" cmpd="sng" w="76200">
            <a:solidFill>
              <a:srgbClr val="434343"/>
            </a:solidFill>
            <a:prstDash val="solid"/>
            <a:round/>
            <a:headEnd len="sm" w="sm" type="none"/>
            <a:tailEnd len="sm" w="sm" type="none"/>
          </a:ln>
        </p:spPr>
      </p:cxnSp>
      <p:sp>
        <p:nvSpPr>
          <p:cNvPr id="46" name="Google Shape;46;p8"/>
          <p:cNvSpPr txBox="1"/>
          <p:nvPr>
            <p:ph type="ctrTitle"/>
          </p:nvPr>
        </p:nvSpPr>
        <p:spPr>
          <a:xfrm>
            <a:off x="685800" y="1583356"/>
            <a:ext cx="7772400" cy="210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47" name="Google Shape;47;p8"/>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stion slide purple">
  <p:cSld name="TITLE_1_1_1_1_1">
    <p:spTree>
      <p:nvGrpSpPr>
        <p:cNvPr id="48" name="Shape 48"/>
        <p:cNvGrpSpPr/>
        <p:nvPr/>
      </p:nvGrpSpPr>
      <p:grpSpPr>
        <a:xfrm>
          <a:off x="0" y="0"/>
          <a:ext cx="0" cy="0"/>
          <a:chOff x="0" y="0"/>
          <a:chExt cx="0" cy="0"/>
        </a:xfrm>
      </p:grpSpPr>
      <p:sp>
        <p:nvSpPr>
          <p:cNvPr id="49" name="Google Shape;49;p9"/>
          <p:cNvSpPr/>
          <p:nvPr/>
        </p:nvSpPr>
        <p:spPr>
          <a:xfrm>
            <a:off x="0" y="0"/>
            <a:ext cx="9144000" cy="5062800"/>
          </a:xfrm>
          <a:prstGeom prst="foldedCorner">
            <a:avLst>
              <a:gd fmla="val 26236" name="adj"/>
            </a:avLst>
          </a:prstGeom>
          <a:solidFill>
            <a:srgbClr val="99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 name="Google Shape;50;p9"/>
          <p:cNvPicPr preferRelativeResize="0"/>
          <p:nvPr/>
        </p:nvPicPr>
        <p:blipFill rotWithShape="1">
          <a:blip r:embed="rId2">
            <a:alphaModFix/>
          </a:blip>
          <a:srcRect b="0" l="0" r="0" t="0"/>
          <a:stretch/>
        </p:blipFill>
        <p:spPr>
          <a:xfrm>
            <a:off x="8401052" y="4694021"/>
            <a:ext cx="675724" cy="313099"/>
          </a:xfrm>
          <a:prstGeom prst="rect">
            <a:avLst/>
          </a:prstGeom>
          <a:noFill/>
          <a:ln>
            <a:noFill/>
          </a:ln>
        </p:spPr>
      </p:pic>
      <p:cxnSp>
        <p:nvCxnSpPr>
          <p:cNvPr id="51" name="Google Shape;51;p9"/>
          <p:cNvCxnSpPr/>
          <p:nvPr/>
        </p:nvCxnSpPr>
        <p:spPr>
          <a:xfrm>
            <a:off x="0" y="5107925"/>
            <a:ext cx="9144000" cy="0"/>
          </a:xfrm>
          <a:prstGeom prst="straightConnector1">
            <a:avLst/>
          </a:prstGeom>
          <a:noFill/>
          <a:ln cap="flat" cmpd="sng" w="76200">
            <a:solidFill>
              <a:srgbClr val="434343"/>
            </a:solidFill>
            <a:prstDash val="solid"/>
            <a:round/>
            <a:headEnd len="sm" w="sm" type="none"/>
            <a:tailEnd len="sm" w="sm" type="none"/>
          </a:ln>
        </p:spPr>
      </p:cxnSp>
      <p:sp>
        <p:nvSpPr>
          <p:cNvPr id="52" name="Google Shape;52;p9"/>
          <p:cNvSpPr txBox="1"/>
          <p:nvPr>
            <p:ph type="ctrTitle"/>
          </p:nvPr>
        </p:nvSpPr>
        <p:spPr>
          <a:xfrm>
            <a:off x="685800" y="1583356"/>
            <a:ext cx="7772400" cy="210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6000"/>
              <a:buFont typeface="Proxima Nova"/>
              <a:buNone/>
              <a:defRPr b="0" sz="6000">
                <a:solidFill>
                  <a:srgbClr val="FFFFFF"/>
                </a:solidFill>
                <a:latin typeface="Proxima Nova"/>
                <a:ea typeface="Proxima Nova"/>
                <a:cs typeface="Proxima Nova"/>
                <a:sym typeface="Proxima Nova"/>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53" name="Google Shape;53;p9"/>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0000"/>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FFFFFF"/>
                </a:solidFill>
              </a:rPr>
              <a:t>co</a:t>
            </a:r>
            <a:r>
              <a:rPr lang="en"/>
              <a:t>opcareers.org</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Intro slide">
  <p:cSld name="TITLE_2">
    <p:spTree>
      <p:nvGrpSpPr>
        <p:cNvPr id="54" name="Shape 54"/>
        <p:cNvGrpSpPr/>
        <p:nvPr/>
      </p:nvGrpSpPr>
      <p:grpSpPr>
        <a:xfrm>
          <a:off x="0" y="0"/>
          <a:ext cx="0" cy="0"/>
          <a:chOff x="0" y="0"/>
          <a:chExt cx="0" cy="0"/>
        </a:xfrm>
      </p:grpSpPr>
      <p:sp>
        <p:nvSpPr>
          <p:cNvPr id="55" name="Google Shape;55;p10"/>
          <p:cNvSpPr txBox="1"/>
          <p:nvPr>
            <p:ph idx="1" type="subTitle"/>
          </p:nvPr>
        </p:nvSpPr>
        <p:spPr>
          <a:xfrm>
            <a:off x="415325" y="2815329"/>
            <a:ext cx="7772400" cy="784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2400"/>
              <a:buFont typeface="Proxima Nova"/>
              <a:buNone/>
              <a:defRPr>
                <a:solidFill>
                  <a:schemeClr val="dk2"/>
                </a:solidFill>
                <a:latin typeface="Proxima Nova"/>
                <a:ea typeface="Proxima Nova"/>
                <a:cs typeface="Proxima Nova"/>
                <a:sym typeface="Proxima Nova"/>
              </a:defRPr>
            </a:lvl1pPr>
            <a:lvl2pPr lvl="1" algn="ctr">
              <a:lnSpc>
                <a:spcPct val="115000"/>
              </a:lnSpc>
              <a:spcBef>
                <a:spcPts val="0"/>
              </a:spcBef>
              <a:spcAft>
                <a:spcPts val="0"/>
              </a:spcAft>
              <a:buClr>
                <a:schemeClr val="dk2"/>
              </a:buClr>
              <a:buSzPts val="3000"/>
              <a:buNone/>
              <a:defRPr sz="3000">
                <a:solidFill>
                  <a:schemeClr val="dk2"/>
                </a:solidFill>
              </a:defRPr>
            </a:lvl2pPr>
            <a:lvl3pPr lvl="2" algn="ctr">
              <a:lnSpc>
                <a:spcPct val="115000"/>
              </a:lnSpc>
              <a:spcBef>
                <a:spcPts val="0"/>
              </a:spcBef>
              <a:spcAft>
                <a:spcPts val="0"/>
              </a:spcAft>
              <a:buClr>
                <a:schemeClr val="dk2"/>
              </a:buClr>
              <a:buSzPts val="3000"/>
              <a:buNone/>
              <a:defRPr sz="3000">
                <a:solidFill>
                  <a:schemeClr val="dk2"/>
                </a:solidFill>
              </a:defRPr>
            </a:lvl3pPr>
            <a:lvl4pPr lvl="3" algn="ctr">
              <a:lnSpc>
                <a:spcPct val="115000"/>
              </a:lnSpc>
              <a:spcBef>
                <a:spcPts val="0"/>
              </a:spcBef>
              <a:spcAft>
                <a:spcPts val="0"/>
              </a:spcAft>
              <a:buClr>
                <a:schemeClr val="dk2"/>
              </a:buClr>
              <a:buSzPts val="3000"/>
              <a:buNone/>
              <a:defRPr sz="3000">
                <a:solidFill>
                  <a:schemeClr val="dk2"/>
                </a:solidFill>
              </a:defRPr>
            </a:lvl4pPr>
            <a:lvl5pPr lvl="4" algn="ctr">
              <a:lnSpc>
                <a:spcPct val="115000"/>
              </a:lnSpc>
              <a:spcBef>
                <a:spcPts val="0"/>
              </a:spcBef>
              <a:spcAft>
                <a:spcPts val="0"/>
              </a:spcAft>
              <a:buClr>
                <a:schemeClr val="dk2"/>
              </a:buClr>
              <a:buSzPts val="3000"/>
              <a:buNone/>
              <a:defRPr sz="3000">
                <a:solidFill>
                  <a:schemeClr val="dk2"/>
                </a:solidFill>
              </a:defRPr>
            </a:lvl5pPr>
            <a:lvl6pPr lvl="5" algn="ctr">
              <a:lnSpc>
                <a:spcPct val="115000"/>
              </a:lnSpc>
              <a:spcBef>
                <a:spcPts val="0"/>
              </a:spcBef>
              <a:spcAft>
                <a:spcPts val="0"/>
              </a:spcAft>
              <a:buClr>
                <a:schemeClr val="dk2"/>
              </a:buClr>
              <a:buSzPts val="3000"/>
              <a:buNone/>
              <a:defRPr sz="3000">
                <a:solidFill>
                  <a:schemeClr val="dk2"/>
                </a:solidFill>
              </a:defRPr>
            </a:lvl6pPr>
            <a:lvl7pPr lvl="6" algn="ctr">
              <a:lnSpc>
                <a:spcPct val="115000"/>
              </a:lnSpc>
              <a:spcBef>
                <a:spcPts val="0"/>
              </a:spcBef>
              <a:spcAft>
                <a:spcPts val="0"/>
              </a:spcAft>
              <a:buClr>
                <a:schemeClr val="dk2"/>
              </a:buClr>
              <a:buSzPts val="3000"/>
              <a:buNone/>
              <a:defRPr sz="3000">
                <a:solidFill>
                  <a:schemeClr val="dk2"/>
                </a:solidFill>
              </a:defRPr>
            </a:lvl7pPr>
            <a:lvl8pPr lvl="7" algn="ctr">
              <a:lnSpc>
                <a:spcPct val="115000"/>
              </a:lnSpc>
              <a:spcBef>
                <a:spcPts val="0"/>
              </a:spcBef>
              <a:spcAft>
                <a:spcPts val="0"/>
              </a:spcAft>
              <a:buClr>
                <a:schemeClr val="dk2"/>
              </a:buClr>
              <a:buSzPts val="3000"/>
              <a:buNone/>
              <a:defRPr sz="3000">
                <a:solidFill>
                  <a:schemeClr val="dk2"/>
                </a:solidFill>
              </a:defRPr>
            </a:lvl8pPr>
            <a:lvl9pPr lvl="8" algn="ctr">
              <a:lnSpc>
                <a:spcPct val="115000"/>
              </a:lnSpc>
              <a:spcBef>
                <a:spcPts val="0"/>
              </a:spcBef>
              <a:spcAft>
                <a:spcPts val="0"/>
              </a:spcAft>
              <a:buClr>
                <a:schemeClr val="dk2"/>
              </a:buClr>
              <a:buSzPts val="3000"/>
              <a:buNone/>
              <a:defRPr sz="3000">
                <a:solidFill>
                  <a:schemeClr val="dk2"/>
                </a:solidFill>
              </a:defRPr>
            </a:lvl9pPr>
          </a:lstStyle>
          <a:p/>
        </p:txBody>
      </p:sp>
      <p:cxnSp>
        <p:nvCxnSpPr>
          <p:cNvPr id="56" name="Google Shape;56;p10"/>
          <p:cNvCxnSpPr/>
          <p:nvPr/>
        </p:nvCxnSpPr>
        <p:spPr>
          <a:xfrm>
            <a:off x="0" y="5107925"/>
            <a:ext cx="9144000" cy="0"/>
          </a:xfrm>
          <a:prstGeom prst="straightConnector1">
            <a:avLst/>
          </a:prstGeom>
          <a:noFill/>
          <a:ln cap="flat" cmpd="sng" w="76200">
            <a:solidFill>
              <a:srgbClr val="434343"/>
            </a:solidFill>
            <a:prstDash val="solid"/>
            <a:round/>
            <a:headEnd len="sm" w="sm" type="none"/>
            <a:tailEnd len="sm" w="sm" type="none"/>
          </a:ln>
        </p:spPr>
      </p:cxnSp>
      <p:pic>
        <p:nvPicPr>
          <p:cNvPr id="57" name="Google Shape;57;p10"/>
          <p:cNvPicPr preferRelativeResize="0"/>
          <p:nvPr/>
        </p:nvPicPr>
        <p:blipFill rotWithShape="1">
          <a:blip r:embed="rId2">
            <a:alphaModFix/>
          </a:blip>
          <a:srcRect b="0" l="0" r="0" t="0"/>
          <a:stretch/>
        </p:blipFill>
        <p:spPr>
          <a:xfrm>
            <a:off x="415325" y="363275"/>
            <a:ext cx="3356400" cy="1554900"/>
          </a:xfrm>
          <a:prstGeom prst="rect">
            <a:avLst/>
          </a:prstGeom>
          <a:noFill/>
          <a:ln>
            <a:noFill/>
          </a:ln>
        </p:spPr>
      </p:pic>
      <p:sp>
        <p:nvSpPr>
          <p:cNvPr id="58" name="Google Shape;58;p10"/>
          <p:cNvSpPr txBox="1"/>
          <p:nvPr>
            <p:ph type="title"/>
          </p:nvPr>
        </p:nvSpPr>
        <p:spPr>
          <a:xfrm>
            <a:off x="415325" y="1955400"/>
            <a:ext cx="7582500" cy="8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atin typeface="Proxima Nova"/>
                <a:ea typeface="Proxima Nova"/>
                <a:cs typeface="Proxima Nova"/>
                <a:sym typeface="Proxima Nova"/>
              </a:defRPr>
            </a:lvl1pPr>
            <a:lvl2pPr lvl="1" algn="l">
              <a:lnSpc>
                <a:spcPct val="100000"/>
              </a:lnSpc>
              <a:spcBef>
                <a:spcPts val="0"/>
              </a:spcBef>
              <a:spcAft>
                <a:spcPts val="0"/>
              </a:spcAft>
              <a:buSzPts val="3600"/>
              <a:buNone/>
              <a:defRPr>
                <a:latin typeface="Proxima Nova"/>
                <a:ea typeface="Proxima Nova"/>
                <a:cs typeface="Proxima Nova"/>
                <a:sym typeface="Proxima Nova"/>
              </a:defRPr>
            </a:lvl2pPr>
            <a:lvl3pPr lvl="2" algn="l">
              <a:lnSpc>
                <a:spcPct val="100000"/>
              </a:lnSpc>
              <a:spcBef>
                <a:spcPts val="0"/>
              </a:spcBef>
              <a:spcAft>
                <a:spcPts val="0"/>
              </a:spcAft>
              <a:buSzPts val="3600"/>
              <a:buNone/>
              <a:defRPr>
                <a:latin typeface="Proxima Nova"/>
                <a:ea typeface="Proxima Nova"/>
                <a:cs typeface="Proxima Nova"/>
                <a:sym typeface="Proxima Nova"/>
              </a:defRPr>
            </a:lvl3pPr>
            <a:lvl4pPr lvl="3" algn="l">
              <a:lnSpc>
                <a:spcPct val="100000"/>
              </a:lnSpc>
              <a:spcBef>
                <a:spcPts val="0"/>
              </a:spcBef>
              <a:spcAft>
                <a:spcPts val="0"/>
              </a:spcAft>
              <a:buSzPts val="3600"/>
              <a:buNone/>
              <a:defRPr>
                <a:latin typeface="Proxima Nova"/>
                <a:ea typeface="Proxima Nova"/>
                <a:cs typeface="Proxima Nova"/>
                <a:sym typeface="Proxima Nova"/>
              </a:defRPr>
            </a:lvl4pPr>
            <a:lvl5pPr lvl="4" algn="l">
              <a:lnSpc>
                <a:spcPct val="100000"/>
              </a:lnSpc>
              <a:spcBef>
                <a:spcPts val="0"/>
              </a:spcBef>
              <a:spcAft>
                <a:spcPts val="0"/>
              </a:spcAft>
              <a:buSzPts val="3600"/>
              <a:buNone/>
              <a:defRPr>
                <a:latin typeface="Proxima Nova"/>
                <a:ea typeface="Proxima Nova"/>
                <a:cs typeface="Proxima Nova"/>
                <a:sym typeface="Proxima Nova"/>
              </a:defRPr>
            </a:lvl5pPr>
            <a:lvl6pPr lvl="5" algn="l">
              <a:lnSpc>
                <a:spcPct val="100000"/>
              </a:lnSpc>
              <a:spcBef>
                <a:spcPts val="0"/>
              </a:spcBef>
              <a:spcAft>
                <a:spcPts val="0"/>
              </a:spcAft>
              <a:buSzPts val="3600"/>
              <a:buNone/>
              <a:defRPr>
                <a:latin typeface="Proxima Nova"/>
                <a:ea typeface="Proxima Nova"/>
                <a:cs typeface="Proxima Nova"/>
                <a:sym typeface="Proxima Nova"/>
              </a:defRPr>
            </a:lvl6pPr>
            <a:lvl7pPr lvl="6" algn="l">
              <a:lnSpc>
                <a:spcPct val="100000"/>
              </a:lnSpc>
              <a:spcBef>
                <a:spcPts val="0"/>
              </a:spcBef>
              <a:spcAft>
                <a:spcPts val="0"/>
              </a:spcAft>
              <a:buSzPts val="3600"/>
              <a:buNone/>
              <a:defRPr>
                <a:latin typeface="Proxima Nova"/>
                <a:ea typeface="Proxima Nova"/>
                <a:cs typeface="Proxima Nova"/>
                <a:sym typeface="Proxima Nova"/>
              </a:defRPr>
            </a:lvl7pPr>
            <a:lvl8pPr lvl="7" algn="l">
              <a:lnSpc>
                <a:spcPct val="100000"/>
              </a:lnSpc>
              <a:spcBef>
                <a:spcPts val="0"/>
              </a:spcBef>
              <a:spcAft>
                <a:spcPts val="0"/>
              </a:spcAft>
              <a:buSzPts val="3600"/>
              <a:buNone/>
              <a:defRPr>
                <a:latin typeface="Proxima Nova"/>
                <a:ea typeface="Proxima Nova"/>
                <a:cs typeface="Proxima Nova"/>
                <a:sym typeface="Proxima Nova"/>
              </a:defRPr>
            </a:lvl8pPr>
            <a:lvl9pPr lvl="8" algn="l">
              <a:lnSpc>
                <a:spcPct val="100000"/>
              </a:lnSpc>
              <a:spcBef>
                <a:spcPts val="0"/>
              </a:spcBef>
              <a:spcAft>
                <a:spcPts val="0"/>
              </a:spcAft>
              <a:buSzPts val="3600"/>
              <a:buNone/>
              <a:defRPr>
                <a:latin typeface="Proxima Nova"/>
                <a:ea typeface="Proxima Nova"/>
                <a:cs typeface="Proxima Nova"/>
                <a:sym typeface="Proxima Nova"/>
              </a:defRPr>
            </a:lvl9pPr>
          </a:lstStyle>
          <a:p/>
        </p:txBody>
      </p:sp>
      <p:sp>
        <p:nvSpPr>
          <p:cNvPr id="59" name="Google Shape;59;p10"/>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Proxima Nova"/>
              <a:buNone/>
              <a:defRPr b="1" i="0" sz="36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600"/>
              </a:spcBef>
              <a:spcAft>
                <a:spcPts val="0"/>
              </a:spcAft>
              <a:buClr>
                <a:schemeClr val="dk1"/>
              </a:buClr>
              <a:buSzPts val="2400"/>
              <a:buFont typeface="Proxima Nova"/>
              <a:buChar char="●"/>
              <a:defRPr b="0" i="0" sz="2400" u="none" cap="none" strike="noStrike">
                <a:solidFill>
                  <a:schemeClr val="dk1"/>
                </a:solidFill>
                <a:latin typeface="Proxima Nova"/>
                <a:ea typeface="Proxima Nova"/>
                <a:cs typeface="Proxima Nova"/>
                <a:sym typeface="Proxima Nova"/>
              </a:defRPr>
            </a:lvl1pPr>
            <a:lvl2pPr indent="-381000" lvl="1" marL="914400" marR="0" rtl="0" algn="l">
              <a:lnSpc>
                <a:spcPct val="115000"/>
              </a:lnSpc>
              <a:spcBef>
                <a:spcPts val="0"/>
              </a:spcBef>
              <a:spcAft>
                <a:spcPts val="0"/>
              </a:spcAft>
              <a:buClr>
                <a:schemeClr val="dk1"/>
              </a:buClr>
              <a:buSzPts val="2400"/>
              <a:buFont typeface="Proxima Nova"/>
              <a:buChar char="○"/>
              <a:defRPr b="0" i="0" sz="2400" u="none" cap="none" strike="noStrike">
                <a:solidFill>
                  <a:schemeClr val="dk1"/>
                </a:solidFill>
                <a:latin typeface="Proxima Nova"/>
                <a:ea typeface="Proxima Nova"/>
                <a:cs typeface="Proxima Nova"/>
                <a:sym typeface="Proxima Nova"/>
              </a:defRPr>
            </a:lvl2pPr>
            <a:lvl3pPr indent="-342900" lvl="2" marL="1371600" marR="0" rtl="0" algn="l">
              <a:lnSpc>
                <a:spcPct val="115000"/>
              </a:lnSpc>
              <a:spcBef>
                <a:spcPts val="0"/>
              </a:spcBef>
              <a:spcAft>
                <a:spcPts val="0"/>
              </a:spcAft>
              <a:buClr>
                <a:schemeClr val="dk1"/>
              </a:buClr>
              <a:buSzPts val="1800"/>
              <a:buFont typeface="Proxima Nova"/>
              <a:buChar char="■"/>
              <a:defRPr b="0" i="0" sz="1800" u="none" cap="none" strike="noStrike">
                <a:solidFill>
                  <a:schemeClr val="dk1"/>
                </a:solidFill>
                <a:latin typeface="Proxima Nova"/>
                <a:ea typeface="Proxima Nova"/>
                <a:cs typeface="Proxima Nova"/>
                <a:sym typeface="Proxima Nova"/>
              </a:defRPr>
            </a:lvl3pPr>
            <a:lvl4pPr indent="-342900" lvl="3" marL="1828800" marR="0" rtl="0" algn="l">
              <a:lnSpc>
                <a:spcPct val="115000"/>
              </a:lnSpc>
              <a:spcBef>
                <a:spcPts val="0"/>
              </a:spcBef>
              <a:spcAft>
                <a:spcPts val="0"/>
              </a:spcAft>
              <a:buClr>
                <a:schemeClr val="dk1"/>
              </a:buClr>
              <a:buSzPts val="1800"/>
              <a:buFont typeface="Proxima Nova"/>
              <a:buChar char="●"/>
              <a:defRPr b="0" i="0" sz="1800" u="none" cap="none" strike="noStrike">
                <a:solidFill>
                  <a:schemeClr val="dk1"/>
                </a:solidFill>
                <a:latin typeface="Proxima Nova"/>
                <a:ea typeface="Proxima Nova"/>
                <a:cs typeface="Proxima Nova"/>
                <a:sym typeface="Proxima Nova"/>
              </a:defRPr>
            </a:lvl4pPr>
            <a:lvl5pPr indent="-342900" lvl="4" marL="2286000" marR="0" rtl="0" algn="l">
              <a:lnSpc>
                <a:spcPct val="115000"/>
              </a:lnSpc>
              <a:spcBef>
                <a:spcPts val="0"/>
              </a:spcBef>
              <a:spcAft>
                <a:spcPts val="0"/>
              </a:spcAft>
              <a:buClr>
                <a:schemeClr val="dk1"/>
              </a:buClr>
              <a:buSzPts val="1800"/>
              <a:buFont typeface="Proxima Nova"/>
              <a:buChar char="○"/>
              <a:defRPr b="0" i="0" sz="1800" u="none" cap="none" strike="noStrike">
                <a:solidFill>
                  <a:schemeClr val="dk1"/>
                </a:solidFill>
                <a:latin typeface="Proxima Nova"/>
                <a:ea typeface="Proxima Nova"/>
                <a:cs typeface="Proxima Nova"/>
                <a:sym typeface="Proxima Nova"/>
              </a:defRPr>
            </a:lvl5pPr>
            <a:lvl6pPr indent="-330200" lvl="5" marL="2743200" marR="0" rtl="0" algn="l">
              <a:lnSpc>
                <a:spcPct val="115000"/>
              </a:lnSpc>
              <a:spcBef>
                <a:spcPts val="0"/>
              </a:spcBef>
              <a:spcAft>
                <a:spcPts val="0"/>
              </a:spcAft>
              <a:buClr>
                <a:schemeClr val="dk1"/>
              </a:buClr>
              <a:buSzPts val="1600"/>
              <a:buFont typeface="Proxima Nova"/>
              <a:buChar char="■"/>
              <a:defRPr b="0" i="0" sz="1600" u="none" cap="none" strike="noStrike">
                <a:solidFill>
                  <a:schemeClr val="dk1"/>
                </a:solidFill>
                <a:latin typeface="Proxima Nova"/>
                <a:ea typeface="Proxima Nova"/>
                <a:cs typeface="Proxima Nova"/>
                <a:sym typeface="Proxima Nova"/>
              </a:defRPr>
            </a:lvl6pPr>
            <a:lvl7pPr indent="-330200" lvl="6" marL="3200400" marR="0" rtl="0" algn="l">
              <a:lnSpc>
                <a:spcPct val="115000"/>
              </a:lnSpc>
              <a:spcBef>
                <a:spcPts val="0"/>
              </a:spcBef>
              <a:spcAft>
                <a:spcPts val="0"/>
              </a:spcAft>
              <a:buClr>
                <a:schemeClr val="dk1"/>
              </a:buClr>
              <a:buSzPts val="1600"/>
              <a:buFont typeface="Proxima Nova"/>
              <a:buChar char="●"/>
              <a:defRPr b="0" i="0" sz="1600" u="none" cap="none" strike="noStrike">
                <a:solidFill>
                  <a:schemeClr val="dk1"/>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1"/>
              </a:buClr>
              <a:buSzPts val="1400"/>
              <a:buFont typeface="Proxima Nova"/>
              <a:buChar char="○"/>
              <a:defRPr b="0" i="0" sz="1400" u="none" cap="none" strike="noStrike">
                <a:solidFill>
                  <a:schemeClr val="dk1"/>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1"/>
              </a:buClr>
              <a:buSzPts val="1400"/>
              <a:buFont typeface="Proxima Nova"/>
              <a:buChar char="■"/>
              <a:defRPr b="0" i="0" sz="1400" u="none" cap="none" strike="noStrike">
                <a:solidFill>
                  <a:schemeClr val="dk1"/>
                </a:solidFill>
                <a:latin typeface="Proxima Nova"/>
                <a:ea typeface="Proxima Nova"/>
                <a:cs typeface="Proxima Nova"/>
                <a:sym typeface="Proxima Nova"/>
              </a:defRPr>
            </a:lvl9pPr>
          </a:lstStyle>
          <a:p/>
        </p:txBody>
      </p:sp>
      <p:sp>
        <p:nvSpPr>
          <p:cNvPr id="8" name="Google Shape;8;p1"/>
          <p:cNvSpPr txBox="1"/>
          <p:nvPr>
            <p:ph idx="12" type="sldNum"/>
          </p:nvPr>
        </p:nvSpPr>
        <p:spPr>
          <a:xfrm>
            <a:off x="50" y="4673650"/>
            <a:ext cx="15594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r>
              <a:rPr lang="en"/>
              <a:t> • </a:t>
            </a:r>
            <a:r>
              <a:rPr lang="en">
                <a:solidFill>
                  <a:srgbClr val="3366FF"/>
                </a:solidFill>
              </a:rPr>
              <a:t>co</a:t>
            </a:r>
            <a:r>
              <a:rPr lang="en"/>
              <a:t>opcareers.org</a:t>
            </a:r>
            <a:endParaRPr/>
          </a:p>
        </p:txBody>
      </p:sp>
      <p:cxnSp>
        <p:nvCxnSpPr>
          <p:cNvPr id="9" name="Google Shape;9;p1"/>
          <p:cNvCxnSpPr/>
          <p:nvPr/>
        </p:nvCxnSpPr>
        <p:spPr>
          <a:xfrm>
            <a:off x="0" y="5107925"/>
            <a:ext cx="9144000" cy="0"/>
          </a:xfrm>
          <a:prstGeom prst="straightConnector1">
            <a:avLst/>
          </a:prstGeom>
          <a:noFill/>
          <a:ln cap="flat" cmpd="sng" w="76200">
            <a:solidFill>
              <a:srgbClr val="434343"/>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nycha.maps.arcgis.com/apps/webappviewer/index.html?id=41c6ff5e73ec459092e982060b7cf1a1" TargetMode="External"/><Relationship Id="rId4" Type="http://schemas.openxmlformats.org/officeDocument/2006/relationships/hyperlink" Target="https://hcr.ny.gov/covid-19-eviction-protections-tenants" TargetMode="External"/><Relationship Id="rId5" Type="http://schemas.openxmlformats.org/officeDocument/2006/relationships/hyperlink" Target="https://otda.ny.gov/programs/emergency-rental-assistance/faq.asp#faq-tenan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ctrTitle"/>
          </p:nvPr>
        </p:nvSpPr>
        <p:spPr>
          <a:xfrm>
            <a:off x="800098" y="1301030"/>
            <a:ext cx="7543800" cy="1790700"/>
          </a:xfrm>
          <a:prstGeom prst="rect">
            <a:avLst/>
          </a:prstGeom>
          <a:noFill/>
          <a:ln>
            <a:noFill/>
          </a:ln>
        </p:spPr>
        <p:txBody>
          <a:bodyPr anchorCtr="0" anchor="b" bIns="91400" lIns="91400" spcFirstLastPara="1" rIns="91400" wrap="square" tIns="91400">
            <a:noAutofit/>
          </a:bodyPr>
          <a:lstStyle/>
          <a:p>
            <a:pPr indent="0" lvl="0" marL="0" rtl="0" algn="ctr">
              <a:lnSpc>
                <a:spcPct val="100000"/>
              </a:lnSpc>
              <a:spcBef>
                <a:spcPts val="0"/>
              </a:spcBef>
              <a:spcAft>
                <a:spcPts val="0"/>
              </a:spcAft>
              <a:buSzPts val="4800"/>
              <a:buNone/>
            </a:pPr>
            <a:r>
              <a:rPr lang="en"/>
              <a:t>Evictions in NYC</a:t>
            </a:r>
            <a:endParaRPr/>
          </a:p>
        </p:txBody>
      </p:sp>
      <p:sp>
        <p:nvSpPr>
          <p:cNvPr id="88" name="Google Shape;88;p15"/>
          <p:cNvSpPr txBox="1"/>
          <p:nvPr>
            <p:ph idx="1" type="subTitle"/>
          </p:nvPr>
        </p:nvSpPr>
        <p:spPr>
          <a:xfrm>
            <a:off x="1062550" y="3663900"/>
            <a:ext cx="8807100" cy="1241700"/>
          </a:xfrm>
          <a:prstGeom prst="rect">
            <a:avLst/>
          </a:prstGeom>
          <a:noFill/>
          <a:ln>
            <a:noFill/>
          </a:ln>
        </p:spPr>
        <p:txBody>
          <a:bodyPr anchorCtr="0" anchor="t" bIns="91400" lIns="91400" spcFirstLastPara="1" rIns="91400" wrap="square" tIns="91400">
            <a:noAutofit/>
          </a:bodyPr>
          <a:lstStyle/>
          <a:p>
            <a:pPr indent="0" lvl="0" marL="0" rtl="0" algn="ctr">
              <a:lnSpc>
                <a:spcPct val="100000"/>
              </a:lnSpc>
              <a:spcBef>
                <a:spcPts val="0"/>
              </a:spcBef>
              <a:spcAft>
                <a:spcPts val="0"/>
              </a:spcAft>
              <a:buSzPts val="3000"/>
              <a:buNone/>
            </a:pPr>
            <a:r>
              <a:rPr b="1" lang="en"/>
              <a:t>Michaels Pod</a:t>
            </a:r>
            <a:endParaRPr b="1"/>
          </a:p>
          <a:p>
            <a:pPr indent="0" lvl="0" marL="0" rtl="0" algn="ctr">
              <a:lnSpc>
                <a:spcPct val="100000"/>
              </a:lnSpc>
              <a:spcBef>
                <a:spcPts val="0"/>
              </a:spcBef>
              <a:spcAft>
                <a:spcPts val="0"/>
              </a:spcAft>
              <a:buSzPts val="3000"/>
              <a:buNone/>
            </a:pPr>
            <a:r>
              <a:rPr b="1" lang="en" sz="1500">
                <a:solidFill>
                  <a:schemeClr val="dk1"/>
                </a:solidFill>
                <a:latin typeface="Arial"/>
                <a:ea typeface="Arial"/>
                <a:cs typeface="Arial"/>
                <a:sym typeface="Arial"/>
              </a:rPr>
              <a:t>Mohammed, Rosa, Jasmin, Jason, Bhumika</a:t>
            </a:r>
            <a:endParaRPr b="1" sz="2800"/>
          </a:p>
          <a:p>
            <a:pPr indent="0" lvl="0" marL="0" rtl="0" algn="ctr">
              <a:lnSpc>
                <a:spcPct val="100000"/>
              </a:lnSpc>
              <a:spcBef>
                <a:spcPts val="0"/>
              </a:spcBef>
              <a:spcAft>
                <a:spcPts val="0"/>
              </a:spcAft>
              <a:buSzPts val="3000"/>
              <a:buNone/>
            </a:pPr>
            <a:r>
              <a:rPr b="1" lang="en"/>
              <a:t>Evictions in NYC</a:t>
            </a:r>
            <a:endParaRPr b="1"/>
          </a:p>
        </p:txBody>
      </p:sp>
      <p:pic>
        <p:nvPicPr>
          <p:cNvPr descr="https://lh4.googleusercontent.com/3nLqZJ7dbFtXtRN41WORsXE3Q6vaqXU2Q8uOWMNG40O9IIjM0DjCeoZzJ_zCRVdWYQA6Gyv8kTD608H3FQ5qdDQnknpKrNsYZwi41C6SM5hJL_R-JHnnSkbARjT3AzPFeHPZBCyifhc" id="89" name="Google Shape;89;p15"/>
          <p:cNvPicPr preferRelativeResize="0"/>
          <p:nvPr/>
        </p:nvPicPr>
        <p:blipFill rotWithShape="1">
          <a:blip r:embed="rId3">
            <a:alphaModFix/>
          </a:blip>
          <a:srcRect b="0" l="0" r="0" t="0"/>
          <a:stretch/>
        </p:blipFill>
        <p:spPr>
          <a:xfrm>
            <a:off x="583455" y="409128"/>
            <a:ext cx="3525408" cy="1632797"/>
          </a:xfrm>
          <a:prstGeom prst="rect">
            <a:avLst/>
          </a:prstGeom>
          <a:noFill/>
          <a:ln>
            <a:noFill/>
          </a:ln>
        </p:spPr>
      </p:pic>
      <p:pic>
        <p:nvPicPr>
          <p:cNvPr id="90" name="Google Shape;90;p15"/>
          <p:cNvPicPr preferRelativeResize="0"/>
          <p:nvPr/>
        </p:nvPicPr>
        <p:blipFill>
          <a:blip r:embed="rId4">
            <a:alphaModFix amt="80000"/>
          </a:blip>
          <a:stretch>
            <a:fillRect/>
          </a:stretch>
        </p:blipFill>
        <p:spPr>
          <a:xfrm>
            <a:off x="0" y="3091725"/>
            <a:ext cx="3081350" cy="1937225"/>
          </a:xfrm>
          <a:prstGeom prst="rect">
            <a:avLst/>
          </a:prstGeom>
          <a:noFill/>
          <a:ln>
            <a:noFill/>
          </a:ln>
        </p:spPr>
      </p:pic>
    </p:spTree>
  </p:cSld>
  <p:clrMapOvr>
    <a:masterClrMapping/>
  </p:clrMapOvr>
  <mc:AlternateContent>
    <mc:Choice Requires="p14">
      <p:transition spd="slow" p14:dur="18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93550" y="-165500"/>
            <a:ext cx="8229600" cy="948900"/>
          </a:xfrm>
          <a:prstGeom prst="rect">
            <a:avLst/>
          </a:prstGeom>
        </p:spPr>
        <p:txBody>
          <a:bodyPr anchorCtr="0" anchor="b" bIns="91425" lIns="91425" spcFirstLastPara="1" rIns="91425" wrap="square" tIns="91425">
            <a:noAutofit/>
          </a:bodyPr>
          <a:lstStyle/>
          <a:p>
            <a:pPr indent="0" lvl="0" marL="0" rtl="0" algn="l">
              <a:lnSpc>
                <a:spcPct val="115000"/>
              </a:lnSpc>
              <a:spcBef>
                <a:spcPts val="600"/>
              </a:spcBef>
              <a:spcAft>
                <a:spcPts val="0"/>
              </a:spcAft>
              <a:buNone/>
            </a:pPr>
            <a:r>
              <a:rPr lang="en" sz="2700"/>
              <a:t>Types of buildings people are being evicted from</a:t>
            </a:r>
            <a:endParaRPr sz="3900"/>
          </a:p>
        </p:txBody>
      </p:sp>
      <p:sp>
        <p:nvSpPr>
          <p:cNvPr id="156" name="Google Shape;156;p24"/>
          <p:cNvSpPr txBox="1"/>
          <p:nvPr>
            <p:ph idx="1" type="body"/>
          </p:nvPr>
        </p:nvSpPr>
        <p:spPr>
          <a:xfrm>
            <a:off x="457200" y="1185825"/>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b="1"/>
          </a:p>
          <a:p>
            <a:pPr indent="0" lvl="0" marL="457200" rtl="0" algn="l">
              <a:spcBef>
                <a:spcPts val="600"/>
              </a:spcBef>
              <a:spcAft>
                <a:spcPts val="0"/>
              </a:spcAft>
              <a:buNone/>
            </a:pPr>
            <a:r>
              <a:rPr b="1" lang="en"/>
              <a:t> </a:t>
            </a:r>
            <a:endParaRPr b="1"/>
          </a:p>
        </p:txBody>
      </p:sp>
      <p:pic>
        <p:nvPicPr>
          <p:cNvPr id="157" name="Google Shape;157;p24" title="Chart"/>
          <p:cNvPicPr preferRelativeResize="0"/>
          <p:nvPr/>
        </p:nvPicPr>
        <p:blipFill>
          <a:blip r:embed="rId3">
            <a:alphaModFix/>
          </a:blip>
          <a:stretch>
            <a:fillRect/>
          </a:stretch>
        </p:blipFill>
        <p:spPr>
          <a:xfrm>
            <a:off x="905675" y="783400"/>
            <a:ext cx="6631326" cy="397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57200" y="3"/>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Evictions by Building Type</a:t>
            </a:r>
            <a:endParaRPr/>
          </a:p>
        </p:txBody>
      </p:sp>
      <p:sp>
        <p:nvSpPr>
          <p:cNvPr id="163" name="Google Shape;163;p25"/>
          <p:cNvSpPr txBox="1"/>
          <p:nvPr>
            <p:ph idx="1" type="body"/>
          </p:nvPr>
        </p:nvSpPr>
        <p:spPr>
          <a:xfrm>
            <a:off x="457200" y="857400"/>
            <a:ext cx="8229600" cy="410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t>The majority of eviction cases over the five </a:t>
            </a:r>
            <a:r>
              <a:rPr lang="en" sz="2100"/>
              <a:t>boroughs</a:t>
            </a:r>
            <a:r>
              <a:rPr lang="en" sz="2100"/>
              <a:t> are from residential households over the last five years.</a:t>
            </a:r>
            <a:endParaRPr sz="2100"/>
          </a:p>
          <a:p>
            <a:pPr indent="0" lvl="0" marL="0" rtl="0" algn="l">
              <a:lnSpc>
                <a:spcPct val="115000"/>
              </a:lnSpc>
              <a:spcBef>
                <a:spcPts val="600"/>
              </a:spcBef>
              <a:spcAft>
                <a:spcPts val="0"/>
              </a:spcAft>
              <a:buNone/>
            </a:pPr>
            <a:r>
              <a:rPr lang="en" sz="2100"/>
              <a:t>It should also be noted that The Bronx which leads in evictions overall leads only in residential. The Bronx is the second lowest in </a:t>
            </a:r>
            <a:r>
              <a:rPr lang="en" sz="2100"/>
              <a:t>commercial</a:t>
            </a:r>
            <a:r>
              <a:rPr lang="en" sz="2100"/>
              <a:t> behind </a:t>
            </a:r>
            <a:r>
              <a:rPr lang="en" sz="2100"/>
              <a:t>Staten</a:t>
            </a:r>
            <a:r>
              <a:rPr lang="en" sz="2100"/>
              <a:t> Island,</a:t>
            </a:r>
            <a:endParaRPr sz="2100"/>
          </a:p>
          <a:p>
            <a:pPr indent="0" lvl="0" marL="0" rtl="0" algn="l">
              <a:lnSpc>
                <a:spcPct val="115000"/>
              </a:lnSpc>
              <a:spcBef>
                <a:spcPts val="600"/>
              </a:spcBef>
              <a:spcAft>
                <a:spcPts val="0"/>
              </a:spcAft>
              <a:buNone/>
            </a:pPr>
            <a:r>
              <a:rPr lang="en" sz="2100"/>
              <a:t>The borough that leads in commercial buildings is actually Manhattan.</a:t>
            </a:r>
            <a:endParaRPr sz="2100"/>
          </a:p>
          <a:p>
            <a:pPr indent="0" lvl="0" marL="0" rtl="0" algn="l">
              <a:lnSpc>
                <a:spcPct val="115000"/>
              </a:lnSpc>
              <a:spcBef>
                <a:spcPts val="600"/>
              </a:spcBef>
              <a:spcAft>
                <a:spcPts val="0"/>
              </a:spcAft>
              <a:buNone/>
            </a:pPr>
            <a:r>
              <a:rPr lang="en" sz="2100"/>
              <a:t>Let’s narrow our focus and see the cases over the last five years.</a:t>
            </a:r>
            <a:endParaRPr sz="2100"/>
          </a:p>
        </p:txBody>
      </p:sp>
      <p:pic>
        <p:nvPicPr>
          <p:cNvPr id="164" name="Google Shape;164;p25"/>
          <p:cNvPicPr preferRelativeResize="0"/>
          <p:nvPr/>
        </p:nvPicPr>
        <p:blipFill>
          <a:blip r:embed="rId3">
            <a:alphaModFix amt="12000"/>
          </a:blip>
          <a:stretch>
            <a:fillRect/>
          </a:stretch>
        </p:blipFill>
        <p:spPr>
          <a:xfrm>
            <a:off x="457200" y="2166450"/>
            <a:ext cx="3027500" cy="2267425"/>
          </a:xfrm>
          <a:prstGeom prst="rect">
            <a:avLst/>
          </a:prstGeom>
          <a:noFill/>
          <a:ln>
            <a:noFill/>
          </a:ln>
        </p:spPr>
      </p:pic>
      <p:pic>
        <p:nvPicPr>
          <p:cNvPr id="165" name="Google Shape;165;p25"/>
          <p:cNvPicPr preferRelativeResize="0"/>
          <p:nvPr/>
        </p:nvPicPr>
        <p:blipFill>
          <a:blip r:embed="rId4">
            <a:alphaModFix amt="18000"/>
          </a:blip>
          <a:stretch>
            <a:fillRect/>
          </a:stretch>
        </p:blipFill>
        <p:spPr>
          <a:xfrm>
            <a:off x="4171950" y="709600"/>
            <a:ext cx="4514850" cy="372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rotWithShape="1">
          <a:blip r:embed="rId3">
            <a:alphaModFix/>
          </a:blip>
          <a:srcRect b="-2168" l="0" r="0" t="11833"/>
          <a:stretch/>
        </p:blipFill>
        <p:spPr>
          <a:xfrm>
            <a:off x="239725" y="604225"/>
            <a:ext cx="4827499" cy="4484800"/>
          </a:xfrm>
          <a:prstGeom prst="rect">
            <a:avLst/>
          </a:prstGeom>
          <a:noFill/>
          <a:ln>
            <a:noFill/>
          </a:ln>
        </p:spPr>
      </p:pic>
      <p:sp>
        <p:nvSpPr>
          <p:cNvPr id="171" name="Google Shape;171;p26"/>
          <p:cNvSpPr txBox="1"/>
          <p:nvPr/>
        </p:nvSpPr>
        <p:spPr>
          <a:xfrm>
            <a:off x="239725" y="61500"/>
            <a:ext cx="8303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Proxima Nova"/>
                <a:ea typeface="Proxima Nova"/>
                <a:cs typeface="Proxima Nova"/>
                <a:sym typeface="Proxima Nova"/>
              </a:rPr>
              <a:t>Eviction cases by Borough through the years</a:t>
            </a:r>
            <a:endParaRPr sz="800"/>
          </a:p>
        </p:txBody>
      </p:sp>
      <p:sp>
        <p:nvSpPr>
          <p:cNvPr id="172" name="Google Shape;172;p26"/>
          <p:cNvSpPr txBox="1"/>
          <p:nvPr/>
        </p:nvSpPr>
        <p:spPr>
          <a:xfrm>
            <a:off x="5514025" y="1035250"/>
            <a:ext cx="3029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Proxima Nova"/>
                <a:ea typeface="Proxima Nova"/>
                <a:cs typeface="Proxima Nova"/>
                <a:sym typeface="Proxima Nova"/>
              </a:rPr>
              <a:t>For each year, regardless of COVID affecting eviction rates, Bronx had the highest eviction rates among other boroughs in NYC</a:t>
            </a:r>
            <a:endParaRPr sz="15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33275"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Eviction trends by Boroughs</a:t>
            </a:r>
            <a:endParaRPr/>
          </a:p>
        </p:txBody>
      </p:sp>
      <p:pic>
        <p:nvPicPr>
          <p:cNvPr id="178" name="Google Shape;178;p27"/>
          <p:cNvPicPr preferRelativeResize="0"/>
          <p:nvPr/>
        </p:nvPicPr>
        <p:blipFill>
          <a:blip r:embed="rId3">
            <a:alphaModFix/>
          </a:blip>
          <a:stretch>
            <a:fillRect/>
          </a:stretch>
        </p:blipFill>
        <p:spPr>
          <a:xfrm>
            <a:off x="240625" y="1063375"/>
            <a:ext cx="8137701" cy="3968125"/>
          </a:xfrm>
          <a:prstGeom prst="rect">
            <a:avLst/>
          </a:prstGeom>
          <a:noFill/>
          <a:ln>
            <a:noFill/>
          </a:ln>
        </p:spPr>
      </p:pic>
      <p:sp>
        <p:nvSpPr>
          <p:cNvPr id="179" name="Google Shape;179;p27"/>
          <p:cNvSpPr txBox="1"/>
          <p:nvPr>
            <p:ph idx="1" type="body"/>
          </p:nvPr>
        </p:nvSpPr>
        <p:spPr>
          <a:xfrm>
            <a:off x="3171600" y="1428800"/>
            <a:ext cx="5972400" cy="300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data suggests that The Bronx has the highest number of evictions followed by Brooklyn, Queens, Manhattan, and then Staten Island. </a:t>
            </a:r>
            <a:endParaRPr/>
          </a:p>
          <a:p>
            <a:pPr indent="0" lvl="0" marL="0" rtl="0" algn="l">
              <a:spcBef>
                <a:spcPts val="600"/>
              </a:spcBef>
              <a:spcAft>
                <a:spcPts val="0"/>
              </a:spcAft>
              <a:buNone/>
            </a:pPr>
            <a:r>
              <a:rPr lang="en"/>
              <a:t>This trend holds true for each year except for 2021 and 2022 (when COVID-19 was prevalent the most)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8"/>
          <p:cNvPicPr preferRelativeResize="0"/>
          <p:nvPr/>
        </p:nvPicPr>
        <p:blipFill rotWithShape="1">
          <a:blip r:embed="rId3">
            <a:alphaModFix/>
          </a:blip>
          <a:srcRect b="0" l="0" r="0" t="10554"/>
          <a:stretch/>
        </p:blipFill>
        <p:spPr>
          <a:xfrm>
            <a:off x="102175" y="407713"/>
            <a:ext cx="4691101" cy="4328077"/>
          </a:xfrm>
          <a:prstGeom prst="rect">
            <a:avLst/>
          </a:prstGeom>
          <a:noFill/>
          <a:ln>
            <a:noFill/>
          </a:ln>
        </p:spPr>
      </p:pic>
      <p:pic>
        <p:nvPicPr>
          <p:cNvPr id="185" name="Google Shape;185;p28"/>
          <p:cNvPicPr preferRelativeResize="0"/>
          <p:nvPr/>
        </p:nvPicPr>
        <p:blipFill rotWithShape="1">
          <a:blip r:embed="rId4">
            <a:alphaModFix/>
          </a:blip>
          <a:srcRect b="0" l="0" r="0" t="10706"/>
          <a:stretch/>
        </p:blipFill>
        <p:spPr>
          <a:xfrm>
            <a:off x="4609300" y="441550"/>
            <a:ext cx="4534700" cy="4260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Evictions by Boroughs</a:t>
            </a:r>
            <a:endParaRPr/>
          </a:p>
        </p:txBody>
      </p:sp>
      <p:sp>
        <p:nvSpPr>
          <p:cNvPr id="191" name="Google Shape;191;p2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Notably, for the year of 2021 and 2022 Brooklyn is leading the boroughs in evictions.</a:t>
            </a:r>
            <a:endParaRPr/>
          </a:p>
          <a:p>
            <a:pPr indent="0" lvl="0" marL="0" rtl="0" algn="l">
              <a:spcBef>
                <a:spcPts val="600"/>
              </a:spcBef>
              <a:spcAft>
                <a:spcPts val="0"/>
              </a:spcAft>
              <a:buClr>
                <a:schemeClr val="dk1"/>
              </a:buClr>
              <a:buSzPts val="1100"/>
              <a:buFont typeface="Arial"/>
              <a:buNone/>
            </a:pPr>
            <a:r>
              <a:rPr lang="en"/>
              <a:t>It</a:t>
            </a:r>
            <a:r>
              <a:rPr lang="en"/>
              <a:t> would be worth looking into is the number of evictions from 2020 to 2021 more closely.</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5" name="Shape 195"/>
        <p:cNvGrpSpPr/>
        <p:nvPr/>
      </p:nvGrpSpPr>
      <p:grpSpPr>
        <a:xfrm>
          <a:off x="0" y="0"/>
          <a:ext cx="0" cy="0"/>
          <a:chOff x="0" y="0"/>
          <a:chExt cx="0" cy="0"/>
        </a:xfrm>
      </p:grpSpPr>
      <p:pic>
        <p:nvPicPr>
          <p:cNvPr id="196" name="Google Shape;196;p30"/>
          <p:cNvPicPr preferRelativeResize="0"/>
          <p:nvPr/>
        </p:nvPicPr>
        <p:blipFill rotWithShape="1">
          <a:blip r:embed="rId3">
            <a:alphaModFix/>
          </a:blip>
          <a:srcRect b="0" l="1463" r="1618" t="10546"/>
          <a:stretch/>
        </p:blipFill>
        <p:spPr>
          <a:xfrm>
            <a:off x="1779249" y="180800"/>
            <a:ext cx="5585502" cy="46010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Evictions during the Pandemic</a:t>
            </a:r>
            <a:endParaRPr/>
          </a:p>
        </p:txBody>
      </p:sp>
      <p:pic>
        <p:nvPicPr>
          <p:cNvPr id="202" name="Google Shape;202;p31"/>
          <p:cNvPicPr preferRelativeResize="0"/>
          <p:nvPr/>
        </p:nvPicPr>
        <p:blipFill rotWithShape="1">
          <a:blip r:embed="rId3">
            <a:alphaModFix/>
          </a:blip>
          <a:srcRect b="2666" l="0" r="1497" t="0"/>
          <a:stretch/>
        </p:blipFill>
        <p:spPr>
          <a:xfrm>
            <a:off x="697150" y="1063375"/>
            <a:ext cx="7749677" cy="366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2"/>
          <p:cNvPicPr preferRelativeResize="0"/>
          <p:nvPr/>
        </p:nvPicPr>
        <p:blipFill>
          <a:blip r:embed="rId3">
            <a:alphaModFix/>
          </a:blip>
          <a:stretch>
            <a:fillRect/>
          </a:stretch>
        </p:blipFill>
        <p:spPr>
          <a:xfrm>
            <a:off x="347025" y="607325"/>
            <a:ext cx="3415551" cy="4424650"/>
          </a:xfrm>
          <a:prstGeom prst="rect">
            <a:avLst/>
          </a:prstGeom>
          <a:noFill/>
          <a:ln>
            <a:noFill/>
          </a:ln>
        </p:spPr>
      </p:pic>
      <p:sp>
        <p:nvSpPr>
          <p:cNvPr id="208" name="Google Shape;208;p32"/>
          <p:cNvSpPr txBox="1"/>
          <p:nvPr/>
        </p:nvSpPr>
        <p:spPr>
          <a:xfrm>
            <a:off x="347025" y="74375"/>
            <a:ext cx="5899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Proxima Nova"/>
                <a:ea typeface="Proxima Nova"/>
                <a:cs typeface="Proxima Nova"/>
                <a:sym typeface="Proxima Nova"/>
              </a:rPr>
              <a:t>Evictions by the Years</a:t>
            </a:r>
            <a:endParaRPr/>
          </a:p>
        </p:txBody>
      </p:sp>
      <p:sp>
        <p:nvSpPr>
          <p:cNvPr id="209" name="Google Shape;209;p32"/>
          <p:cNvSpPr txBox="1"/>
          <p:nvPr/>
        </p:nvSpPr>
        <p:spPr>
          <a:xfrm>
            <a:off x="3757425" y="1105850"/>
            <a:ext cx="4867200" cy="30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50">
                <a:solidFill>
                  <a:schemeClr val="dk1"/>
                </a:solidFill>
                <a:latin typeface="Proxima Nova"/>
                <a:ea typeface="Proxima Nova"/>
                <a:cs typeface="Proxima Nova"/>
                <a:sym typeface="Proxima Nova"/>
              </a:rPr>
              <a:t>The Tenant Safe Harbor Act, Chapter 127 of 2020: from March 7, 2020 to January 15, 2020</a:t>
            </a:r>
            <a:endParaRPr sz="205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05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2050">
                <a:solidFill>
                  <a:schemeClr val="dk1"/>
                </a:solidFill>
                <a:latin typeface="Proxima Nova"/>
                <a:ea typeface="Proxima Nova"/>
                <a:cs typeface="Proxima Nova"/>
                <a:sym typeface="Proxima Nova"/>
              </a:rPr>
              <a:t>It protected tenants from getting evicted if they suffered a financial hardship due to COVID -19</a:t>
            </a:r>
            <a:endParaRPr sz="205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05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2050">
                <a:solidFill>
                  <a:schemeClr val="dk1"/>
                </a:solidFill>
                <a:latin typeface="Proxima Nova"/>
                <a:ea typeface="Proxima Nova"/>
                <a:cs typeface="Proxima Nova"/>
                <a:sym typeface="Proxima Nova"/>
              </a:rPr>
              <a:t>Sharp decline in evictions in 2020</a:t>
            </a:r>
            <a:endParaRPr sz="2050">
              <a:solidFill>
                <a:schemeClr val="dk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417000" y="3"/>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Evictions during the Pandemic</a:t>
            </a:r>
            <a:endParaRPr/>
          </a:p>
        </p:txBody>
      </p:sp>
      <p:sp>
        <p:nvSpPr>
          <p:cNvPr id="215" name="Google Shape;215;p33"/>
          <p:cNvSpPr txBox="1"/>
          <p:nvPr>
            <p:ph idx="1" type="body"/>
          </p:nvPr>
        </p:nvSpPr>
        <p:spPr>
          <a:xfrm>
            <a:off x="507425" y="857400"/>
            <a:ext cx="8229600" cy="406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Looking at the number of evictions month by month directly </a:t>
            </a:r>
            <a:r>
              <a:rPr lang="en"/>
              <a:t>preceding</a:t>
            </a:r>
            <a:r>
              <a:rPr lang="en"/>
              <a:t> the pandemic in March 2020, the number of evictions are much higher than it was in March.</a:t>
            </a:r>
            <a:endParaRPr/>
          </a:p>
          <a:p>
            <a:pPr indent="0" lvl="0" marL="0" rtl="0" algn="l">
              <a:spcBef>
                <a:spcPts val="600"/>
              </a:spcBef>
              <a:spcAft>
                <a:spcPts val="0"/>
              </a:spcAft>
              <a:buNone/>
            </a:pPr>
            <a:r>
              <a:rPr lang="en"/>
              <a:t>This is the case because according to the The Tenant Safe Harbor Act, landlords are prohibited from evicting tenants due to Covid from early March 2020 to mid January 2022.</a:t>
            </a:r>
            <a:endParaRPr/>
          </a:p>
          <a:p>
            <a:pPr indent="0" lvl="0" marL="0" rtl="0" algn="l">
              <a:spcBef>
                <a:spcPts val="600"/>
              </a:spcBef>
              <a:spcAft>
                <a:spcPts val="0"/>
              </a:spcAft>
              <a:buNone/>
            </a:pPr>
            <a:r>
              <a:rPr lang="en"/>
              <a:t>We also see that there have been no evictions from April to October and evictions have resumed in November as the year is nearing its close.</a:t>
            </a:r>
            <a:endParaRPr/>
          </a:p>
          <a:p>
            <a:pPr indent="0" lvl="0" marL="0" rtl="0" algn="l">
              <a:spcBef>
                <a:spcPts val="600"/>
              </a:spcBef>
              <a:spcAft>
                <a:spcPts val="0"/>
              </a:spcAft>
              <a:buClr>
                <a:schemeClr val="dk1"/>
              </a:buClr>
              <a:buSzPts val="11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animEffect filter="fade" transition="in">
                                      <p:cBhvr>
                                        <p:cTn dur="1000"/>
                                        <p:tgtEl>
                                          <p:spTgt spid="215">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animEffect filter="fade" transition="in">
                                      <p:cBhvr>
                                        <p:cTn dur="1000"/>
                                        <p:tgtEl>
                                          <p:spTgt spid="215">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animEffect filter="fade" transition="in">
                                      <p:cBhvr>
                                        <p:cTn dur="1000"/>
                                        <p:tgtEl>
                                          <p:spTgt spid="21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457200" y="224903"/>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96" name="Google Shape;96;p16"/>
          <p:cNvSpPr/>
          <p:nvPr/>
        </p:nvSpPr>
        <p:spPr>
          <a:xfrm>
            <a:off x="560175" y="1275125"/>
            <a:ext cx="7377600" cy="435600"/>
          </a:xfrm>
          <a:prstGeom prst="rect">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560175" y="1922450"/>
            <a:ext cx="7409700" cy="534600"/>
          </a:xfrm>
          <a:prstGeom prst="rect">
            <a:avLst/>
          </a:prstGeom>
          <a:solidFill>
            <a:srgbClr val="FFCC00"/>
          </a:solidFill>
          <a:ln cap="flat" cmpd="sng" w="9525">
            <a:solidFill>
              <a:srgbClr val="FFC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560175" y="2660875"/>
            <a:ext cx="7409700" cy="407400"/>
          </a:xfrm>
          <a:prstGeom prst="rect">
            <a:avLst/>
          </a:prstGeom>
          <a:solidFill>
            <a:srgbClr val="009900"/>
          </a:solidFill>
          <a:ln cap="flat" cmpd="sng" w="9525">
            <a:solidFill>
              <a:srgbClr val="00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560175" y="3412025"/>
            <a:ext cx="7409700" cy="407400"/>
          </a:xfrm>
          <a:prstGeom prst="rect">
            <a:avLst/>
          </a:prstGeom>
          <a:solidFill>
            <a:srgbClr val="3366FF"/>
          </a:solidFill>
          <a:ln cap="flat" cmpd="sng" w="9525">
            <a:solidFill>
              <a:srgbClr val="3366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560025" y="4112225"/>
            <a:ext cx="7409700" cy="407400"/>
          </a:xfrm>
          <a:prstGeom prst="rect">
            <a:avLst/>
          </a:prstGeom>
          <a:solidFill>
            <a:srgbClr val="9900FF"/>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789350" y="1489575"/>
            <a:ext cx="206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2" name="Google Shape;102;p16"/>
          <p:cNvSpPr txBox="1"/>
          <p:nvPr/>
        </p:nvSpPr>
        <p:spPr>
          <a:xfrm flipH="1" rot="536">
            <a:off x="560025" y="1877997"/>
            <a:ext cx="3844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lt1"/>
                </a:solidFill>
                <a:latin typeface="Proxima Nova"/>
                <a:ea typeface="Proxima Nova"/>
                <a:cs typeface="Proxima Nova"/>
                <a:sym typeface="Proxima Nova"/>
              </a:rPr>
              <a:t>Evictions by Boroughs</a:t>
            </a:r>
            <a:endParaRPr b="1" sz="2600">
              <a:solidFill>
                <a:schemeClr val="lt1"/>
              </a:solidFill>
              <a:latin typeface="Proxima Nova"/>
              <a:ea typeface="Proxima Nova"/>
              <a:cs typeface="Proxima Nova"/>
              <a:sym typeface="Proxima Nova"/>
            </a:endParaRPr>
          </a:p>
        </p:txBody>
      </p:sp>
      <p:sp>
        <p:nvSpPr>
          <p:cNvPr id="103" name="Google Shape;103;p16"/>
          <p:cNvSpPr/>
          <p:nvPr/>
        </p:nvSpPr>
        <p:spPr>
          <a:xfrm>
            <a:off x="544125" y="2697863"/>
            <a:ext cx="7409700" cy="407400"/>
          </a:xfrm>
          <a:prstGeom prst="rect">
            <a:avLst/>
          </a:prstGeom>
          <a:solidFill>
            <a:srgbClr val="009900"/>
          </a:solidFill>
          <a:ln cap="flat" cmpd="sng" w="9525">
            <a:solidFill>
              <a:srgbClr val="00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lt1"/>
                </a:solidFill>
                <a:latin typeface="Proxima Nova"/>
                <a:ea typeface="Proxima Nova"/>
                <a:cs typeface="Proxima Nova"/>
                <a:sym typeface="Proxima Nova"/>
              </a:rPr>
              <a:t>Evictions Before, During, and After Pandemic</a:t>
            </a:r>
            <a:endParaRPr b="1" sz="2500">
              <a:solidFill>
                <a:schemeClr val="lt1"/>
              </a:solidFill>
              <a:latin typeface="Proxima Nova"/>
              <a:ea typeface="Proxima Nova"/>
              <a:cs typeface="Proxima Nova"/>
              <a:sym typeface="Proxima Nova"/>
            </a:endParaRPr>
          </a:p>
        </p:txBody>
      </p:sp>
      <p:sp>
        <p:nvSpPr>
          <p:cNvPr id="104" name="Google Shape;104;p16"/>
          <p:cNvSpPr txBox="1"/>
          <p:nvPr/>
        </p:nvSpPr>
        <p:spPr>
          <a:xfrm>
            <a:off x="560025" y="3324050"/>
            <a:ext cx="5754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Proxima Nova"/>
                <a:ea typeface="Proxima Nova"/>
                <a:cs typeface="Proxima Nova"/>
                <a:sym typeface="Proxima Nova"/>
              </a:rPr>
              <a:t>Seasonal Effects On Evictions</a:t>
            </a:r>
            <a:r>
              <a:rPr lang="en" sz="2000">
                <a:latin typeface="Proxima Nova"/>
                <a:ea typeface="Proxima Nova"/>
                <a:cs typeface="Proxima Nova"/>
                <a:sym typeface="Proxima Nova"/>
              </a:rPr>
              <a:t>	</a:t>
            </a:r>
            <a:endParaRPr sz="2000">
              <a:latin typeface="Proxima Nova"/>
              <a:ea typeface="Proxima Nova"/>
              <a:cs typeface="Proxima Nova"/>
              <a:sym typeface="Proxima Nova"/>
            </a:endParaRPr>
          </a:p>
        </p:txBody>
      </p:sp>
      <p:sp>
        <p:nvSpPr>
          <p:cNvPr id="105" name="Google Shape;105;p16"/>
          <p:cNvSpPr txBox="1"/>
          <p:nvPr/>
        </p:nvSpPr>
        <p:spPr>
          <a:xfrm>
            <a:off x="560025" y="4000025"/>
            <a:ext cx="3844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lt1"/>
                </a:solidFill>
                <a:latin typeface="Proxima Nova"/>
                <a:ea typeface="Proxima Nova"/>
                <a:cs typeface="Proxima Nova"/>
                <a:sym typeface="Proxima Nova"/>
              </a:rPr>
              <a:t>Takeaways </a:t>
            </a:r>
            <a:endParaRPr b="1" sz="2600">
              <a:solidFill>
                <a:schemeClr val="lt1"/>
              </a:solidFill>
              <a:latin typeface="Proxima Nova"/>
              <a:ea typeface="Proxima Nova"/>
              <a:cs typeface="Proxima Nova"/>
              <a:sym typeface="Proxima Nova"/>
            </a:endParaRPr>
          </a:p>
        </p:txBody>
      </p:sp>
      <p:sp>
        <p:nvSpPr>
          <p:cNvPr id="106" name="Google Shape;106;p16"/>
          <p:cNvSpPr txBox="1"/>
          <p:nvPr/>
        </p:nvSpPr>
        <p:spPr>
          <a:xfrm>
            <a:off x="560175" y="1233700"/>
            <a:ext cx="2571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Proxima Nova"/>
                <a:ea typeface="Proxima Nova"/>
                <a:cs typeface="Proxima Nova"/>
                <a:sym typeface="Proxima Nova"/>
              </a:rPr>
              <a:t>Introduction</a:t>
            </a:r>
            <a:endParaRPr b="1" sz="2500">
              <a:solidFill>
                <a:schemeClr val="lt1"/>
              </a:solidFill>
              <a:latin typeface="Proxima Nova"/>
              <a:ea typeface="Proxima Nova"/>
              <a:cs typeface="Proxima Nova"/>
              <a:sym typeface="Proxima Nova"/>
            </a:endParaRPr>
          </a:p>
        </p:txBody>
      </p:sp>
    </p:spTree>
  </p:cSld>
  <p:clrMapOvr>
    <a:masterClrMapping/>
  </p:clrMapOvr>
  <mc:AlternateContent>
    <mc:Choice Requires="p14">
      <p:transition spd="slow" p14:dur="24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152400" y="238676"/>
            <a:ext cx="8229600" cy="61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Seasonal </a:t>
            </a:r>
            <a:r>
              <a:rPr lang="en"/>
              <a:t>effects</a:t>
            </a:r>
            <a:r>
              <a:rPr lang="en"/>
              <a:t> on evictions</a:t>
            </a:r>
            <a:endParaRPr/>
          </a:p>
        </p:txBody>
      </p:sp>
      <p:pic>
        <p:nvPicPr>
          <p:cNvPr id="221" name="Google Shape;221;p34"/>
          <p:cNvPicPr preferRelativeResize="0"/>
          <p:nvPr/>
        </p:nvPicPr>
        <p:blipFill rotWithShape="1">
          <a:blip r:embed="rId3">
            <a:alphaModFix/>
          </a:blip>
          <a:srcRect b="64961" l="1203" r="37378" t="10741"/>
          <a:stretch/>
        </p:blipFill>
        <p:spPr>
          <a:xfrm>
            <a:off x="603425" y="3623400"/>
            <a:ext cx="7937149" cy="1062900"/>
          </a:xfrm>
          <a:prstGeom prst="rect">
            <a:avLst/>
          </a:prstGeom>
          <a:noFill/>
          <a:ln>
            <a:noFill/>
          </a:ln>
        </p:spPr>
      </p:pic>
      <p:pic>
        <p:nvPicPr>
          <p:cNvPr id="222" name="Google Shape;222;p34"/>
          <p:cNvPicPr preferRelativeResize="0"/>
          <p:nvPr/>
        </p:nvPicPr>
        <p:blipFill>
          <a:blip r:embed="rId4">
            <a:alphaModFix/>
          </a:blip>
          <a:stretch>
            <a:fillRect/>
          </a:stretch>
        </p:blipFill>
        <p:spPr>
          <a:xfrm>
            <a:off x="377448" y="855175"/>
            <a:ext cx="7937150" cy="27682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Seasonal trends</a:t>
            </a:r>
            <a:endParaRPr/>
          </a:p>
        </p:txBody>
      </p:sp>
      <p:sp>
        <p:nvSpPr>
          <p:cNvPr id="228" name="Google Shape;228;p3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Evictions seem to occur the most on January, likely due to the new year rolling around and the holiday season comes to a close.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 take a closer look at The Bronx, which areas are seeing the most evictions specifically?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6"/>
          <p:cNvPicPr preferRelativeResize="0"/>
          <p:nvPr/>
        </p:nvPicPr>
        <p:blipFill rotWithShape="1">
          <a:blip r:embed="rId3">
            <a:alphaModFix/>
          </a:blip>
          <a:srcRect b="1593" l="2231" r="5184" t="9879"/>
          <a:stretch/>
        </p:blipFill>
        <p:spPr>
          <a:xfrm>
            <a:off x="3948025" y="416900"/>
            <a:ext cx="4369951" cy="4309698"/>
          </a:xfrm>
          <a:prstGeom prst="rect">
            <a:avLst/>
          </a:prstGeom>
          <a:noFill/>
          <a:ln>
            <a:noFill/>
          </a:ln>
        </p:spPr>
      </p:pic>
      <p:sp>
        <p:nvSpPr>
          <p:cNvPr id="234" name="Google Shape;234;p36"/>
          <p:cNvSpPr txBox="1"/>
          <p:nvPr/>
        </p:nvSpPr>
        <p:spPr>
          <a:xfrm>
            <a:off x="511100" y="771525"/>
            <a:ext cx="30000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Proxima Nova"/>
                <a:ea typeface="Proxima Nova"/>
                <a:cs typeface="Proxima Nova"/>
                <a:sym typeface="Proxima Nova"/>
              </a:rPr>
              <a:t>The zip codes with more </a:t>
            </a:r>
            <a:r>
              <a:rPr lang="en" sz="1700">
                <a:latin typeface="Proxima Nova"/>
                <a:ea typeface="Proxima Nova"/>
                <a:cs typeface="Proxima Nova"/>
                <a:sym typeface="Proxima Nova"/>
              </a:rPr>
              <a:t>eviction</a:t>
            </a:r>
            <a:r>
              <a:rPr lang="en" sz="1700">
                <a:latin typeface="Proxima Nova"/>
                <a:ea typeface="Proxima Nova"/>
                <a:cs typeface="Proxima Nova"/>
                <a:sym typeface="Proxima Nova"/>
              </a:rPr>
              <a:t> in the Bronx are </a:t>
            </a:r>
            <a:endParaRPr sz="1700">
              <a:latin typeface="Proxima Nova"/>
              <a:ea typeface="Proxima Nova"/>
              <a:cs typeface="Proxima Nova"/>
              <a:sym typeface="Proxima Nova"/>
            </a:endParaRPr>
          </a:p>
          <a:p>
            <a:pPr indent="0" lvl="0" marL="0" rtl="0" algn="l">
              <a:spcBef>
                <a:spcPts val="0"/>
              </a:spcBef>
              <a:spcAft>
                <a:spcPts val="0"/>
              </a:spcAft>
              <a:buNone/>
            </a:pPr>
            <a:r>
              <a:t/>
            </a:r>
            <a:endParaRPr sz="1700">
              <a:latin typeface="Proxima Nova"/>
              <a:ea typeface="Proxima Nova"/>
              <a:cs typeface="Proxima Nova"/>
              <a:sym typeface="Proxima Nova"/>
            </a:endParaRPr>
          </a:p>
          <a:p>
            <a:pPr indent="0" lvl="0" marL="0" rtl="0" algn="l">
              <a:spcBef>
                <a:spcPts val="0"/>
              </a:spcBef>
              <a:spcAft>
                <a:spcPts val="0"/>
              </a:spcAft>
              <a:buNone/>
            </a:pPr>
            <a:r>
              <a:rPr lang="en" sz="1700">
                <a:latin typeface="Proxima Nova"/>
                <a:ea typeface="Proxima Nova"/>
                <a:cs typeface="Proxima Nova"/>
                <a:sym typeface="Proxima Nova"/>
              </a:rPr>
              <a:t>10467 - Williamsbridge</a:t>
            </a:r>
            <a:endParaRPr sz="1700">
              <a:latin typeface="Proxima Nova"/>
              <a:ea typeface="Proxima Nova"/>
              <a:cs typeface="Proxima Nova"/>
              <a:sym typeface="Proxima Nova"/>
            </a:endParaRPr>
          </a:p>
          <a:p>
            <a:pPr indent="0" lvl="0" marL="0" rtl="0" algn="l">
              <a:spcBef>
                <a:spcPts val="0"/>
              </a:spcBef>
              <a:spcAft>
                <a:spcPts val="0"/>
              </a:spcAft>
              <a:buNone/>
            </a:pPr>
            <a:r>
              <a:rPr lang="en" sz="1700">
                <a:latin typeface="Proxima Nova"/>
                <a:ea typeface="Proxima Nova"/>
                <a:cs typeface="Proxima Nova"/>
                <a:sym typeface="Proxima Nova"/>
              </a:rPr>
              <a:t>10458 - Belmont</a:t>
            </a:r>
            <a:endParaRPr sz="1700">
              <a:latin typeface="Proxima Nova"/>
              <a:ea typeface="Proxima Nova"/>
              <a:cs typeface="Proxima Nova"/>
              <a:sym typeface="Proxima Nova"/>
            </a:endParaRPr>
          </a:p>
          <a:p>
            <a:pPr indent="0" lvl="0" marL="0" rtl="0" algn="l">
              <a:spcBef>
                <a:spcPts val="0"/>
              </a:spcBef>
              <a:spcAft>
                <a:spcPts val="0"/>
              </a:spcAft>
              <a:buNone/>
            </a:pPr>
            <a:r>
              <a:rPr lang="en" sz="1700">
                <a:latin typeface="Proxima Nova"/>
                <a:ea typeface="Proxima Nova"/>
                <a:cs typeface="Proxima Nova"/>
                <a:sym typeface="Proxima Nova"/>
              </a:rPr>
              <a:t>10456 - Morrisania</a:t>
            </a:r>
            <a:endParaRPr sz="1700">
              <a:latin typeface="Proxima Nova"/>
              <a:ea typeface="Proxima Nova"/>
              <a:cs typeface="Proxima Nova"/>
              <a:sym typeface="Proxima Nova"/>
            </a:endParaRPr>
          </a:p>
          <a:p>
            <a:pPr indent="0" lvl="0" marL="0" rtl="0" algn="l">
              <a:spcBef>
                <a:spcPts val="0"/>
              </a:spcBef>
              <a:spcAft>
                <a:spcPts val="0"/>
              </a:spcAft>
              <a:buNone/>
            </a:pPr>
            <a:r>
              <a:rPr lang="en" sz="1700">
                <a:latin typeface="Proxima Nova"/>
                <a:ea typeface="Proxima Nova"/>
                <a:cs typeface="Proxima Nova"/>
                <a:sym typeface="Proxima Nova"/>
              </a:rPr>
              <a:t>10453 - Morris Heights</a:t>
            </a:r>
            <a:endParaRPr sz="1700">
              <a:latin typeface="Proxima Nova"/>
              <a:ea typeface="Proxima Nova"/>
              <a:cs typeface="Proxima Nova"/>
              <a:sym typeface="Proxima Nova"/>
            </a:endParaRPr>
          </a:p>
          <a:p>
            <a:pPr indent="0" lvl="0" marL="0" rtl="0" algn="l">
              <a:spcBef>
                <a:spcPts val="0"/>
              </a:spcBef>
              <a:spcAft>
                <a:spcPts val="0"/>
              </a:spcAft>
              <a:buNone/>
            </a:pPr>
            <a:r>
              <a:rPr lang="en" sz="1700">
                <a:latin typeface="Proxima Nova"/>
                <a:ea typeface="Proxima Nova"/>
                <a:cs typeface="Proxima Nova"/>
                <a:sym typeface="Proxima Nova"/>
              </a:rPr>
              <a:t>10457 - Tremont</a:t>
            </a:r>
            <a:endParaRPr sz="1700">
              <a:latin typeface="Proxima Nova"/>
              <a:ea typeface="Proxima Nova"/>
              <a:cs typeface="Proxima Nova"/>
              <a:sym typeface="Proxima Nova"/>
            </a:endParaRPr>
          </a:p>
        </p:txBody>
      </p:sp>
      <p:sp>
        <p:nvSpPr>
          <p:cNvPr id="235" name="Google Shape;235;p36"/>
          <p:cNvSpPr txBox="1"/>
          <p:nvPr/>
        </p:nvSpPr>
        <p:spPr>
          <a:xfrm>
            <a:off x="774200" y="3568425"/>
            <a:ext cx="24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236" name="Google Shape;236;p36"/>
          <p:cNvSpPr txBox="1"/>
          <p:nvPr/>
        </p:nvSpPr>
        <p:spPr>
          <a:xfrm>
            <a:off x="511100" y="3224975"/>
            <a:ext cx="3000000" cy="119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800">
                <a:solidFill>
                  <a:schemeClr val="dk1"/>
                </a:solidFill>
                <a:latin typeface="Proxima Nova"/>
                <a:ea typeface="Proxima Nova"/>
                <a:cs typeface="Proxima Nova"/>
                <a:sym typeface="Proxima Nova"/>
              </a:rPr>
              <a:t>Williamsbridge seems to lead in eviction cases in the Bronx at over 1800.</a:t>
            </a:r>
            <a:r>
              <a:rPr lang="en" sz="2400">
                <a:solidFill>
                  <a:schemeClr val="dk1"/>
                </a:solidFill>
                <a:latin typeface="Proxima Nova"/>
                <a:ea typeface="Proxima Nova"/>
                <a:cs typeface="Proxima Nova"/>
                <a:sym typeface="Proxima Nova"/>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Williamsbridge seems to lead in eviction cases in the Bronx at over 1800.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248" name="Google Shape;248;p3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Mid-Winter to early spring we have the highest evictions</a:t>
            </a:r>
            <a:endParaRPr/>
          </a:p>
          <a:p>
            <a:pPr indent="-381000" lvl="0" marL="457200" rtl="0" algn="l">
              <a:spcBef>
                <a:spcPts val="0"/>
              </a:spcBef>
              <a:spcAft>
                <a:spcPts val="0"/>
              </a:spcAft>
              <a:buSzPts val="2400"/>
              <a:buChar char="❏"/>
            </a:pPr>
            <a:r>
              <a:rPr lang="en"/>
              <a:t>The Bronx has the highest evictions during 2017-2020</a:t>
            </a:r>
            <a:endParaRPr/>
          </a:p>
          <a:p>
            <a:pPr indent="-381000" lvl="0" marL="457200" rtl="0" algn="l">
              <a:spcBef>
                <a:spcPts val="0"/>
              </a:spcBef>
              <a:spcAft>
                <a:spcPts val="0"/>
              </a:spcAft>
              <a:buSzPts val="2400"/>
              <a:buChar char="❏"/>
            </a:pPr>
            <a:r>
              <a:rPr lang="en"/>
              <a:t>Before and during the pandemic the </a:t>
            </a:r>
            <a:r>
              <a:rPr lang="en"/>
              <a:t>Bronx</a:t>
            </a:r>
            <a:r>
              <a:rPr lang="en"/>
              <a:t> had the highest evictions and After the Pandemic Brooklyn had the highest evictions.</a:t>
            </a:r>
            <a:endParaRPr/>
          </a:p>
          <a:p>
            <a:pPr indent="-381000" lvl="0" marL="457200" rtl="0" algn="l">
              <a:spcBef>
                <a:spcPts val="0"/>
              </a:spcBef>
              <a:spcAft>
                <a:spcPts val="0"/>
              </a:spcAft>
              <a:buSzPts val="2400"/>
              <a:buChar char="❏"/>
            </a:pPr>
            <a:r>
              <a:rPr lang="en"/>
              <a:t>In the end we came to the conclusion that the Bronx had had the highest amount of evictions.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54" name="Google Shape;254;p39"/>
          <p:cNvSpPr txBox="1"/>
          <p:nvPr>
            <p:ph idx="1" type="body"/>
          </p:nvPr>
        </p:nvSpPr>
        <p:spPr>
          <a:xfrm>
            <a:off x="457200" y="980225"/>
            <a:ext cx="8229600" cy="380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Recommendation- Tenants should go to court when they get eviction notice. </a:t>
            </a:r>
            <a:endParaRPr/>
          </a:p>
          <a:p>
            <a:pPr indent="0" lvl="0" marL="0" rtl="0" algn="l">
              <a:spcBef>
                <a:spcPts val="600"/>
              </a:spcBef>
              <a:spcAft>
                <a:spcPts val="0"/>
              </a:spcAft>
              <a:buNone/>
            </a:pPr>
            <a:r>
              <a:rPr lang="en"/>
              <a:t>We need to do more research on specific tenant incomes to </a:t>
            </a:r>
            <a:r>
              <a:rPr lang="en"/>
              <a:t>then create programs that can assist tenants with renting or owning their place of residence.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Funded by NYCHA of Course.</a:t>
            </a:r>
            <a:endParaRPr/>
          </a:p>
          <a:p>
            <a:pPr indent="0" lvl="0" marL="0" rtl="0" algn="l">
              <a:spcBef>
                <a:spcPts val="600"/>
              </a:spcBef>
              <a:spcAft>
                <a:spcPts val="0"/>
              </a:spcAft>
              <a:buNone/>
            </a:pPr>
            <a:r>
              <a:t/>
            </a:r>
            <a:endParaRPr/>
          </a:p>
        </p:txBody>
      </p:sp>
      <p:pic>
        <p:nvPicPr>
          <p:cNvPr id="255" name="Google Shape;255;p39"/>
          <p:cNvPicPr preferRelativeResize="0"/>
          <p:nvPr/>
        </p:nvPicPr>
        <p:blipFill>
          <a:blip r:embed="rId3">
            <a:alphaModFix/>
          </a:blip>
          <a:stretch>
            <a:fillRect/>
          </a:stretch>
        </p:blipFill>
        <p:spPr>
          <a:xfrm>
            <a:off x="5142700" y="2866832"/>
            <a:ext cx="3858425" cy="216071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Links/ Resources</a:t>
            </a:r>
            <a:endParaRPr/>
          </a:p>
        </p:txBody>
      </p:sp>
      <p:sp>
        <p:nvSpPr>
          <p:cNvPr id="261" name="Google Shape;261;p40"/>
          <p:cNvSpPr txBox="1"/>
          <p:nvPr>
            <p:ph idx="1" type="body"/>
          </p:nvPr>
        </p:nvSpPr>
        <p:spPr>
          <a:xfrm>
            <a:off x="457200" y="1113400"/>
            <a:ext cx="8229600" cy="37257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rgbClr val="4A86E8"/>
              </a:buClr>
              <a:buSzPts val="1600"/>
              <a:buChar char="★"/>
            </a:pPr>
            <a:r>
              <a:rPr lang="en" sz="1600" u="sng">
                <a:solidFill>
                  <a:schemeClr val="hlink"/>
                </a:solidFill>
                <a:hlinkClick r:id="rId3"/>
              </a:rPr>
              <a:t>https://nycha.maps.arcgis.com/apps/webappviewer/index.html?id=41c6ff5e73ec459092e982060b7cf1a1</a:t>
            </a:r>
            <a:r>
              <a:rPr lang="en" sz="1600"/>
              <a:t> </a:t>
            </a:r>
            <a:endParaRPr sz="1600"/>
          </a:p>
          <a:p>
            <a:pPr indent="0" lvl="0" marL="457200" rtl="0" algn="l">
              <a:spcBef>
                <a:spcPts val="600"/>
              </a:spcBef>
              <a:spcAft>
                <a:spcPts val="0"/>
              </a:spcAft>
              <a:buNone/>
            </a:pPr>
            <a:r>
              <a:t/>
            </a:r>
            <a:endParaRPr sz="1600"/>
          </a:p>
          <a:p>
            <a:pPr indent="-330200" lvl="0" marL="457200" rtl="0" algn="l">
              <a:spcBef>
                <a:spcPts val="600"/>
              </a:spcBef>
              <a:spcAft>
                <a:spcPts val="0"/>
              </a:spcAft>
              <a:buClr>
                <a:srgbClr val="4A86E8"/>
              </a:buClr>
              <a:buSzPts val="1600"/>
              <a:buChar char="★"/>
            </a:pPr>
            <a:r>
              <a:rPr lang="en" sz="1600" u="sng">
                <a:solidFill>
                  <a:schemeClr val="hlink"/>
                </a:solidFill>
                <a:hlinkClick r:id="rId4"/>
              </a:rPr>
              <a:t>https://hcr.ny.gov/covid-19-eviction-protections-tenants</a:t>
            </a:r>
            <a:endParaRPr sz="1600"/>
          </a:p>
          <a:p>
            <a:pPr indent="0" lvl="0" marL="457200" rtl="0" algn="l">
              <a:spcBef>
                <a:spcPts val="600"/>
              </a:spcBef>
              <a:spcAft>
                <a:spcPts val="0"/>
              </a:spcAft>
              <a:buNone/>
            </a:pPr>
            <a:r>
              <a:t/>
            </a:r>
            <a:endParaRPr sz="1600"/>
          </a:p>
          <a:p>
            <a:pPr indent="-330200" lvl="0" marL="457200" rtl="0" algn="l">
              <a:spcBef>
                <a:spcPts val="600"/>
              </a:spcBef>
              <a:spcAft>
                <a:spcPts val="0"/>
              </a:spcAft>
              <a:buClr>
                <a:srgbClr val="4A86E8"/>
              </a:buClr>
              <a:buSzPts val="1600"/>
              <a:buChar char="★"/>
            </a:pPr>
            <a:r>
              <a:rPr lang="en" sz="1600" u="sng">
                <a:solidFill>
                  <a:schemeClr val="hlink"/>
                </a:solidFill>
                <a:hlinkClick r:id="rId5"/>
              </a:rPr>
              <a:t>https://otda.ny.gov/programs/emergency-rental-assistance/faq.asp#faq-tenant</a:t>
            </a:r>
            <a:endParaRPr sz="1600"/>
          </a:p>
          <a:p>
            <a:pPr indent="0" lvl="0" marL="0" rtl="0" algn="l">
              <a:spcBef>
                <a:spcPts val="600"/>
              </a:spcBef>
              <a:spcAft>
                <a:spcPts val="0"/>
              </a:spcAft>
              <a:buNone/>
            </a:pPr>
            <a:r>
              <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idx="1" type="body"/>
          </p:nvPr>
        </p:nvSpPr>
        <p:spPr>
          <a:xfrm>
            <a:off x="575725" y="34670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rPr lang="en" sz="5100">
                <a:latin typeface="Bree Serif"/>
                <a:ea typeface="Bree Serif"/>
                <a:cs typeface="Bree Serif"/>
                <a:sym typeface="Bree Serif"/>
              </a:rPr>
              <a:t>Any Questions?</a:t>
            </a:r>
            <a:endParaRPr sz="5100">
              <a:latin typeface="Bree Serif"/>
              <a:ea typeface="Bree Serif"/>
              <a:cs typeface="Bree Serif"/>
              <a:sym typeface="Bree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12" name="Google Shape;112;p17"/>
          <p:cNvSpPr txBox="1"/>
          <p:nvPr>
            <p:ph idx="1" type="body"/>
          </p:nvPr>
        </p:nvSpPr>
        <p:spPr>
          <a:xfrm>
            <a:off x="374625" y="1141175"/>
            <a:ext cx="8229600" cy="3725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Our client is  NYC Housing Authority.</a:t>
            </a:r>
            <a:endParaRPr/>
          </a:p>
          <a:p>
            <a:pPr indent="-381000" lvl="0" marL="457200" rtl="0" algn="l">
              <a:spcBef>
                <a:spcPts val="0"/>
              </a:spcBef>
              <a:spcAft>
                <a:spcPts val="0"/>
              </a:spcAft>
              <a:buSzPts val="2400"/>
              <a:buChar char="❏"/>
            </a:pPr>
            <a:r>
              <a:rPr lang="en"/>
              <a:t>In New York State, an eviction of a tenant is lawful only if an owner has brought a court proceeding and obtained a judgment of possession from the court.</a:t>
            </a:r>
            <a:endParaRPr/>
          </a:p>
          <a:p>
            <a:pPr indent="-381000" lvl="0" marL="457200" rtl="0" algn="l">
              <a:spcBef>
                <a:spcPts val="0"/>
              </a:spcBef>
              <a:spcAft>
                <a:spcPts val="0"/>
              </a:spcAft>
              <a:buSzPts val="2400"/>
              <a:buChar char="❏"/>
            </a:pPr>
            <a:r>
              <a:rPr lang="en"/>
              <a:t>The pandemic started on January 10, 2020 and we wanted to take a closer look on how that impacted NYC on evictions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113" name="Google Shape;113;p17"/>
          <p:cNvPicPr preferRelativeResize="0"/>
          <p:nvPr/>
        </p:nvPicPr>
        <p:blipFill>
          <a:blip r:embed="rId3">
            <a:alphaModFix/>
          </a:blip>
          <a:stretch>
            <a:fillRect/>
          </a:stretch>
        </p:blipFill>
        <p:spPr>
          <a:xfrm>
            <a:off x="6609896" y="227121"/>
            <a:ext cx="1410875" cy="1410900"/>
          </a:xfrm>
          <a:prstGeom prst="rect">
            <a:avLst/>
          </a:prstGeom>
          <a:noFill/>
          <a:ln>
            <a:noFill/>
          </a:ln>
        </p:spPr>
      </p:pic>
    </p:spTree>
  </p:cSld>
  <p:clrMapOvr>
    <a:masterClrMapping/>
  </p:clrMapOvr>
  <mc:AlternateContent>
    <mc:Choice Requires="p14">
      <p:transition spd="slow" p14:dur="10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685800" y="308378"/>
            <a:ext cx="7772400" cy="11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700"/>
              <a:t>Hypothesis</a:t>
            </a:r>
            <a:endParaRPr b="1" sz="5700"/>
          </a:p>
        </p:txBody>
      </p:sp>
      <p:sp>
        <p:nvSpPr>
          <p:cNvPr id="119" name="Google Shape;119;p18"/>
          <p:cNvSpPr txBox="1"/>
          <p:nvPr/>
        </p:nvSpPr>
        <p:spPr>
          <a:xfrm>
            <a:off x="610250" y="1863425"/>
            <a:ext cx="7411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lt1"/>
                </a:solidFill>
                <a:latin typeface="Cambria"/>
                <a:ea typeface="Cambria"/>
                <a:cs typeface="Cambria"/>
                <a:sym typeface="Cambria"/>
              </a:rPr>
              <a:t>We think that </a:t>
            </a:r>
            <a:r>
              <a:rPr lang="en" sz="3200">
                <a:solidFill>
                  <a:schemeClr val="lt1"/>
                </a:solidFill>
                <a:latin typeface="Cambria"/>
                <a:ea typeface="Cambria"/>
                <a:cs typeface="Cambria"/>
                <a:sym typeface="Cambria"/>
              </a:rPr>
              <a:t>Manhattan</a:t>
            </a:r>
            <a:r>
              <a:rPr lang="en" sz="3200">
                <a:solidFill>
                  <a:schemeClr val="lt1"/>
                </a:solidFill>
                <a:latin typeface="Cambria"/>
                <a:ea typeface="Cambria"/>
                <a:cs typeface="Cambria"/>
                <a:sym typeface="Cambria"/>
              </a:rPr>
              <a:t> may have the highest eviction rates throughout the pandemic due to that already being an very expensive area to live in. </a:t>
            </a:r>
            <a:endParaRPr sz="3200">
              <a:solidFill>
                <a:schemeClr val="lt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25" name="Google Shape;125;p1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Evictions over time in NYC? Before, During and After COVID</a:t>
            </a:r>
            <a:endParaRPr/>
          </a:p>
          <a:p>
            <a:pPr indent="0" lvl="0" marL="0" rtl="0" algn="l">
              <a:spcBef>
                <a:spcPts val="600"/>
              </a:spcBef>
              <a:spcAft>
                <a:spcPts val="0"/>
              </a:spcAft>
              <a:buNone/>
            </a:pPr>
            <a:r>
              <a:rPr lang="en"/>
              <a:t>What Season had the most evictions, which had the least?</a:t>
            </a:r>
            <a:endParaRPr/>
          </a:p>
          <a:p>
            <a:pPr indent="0" lvl="0" marL="0" rtl="0" algn="l">
              <a:spcBef>
                <a:spcPts val="600"/>
              </a:spcBef>
              <a:spcAft>
                <a:spcPts val="0"/>
              </a:spcAft>
              <a:buNone/>
            </a:pPr>
            <a:r>
              <a:rPr lang="en"/>
              <a:t>Types of housing people are being evicted from</a:t>
            </a:r>
            <a:endParaRPr/>
          </a:p>
          <a:p>
            <a:pPr indent="0" lvl="0" marL="0" rtl="0" algn="l">
              <a:spcBef>
                <a:spcPts val="600"/>
              </a:spcBef>
              <a:spcAft>
                <a:spcPts val="0"/>
              </a:spcAft>
              <a:buNone/>
            </a:pPr>
            <a:r>
              <a:rPr lang="en"/>
              <a:t>How did Covid-19 influence housing security in NYC?</a:t>
            </a:r>
            <a:endParaRPr/>
          </a:p>
          <a:p>
            <a:pPr indent="0" lvl="0" marL="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Before Covid, During, After Covid?</a:t>
            </a:r>
            <a:endParaRPr/>
          </a:p>
        </p:txBody>
      </p:sp>
      <p:sp>
        <p:nvSpPr>
          <p:cNvPr id="131" name="Google Shape;131;p2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Before Pandemic what was the eviction rate?</a:t>
            </a:r>
            <a:endParaRPr/>
          </a:p>
          <a:p>
            <a:pPr indent="0" lvl="0" marL="0" rtl="0" algn="l">
              <a:spcBef>
                <a:spcPts val="600"/>
              </a:spcBef>
              <a:spcAft>
                <a:spcPts val="0"/>
              </a:spcAft>
              <a:buNone/>
            </a:pPr>
            <a:r>
              <a:rPr lang="en"/>
              <a:t>(Postal Code, Borough, or the Whole State)</a:t>
            </a:r>
            <a:endParaRPr/>
          </a:p>
          <a:p>
            <a:pPr indent="0" lvl="0" marL="0" rtl="0" algn="l">
              <a:spcBef>
                <a:spcPts val="600"/>
              </a:spcBef>
              <a:spcAft>
                <a:spcPts val="0"/>
              </a:spcAft>
              <a:buNone/>
            </a:pPr>
            <a:r>
              <a:rPr lang="en"/>
              <a:t>How Evictions varied before,during, and after covid?</a:t>
            </a:r>
            <a:endParaRPr/>
          </a:p>
          <a:p>
            <a:pPr indent="0" lvl="0" marL="0" rtl="0" algn="l">
              <a:spcBef>
                <a:spcPts val="600"/>
              </a:spcBef>
              <a:spcAft>
                <a:spcPts val="0"/>
              </a:spcAft>
              <a:buNone/>
            </a:pPr>
            <a:r>
              <a:rPr lang="en"/>
              <a:t>(3yr Span) </a:t>
            </a:r>
            <a:endParaRPr/>
          </a:p>
          <a:p>
            <a:pPr indent="0" lvl="0" marL="0" rtl="0" algn="l">
              <a:spcBef>
                <a:spcPts val="600"/>
              </a:spcBef>
              <a:spcAft>
                <a:spcPts val="0"/>
              </a:spcAft>
              <a:buNone/>
            </a:pPr>
            <a:r>
              <a:rPr lang="en"/>
              <a:t>What Season had the most evictions, which had the least?</a:t>
            </a:r>
            <a:endParaRPr/>
          </a:p>
          <a:p>
            <a:pPr indent="0" lvl="0" marL="0" rtl="0" algn="l">
              <a:spcBef>
                <a:spcPts val="600"/>
              </a:spcBef>
              <a:spcAft>
                <a:spcPts val="0"/>
              </a:spcAft>
              <a:buNone/>
            </a:pPr>
            <a:r>
              <a:rPr lang="en"/>
              <a:t>Types of housing people are being evicted from</a:t>
            </a:r>
            <a:endParaRPr/>
          </a:p>
          <a:p>
            <a:pPr indent="0" lvl="0" marL="0" rtl="0" algn="l">
              <a:spcBef>
                <a:spcPts val="600"/>
              </a:spcBef>
              <a:spcAft>
                <a:spcPts val="0"/>
              </a:spcAft>
              <a:buClr>
                <a:schemeClr val="dk1"/>
              </a:buClr>
              <a:buSzPts val="11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we can reduce the amount of evictions in an area and or which area can we add affordable </a:t>
            </a:r>
            <a:r>
              <a:rPr lang="en"/>
              <a:t>housing</a:t>
            </a:r>
            <a:r>
              <a:rPr lang="en"/>
              <a:t> to so we can reduce the amount of evictions and have less homelessness?</a:t>
            </a:r>
            <a:endParaRPr/>
          </a:p>
          <a:p>
            <a:pPr indent="0" lvl="0" marL="0" rtl="0" algn="l">
              <a:spcBef>
                <a:spcPts val="600"/>
              </a:spcBef>
              <a:spcAft>
                <a:spcPts val="0"/>
              </a:spcAft>
              <a:buNone/>
            </a:pPr>
            <a:r>
              <a:rPr lang="en"/>
              <a:t>By borough- Bronx most evi. 2017-2021</a:t>
            </a:r>
            <a:endParaRPr/>
          </a:p>
          <a:p>
            <a:pPr indent="0" lvl="0" marL="0" rtl="0" algn="l">
              <a:spcBef>
                <a:spcPts val="600"/>
              </a:spcBef>
              <a:spcAft>
                <a:spcPts val="0"/>
              </a:spcAft>
              <a:buNone/>
            </a:pPr>
            <a:r>
              <a:rPr lang="en"/>
              <a:t>Top 5 most evicted area by </a:t>
            </a:r>
            <a:r>
              <a:rPr lang="en"/>
              <a:t>zip codes</a:t>
            </a:r>
            <a:r>
              <a:rPr lang="en"/>
              <a:t>(Need Affordable Housing)</a:t>
            </a:r>
            <a:endParaRPr/>
          </a:p>
          <a:p>
            <a:pPr indent="0" lvl="0" marL="0" rtl="0" algn="l">
              <a:spcBef>
                <a:spcPts val="600"/>
              </a:spcBef>
              <a:spcAft>
                <a:spcPts val="0"/>
              </a:spcAft>
              <a:buNone/>
            </a:pPr>
            <a:r>
              <a:rPr lang="en"/>
              <a:t>Comparison ( </a:t>
            </a:r>
            <a:r>
              <a:rPr lang="en"/>
              <a:t>Before</a:t>
            </a:r>
            <a:r>
              <a:rPr lang="en"/>
              <a:t> Pandemic and after panorama)</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2"/>
          <p:cNvPicPr preferRelativeResize="0"/>
          <p:nvPr/>
        </p:nvPicPr>
        <p:blipFill rotWithShape="1">
          <a:blip r:embed="rId3">
            <a:alphaModFix/>
          </a:blip>
          <a:srcRect b="0" l="0" r="0" t="11126"/>
          <a:stretch/>
        </p:blipFill>
        <p:spPr>
          <a:xfrm>
            <a:off x="4379375" y="79912"/>
            <a:ext cx="3866699" cy="4983676"/>
          </a:xfrm>
          <a:prstGeom prst="rect">
            <a:avLst/>
          </a:prstGeom>
          <a:noFill/>
          <a:ln>
            <a:noFill/>
          </a:ln>
        </p:spPr>
      </p:pic>
      <p:sp>
        <p:nvSpPr>
          <p:cNvPr id="143" name="Google Shape;143;p22"/>
          <p:cNvSpPr txBox="1"/>
          <p:nvPr/>
        </p:nvSpPr>
        <p:spPr>
          <a:xfrm>
            <a:off x="239725" y="183100"/>
            <a:ext cx="3866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dk1"/>
                </a:solidFill>
                <a:latin typeface="Proxima Nova"/>
                <a:ea typeface="Proxima Nova"/>
                <a:cs typeface="Proxima Nova"/>
                <a:sym typeface="Proxima Nova"/>
              </a:rPr>
              <a:t>Eviction cases by Borough</a:t>
            </a:r>
            <a:endParaRPr sz="1000"/>
          </a:p>
        </p:txBody>
      </p:sp>
      <p:sp>
        <p:nvSpPr>
          <p:cNvPr id="144" name="Google Shape;144;p22"/>
          <p:cNvSpPr txBox="1"/>
          <p:nvPr/>
        </p:nvSpPr>
        <p:spPr>
          <a:xfrm>
            <a:off x="239725" y="2063050"/>
            <a:ext cx="386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roxima Nova"/>
                <a:ea typeface="Proxima Nova"/>
                <a:cs typeface="Proxima Nova"/>
                <a:sym typeface="Proxima Nova"/>
              </a:rPr>
              <a:t>Bronx in general has 11x higher eviction rate than Staten Island</a:t>
            </a:r>
            <a:endParaRPr sz="18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457200" y="1472825"/>
            <a:ext cx="8229600" cy="3286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t>In general, The Bronx has the highest number of evictions in total, and </a:t>
            </a:r>
            <a:r>
              <a:rPr lang="en" sz="2300"/>
              <a:t>Staten</a:t>
            </a:r>
            <a:r>
              <a:rPr lang="en" sz="2300"/>
              <a:t> Island has the least number of eviction cases.</a:t>
            </a:r>
            <a:endParaRPr sz="2300"/>
          </a:p>
          <a:p>
            <a:pPr indent="0" lvl="0" marL="0" rtl="0" algn="l">
              <a:spcBef>
                <a:spcPts val="600"/>
              </a:spcBef>
              <a:spcAft>
                <a:spcPts val="0"/>
              </a:spcAft>
              <a:buNone/>
            </a:pPr>
            <a:r>
              <a:t/>
            </a:r>
            <a:endParaRPr sz="2300"/>
          </a:p>
          <a:p>
            <a:pPr indent="0" lvl="0" marL="0" rtl="0" algn="l">
              <a:spcBef>
                <a:spcPts val="600"/>
              </a:spcBef>
              <a:spcAft>
                <a:spcPts val="0"/>
              </a:spcAft>
              <a:buNone/>
            </a:pPr>
            <a:r>
              <a:rPr lang="en" sz="2300"/>
              <a:t>Evictions can include a tenant being displaced from their home, or a store closing down. To that end, let’s check out how many evictions are from residential </a:t>
            </a:r>
            <a:r>
              <a:rPr lang="en" sz="2300"/>
              <a:t>buildings</a:t>
            </a:r>
            <a:r>
              <a:rPr lang="en" sz="2300"/>
              <a:t>, and which are from commercial buildings.</a:t>
            </a:r>
            <a:endParaRPr sz="2300"/>
          </a:p>
        </p:txBody>
      </p:sp>
      <p:sp>
        <p:nvSpPr>
          <p:cNvPr id="150" name="Google Shape;150;p23"/>
          <p:cNvSpPr txBox="1"/>
          <p:nvPr/>
        </p:nvSpPr>
        <p:spPr>
          <a:xfrm>
            <a:off x="457200" y="377525"/>
            <a:ext cx="5187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Proxima Nova"/>
                <a:ea typeface="Proxima Nova"/>
                <a:cs typeface="Proxima Nova"/>
                <a:sym typeface="Proxima Nova"/>
              </a:rPr>
              <a:t>Eviction cases by Borough</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COOPHue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