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70" r:id="rId4"/>
    <p:sldId id="258" r:id="rId5"/>
    <p:sldId id="277" r:id="rId6"/>
    <p:sldId id="259" r:id="rId7"/>
    <p:sldId id="278" r:id="rId8"/>
    <p:sldId id="268" r:id="rId9"/>
    <p:sldId id="281" r:id="rId10"/>
    <p:sldId id="279" r:id="rId11"/>
    <p:sldId id="280" r:id="rId12"/>
    <p:sldId id="269" r:id="rId13"/>
    <p:sldId id="260" r:id="rId14"/>
    <p:sldId id="275" r:id="rId15"/>
    <p:sldId id="261" r:id="rId16"/>
    <p:sldId id="262" r:id="rId17"/>
    <p:sldId id="263" r:id="rId18"/>
    <p:sldId id="271" r:id="rId19"/>
    <p:sldId id="264" r:id="rId20"/>
    <p:sldId id="273" r:id="rId21"/>
    <p:sldId id="274" r:id="rId22"/>
    <p:sldId id="265" r:id="rId23"/>
    <p:sldId id="266" r:id="rId24"/>
    <p:sldId id="276" r:id="rId25"/>
    <p:sldId id="272" r:id="rId26"/>
    <p:sldId id="267" r:id="rId27"/>
    <p:sldId id="282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31"/>
    <p:restoredTop sz="82305"/>
  </p:normalViewPr>
  <p:slideViewPr>
    <p:cSldViewPr snapToGrid="0" snapToObjects="1">
      <p:cViewPr>
        <p:scale>
          <a:sx n="88" d="100"/>
          <a:sy n="88" d="100"/>
        </p:scale>
        <p:origin x="408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71834-3273-7A4F-AF2D-C7BF93D1697A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9774F-2357-364E-8649-6A258173AA3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326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6LoWPAN (IPv6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LowPower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Wireless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Area Network), RPL 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Routing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over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Power and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Lossy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Networks) ou encore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CoAP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Constrained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Application Protocol).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9774F-2357-364E-8649-6A258173AA3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165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6LoWPAN (IPv6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LowPower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Wireless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Area Network), RPL 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Routing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over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Power and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Lossy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Networks) ou encore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CoAP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Constrained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Application Protocol).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9774F-2357-364E-8649-6A258173AA3C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191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topics -&gt;</a:t>
            </a:r>
            <a:r>
              <a:rPr lang="fr-F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canaux d'informations par lesquels les messages transitent,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permettent de définir une séparation + </a:t>
            </a:r>
            <a:r>
              <a:rPr lang="fr-F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hierarchie</a:t>
            </a:r>
            <a:r>
              <a:rPr lang="fr-F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dans les données envoyés à la plateforme cloud.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9774F-2357-364E-8649-6A258173AA3C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51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9774F-2357-364E-8649-6A258173AA3C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298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Rue de la convention &amp; Avenue Felix Faure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9774F-2357-364E-8649-6A258173AA3C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27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853F-17AE-5E44-ADEC-F30BEFE6904C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5DC6-935C-3340-9C77-9F8F3B969C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520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853F-17AE-5E44-ADEC-F30BEFE6904C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5DC6-935C-3340-9C77-9F8F3B969C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47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853F-17AE-5E44-ADEC-F30BEFE6904C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5DC6-935C-3340-9C77-9F8F3B969C44}" type="slidenum">
              <a:rPr lang="fr-FR" smtClean="0"/>
              <a:t>‹#›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2060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853F-17AE-5E44-ADEC-F30BEFE6904C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5DC6-935C-3340-9C77-9F8F3B969C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340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853F-17AE-5E44-ADEC-F30BEFE6904C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5DC6-935C-3340-9C77-9F8F3B969C44}" type="slidenum">
              <a:rPr lang="fr-FR" smtClean="0"/>
              <a:t>‹#›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532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853F-17AE-5E44-ADEC-F30BEFE6904C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5DC6-935C-3340-9C77-9F8F3B969C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401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853F-17AE-5E44-ADEC-F30BEFE6904C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5DC6-935C-3340-9C77-9F8F3B969C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194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853F-17AE-5E44-ADEC-F30BEFE6904C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5DC6-935C-3340-9C77-9F8F3B969C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2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853F-17AE-5E44-ADEC-F30BEFE6904C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5DC6-935C-3340-9C77-9F8F3B969C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463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853F-17AE-5E44-ADEC-F30BEFE6904C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5DC6-935C-3340-9C77-9F8F3B969C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067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853F-17AE-5E44-ADEC-F30BEFE6904C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5DC6-935C-3340-9C77-9F8F3B969C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6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853F-17AE-5E44-ADEC-F30BEFE6904C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5DC6-935C-3340-9C77-9F8F3B969C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33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853F-17AE-5E44-ADEC-F30BEFE6904C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5DC6-935C-3340-9C77-9F8F3B969C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40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853F-17AE-5E44-ADEC-F30BEFE6904C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5DC6-935C-3340-9C77-9F8F3B969C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983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853F-17AE-5E44-ADEC-F30BEFE6904C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5DC6-935C-3340-9C77-9F8F3B969C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699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5DC6-935C-3340-9C77-9F8F3B969C44}" type="slidenum">
              <a:rPr lang="fr-FR" smtClean="0"/>
              <a:t>‹#›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4853F-17AE-5E44-ADEC-F30BEFE6904C}" type="datetimeFigureOut">
              <a:rPr lang="fr-FR" smtClean="0"/>
              <a:t>30/05/2018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0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4853F-17AE-5E44-ADEC-F30BEFE6904C}" type="datetimeFigureOut">
              <a:rPr lang="fr-FR" smtClean="0"/>
              <a:t>30/05/2018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7455DC6-935C-3340-9C77-9F8F3B969C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69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Présentation Projet/Stage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fr-FR" dirty="0" smtClean="0"/>
          </a:p>
          <a:p>
            <a:r>
              <a:rPr lang="fr-FR" dirty="0" smtClean="0"/>
              <a:t>Jérémy PETIT</a:t>
            </a:r>
          </a:p>
          <a:p>
            <a:r>
              <a:rPr lang="fr-FR" dirty="0" smtClean="0"/>
              <a:t>Tuteur : </a:t>
            </a:r>
            <a:r>
              <a:rPr lang="fr-FR" dirty="0" err="1" smtClean="0"/>
              <a:t>Rafik</a:t>
            </a:r>
            <a:r>
              <a:rPr lang="fr-FR" dirty="0" smtClean="0"/>
              <a:t> ZITOUNI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959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730" y="1270000"/>
            <a:ext cx="10401536" cy="4277638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</a:t>
            </a:r>
            <a:br>
              <a:rPr lang="fr-FR" dirty="0" smtClean="0"/>
            </a:br>
            <a:r>
              <a:rPr lang="fr-FR" sz="2000" dirty="0" smtClean="0">
                <a:solidFill>
                  <a:schemeClr val="accent2"/>
                </a:solidFill>
                <a:latin typeface="+mn-lt"/>
              </a:rPr>
              <a:t>SIMPLE COMPORTEMENT DU FEU</a:t>
            </a:r>
            <a:endParaRPr lang="fr-FR" sz="2000" dirty="0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022" y="5811443"/>
            <a:ext cx="5565162" cy="1237692"/>
          </a:xfrm>
          <a:prstGeom prst="rect">
            <a:avLst/>
          </a:prstGeom>
        </p:spPr>
      </p:pic>
      <p:sp>
        <p:nvSpPr>
          <p:cNvPr id="9" name="Flèche courbée vers la droite 8"/>
          <p:cNvSpPr/>
          <p:nvPr/>
        </p:nvSpPr>
        <p:spPr>
          <a:xfrm rot="16200000">
            <a:off x="2713873" y="2416189"/>
            <a:ext cx="975360" cy="528753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025025" y="5105111"/>
            <a:ext cx="2353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ENVOI FEU2 VERT (2)</a:t>
            </a:r>
            <a:endParaRPr lang="fr-FR" sz="1200" dirty="0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7143184" y="3364992"/>
            <a:ext cx="1293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6752294" y="2540593"/>
            <a:ext cx="2345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TRANSFERT SUR INTERNET</a:t>
            </a:r>
            <a:endParaRPr lang="fr-FR" sz="1200" dirty="0"/>
          </a:p>
        </p:txBody>
      </p:sp>
      <p:sp>
        <p:nvSpPr>
          <p:cNvPr id="17" name="ZoneTexte 16"/>
          <p:cNvSpPr txBox="1"/>
          <p:nvPr/>
        </p:nvSpPr>
        <p:spPr>
          <a:xfrm>
            <a:off x="6992604" y="3620623"/>
            <a:ext cx="1527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RENVOI DE </a:t>
            </a:r>
          </a:p>
          <a:p>
            <a:pPr algn="ctr"/>
            <a:r>
              <a:rPr lang="fr-FR" sz="1200" dirty="0" smtClean="0"/>
              <a:t>VALEURS</a:t>
            </a:r>
            <a:endParaRPr lang="fr-FR" sz="1200" dirty="0"/>
          </a:p>
        </p:txBody>
      </p:sp>
      <p:cxnSp>
        <p:nvCxnSpPr>
          <p:cNvPr id="20" name="Connecteur droit avec flèche 19"/>
          <p:cNvCxnSpPr/>
          <p:nvPr/>
        </p:nvCxnSpPr>
        <p:spPr>
          <a:xfrm flipH="1" flipV="1">
            <a:off x="3724219" y="2590800"/>
            <a:ext cx="1251449" cy="840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H="1" flipV="1">
            <a:off x="3724218" y="3031958"/>
            <a:ext cx="1251450" cy="399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H="1">
            <a:off x="3801979" y="3431084"/>
            <a:ext cx="1173689" cy="66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H="1">
            <a:off x="3810000" y="3431085"/>
            <a:ext cx="1165668" cy="420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3096126" y="2093495"/>
            <a:ext cx="1658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ENVOI DU NOUVEL ÉTAT DE CHAQUE FEU</a:t>
            </a:r>
            <a:endParaRPr lang="fr-FR" sz="1200" dirty="0"/>
          </a:p>
        </p:txBody>
      </p:sp>
      <p:sp>
        <p:nvSpPr>
          <p:cNvPr id="16" name="Rectangle 15"/>
          <p:cNvSpPr/>
          <p:nvPr/>
        </p:nvSpPr>
        <p:spPr>
          <a:xfrm>
            <a:off x="5654674" y="6175375"/>
            <a:ext cx="339726" cy="377825"/>
          </a:xfrm>
          <a:prstGeom prst="rect">
            <a:avLst/>
          </a:prstGeom>
          <a:solidFill>
            <a:srgbClr val="85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81863" y="6175374"/>
            <a:ext cx="373699" cy="3778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35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10" grpId="1"/>
      <p:bldP spid="13" grpId="0"/>
      <p:bldP spid="13" grpId="1"/>
      <p:bldP spid="17" grpId="0"/>
      <p:bldP spid="27" grpId="0"/>
      <p:bldP spid="16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729" y="1270000"/>
            <a:ext cx="10401534" cy="4277638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</a:t>
            </a:r>
            <a:br>
              <a:rPr lang="fr-FR" dirty="0" smtClean="0"/>
            </a:br>
            <a:r>
              <a:rPr lang="fr-FR" sz="2000" dirty="0" smtClean="0">
                <a:solidFill>
                  <a:schemeClr val="accent2"/>
                </a:solidFill>
                <a:latin typeface="+mn-lt"/>
              </a:rPr>
              <a:t>SITUATION D’UN VÉHICULE PRIORITAIRE</a:t>
            </a:r>
            <a:endParaRPr lang="fr-FR" sz="2000" dirty="0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022" y="5811443"/>
            <a:ext cx="5565162" cy="1237692"/>
          </a:xfrm>
          <a:prstGeom prst="rect">
            <a:avLst/>
          </a:prstGeom>
        </p:spPr>
      </p:pic>
      <p:sp>
        <p:nvSpPr>
          <p:cNvPr id="9" name="Flèche courbée vers la droite 8"/>
          <p:cNvSpPr/>
          <p:nvPr/>
        </p:nvSpPr>
        <p:spPr>
          <a:xfrm rot="5400000" flipV="1">
            <a:off x="3898761" y="943369"/>
            <a:ext cx="472417" cy="285668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724574" y="1630126"/>
            <a:ext cx="2884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DETECTION VEHICULE PRIORITAIRE</a:t>
            </a:r>
          </a:p>
          <a:p>
            <a:pPr algn="ctr"/>
            <a:r>
              <a:rPr lang="fr-FR" sz="1200" dirty="0" smtClean="0"/>
              <a:t>ENVOI </a:t>
            </a:r>
            <a:r>
              <a:rPr lang="fr-FR" sz="1200" dirty="0" smtClean="0"/>
              <a:t>FEU2 VERT (2</a:t>
            </a:r>
            <a:r>
              <a:rPr lang="fr-FR" sz="1200" dirty="0" smtClean="0"/>
              <a:t>)</a:t>
            </a:r>
            <a:endParaRPr lang="fr-FR" sz="1200" dirty="0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7143184" y="3364992"/>
            <a:ext cx="1293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6752294" y="2542380"/>
            <a:ext cx="2345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smtClean="0"/>
              <a:t>TRANSFERT SUR </a:t>
            </a:r>
            <a:r>
              <a:rPr lang="fr-FR" sz="1200" dirty="0" smtClean="0"/>
              <a:t>INTERNET</a:t>
            </a:r>
            <a:endParaRPr lang="fr-FR" sz="1200" dirty="0"/>
          </a:p>
        </p:txBody>
      </p:sp>
      <p:sp>
        <p:nvSpPr>
          <p:cNvPr id="17" name="ZoneTexte 16"/>
          <p:cNvSpPr txBox="1"/>
          <p:nvPr/>
        </p:nvSpPr>
        <p:spPr>
          <a:xfrm>
            <a:off x="6992053" y="3628497"/>
            <a:ext cx="1527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smtClean="0"/>
              <a:t>RENVOI DE VALEURS</a:t>
            </a:r>
            <a:endParaRPr lang="fr-FR" sz="1200" dirty="0"/>
          </a:p>
        </p:txBody>
      </p:sp>
      <p:cxnSp>
        <p:nvCxnSpPr>
          <p:cNvPr id="20" name="Connecteur droit avec flèche 19"/>
          <p:cNvCxnSpPr/>
          <p:nvPr/>
        </p:nvCxnSpPr>
        <p:spPr>
          <a:xfrm flipH="1" flipV="1">
            <a:off x="3724219" y="2590800"/>
            <a:ext cx="1223796" cy="774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H="1" flipV="1">
            <a:off x="3724218" y="3031958"/>
            <a:ext cx="1223797" cy="333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H="1">
            <a:off x="3801979" y="3364992"/>
            <a:ext cx="1146036" cy="132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H="1">
            <a:off x="3810000" y="3364992"/>
            <a:ext cx="1138015" cy="486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3096126" y="2093495"/>
            <a:ext cx="1658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ENVOI DU NOUVEL ÉTAT DE CHAQUE FEU</a:t>
            </a:r>
            <a:endParaRPr lang="fr-FR" sz="1200" dirty="0"/>
          </a:p>
        </p:txBody>
      </p:sp>
      <p:sp>
        <p:nvSpPr>
          <p:cNvPr id="21" name="Rectangle 20"/>
          <p:cNvSpPr/>
          <p:nvPr/>
        </p:nvSpPr>
        <p:spPr>
          <a:xfrm>
            <a:off x="5654674" y="6175375"/>
            <a:ext cx="339726" cy="377825"/>
          </a:xfrm>
          <a:prstGeom prst="rect">
            <a:avLst/>
          </a:prstGeom>
          <a:solidFill>
            <a:srgbClr val="85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81863" y="6175374"/>
            <a:ext cx="373699" cy="3778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83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10" grpId="1"/>
      <p:bldP spid="13" grpId="0"/>
      <p:bldP spid="13" grpId="1"/>
      <p:bldP spid="17" grpId="0"/>
      <p:bldP spid="27" grpId="0"/>
      <p:bldP spid="21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techniques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605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techniques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b="1" dirty="0" smtClean="0"/>
              <a:t>ZOLERTIA</a:t>
            </a:r>
            <a:r>
              <a:rPr lang="fr-FR" sz="2000" b="1" dirty="0" smtClean="0"/>
              <a:t> RE-MOTE</a:t>
            </a:r>
          </a:p>
          <a:p>
            <a:endParaRPr lang="fr-FR" dirty="0"/>
          </a:p>
          <a:p>
            <a:r>
              <a:rPr lang="fr-FR" dirty="0" smtClean="0"/>
              <a:t>Composant à basse consommation</a:t>
            </a:r>
          </a:p>
          <a:p>
            <a:r>
              <a:rPr lang="fr-FR" dirty="0" smtClean="0"/>
              <a:t>Port ADC pour y placer des capteurs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sz="2400" b="1" dirty="0" smtClean="0"/>
              <a:t>CONTIKI</a:t>
            </a:r>
            <a:r>
              <a:rPr lang="fr-FR" sz="2000" b="1" dirty="0" smtClean="0"/>
              <a:t> OS</a:t>
            </a:r>
          </a:p>
          <a:p>
            <a:endParaRPr lang="fr-FR" dirty="0" smtClean="0"/>
          </a:p>
          <a:p>
            <a:r>
              <a:rPr lang="fr-FR" dirty="0" smtClean="0"/>
              <a:t>Système d’exploitation pour le développement sans fil et basse consommation</a:t>
            </a:r>
          </a:p>
          <a:p>
            <a:r>
              <a:rPr lang="fr-FR" dirty="0" smtClean="0"/>
              <a:t>Prise en charge de </a:t>
            </a:r>
            <a:r>
              <a:rPr lang="fr-FR" dirty="0" smtClean="0"/>
              <a:t>standards plus récents </a:t>
            </a:r>
            <a:r>
              <a:rPr lang="fr-FR" dirty="0" smtClean="0"/>
              <a:t>(6LowPAN, RPL, </a:t>
            </a:r>
            <a:r>
              <a:rPr lang="fr-FR" dirty="0" err="1" smtClean="0"/>
              <a:t>CoAP</a:t>
            </a:r>
            <a:r>
              <a:rPr lang="fr-FR" dirty="0" smtClean="0"/>
              <a:t>, MQTT) 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527" y="1138070"/>
            <a:ext cx="3760520" cy="376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3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technique</a:t>
            </a:r>
            <a:br>
              <a:rPr lang="fr-FR" dirty="0" smtClean="0"/>
            </a:br>
            <a:r>
              <a:rPr lang="fr-FR" sz="2000" dirty="0" smtClean="0">
                <a:solidFill>
                  <a:schemeClr val="accent2"/>
                </a:solidFill>
              </a:rPr>
              <a:t>SCHEMA </a:t>
            </a:r>
            <a:r>
              <a:rPr lang="fr-FR" sz="2000" dirty="0" smtClean="0">
                <a:solidFill>
                  <a:schemeClr val="accent2"/>
                </a:solidFill>
              </a:rPr>
              <a:t>GLOBAL ROUTER</a:t>
            </a:r>
            <a:endParaRPr lang="fr-FR" sz="2000" dirty="0">
              <a:solidFill>
                <a:schemeClr val="accent2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4" y="2107970"/>
            <a:ext cx="9827855" cy="3551242"/>
          </a:xfrm>
        </p:spPr>
      </p:pic>
    </p:spTree>
    <p:extLst>
      <p:ext uri="{BB962C8B-B14F-4D97-AF65-F5344CB8AC3E}">
        <p14:creationId xmlns:p14="http://schemas.microsoft.com/office/powerpoint/2010/main" val="161591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techniques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5302552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b="1" dirty="0" smtClean="0"/>
              <a:t>6LowPAN</a:t>
            </a:r>
            <a:endParaRPr lang="fr-FR" b="1" dirty="0" smtClean="0"/>
          </a:p>
          <a:p>
            <a:endParaRPr lang="fr-FR" dirty="0"/>
          </a:p>
          <a:p>
            <a:r>
              <a:rPr lang="fr-FR" dirty="0" smtClean="0"/>
              <a:t>Basé sur IPv6 et la norme IEEE 802.15.4</a:t>
            </a:r>
          </a:p>
          <a:p>
            <a:r>
              <a:rPr lang="fr-FR" dirty="0" smtClean="0"/>
              <a:t>Réseau </a:t>
            </a:r>
            <a:r>
              <a:rPr lang="fr-FR" dirty="0" smtClean="0"/>
              <a:t>basé sur </a:t>
            </a:r>
            <a:r>
              <a:rPr lang="fr-FR" dirty="0" smtClean="0"/>
              <a:t>IPv6 et orienté </a:t>
            </a:r>
            <a:r>
              <a:rPr lang="fr-FR" dirty="0" smtClean="0"/>
              <a:t>basse consommation</a:t>
            </a:r>
          </a:p>
          <a:p>
            <a:r>
              <a:rPr lang="fr-FR" dirty="0" smtClean="0"/>
              <a:t>Capacité à créer un réseau </a:t>
            </a:r>
            <a:r>
              <a:rPr lang="fr-FR" dirty="0" smtClean="0"/>
              <a:t>maillé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sz="2400" b="1" dirty="0" smtClean="0"/>
              <a:t>Envoi de paquets</a:t>
            </a:r>
          </a:p>
          <a:p>
            <a:r>
              <a:rPr lang="fr-FR" dirty="0" smtClean="0"/>
              <a:t>UDP dans le réseau 6LowPAN</a:t>
            </a:r>
          </a:p>
          <a:p>
            <a:r>
              <a:rPr lang="fr-FR" dirty="0" smtClean="0"/>
              <a:t>MQTT entre la plateforme cloud et le router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684" y="1930400"/>
            <a:ext cx="5570483" cy="290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techniques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b="1" dirty="0" smtClean="0"/>
              <a:t>MQTT</a:t>
            </a:r>
          </a:p>
          <a:p>
            <a:endParaRPr lang="fr-FR" dirty="0" smtClean="0"/>
          </a:p>
          <a:p>
            <a:r>
              <a:rPr lang="fr-FR" dirty="0" smtClean="0"/>
              <a:t>Protocole ayant une approche de communication </a:t>
            </a:r>
            <a:r>
              <a:rPr lang="fr-FR" dirty="0" smtClean="0"/>
              <a:t>autour de 3 entit</a:t>
            </a:r>
            <a:r>
              <a:rPr lang="fr-FR" dirty="0" smtClean="0"/>
              <a:t>és :</a:t>
            </a:r>
          </a:p>
          <a:p>
            <a:pPr lvl="1"/>
            <a:r>
              <a:rPr lang="fr-FR" dirty="0" smtClean="0"/>
              <a:t>Broker</a:t>
            </a:r>
          </a:p>
          <a:p>
            <a:pPr lvl="1"/>
            <a:r>
              <a:rPr lang="fr-FR" dirty="0" smtClean="0"/>
              <a:t>Publisher</a:t>
            </a:r>
          </a:p>
          <a:p>
            <a:pPr lvl="1"/>
            <a:r>
              <a:rPr lang="fr-FR" dirty="0" err="1" smtClean="0"/>
              <a:t>Subscriber</a:t>
            </a:r>
            <a:endParaRPr lang="fr-FR" dirty="0" smtClean="0"/>
          </a:p>
          <a:p>
            <a:r>
              <a:rPr lang="fr-FR" dirty="0" smtClean="0"/>
              <a:t>Notion de </a:t>
            </a:r>
            <a:r>
              <a:rPr lang="fr-FR" dirty="0" err="1" smtClean="0"/>
              <a:t>QoS</a:t>
            </a:r>
            <a:r>
              <a:rPr lang="fr-FR" dirty="0" smtClean="0"/>
              <a:t> qui possède 3 </a:t>
            </a:r>
            <a:r>
              <a:rPr lang="fr-FR" dirty="0" smtClean="0"/>
              <a:t>niveaux :</a:t>
            </a:r>
            <a:endParaRPr lang="fr-FR" dirty="0" smtClean="0"/>
          </a:p>
          <a:p>
            <a:pPr lvl="1"/>
            <a:r>
              <a:rPr lang="fr-FR" dirty="0" smtClean="0"/>
              <a:t>0 «  At </a:t>
            </a:r>
            <a:r>
              <a:rPr lang="fr-FR" dirty="0" err="1" smtClean="0"/>
              <a:t>most</a:t>
            </a:r>
            <a:r>
              <a:rPr lang="fr-FR" dirty="0" smtClean="0"/>
              <a:t> one »</a:t>
            </a:r>
          </a:p>
          <a:p>
            <a:pPr lvl="1"/>
            <a:r>
              <a:rPr lang="fr-FR" dirty="0" smtClean="0"/>
              <a:t>1 « At least one »</a:t>
            </a:r>
          </a:p>
          <a:p>
            <a:pPr lvl="1"/>
            <a:r>
              <a:rPr lang="fr-FR" dirty="0" smtClean="0"/>
              <a:t>2 « </a:t>
            </a:r>
            <a:r>
              <a:rPr lang="fr-FR" dirty="0" err="1" smtClean="0"/>
              <a:t>Exactly</a:t>
            </a:r>
            <a:r>
              <a:rPr lang="fr-FR" dirty="0" smtClean="0"/>
              <a:t> one »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998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techniques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1979" y="1200986"/>
            <a:ext cx="11064239" cy="6268123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31561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 smtClean="0"/>
              <a:t>MQTT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39208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68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730" y="1270000"/>
            <a:ext cx="10401536" cy="4277639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Réalisation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000" dirty="0" smtClean="0">
                <a:solidFill>
                  <a:schemeClr val="accent2"/>
                </a:solidFill>
                <a:latin typeface="+mn-lt"/>
              </a:rPr>
              <a:t>SIMPLE COMPORTEMENT DU FEU</a:t>
            </a:r>
            <a:endParaRPr lang="fr-FR" sz="2000" dirty="0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022" y="5811443"/>
            <a:ext cx="5565162" cy="1237692"/>
          </a:xfrm>
          <a:prstGeom prst="rect">
            <a:avLst/>
          </a:prstGeom>
        </p:spPr>
      </p:pic>
      <p:sp>
        <p:nvSpPr>
          <p:cNvPr id="9" name="Flèche courbée vers la droite 8"/>
          <p:cNvSpPr/>
          <p:nvPr/>
        </p:nvSpPr>
        <p:spPr>
          <a:xfrm rot="16200000">
            <a:off x="2168652" y="2961411"/>
            <a:ext cx="975360" cy="419709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371162" y="5094179"/>
            <a:ext cx="2353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ENVOI FEU2 VERT (2)</a:t>
            </a:r>
            <a:endParaRPr lang="fr-FR" sz="1200" dirty="0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7412736" y="3364992"/>
            <a:ext cx="1024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6752294" y="2540593"/>
            <a:ext cx="2345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PUBLIE DANS LE TOPIC FEU2 LA VALEUR 2</a:t>
            </a:r>
            <a:endParaRPr lang="fr-FR" sz="1200" dirty="0"/>
          </a:p>
        </p:txBody>
      </p:sp>
      <p:sp>
        <p:nvSpPr>
          <p:cNvPr id="14" name="Ellipse 13"/>
          <p:cNvSpPr/>
          <p:nvPr/>
        </p:nvSpPr>
        <p:spPr>
          <a:xfrm>
            <a:off x="9047437" y="3564766"/>
            <a:ext cx="69850" cy="698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7267186" y="3435958"/>
            <a:ext cx="1527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AVEC SOUSCRIPTION</a:t>
            </a:r>
          </a:p>
          <a:p>
            <a:pPr algn="ctr"/>
            <a:r>
              <a:rPr lang="fr-FR" sz="1200" dirty="0" smtClean="0"/>
              <a:t>RÉCUPÉRATION DES VALEURS</a:t>
            </a:r>
            <a:endParaRPr lang="fr-FR" sz="1200" dirty="0"/>
          </a:p>
        </p:txBody>
      </p:sp>
      <p:cxnSp>
        <p:nvCxnSpPr>
          <p:cNvPr id="20" name="Connecteur droit avec flèche 19"/>
          <p:cNvCxnSpPr/>
          <p:nvPr/>
        </p:nvCxnSpPr>
        <p:spPr>
          <a:xfrm flipH="1" flipV="1">
            <a:off x="3724218" y="2590800"/>
            <a:ext cx="791635" cy="774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H="1" flipV="1">
            <a:off x="3724218" y="3031958"/>
            <a:ext cx="799656" cy="333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H="1">
            <a:off x="3801979" y="3364992"/>
            <a:ext cx="713874" cy="132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H="1">
            <a:off x="3810000" y="3364992"/>
            <a:ext cx="713874" cy="486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3096126" y="2093495"/>
            <a:ext cx="1658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ENVOI DU NOUVEL ÉTAT DE CHAQUE FEU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12561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 L -0.00065 0.0842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10" grpId="1"/>
      <p:bldP spid="13" grpId="0"/>
      <p:bldP spid="13" grpId="1"/>
      <p:bldP spid="14" grpId="0" animBg="1"/>
      <p:bldP spid="17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</a:p>
          <a:p>
            <a:r>
              <a:rPr lang="fr-FR" dirty="0" smtClean="0"/>
              <a:t>Fonctionnement</a:t>
            </a:r>
          </a:p>
          <a:p>
            <a:r>
              <a:rPr lang="fr-FR" dirty="0"/>
              <a:t>Choix techniques et technologies </a:t>
            </a:r>
            <a:r>
              <a:rPr lang="fr-FR" dirty="0" smtClean="0"/>
              <a:t>utilisés</a:t>
            </a:r>
            <a:endParaRPr lang="fr-FR" dirty="0" smtClean="0"/>
          </a:p>
          <a:p>
            <a:r>
              <a:rPr lang="fr-FR" dirty="0" smtClean="0"/>
              <a:t>Réalisation</a:t>
            </a:r>
          </a:p>
          <a:p>
            <a:r>
              <a:rPr lang="fr-FR" dirty="0" smtClean="0"/>
              <a:t>Développement futurs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526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730" y="1270000"/>
            <a:ext cx="10401536" cy="4277638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Réalisation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000" dirty="0" smtClean="0">
                <a:solidFill>
                  <a:schemeClr val="accent2"/>
                </a:solidFill>
                <a:latin typeface="+mn-lt"/>
              </a:rPr>
              <a:t>SIMPLE COMPORTEMENT DU FEU</a:t>
            </a:r>
            <a:endParaRPr lang="fr-FR" sz="2000" dirty="0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022" y="5811443"/>
            <a:ext cx="5565161" cy="1237692"/>
          </a:xfrm>
          <a:prstGeom prst="rect">
            <a:avLst/>
          </a:prstGeom>
        </p:spPr>
      </p:pic>
      <p:cxnSp>
        <p:nvCxnSpPr>
          <p:cNvPr id="12" name="Connecteur droit avec flèche 11"/>
          <p:cNvCxnSpPr/>
          <p:nvPr/>
        </p:nvCxnSpPr>
        <p:spPr>
          <a:xfrm rot="10800000">
            <a:off x="7412736" y="3364992"/>
            <a:ext cx="1024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9047437" y="3564766"/>
            <a:ext cx="69850" cy="698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7267186" y="3435958"/>
            <a:ext cx="1527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AVEC SOUSCRIPTION</a:t>
            </a:r>
          </a:p>
          <a:p>
            <a:pPr algn="ctr"/>
            <a:r>
              <a:rPr lang="fr-FR" sz="1200" dirty="0" smtClean="0"/>
              <a:t>RÉCUPÉRATION DES VALEURS</a:t>
            </a:r>
            <a:endParaRPr lang="fr-FR" sz="1200" dirty="0"/>
          </a:p>
        </p:txBody>
      </p:sp>
      <p:cxnSp>
        <p:nvCxnSpPr>
          <p:cNvPr id="20" name="Connecteur droit avec flèche 19"/>
          <p:cNvCxnSpPr/>
          <p:nvPr/>
        </p:nvCxnSpPr>
        <p:spPr>
          <a:xfrm flipH="1" flipV="1">
            <a:off x="3724218" y="2590800"/>
            <a:ext cx="791635" cy="774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H="1" flipV="1">
            <a:off x="3724218" y="3031958"/>
            <a:ext cx="799656" cy="333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H="1">
            <a:off x="3801979" y="3364992"/>
            <a:ext cx="713874" cy="132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H="1">
            <a:off x="3810000" y="3364992"/>
            <a:ext cx="713874" cy="486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3096126" y="2093495"/>
            <a:ext cx="1658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ENVOI DU NOUVEL ÉTAT DE CHAQUE FEU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7533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730" y="1270000"/>
            <a:ext cx="10401536" cy="4277638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Réalisation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000" dirty="0" smtClean="0">
                <a:solidFill>
                  <a:schemeClr val="accent2"/>
                </a:solidFill>
                <a:latin typeface="+mn-lt"/>
              </a:rPr>
              <a:t>SITUATION D’UN VÉHICULE PRIORITAIRE</a:t>
            </a:r>
            <a:endParaRPr lang="fr-FR" sz="2000" dirty="0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022" y="5811443"/>
            <a:ext cx="5565162" cy="1237692"/>
          </a:xfrm>
          <a:prstGeom prst="rect">
            <a:avLst/>
          </a:prstGeom>
        </p:spPr>
      </p:pic>
      <p:sp>
        <p:nvSpPr>
          <p:cNvPr id="9" name="Flèche courbée vers la droite 8"/>
          <p:cNvSpPr/>
          <p:nvPr/>
        </p:nvSpPr>
        <p:spPr>
          <a:xfrm rot="5400000" flipV="1">
            <a:off x="3686571" y="950457"/>
            <a:ext cx="472417" cy="243230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785876" y="1468735"/>
            <a:ext cx="2353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ENVOI FEU2 VERT (</a:t>
            </a:r>
            <a:r>
              <a:rPr lang="fr-FR" sz="1200" smtClean="0"/>
              <a:t>2) DEPUIS CAPTEUR</a:t>
            </a:r>
            <a:endParaRPr lang="fr-FR" sz="1200" dirty="0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7412736" y="3364992"/>
            <a:ext cx="1024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6752294" y="2416863"/>
            <a:ext cx="2345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PUBLIE DANS LE TOPIC FEU2 LA VALEUR 2</a:t>
            </a:r>
            <a:endParaRPr lang="fr-FR" sz="1200" dirty="0"/>
          </a:p>
        </p:txBody>
      </p:sp>
      <p:sp>
        <p:nvSpPr>
          <p:cNvPr id="14" name="Ellipse 13"/>
          <p:cNvSpPr/>
          <p:nvPr/>
        </p:nvSpPr>
        <p:spPr>
          <a:xfrm>
            <a:off x="9047437" y="3564766"/>
            <a:ext cx="69850" cy="698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7267186" y="3435958"/>
            <a:ext cx="1527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AVEC SOUSCRIPTION</a:t>
            </a:r>
          </a:p>
          <a:p>
            <a:pPr algn="ctr"/>
            <a:r>
              <a:rPr lang="fr-FR" sz="1200" dirty="0" smtClean="0"/>
              <a:t>RÉCUPÉRATION DES VALEURS</a:t>
            </a:r>
            <a:endParaRPr lang="fr-FR" sz="1200" dirty="0"/>
          </a:p>
        </p:txBody>
      </p:sp>
      <p:cxnSp>
        <p:nvCxnSpPr>
          <p:cNvPr id="20" name="Connecteur droit avec flèche 19"/>
          <p:cNvCxnSpPr/>
          <p:nvPr/>
        </p:nvCxnSpPr>
        <p:spPr>
          <a:xfrm flipH="1" flipV="1">
            <a:off x="3724218" y="2590800"/>
            <a:ext cx="791635" cy="774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H="1" flipV="1">
            <a:off x="3724218" y="3031958"/>
            <a:ext cx="799656" cy="333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H="1">
            <a:off x="3801979" y="3364992"/>
            <a:ext cx="713874" cy="132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H="1">
            <a:off x="3810000" y="3364992"/>
            <a:ext cx="713874" cy="486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3096126" y="2093495"/>
            <a:ext cx="1658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/>
              <a:t>ENVOI DU NOUVEL ÉTAT DE CHAQUE FEU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94576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 L -0.00065 0.0842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"/>
                            </p:stCondLst>
                            <p:childTnLst>
                              <p:par>
                                <p:cTn id="6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"/>
                            </p:stCondLst>
                            <p:childTnLst>
                              <p:par>
                                <p:cTn id="7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10" grpId="1"/>
      <p:bldP spid="13" grpId="0"/>
      <p:bldP spid="13" grpId="1"/>
      <p:bldP spid="14" grpId="0" animBg="1"/>
      <p:bldP spid="17" grpId="0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Avant de commencer le projet, les éléments suivants ont été réalisés</a:t>
            </a:r>
          </a:p>
          <a:p>
            <a:pPr lvl="1"/>
            <a:r>
              <a:rPr lang="fr-FR" dirty="0" smtClean="0"/>
              <a:t>Maquette d’un carrefour et de ses </a:t>
            </a:r>
            <a:r>
              <a:rPr lang="fr-FR" dirty="0" smtClean="0"/>
              <a:t>valeurs (durée des feux)</a:t>
            </a:r>
            <a:endParaRPr lang="fr-FR" dirty="0" smtClean="0"/>
          </a:p>
          <a:p>
            <a:pPr lvl="1"/>
            <a:r>
              <a:rPr lang="fr-FR" dirty="0" smtClean="0"/>
              <a:t>Choix techniques sur la plateforme MQTT (Client </a:t>
            </a:r>
            <a:r>
              <a:rPr lang="fr-FR" dirty="0" err="1" smtClean="0"/>
              <a:t>Paho</a:t>
            </a:r>
            <a:r>
              <a:rPr lang="fr-FR" dirty="0" smtClean="0"/>
              <a:t> et Serveur </a:t>
            </a:r>
            <a:r>
              <a:rPr lang="fr-FR" dirty="0" err="1" smtClean="0"/>
              <a:t>Ubidots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Simulation d’un comportement d’un feu (envoi d’un état aléatoire d’un feu toutes les 30s)</a:t>
            </a:r>
          </a:p>
          <a:p>
            <a:pPr lvl="1"/>
            <a:r>
              <a:rPr lang="fr-FR" dirty="0" smtClean="0"/>
              <a:t>Communication via un script python des </a:t>
            </a:r>
            <a:r>
              <a:rPr lang="fr-FR" dirty="0" err="1" smtClean="0"/>
              <a:t>Re-motes</a:t>
            </a:r>
            <a:r>
              <a:rPr lang="fr-FR" dirty="0" smtClean="0"/>
              <a:t> vers le script python puis établissement d’une connexion MQTT vers </a:t>
            </a:r>
            <a:r>
              <a:rPr lang="fr-FR" dirty="0" err="1" smtClean="0"/>
              <a:t>Ubidots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440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Réalisation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Première étape a été d’établir une communication dans les deux sens en récupérant les données récupérés en souscrivant à tous les topics existants et les envoyer aux </a:t>
            </a:r>
            <a:r>
              <a:rPr lang="fr-FR" dirty="0" err="1" smtClean="0"/>
              <a:t>Re-motes</a:t>
            </a:r>
            <a:r>
              <a:rPr lang="fr-FR" dirty="0" smtClean="0"/>
              <a:t> concernés</a:t>
            </a:r>
          </a:p>
          <a:p>
            <a:pPr lvl="1"/>
            <a:r>
              <a:rPr lang="fr-FR" dirty="0" smtClean="0"/>
              <a:t>Récupérer à partir de la réponse d’</a:t>
            </a:r>
            <a:r>
              <a:rPr lang="fr-FR" dirty="0" err="1" smtClean="0"/>
              <a:t>Ubidots</a:t>
            </a:r>
            <a:r>
              <a:rPr lang="fr-FR" dirty="0" smtClean="0"/>
              <a:t>, les valeurs souhaitées</a:t>
            </a:r>
            <a:endParaRPr lang="fr-FR" dirty="0" smtClean="0"/>
          </a:p>
          <a:p>
            <a:pPr lvl="1"/>
            <a:r>
              <a:rPr lang="fr-FR" dirty="0" smtClean="0"/>
              <a:t>Développer la réponse aux </a:t>
            </a:r>
            <a:r>
              <a:rPr lang="fr-FR" dirty="0" err="1" smtClean="0"/>
              <a:t>Re-motes</a:t>
            </a:r>
            <a:r>
              <a:rPr lang="fr-FR" dirty="0" smtClean="0"/>
              <a:t> au niveau du script python</a:t>
            </a:r>
          </a:p>
          <a:p>
            <a:pPr lvl="1"/>
            <a:r>
              <a:rPr lang="fr-FR" dirty="0" smtClean="0"/>
              <a:t>Développer la réception et la prise en charge des informations reçues au niveau des </a:t>
            </a:r>
            <a:r>
              <a:rPr lang="fr-FR" dirty="0" err="1" smtClean="0"/>
              <a:t>Re-motes</a:t>
            </a:r>
            <a:endParaRPr lang="fr-FR" dirty="0" smtClean="0"/>
          </a:p>
          <a:p>
            <a:pPr lvl="1"/>
            <a:r>
              <a:rPr lang="fr-FR" dirty="0" smtClean="0"/>
              <a:t>Développer la structure des paquets pour l’émission ou la réception d’informations pour obtenir plus d’informations complémentaires </a:t>
            </a:r>
            <a:endParaRPr lang="fr-FR" dirty="0" smtClean="0"/>
          </a:p>
          <a:p>
            <a:r>
              <a:rPr lang="fr-FR" dirty="0" smtClean="0"/>
              <a:t>Ajouter et développer l’</a:t>
            </a:r>
            <a:r>
              <a:rPr lang="fr-FR" dirty="0" err="1" smtClean="0"/>
              <a:t>intéraction</a:t>
            </a:r>
            <a:r>
              <a:rPr lang="fr-FR" dirty="0" smtClean="0"/>
              <a:t> des capteurs </a:t>
            </a:r>
            <a:r>
              <a:rPr lang="fr-FR" dirty="0" smtClean="0"/>
              <a:t>de toucher pour la détection des véhicules </a:t>
            </a:r>
            <a:r>
              <a:rPr lang="fr-FR" dirty="0" smtClean="0"/>
              <a:t>prioritaires avec le système crée et rompre le cycle normal des feux</a:t>
            </a:r>
          </a:p>
          <a:p>
            <a:endParaRPr lang="fr-FR" dirty="0" smtClean="0"/>
          </a:p>
          <a:p>
            <a:r>
              <a:rPr lang="fr-FR" dirty="0" smtClean="0"/>
              <a:t>Modification </a:t>
            </a:r>
            <a:r>
              <a:rPr lang="fr-FR" dirty="0" smtClean="0"/>
              <a:t>de l’architecture pour une approche maitre/esclave pour les feux d’une même voie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026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Réalisation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000" dirty="0" smtClean="0">
                <a:solidFill>
                  <a:schemeClr val="accent2"/>
                </a:solidFill>
              </a:rPr>
              <a:t>SYNCHRONISATION DES FEUX</a:t>
            </a:r>
            <a:endParaRPr lang="fr-FR" sz="2000" dirty="0">
              <a:solidFill>
                <a:schemeClr val="accent2"/>
              </a:solidFill>
            </a:endParaRPr>
          </a:p>
        </p:txBody>
      </p:sp>
      <p:pic>
        <p:nvPicPr>
          <p:cNvPr id="2" name="Espace réservé du contenu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3075647"/>
            <a:ext cx="8596312" cy="2051319"/>
          </a:xfrm>
        </p:spPr>
      </p:pic>
    </p:spTree>
    <p:extLst>
      <p:ext uri="{BB962C8B-B14F-4D97-AF65-F5344CB8AC3E}">
        <p14:creationId xmlns:p14="http://schemas.microsoft.com/office/powerpoint/2010/main" val="49457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Développement futurs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12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Développement futurs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Essayer de rendre cet ensemble autonome en remplaçant </a:t>
            </a:r>
            <a:r>
              <a:rPr lang="fr-FR" dirty="0" smtClean="0"/>
              <a:t>le router (un </a:t>
            </a:r>
            <a:r>
              <a:rPr lang="fr-FR" dirty="0" err="1" smtClean="0"/>
              <a:t>Re-mote</a:t>
            </a:r>
            <a:r>
              <a:rPr lang="fr-FR" dirty="0" smtClean="0"/>
              <a:t> </a:t>
            </a:r>
            <a:r>
              <a:rPr lang="fr-FR" dirty="0" smtClean="0"/>
              <a:t>et la machine </a:t>
            </a:r>
            <a:r>
              <a:rPr lang="fr-FR" dirty="0" smtClean="0"/>
              <a:t>hôte) </a:t>
            </a:r>
            <a:r>
              <a:rPr lang="fr-FR" dirty="0" smtClean="0"/>
              <a:t>par un </a:t>
            </a:r>
            <a:r>
              <a:rPr lang="fr-FR" dirty="0" err="1" smtClean="0"/>
              <a:t>ethernet</a:t>
            </a:r>
            <a:r>
              <a:rPr lang="fr-FR" dirty="0" smtClean="0"/>
              <a:t> </a:t>
            </a:r>
            <a:r>
              <a:rPr lang="fr-FR" dirty="0" smtClean="0"/>
              <a:t>router (</a:t>
            </a:r>
            <a:r>
              <a:rPr lang="fr-FR" dirty="0" err="1" smtClean="0"/>
              <a:t>Re-mote</a:t>
            </a:r>
            <a:r>
              <a:rPr lang="fr-FR" dirty="0" smtClean="0"/>
              <a:t> avec un composant supplémentaire qui lui permet d’être relié à internet via </a:t>
            </a:r>
            <a:r>
              <a:rPr lang="fr-FR" dirty="0" err="1" smtClean="0"/>
              <a:t>ethernet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r>
              <a:rPr lang="fr-FR" dirty="0" smtClean="0"/>
              <a:t>Améliorer la structure et la gestion des informations sur le cloud</a:t>
            </a:r>
          </a:p>
          <a:p>
            <a:endParaRPr lang="fr-FR" dirty="0" smtClean="0"/>
          </a:p>
          <a:p>
            <a:r>
              <a:rPr lang="fr-FR" dirty="0" smtClean="0"/>
              <a:t>Ajout de capteurs supplémentaires (température par exemple) pour de nouveaux cas d’usage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418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46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19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Arrivée prochaine de la 5G</a:t>
            </a:r>
          </a:p>
          <a:p>
            <a:r>
              <a:rPr lang="fr-FR" dirty="0" smtClean="0"/>
              <a:t>Montée de l’internet des objets (</a:t>
            </a:r>
            <a:r>
              <a:rPr lang="fr-FR" dirty="0" err="1" smtClean="0"/>
              <a:t>IoT</a:t>
            </a:r>
            <a:r>
              <a:rPr lang="fr-FR" dirty="0" smtClean="0"/>
              <a:t>) et de ses usages multiples</a:t>
            </a:r>
          </a:p>
          <a:p>
            <a:r>
              <a:rPr lang="fr-FR" dirty="0" smtClean="0"/>
              <a:t>Avancées dans le développement de smart </a:t>
            </a:r>
            <a:r>
              <a:rPr lang="fr-FR" dirty="0" err="1" smtClean="0"/>
              <a:t>cities</a:t>
            </a:r>
            <a:r>
              <a:rPr lang="fr-FR" dirty="0" smtClean="0"/>
              <a:t> et de la voiture autonome</a:t>
            </a:r>
          </a:p>
          <a:p>
            <a:r>
              <a:rPr lang="fr-FR" dirty="0" smtClean="0"/>
              <a:t>But étant d’améliorer le confort et la sécurité des usagers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26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Contexte</a:t>
            </a:r>
            <a:br>
              <a:rPr lang="fr-FR" dirty="0" smtClean="0"/>
            </a:br>
            <a:r>
              <a:rPr lang="fr-FR" sz="2000" dirty="0" smtClean="0">
                <a:solidFill>
                  <a:schemeClr val="accent2"/>
                </a:solidFill>
              </a:rPr>
              <a:t>EXEMPLE SIMPLE DE L’IOT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b="1" dirty="0" smtClean="0"/>
              <a:t>SYSTEME POUR CONNAÎTRE LES PLACES DE PARKING LIBRES</a:t>
            </a:r>
            <a:endParaRPr lang="fr-FR" dirty="0" smtClean="0"/>
          </a:p>
          <a:p>
            <a:r>
              <a:rPr lang="fr-FR" dirty="0" smtClean="0"/>
              <a:t>Besoin d’une information à un instant </a:t>
            </a:r>
            <a:r>
              <a:rPr lang="fr-FR" dirty="0" err="1" smtClean="0"/>
              <a:t>t</a:t>
            </a:r>
            <a:endParaRPr lang="fr-FR" dirty="0" smtClean="0"/>
          </a:p>
          <a:p>
            <a:r>
              <a:rPr lang="fr-FR" dirty="0" smtClean="0"/>
              <a:t>Récupérer les valeurs que donnent les capteurs présents dans le parking</a:t>
            </a:r>
          </a:p>
          <a:p>
            <a:r>
              <a:rPr lang="fr-FR" dirty="0" smtClean="0"/>
              <a:t>Afficher l’information pour l’utilisateur</a:t>
            </a:r>
          </a:p>
          <a:p>
            <a:r>
              <a:rPr lang="fr-FR" dirty="0" smtClean="0"/>
              <a:t>Agir (ou non) en fonction de ces données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5703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Projet commencé lors d’un Projet de Fin d’Étude (PFE) par 6 étudiants de 5</a:t>
            </a:r>
            <a:r>
              <a:rPr lang="fr-FR" baseline="30000" dirty="0" smtClean="0"/>
              <a:t>ème</a:t>
            </a:r>
            <a:r>
              <a:rPr lang="fr-FR" dirty="0" smtClean="0"/>
              <a:t> année à l’ECE Paris</a:t>
            </a:r>
          </a:p>
          <a:p>
            <a:r>
              <a:rPr lang="fr-FR" dirty="0" smtClean="0"/>
              <a:t>Objectif : développer une preuve de concept sur une </a:t>
            </a:r>
            <a:r>
              <a:rPr lang="fr-FR" dirty="0" smtClean="0"/>
              <a:t>communication indirecte </a:t>
            </a:r>
            <a:r>
              <a:rPr lang="fr-FR" dirty="0" smtClean="0"/>
              <a:t>entre des feux tricolores sur un carrefour et un </a:t>
            </a:r>
            <a:r>
              <a:rPr lang="fr-FR" dirty="0" smtClean="0"/>
              <a:t>véhicule par le biais de l’utilisation d’une plateforme « cloud »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5082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b="1" dirty="0" smtClean="0"/>
              <a:t>QUESTIONS A SE POSER</a:t>
            </a:r>
          </a:p>
          <a:p>
            <a:r>
              <a:rPr lang="fr-FR" dirty="0" smtClean="0"/>
              <a:t>Comment connecter les deux ensembles (voiture et feux de signalisation) ?</a:t>
            </a:r>
          </a:p>
          <a:p>
            <a:r>
              <a:rPr lang="fr-FR" dirty="0" smtClean="0"/>
              <a:t>Comment interpréter les données données par des capteurs et quels données/capteurs  ?</a:t>
            </a:r>
          </a:p>
          <a:p>
            <a:r>
              <a:rPr lang="fr-FR" dirty="0" smtClean="0"/>
              <a:t>A quel usage cette communication peut-elle répondre ?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1</a:t>
            </a:r>
            <a:r>
              <a:rPr lang="fr-FR" baseline="30000" dirty="0" smtClean="0"/>
              <a:t>er</a:t>
            </a:r>
            <a:r>
              <a:rPr lang="fr-FR" dirty="0" smtClean="0"/>
              <a:t> </a:t>
            </a:r>
            <a:r>
              <a:rPr lang="fr-FR" dirty="0"/>
              <a:t>cas </a:t>
            </a:r>
            <a:r>
              <a:rPr lang="fr-FR" dirty="0" smtClean="0"/>
              <a:t>d’usage </a:t>
            </a:r>
            <a:r>
              <a:rPr lang="fr-FR" dirty="0"/>
              <a:t>: véhicule désigné comme prioritaire envoi un message favorisant son </a:t>
            </a:r>
            <a:r>
              <a:rPr lang="fr-FR" dirty="0" smtClean="0"/>
              <a:t>passage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616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38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000" dirty="0" smtClean="0">
                <a:solidFill>
                  <a:schemeClr val="accent2"/>
                </a:solidFill>
              </a:rPr>
              <a:t>SCHEMA </a:t>
            </a:r>
            <a:r>
              <a:rPr lang="fr-FR" sz="2000" dirty="0" smtClean="0">
                <a:solidFill>
                  <a:schemeClr val="accent2"/>
                </a:solidFill>
              </a:rPr>
              <a:t>DE FONCTIONNEMENT GLOBAL</a:t>
            </a:r>
            <a:endParaRPr lang="fr-FR" sz="2000" dirty="0">
              <a:solidFill>
                <a:schemeClr val="accent2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10" y="1930401"/>
            <a:ext cx="8506930" cy="3933312"/>
          </a:xfrm>
        </p:spPr>
      </p:pic>
    </p:spTree>
    <p:extLst>
      <p:ext uri="{BB962C8B-B14F-4D97-AF65-F5344CB8AC3E}">
        <p14:creationId xmlns:p14="http://schemas.microsoft.com/office/powerpoint/2010/main" val="6883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E">
  <a:themeElements>
    <a:clrScheme name="ECE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007179"/>
      </a:accent1>
      <a:accent2>
        <a:srgbClr val="008E98"/>
      </a:accent2>
      <a:accent3>
        <a:srgbClr val="135054"/>
      </a:accent3>
      <a:accent4>
        <a:srgbClr val="3FA4AB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E" id="{F6563C38-AF1A-0044-994A-21323FC951A4}" vid="{4A7F29C5-BD01-8D46-B63B-036E37705EB4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ECE</Template>
  <TotalTime>568</TotalTime>
  <Words>791</Words>
  <Application>Microsoft Macintosh PowerPoint</Application>
  <PresentationFormat>Grand écran</PresentationFormat>
  <Paragraphs>132</Paragraphs>
  <Slides>27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2" baseType="lpstr">
      <vt:lpstr>Calibri</vt:lpstr>
      <vt:lpstr>Trebuchet MS</vt:lpstr>
      <vt:lpstr>Wingdings 3</vt:lpstr>
      <vt:lpstr>Arial</vt:lpstr>
      <vt:lpstr>ECE</vt:lpstr>
      <vt:lpstr>Présentation Projet/Stage</vt:lpstr>
      <vt:lpstr>Plan</vt:lpstr>
      <vt:lpstr>Contexte</vt:lpstr>
      <vt:lpstr>Contexte</vt:lpstr>
      <vt:lpstr>Contexte EXEMPLE SIMPLE DE L’IOT</vt:lpstr>
      <vt:lpstr>Contexte</vt:lpstr>
      <vt:lpstr>Contexte</vt:lpstr>
      <vt:lpstr>Fonctionnement</vt:lpstr>
      <vt:lpstr>Fonctionnement SCHEMA DE FONCTIONNEMENT GLOBAL</vt:lpstr>
      <vt:lpstr>Fonctionnement SIMPLE COMPORTEMENT DU FEU</vt:lpstr>
      <vt:lpstr>Fonctionnement SITUATION D’UN VÉHICULE PRIORITAIRE</vt:lpstr>
      <vt:lpstr>Choix techniques</vt:lpstr>
      <vt:lpstr>Choix techniques</vt:lpstr>
      <vt:lpstr>Choix technique SCHEMA GLOBAL ROUTER</vt:lpstr>
      <vt:lpstr>Choix techniques</vt:lpstr>
      <vt:lpstr>Choix techniques</vt:lpstr>
      <vt:lpstr>Choix techniques</vt:lpstr>
      <vt:lpstr>Réalisation</vt:lpstr>
      <vt:lpstr>Réalisation SIMPLE COMPORTEMENT DU FEU</vt:lpstr>
      <vt:lpstr>Réalisation SIMPLE COMPORTEMENT DU FEU</vt:lpstr>
      <vt:lpstr>Réalisation SITUATION D’UN VÉHICULE PRIORITAIRE</vt:lpstr>
      <vt:lpstr>Réalisation</vt:lpstr>
      <vt:lpstr>Réalisation</vt:lpstr>
      <vt:lpstr>Réalisation SYNCHRONISATION DES FEUX</vt:lpstr>
      <vt:lpstr>Développement futurs</vt:lpstr>
      <vt:lpstr>Développement futurs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Jeterim Piccolo</dc:creator>
  <cp:lastModifiedBy>Jeterim Piccolo</cp:lastModifiedBy>
  <cp:revision>80</cp:revision>
  <dcterms:created xsi:type="dcterms:W3CDTF">2018-05-18T09:10:46Z</dcterms:created>
  <dcterms:modified xsi:type="dcterms:W3CDTF">2018-05-30T14:02:58Z</dcterms:modified>
</cp:coreProperties>
</file>