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10" r:id="rId5"/>
    <p:sldId id="311" r:id="rId6"/>
    <p:sldId id="306" r:id="rId7"/>
    <p:sldId id="300" r:id="rId8"/>
    <p:sldId id="303" r:id="rId9"/>
    <p:sldId id="312" r:id="rId10"/>
    <p:sldId id="305" r:id="rId11"/>
    <p:sldId id="314" r:id="rId12"/>
    <p:sldId id="299" r:id="rId13"/>
    <p:sldId id="29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AE8"/>
    <a:srgbClr val="476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94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252186-C111-43A8-A0F7-F77FFDE4DF82}" type="datetimeFigureOut">
              <a:rPr lang="en-US" smtClean="0"/>
              <a:t>8/3/2025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6CFAD-C154-4C9C-AD01-665A505506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BBB5B-F3DE-41D7-B279-483D20E8E363}" type="datetimeFigureOut">
              <a:rPr lang="en-US" smtClean="0"/>
              <a:t>8/3/2025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62BC0-7DC4-4569-951D-2BB9475345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909" y="2335192"/>
            <a:ext cx="9792182" cy="21876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lIns="914400" tIns="91440" rIns="914400" anchor="ctr"/>
          <a:lstStyle>
            <a:lvl1pPr algn="ctr">
              <a:defRPr sz="5400" b="1" cap="all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5E8994-67B0-7A02-C300-323269156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32671" y="0"/>
            <a:ext cx="7659329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3791" y="787869"/>
            <a:ext cx="2743200" cy="2142144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EA6B5C4-24E3-C021-071B-DFF6C6CC49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3449" y="3429000"/>
            <a:ext cx="2920796" cy="29273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4572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600" spc="100" baseline="0"/>
            </a:lvl2pPr>
            <a:lvl3pPr marL="9144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400" spc="100" baseline="0"/>
            </a:lvl3pPr>
            <a:lvl4pPr marL="13716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spc="100" baseline="0"/>
            </a:lvl4pPr>
            <a:lvl5pPr marL="18288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2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220928" y="787869"/>
            <a:ext cx="6292646" cy="54322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0559" y="1"/>
            <a:ext cx="4952999" cy="2182482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731520" rIns="731520"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942932" y="0"/>
            <a:ext cx="7249067" cy="218248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2924355"/>
            <a:ext cx="3769525" cy="330064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5C19A-AE6A-FEDE-6B3C-9B1701F4C50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33262" y="2932801"/>
            <a:ext cx="6411912" cy="3300851"/>
          </a:xfrm>
          <a:prstGeom prst="rect">
            <a:avLst/>
          </a:prstGeom>
        </p:spPr>
        <p:txBody>
          <a:bodyPr/>
          <a:lstStyle>
            <a:lvl1pPr marL="283464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1pPr>
            <a:lvl2pPr marL="9144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2pPr>
            <a:lvl3pPr marL="13716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3pPr>
            <a:lvl4pPr marL="18288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4pPr>
            <a:lvl5pPr marL="22860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6722F2-1968-8B82-9382-187D808D9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41541"/>
            <a:ext cx="10515600" cy="1215894"/>
          </a:xfrm>
          <a:prstGeom prst="rect">
            <a:avLst/>
          </a:prstGeom>
        </p:spPr>
        <p:txBody>
          <a:bodyPr anchor="b"/>
          <a:lstStyle>
            <a:lvl1pPr algn="ctr">
              <a:defRPr sz="2400" cap="all" spc="1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59468" y="2674190"/>
            <a:ext cx="10494331" cy="36058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cap="all"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0061" y="1541398"/>
            <a:ext cx="4442603" cy="21248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30061" y="3984426"/>
            <a:ext cx="4442603" cy="242499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71736" y="0"/>
            <a:ext cx="5420263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425779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772276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4747" y="2365057"/>
            <a:ext cx="4377400" cy="2160644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3EFFF7-FFC6-16DF-B4AB-DD5A1A1DA9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27896" y="0"/>
            <a:ext cx="3344379" cy="6858000"/>
          </a:xfrm>
          <a:custGeom>
            <a:avLst/>
            <a:gdLst>
              <a:gd name="connsiteX0" fmla="*/ 0 w 3344379"/>
              <a:gd name="connsiteY0" fmla="*/ 0 h 6858000"/>
              <a:gd name="connsiteX1" fmla="*/ 3344379 w 3344379"/>
              <a:gd name="connsiteY1" fmla="*/ 0 h 6858000"/>
              <a:gd name="connsiteX2" fmla="*/ 3344379 w 3344379"/>
              <a:gd name="connsiteY2" fmla="*/ 6858000 h 6858000"/>
              <a:gd name="connsiteX3" fmla="*/ 0 w 334437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4379" h="6858000">
                <a:moveTo>
                  <a:pt x="0" y="0"/>
                </a:moveTo>
                <a:lnTo>
                  <a:pt x="3344379" y="0"/>
                </a:lnTo>
                <a:lnTo>
                  <a:pt x="33443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 dirty="0"/>
              <a:t>Blank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6E802E-B214-0AE3-69C8-CBCA885C70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35900" y="2071688"/>
            <a:ext cx="3773488" cy="2732087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4572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2pPr>
            <a:lvl3pPr marL="9144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3pPr>
            <a:lvl4pPr marL="13716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4pPr>
            <a:lvl5pPr marL="18288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"/>
            <a:ext cx="1219200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909" y="2335192"/>
            <a:ext cx="9792182" cy="218761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lIns="914400" tIns="182880" rIns="914400" anchor="ctr"/>
          <a:lstStyle>
            <a:lvl1pPr algn="ctr">
              <a:defRPr sz="5400" b="1" cap="all" spc="100" baseline="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3712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CC6C658-B6F5-98D2-4D95-EA3030D6F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2" y="-7084"/>
            <a:ext cx="12212321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0065" y="2372810"/>
            <a:ext cx="4352081" cy="2129742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89480" y="0"/>
            <a:ext cx="5394960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C3FAF69-7EBE-817B-DCEA-4A1595820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7515"/>
            <a:ext cx="4661648" cy="6871651"/>
          </a:xfrm>
          <a:prstGeom prst="rect">
            <a:avLst/>
          </a:prstGeom>
          <a:solidFill>
            <a:srgbClr val="476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608" y="804862"/>
            <a:ext cx="3401992" cy="5121375"/>
          </a:xfrm>
          <a:prstGeom prst="rect">
            <a:avLst/>
          </a:prstGeom>
          <a:ln w="28575">
            <a:noFill/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4F9403-8AE5-DF79-EFCF-E99EABB8341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79338" y="804863"/>
            <a:ext cx="5716587" cy="5248276"/>
          </a:xfrm>
          <a:prstGeom prst="rect">
            <a:avLst/>
          </a:prstGeom>
        </p:spPr>
        <p:txBody>
          <a:bodyPr anchor="ctr"/>
          <a:lstStyle>
            <a:lvl1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1pPr>
            <a:lvl2pPr marL="73152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2pPr>
            <a:lvl3pPr marL="109728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3pPr>
            <a:lvl4pPr marL="146304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4pPr>
            <a:lvl5pPr marL="1828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7727" y="2060294"/>
            <a:ext cx="4359795" cy="2141316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-9009"/>
            <a:ext cx="5521124" cy="68785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70878" y="4550199"/>
            <a:ext cx="4359795" cy="1790164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800" b="1" cap="all" spc="100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1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706056"/>
            <a:ext cx="6323957" cy="1088020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3273F-AE8F-21E6-A06E-52686D65496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35563" y="2291786"/>
            <a:ext cx="3017837" cy="3967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2pPr>
            <a:lvl3pPr marL="685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3pPr>
            <a:lvl4pPr marL="11430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4pPr>
            <a:lvl5pPr marL="16002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011C768-FB8E-F917-0CF9-C9B7DA4CAA6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473281" y="2294680"/>
            <a:ext cx="3136127" cy="39672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spc="100" baseline="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2pPr>
            <a:lvl3pPr marL="685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3pPr>
            <a:lvl4pPr marL="11430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4pPr>
            <a:lvl5pPr marL="16002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D970D0-182D-96E3-04B5-5D634F9C4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6143"/>
            <a:ext cx="10515600" cy="1229033"/>
          </a:xfrm>
          <a:prstGeom prst="rect">
            <a:avLst/>
          </a:prstGeom>
        </p:spPr>
        <p:txBody>
          <a:bodyPr anchor="b"/>
          <a:lstStyle>
            <a:lvl1pPr algn="ctr">
              <a:defRPr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E453354-6167-7227-F443-F984688CC4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49775" y="2858625"/>
            <a:ext cx="3941763" cy="3338513"/>
          </a:xfrm>
          <a:prstGeom prst="rect">
            <a:avLst/>
          </a:prstGeom>
        </p:spPr>
        <p:txBody>
          <a:bodyPr/>
          <a:lstStyle>
            <a:lvl1pPr marL="347472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800" spc="100" baseline="0"/>
            </a:lvl1pPr>
            <a:lvl2pPr marL="6858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sz="1600" spc="100" baseline="0"/>
            </a:lvl2pPr>
            <a:lvl3pPr marL="11430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 sz="1400" spc="100" baseline="0"/>
            </a:lvl3pPr>
            <a:lvl4pPr marL="16002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200" spc="100" baseline="0"/>
            </a:lvl4pPr>
            <a:lvl5pPr marL="20574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LcPeriod"/>
              <a:defRPr sz="12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DDA14B5C-C6A4-65FB-34DD-E1C0FF465FF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342681" y="2858625"/>
            <a:ext cx="6011119" cy="33385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sz="1800" spc="100" baseline="0"/>
            </a:lvl1pPr>
            <a:lvl2pPr marL="28575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2pPr>
            <a:lvl3pPr marL="6858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3pPr>
            <a:lvl4pPr marL="11430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4pPr>
            <a:lvl5pPr marL="16002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spc="10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766915"/>
            <a:ext cx="2782529" cy="21630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anchor="ctr"/>
          <a:lstStyle>
            <a:lvl1pPr algn="ctr">
              <a:lnSpc>
                <a:spcPct val="100000"/>
              </a:lnSpc>
              <a:defRPr sz="240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4796" y="960385"/>
            <a:ext cx="6341212" cy="1969628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716594"/>
            <a:ext cx="12192000" cy="31414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87306C-81BA-4795-A5CA-9392456A8C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3" r:id="rId3"/>
    <p:sldLayoutId id="2147483669" r:id="rId4"/>
    <p:sldLayoutId id="2147483651" r:id="rId5"/>
    <p:sldLayoutId id="2147483671" r:id="rId6"/>
    <p:sldLayoutId id="2147483652" r:id="rId7"/>
    <p:sldLayoutId id="2147483653" r:id="rId8"/>
    <p:sldLayoutId id="2147483650" r:id="rId9"/>
    <p:sldLayoutId id="2147483664" r:id="rId10"/>
    <p:sldLayoutId id="2147483659" r:id="rId11"/>
    <p:sldLayoutId id="2147483662" r:id="rId12"/>
    <p:sldLayoutId id="214748367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Close-up of a green field">
            <a:extLst>
              <a:ext uri="{FF2B5EF4-FFF2-40B4-BE49-F238E27FC236}">
                <a16:creationId xmlns:a16="http://schemas.microsoft.com/office/drawing/2014/main" id="{FE4A4B5C-D71A-0CFA-A601-EB93F13F5AA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50000"/>
          </a:blip>
          <a:srcRect/>
          <a:stretch/>
        </p:blipFill>
        <p:spPr>
          <a:xfrm>
            <a:off x="0" y="-2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0147929-8D39-DAA9-C3C5-4829D9C3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1" y="646350"/>
            <a:ext cx="11597950" cy="1826262"/>
          </a:xfrm>
        </p:spPr>
        <p:txBody>
          <a:bodyPr/>
          <a:lstStyle/>
          <a:p>
            <a:r>
              <a:rPr lang="en-US" sz="3200" u="sng" spc="0" dirty="0">
                <a:solidFill>
                  <a:schemeClr val="bg2"/>
                </a:solidFill>
              </a:rPr>
              <a:t>Analyzing Factors Affecting Crop Production in Rwanda (2000–2027)</a:t>
            </a:r>
            <a:br>
              <a:rPr lang="en-US" sz="2000" u="sng" dirty="0">
                <a:solidFill>
                  <a:schemeClr val="bg2"/>
                </a:solidFill>
              </a:rPr>
            </a:br>
            <a:br>
              <a:rPr lang="en-US" sz="2000" u="sng" dirty="0">
                <a:solidFill>
                  <a:schemeClr val="bg2"/>
                </a:solidFill>
              </a:rPr>
            </a:br>
            <a:br>
              <a:rPr lang="en-US" sz="2000" u="sng" dirty="0">
                <a:solidFill>
                  <a:schemeClr val="bg2"/>
                </a:solidFill>
              </a:rPr>
            </a:br>
            <a:endParaRPr lang="en-US" sz="2000" u="sng" dirty="0">
              <a:solidFill>
                <a:schemeClr val="bg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90A9C7-B5E9-939E-B245-52E8796E571F}"/>
              </a:ext>
            </a:extLst>
          </p:cNvPr>
          <p:cNvSpPr txBox="1"/>
          <p:nvPr/>
        </p:nvSpPr>
        <p:spPr>
          <a:xfrm>
            <a:off x="457200" y="3261050"/>
            <a:ext cx="45253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chemeClr val="bg2"/>
                </a:solidFill>
              </a:rPr>
              <a:t>Kabucye</a:t>
            </a:r>
            <a:r>
              <a:rPr lang="en-US" sz="3600" b="1" dirty="0">
                <a:solidFill>
                  <a:schemeClr val="bg2"/>
                </a:solidFill>
              </a:rPr>
              <a:t> Kelly 27113</a:t>
            </a:r>
            <a:endParaRPr lang="en-US" sz="3600" dirty="0">
              <a:solidFill>
                <a:schemeClr val="bg2"/>
              </a:solidFill>
            </a:endParaRPr>
          </a:p>
          <a:p>
            <a:r>
              <a:rPr lang="en-US" b="1" dirty="0">
                <a:solidFill>
                  <a:schemeClr val="bg2"/>
                </a:solidFill>
              </a:rPr>
              <a:t>Institution: Adventist University of Central Africa (AUCA)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FINAL-EXAM CAPSTONE PROJECT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Academic Year:</a:t>
            </a:r>
            <a:r>
              <a:rPr lang="en-US" dirty="0">
                <a:solidFill>
                  <a:schemeClr val="bg2"/>
                </a:solidFill>
              </a:rPr>
              <a:t> 2024–2025, </a:t>
            </a:r>
            <a:r>
              <a:rPr lang="en-US" b="1" dirty="0">
                <a:solidFill>
                  <a:schemeClr val="bg2"/>
                </a:solidFill>
              </a:rPr>
              <a:t>Semester III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Course Code and Name:</a:t>
            </a:r>
            <a:r>
              <a:rPr lang="en-US" dirty="0">
                <a:solidFill>
                  <a:schemeClr val="bg2"/>
                </a:solidFill>
              </a:rPr>
              <a:t> INSY 8413 | </a:t>
            </a:r>
            <a:r>
              <a:rPr lang="en-US" i="1" dirty="0">
                <a:solidFill>
                  <a:schemeClr val="bg2"/>
                </a:solidFill>
              </a:rPr>
              <a:t>Introduction to Big Data Analytics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Assistant Lecturer:</a:t>
            </a:r>
            <a:r>
              <a:rPr lang="en-US" dirty="0">
                <a:solidFill>
                  <a:schemeClr val="bg2"/>
                </a:solidFill>
              </a:rPr>
              <a:t> Eric </a:t>
            </a:r>
            <a:r>
              <a:rPr lang="en-US" dirty="0" err="1">
                <a:solidFill>
                  <a:schemeClr val="bg2"/>
                </a:solidFill>
              </a:rPr>
              <a:t>Maniraguha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b="1" dirty="0">
                <a:solidFill>
                  <a:schemeClr val="bg2"/>
                </a:solidFill>
              </a:rPr>
              <a:t>Group: E</a:t>
            </a:r>
          </a:p>
          <a:p>
            <a:r>
              <a:rPr lang="en-US" b="1" dirty="0">
                <a:solidFill>
                  <a:schemeClr val="bg2"/>
                </a:solidFill>
              </a:rPr>
              <a:t>Date:</a:t>
            </a:r>
            <a:r>
              <a:rPr lang="en-US" dirty="0">
                <a:solidFill>
                  <a:schemeClr val="bg2"/>
                </a:solidFill>
              </a:rPr>
              <a:t> 3rd August 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68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CBCD3B-EAB4-87E8-85AB-C9DDB7162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061" y="459753"/>
            <a:ext cx="4442603" cy="212482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335026-4908-B82C-0C3C-4E5E0498CB6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7662" y="3060921"/>
            <a:ext cx="4442603" cy="2424999"/>
          </a:xfrm>
        </p:spPr>
        <p:txBody>
          <a:bodyPr/>
          <a:lstStyle/>
          <a:p>
            <a:r>
              <a:rPr lang="en-US" dirty="0"/>
              <a:t>KABUCYE KELLY​​ 27113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Kel.kabucye@gmail.com</a:t>
            </a:r>
          </a:p>
          <a:p>
            <a:r>
              <a:rPr lang="en-US" dirty="0"/>
              <a:t>Intro to Big Data Final Capstone Project</a:t>
            </a:r>
          </a:p>
          <a:p>
            <a:endParaRPr lang="en-US" dirty="0"/>
          </a:p>
        </p:txBody>
      </p:sp>
      <p:pic>
        <p:nvPicPr>
          <p:cNvPr id="15" name="Picture Placeholder 14" descr="A close up of a leaf">
            <a:extLst>
              <a:ext uri="{FF2B5EF4-FFF2-40B4-BE49-F238E27FC236}">
                <a16:creationId xmlns:a16="http://schemas.microsoft.com/office/drawing/2014/main" id="{C59CFD32-0A41-78F6-63F2-D8BBA2F23D0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55" r="55"/>
          <a:stretch/>
        </p:blipFill>
        <p:spPr>
          <a:xfrm>
            <a:off x="8067495" y="0"/>
            <a:ext cx="4115173" cy="6858000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E682A3-E8AC-94CE-5EF6-C76093993FC4}"/>
              </a:ext>
            </a:extLst>
          </p:cNvPr>
          <p:cNvSpPr txBox="1"/>
          <p:nvPr/>
        </p:nvSpPr>
        <p:spPr>
          <a:xfrm>
            <a:off x="0" y="5561044"/>
            <a:ext cx="8076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/>
              <a:t>“Whatever you do, work at it with all your heart, as working for the Lord, not for human masters.” </a:t>
            </a:r>
            <a:r>
              <a:rPr lang="en-US" sz="1200" i="1" dirty="0"/>
              <a:t>— Colossians 3:23 (NIV) </a:t>
            </a:r>
          </a:p>
        </p:txBody>
      </p:sp>
    </p:spTree>
    <p:extLst>
      <p:ext uri="{BB962C8B-B14F-4D97-AF65-F5344CB8AC3E}">
        <p14:creationId xmlns:p14="http://schemas.microsoft.com/office/powerpoint/2010/main" val="301015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BF4AF3-2D87-5D1D-245D-49E6F0B09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u="sng" dirty="0"/>
              <a:t>Project Introduction &amp; Key Findings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60AC9C6-9FE4-3241-8CA0-AD7E3695BE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5234" y="2233474"/>
            <a:ext cx="3941763" cy="2114592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u="sng" dirty="0">
                <a:latin typeface="Arial" panose="020B0604020202020204" pitchFamily="34" charset="0"/>
              </a:rPr>
              <a:t>Problem Statement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Rwanda’s staple crop yields (maize, beans, rice) are subject to environmental and input fluctuations. This project investigates how </a:t>
            </a:r>
            <a:r>
              <a:rPr lang="en-US" altLang="en-US" sz="1400" b="1" dirty="0">
                <a:latin typeface="Arial" panose="020B0604020202020204" pitchFamily="34" charset="0"/>
              </a:rPr>
              <a:t>rainfall</a:t>
            </a:r>
            <a:r>
              <a:rPr lang="en-US" altLang="en-US" sz="1400" dirty="0">
                <a:latin typeface="Arial" panose="020B0604020202020204" pitchFamily="34" charset="0"/>
              </a:rPr>
              <a:t>, </a:t>
            </a:r>
            <a:r>
              <a:rPr lang="en-US" altLang="en-US" sz="1400" b="1" dirty="0">
                <a:latin typeface="Arial" panose="020B0604020202020204" pitchFamily="34" charset="0"/>
              </a:rPr>
              <a:t>fertilizer usage</a:t>
            </a:r>
            <a:r>
              <a:rPr lang="en-US" altLang="en-US" sz="1400" dirty="0">
                <a:latin typeface="Arial" panose="020B0604020202020204" pitchFamily="34" charset="0"/>
              </a:rPr>
              <a:t>, and </a:t>
            </a:r>
            <a:r>
              <a:rPr lang="en-US" altLang="en-US" sz="1400" b="1" dirty="0">
                <a:latin typeface="Arial" panose="020B0604020202020204" pitchFamily="34" charset="0"/>
              </a:rPr>
              <a:t>land area</a:t>
            </a:r>
            <a:r>
              <a:rPr lang="en-US" altLang="en-US" sz="1400" dirty="0">
                <a:latin typeface="Arial" panose="020B0604020202020204" pitchFamily="34" charset="0"/>
              </a:rPr>
              <a:t> have influenced production from </a:t>
            </a:r>
            <a:r>
              <a:rPr lang="en-US" altLang="en-US" sz="1400" b="1" dirty="0">
                <a:latin typeface="Arial" panose="020B0604020202020204" pitchFamily="34" charset="0"/>
              </a:rPr>
              <a:t>2000–2021</a:t>
            </a:r>
            <a:r>
              <a:rPr lang="en-US" altLang="en-US" sz="1400" dirty="0">
                <a:latin typeface="Arial" panose="020B0604020202020204" pitchFamily="34" charset="0"/>
              </a:rPr>
              <a:t>, and generates forecasts through </a:t>
            </a:r>
            <a:r>
              <a:rPr lang="en-US" altLang="en-US" sz="1400" b="1" dirty="0">
                <a:latin typeface="Arial" panose="020B0604020202020204" pitchFamily="34" charset="0"/>
              </a:rPr>
              <a:t>2027</a:t>
            </a:r>
            <a:r>
              <a:rPr lang="en-US" altLang="en-US" sz="1400" dirty="0">
                <a:latin typeface="Arial" panose="020B0604020202020204" pitchFamily="34" charset="0"/>
              </a:rPr>
              <a:t> to guide evidence-based planning</a:t>
            </a:r>
            <a:endParaRPr lang="en-US" sz="140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460E0D2-247A-DE5B-D90C-833E6630CC4D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4629960" y="2171919"/>
            <a:ext cx="6550090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Analyze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historical trends in crop production, rainfall, fertilizer use, and land area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the relationships between inputs and yields using linear regression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Forecast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future production (2022–2027) for maize and beans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Recommend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data-driven strategies to improve food security</a:t>
            </a:r>
          </a:p>
          <a:p>
            <a:pPr>
              <a:lnSpc>
                <a:spcPct val="100000"/>
              </a:lnSpc>
            </a:pPr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Key Findings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Maize: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High fertilizer efficiency—projected to peak in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2024 (~697,900 t)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Beans: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Strong sensitivity to rainfall—highest yield predicted in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2023 (~1.42 M t)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Rainfall &amp; Fertilizer: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Primary drivers; years with higher inputs align with stronger production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Total Forecast: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~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6.82 M 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predicted across both crops (2022–2027), averaging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568.7 K t/yr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FD60DB-DB41-7E76-1C7E-B7F0777ACC34}"/>
              </a:ext>
            </a:extLst>
          </p:cNvPr>
          <p:cNvSpPr txBox="1"/>
          <p:nvPr/>
        </p:nvSpPr>
        <p:spPr>
          <a:xfrm>
            <a:off x="345234" y="6203802"/>
            <a:ext cx="11747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“These insights can help policymakers and farmers optimize input allocation, anticipate dry-year risks, and plan for sustainable yield improvements.”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E42413-062C-2DE6-C2D8-E07DD5F2FAE3}"/>
              </a:ext>
            </a:extLst>
          </p:cNvPr>
          <p:cNvSpPr txBox="1"/>
          <p:nvPr/>
        </p:nvSpPr>
        <p:spPr>
          <a:xfrm>
            <a:off x="345234" y="4525924"/>
            <a:ext cx="394176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Data Sources</a:t>
            </a:r>
          </a:p>
          <a:p>
            <a:r>
              <a:rPr lang="en-US" b="1" dirty="0" err="1"/>
              <a:t>FAOStat</a:t>
            </a:r>
            <a:r>
              <a:rPr lang="en-US" dirty="0"/>
              <a:t>: </a:t>
            </a:r>
            <a:r>
              <a:rPr lang="en-US" sz="1400" dirty="0"/>
              <a:t>Crop production, area harvested, fertilizer consumption</a:t>
            </a:r>
          </a:p>
          <a:p>
            <a:r>
              <a:rPr lang="en-US" b="1" dirty="0"/>
              <a:t>World Bank</a:t>
            </a:r>
            <a:r>
              <a:rPr lang="en-US" dirty="0"/>
              <a:t>: </a:t>
            </a:r>
            <a:r>
              <a:rPr lang="en-US" sz="1400" dirty="0"/>
              <a:t>Annual rainfall data for Rwanda (2000–2021)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07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CDA2767E-38F3-49F7-BE02-EA3E6C7C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31" y="951722"/>
            <a:ext cx="4588535" cy="1110344"/>
          </a:xfrm>
          <a:ln>
            <a:noFill/>
          </a:ln>
        </p:spPr>
        <p:txBody>
          <a:bodyPr/>
          <a:lstStyle/>
          <a:p>
            <a:r>
              <a:rPr lang="en-US" sz="4000" b="1" u="sng" dirty="0"/>
              <a:t>Methodology</a:t>
            </a:r>
            <a:br>
              <a:rPr lang="en-US" b="1" u="sng" dirty="0"/>
            </a:br>
            <a:endParaRPr lang="en-US" u="sng" dirty="0"/>
          </a:p>
        </p:txBody>
      </p:sp>
      <p:sp>
        <p:nvSpPr>
          <p:cNvPr id="50" name="Text Placeholder 17">
            <a:extLst>
              <a:ext uri="{FF2B5EF4-FFF2-40B4-BE49-F238E27FC236}">
                <a16:creationId xmlns:a16="http://schemas.microsoft.com/office/drawing/2014/main" id="{62192F0C-65C9-4E6D-9314-81FB7E4DB4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61250" y="65314"/>
            <a:ext cx="7330750" cy="6727371"/>
          </a:xfrm>
        </p:spPr>
        <p:txBody>
          <a:bodyPr anchor="ctr"/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1. Data Cleaning (Python)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Combined four datasets: Production, Area, Fertilizer, and Rainfall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Filtered for Rwanda (2000–2021), handled missing values, reshaped and normalized data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Merged on common keys (Year, Item)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2. Exploratory Data Analysis (Power BI)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Analyzed trends in crop production, rainfall, fertilizer use, and land efficiency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Created visual comparisons across crops and years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3. Regression Modeling (Python)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Applied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Linear Regression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to model crop production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Trained model on 3 input features: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Rainfall (mm)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Fertilizer (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tonnes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Area Harvested (ha)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Used model to forecast production (2022–2027)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4. Dashboard Development (Power BI)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Designed a 4-page interactive dashboard:</a:t>
            </a:r>
          </a:p>
          <a:p>
            <a:pPr lvl="1"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Trends, Inputs, Yield Insights, Predictions &amp; KPIs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Added slicers, filters, and clear visual storytelling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490171-2859-5322-0F76-C05597544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BDC7B5-63AB-E462-353C-75509B6382E9}"/>
              </a:ext>
            </a:extLst>
          </p:cNvPr>
          <p:cNvSpPr txBox="1"/>
          <p:nvPr/>
        </p:nvSpPr>
        <p:spPr>
          <a:xfrm>
            <a:off x="6789" y="1819470"/>
            <a:ext cx="476581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Approach Overview</a:t>
            </a:r>
          </a:p>
          <a:p>
            <a:r>
              <a:rPr lang="en-US" dirty="0"/>
              <a:t>This project followed a structured data science workflow, combining Python for preprocessing and modeling, with Power BI for data exploration and dashboard creation.</a:t>
            </a:r>
          </a:p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3AA95A5-9901-C1DC-732B-7BBE87403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31" y="3787173"/>
            <a:ext cx="458853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Tools Used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 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Notebook):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cleaning, merging, and regression modeling using pandas, scikit-learn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Power BI: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Interactive dashboard creation, visual analysis, and presentation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65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682336-2973-D5FA-2FBF-7B9AA0E5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067" y="0"/>
            <a:ext cx="4952999" cy="1670180"/>
          </a:xfrm>
        </p:spPr>
        <p:txBody>
          <a:bodyPr/>
          <a:lstStyle/>
          <a:p>
            <a:r>
              <a:rPr lang="en-US" b="1" u="sng" dirty="0"/>
              <a:t>Methodology</a:t>
            </a:r>
            <a:br>
              <a:rPr lang="en-US" b="1" u="sng" dirty="0"/>
            </a:br>
            <a:endParaRPr lang="en-US" dirty="0"/>
          </a:p>
        </p:txBody>
      </p:sp>
      <p:pic>
        <p:nvPicPr>
          <p:cNvPr id="60" name="Picture Placeholder 59" descr="A picture containing grass sprouting">
            <a:extLst>
              <a:ext uri="{FF2B5EF4-FFF2-40B4-BE49-F238E27FC236}">
                <a16:creationId xmlns:a16="http://schemas.microsoft.com/office/drawing/2014/main" id="{203BE455-3949-41E3-AD2E-8F6C87C3836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" b="179"/>
          <a:stretch/>
        </p:blipFill>
        <p:spPr>
          <a:xfrm>
            <a:off x="4942932" y="1"/>
            <a:ext cx="7249067" cy="1659476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44C2A3-12E7-A6E7-1D8A-9A1EC6331F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9687" y="2123324"/>
            <a:ext cx="2847203" cy="459227"/>
          </a:xfrm>
        </p:spPr>
        <p:txBody>
          <a:bodyPr/>
          <a:lstStyle/>
          <a:p>
            <a:r>
              <a:rPr lang="en-US" dirty="0"/>
              <a:t>1.Data Cleaning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22C2C2A-DE50-E0B7-C018-3DCB867E36A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35867" y="2003027"/>
            <a:ext cx="6411912" cy="33008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2.Exploratory Data Analysis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B4D8E8-D0EF-11C8-495B-3876957CD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4CCB3C-FF06-7147-C919-316027D97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18" y="2692719"/>
            <a:ext cx="3257750" cy="28163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D7FE66-F083-9710-A43E-AAF9A0D12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5910" y="2678723"/>
            <a:ext cx="4089240" cy="2883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19B009-CBF6-4205-56BC-595E375D36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6201" y="2830787"/>
            <a:ext cx="4012164" cy="275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1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A6EA623-FC3F-8EBD-1C1B-072A21C29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59" y="1"/>
            <a:ext cx="4952999" cy="1129002"/>
          </a:xfrm>
        </p:spPr>
        <p:txBody>
          <a:bodyPr/>
          <a:lstStyle/>
          <a:p>
            <a:r>
              <a:rPr lang="en-US" b="1" u="sng" dirty="0"/>
              <a:t>Methodology</a:t>
            </a:r>
            <a:br>
              <a:rPr lang="en-US" b="1" u="sng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426A677-AB14-120F-120D-49ADB816D3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6545" y="1129004"/>
            <a:ext cx="3565659" cy="70912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Regression Model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B5E8F6-00C5-DC14-76F0-A44BD4CC00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10174" y="1129003"/>
            <a:ext cx="4343626" cy="8117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Interactive Dashboard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347400-F1A2-FAFC-8A83-9280B6C44D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5" name="Picture Placeholder 59" descr="A picture containing grass sprouting">
            <a:extLst>
              <a:ext uri="{FF2B5EF4-FFF2-40B4-BE49-F238E27FC236}">
                <a16:creationId xmlns:a16="http://schemas.microsoft.com/office/drawing/2014/main" id="{A898E7E7-C3FF-D590-2D27-91337005F19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" b="179"/>
          <a:stretch/>
        </p:blipFill>
        <p:spPr>
          <a:xfrm>
            <a:off x="4943475" y="0"/>
            <a:ext cx="7248525" cy="1129003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2D749CE-D564-C56F-4CC4-C57DC7216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47" y="1534885"/>
            <a:ext cx="4144526" cy="26823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50F4106-23A3-42B0-7E89-19C4DEE35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59" y="4217284"/>
            <a:ext cx="3565659" cy="24944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7C418E-C5B4-8122-133D-F5DE2E2AB7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085" y="1752308"/>
            <a:ext cx="7777536" cy="478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12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AEBF-73B2-2188-6E43-D85E8297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70384"/>
          </a:xfrm>
        </p:spPr>
        <p:txBody>
          <a:bodyPr/>
          <a:lstStyle/>
          <a:p>
            <a:r>
              <a:rPr lang="en-US" dirty="0"/>
              <a:t>Key Results – Yield Efficiency &amp; Input Relationships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7CEFE-0DEF-0FD0-7309-B28CC0D2B15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0923" y="5117191"/>
            <a:ext cx="5235889" cy="142172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• Maize consistently showed higher yield per hectare than beans or rice.</a:t>
            </a:r>
          </a:p>
          <a:p>
            <a:pPr>
              <a:lnSpc>
                <a:spcPct val="10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• Overall yield improved from 2015 to 2021, suggesting better land-use efficiency.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1885A6-2008-15E5-517B-3CBBFE99B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2C15FF-BC8F-7DD4-8CB2-62F64194F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06" y="970384"/>
            <a:ext cx="4381500" cy="4029075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123A371-A50C-6B9E-67EA-FD2DED77387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376812" y="1173938"/>
            <a:ext cx="6815188" cy="2826754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98C918B-669B-095A-19DA-D8B2D25C0350}"/>
              </a:ext>
            </a:extLst>
          </p:cNvPr>
          <p:cNvSpPr txBox="1"/>
          <p:nvPr/>
        </p:nvSpPr>
        <p:spPr>
          <a:xfrm>
            <a:off x="5626358" y="4204246"/>
            <a:ext cx="61354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• Maize production showed strong correlation with fertilizer usage – making it fertilizer-efficient.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• Bean production was more influenced by rainfall variation, confirming its climate sensitivity.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• Rainfall had less consistent impact on maize, especially in years with good fertilizer input.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226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EAB21749-21E0-B555-8423-AF94BE383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59" y="1"/>
            <a:ext cx="4952999" cy="1035697"/>
          </a:xfrm>
        </p:spPr>
        <p:txBody>
          <a:bodyPr/>
          <a:lstStyle/>
          <a:p>
            <a:r>
              <a:rPr lang="en-US" sz="2000" dirty="0"/>
              <a:t>Predicted Crop Production (2022–2027)</a:t>
            </a:r>
          </a:p>
        </p:txBody>
      </p:sp>
      <p:pic>
        <p:nvPicPr>
          <p:cNvPr id="12" name="Picture Placeholder 20" descr="Close up of green grass">
            <a:extLst>
              <a:ext uri="{FF2B5EF4-FFF2-40B4-BE49-F238E27FC236}">
                <a16:creationId xmlns:a16="http://schemas.microsoft.com/office/drawing/2014/main" id="{C082290F-76CE-97A7-ECB5-83B0FEA27B3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13" b="37913"/>
          <a:stretch/>
        </p:blipFill>
        <p:spPr>
          <a:xfrm>
            <a:off x="4942932" y="0"/>
            <a:ext cx="7249067" cy="1035697"/>
          </a:xfrm>
        </p:spPr>
      </p:pic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54D8B3F-08C4-D0CB-E6CA-ED66FFEA32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3239" y="1212980"/>
            <a:ext cx="5039896" cy="454540"/>
          </a:xfrm>
        </p:spPr>
        <p:txBody>
          <a:bodyPr/>
          <a:lstStyle/>
          <a:p>
            <a:r>
              <a:rPr lang="en-US" sz="1400" b="1" dirty="0"/>
              <a:t>Figure: Forecasted Crop Production (Maize &amp; Beans)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6F2BD7-9344-D3BF-7573-9C6F4668798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6938867" y="1212980"/>
            <a:ext cx="4442198" cy="352697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D15DC2-8425-2530-3D59-ABE5D5C4A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33996" y="6222288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7AEEF9-3FAE-270E-813D-59C1ED4C4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559" y="1667521"/>
            <a:ext cx="6303017" cy="33008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4AEBA2-86C6-D8DB-2AE3-A7F53B05D9AB}"/>
              </a:ext>
            </a:extLst>
          </p:cNvPr>
          <p:cNvSpPr txBox="1"/>
          <p:nvPr/>
        </p:nvSpPr>
        <p:spPr>
          <a:xfrm>
            <a:off x="4786604" y="5190479"/>
            <a:ext cx="67906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• Total predicted production (2022–2027): ~6.82 million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tonnes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• Average yearly output: ~568,700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tonnes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• Maize predicted to peak in 2024 (~697,900 t), then decline 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• Beans expected to remain strong with highest yield in 2023 (~1.42M t) 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• Model reflects how rainfall and fertilizer trends impact output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878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0BA3D-9921-C7FC-BC8D-5FC0FFA6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4980" y="706056"/>
            <a:ext cx="6323957" cy="1088020"/>
          </a:xfrm>
        </p:spPr>
        <p:txBody>
          <a:bodyPr/>
          <a:lstStyle/>
          <a:p>
            <a:r>
              <a:rPr lang="en-US" sz="3200" b="1" u="sng" dirty="0"/>
              <a:t>Strategic Recommendations</a:t>
            </a:r>
          </a:p>
        </p:txBody>
      </p:sp>
      <p:pic>
        <p:nvPicPr>
          <p:cNvPr id="7" name="Picture Placeholder 26" descr="Arial view of an avenue of tree and pastures on either side">
            <a:extLst>
              <a:ext uri="{FF2B5EF4-FFF2-40B4-BE49-F238E27FC236}">
                <a16:creationId xmlns:a16="http://schemas.microsoft.com/office/drawing/2014/main" id="{839F036C-A908-D88B-93D2-2FC59D5D12A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4495801" cy="68580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9A34E-6529-A0C2-1EEE-44E5D83178A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35563" y="2291786"/>
            <a:ext cx="6966241" cy="3967224"/>
          </a:xfrm>
        </p:spPr>
        <p:txBody>
          <a:bodyPr/>
          <a:lstStyle/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Maintain or increase fertilizer investment for maize cultivation, especially through 2024, where the highest yields are forecasted.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Closely monitor rainfall trends in bean-growing regions — production is highly sensitive to rainfall variability.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 predictive data to inform resource allocation, planting schedules, and crop planning at the regional level.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Focus on improving yield per hectare rather than simply expanding cultivated land.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Integrate rainfall forecasting tools and early warnings into agricultural decision-making.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Promote sustainable land and input use to ensure long-term productivity and food security.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45A76-E100-EFC9-2708-1B1481747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A87306C-81BA-4795-A5CA-9392456A8C1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90A810-87FD-E3D6-5756-E11BBCA882DF}"/>
              </a:ext>
            </a:extLst>
          </p:cNvPr>
          <p:cNvSpPr txBox="1"/>
          <p:nvPr/>
        </p:nvSpPr>
        <p:spPr>
          <a:xfrm>
            <a:off x="5368828" y="6105121"/>
            <a:ext cx="6966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"Turning analysis into actionable strategies for improved food security."</a:t>
            </a:r>
          </a:p>
        </p:txBody>
      </p:sp>
    </p:spTree>
    <p:extLst>
      <p:ext uri="{BB962C8B-B14F-4D97-AF65-F5344CB8AC3E}">
        <p14:creationId xmlns:p14="http://schemas.microsoft.com/office/powerpoint/2010/main" val="1981909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C956DD-24CB-EBB6-1493-06042B2D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D9092A-92F9-2B75-FC44-3FE472468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A87306C-81BA-4795-A5CA-9392456A8C1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Placeholder 10" descr="A green rolling hills with a sunset">
            <a:extLst>
              <a:ext uri="{FF2B5EF4-FFF2-40B4-BE49-F238E27FC236}">
                <a16:creationId xmlns:a16="http://schemas.microsoft.com/office/drawing/2014/main" id="{60263E27-53CC-0812-7CDE-44895EFFEA0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0"/>
            <a:ext cx="4665305" cy="6858000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9B0124-CCD3-E854-1890-DB68AC7CC8D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64530" y="289249"/>
            <a:ext cx="5324333" cy="1959429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Continue investing in fertilizer distribution and farmer training, especially for maize.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Monitor rainfall-sensitive regions to improve bean yield predictability.  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Use forecasting tools to support early planning and resource allocation.</a:t>
            </a:r>
          </a:p>
          <a:p>
            <a:pPr marL="0" indent="0"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FC00C2-BDAB-3DDF-7B78-3528E51F424B}"/>
              </a:ext>
            </a:extLst>
          </p:cNvPr>
          <p:cNvSpPr txBox="1"/>
          <p:nvPr/>
        </p:nvSpPr>
        <p:spPr>
          <a:xfrm>
            <a:off x="4752563" y="1892108"/>
            <a:ext cx="43480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Challenges Faced: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Difficulty accessing high-quality, recent datasets that fit the project scope.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Missing values and mismatched structures across different sources (FAO, World Bank).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Complexity merging fertilizer data accurately due to format inconsistencies.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Required careful data cleaning and filtering for Rwanda and the correct time range (2000–2021).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D4174E-21E1-1899-CDEA-4AA9F88696D3}"/>
              </a:ext>
            </a:extLst>
          </p:cNvPr>
          <p:cNvSpPr txBox="1"/>
          <p:nvPr/>
        </p:nvSpPr>
        <p:spPr>
          <a:xfrm>
            <a:off x="4753376" y="4204541"/>
            <a:ext cx="68020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project shows the value of combining data science with agricultural planning.  </a:t>
            </a:r>
          </a:p>
          <a:p>
            <a:r>
              <a:rPr lang="en-US" sz="1400" dirty="0"/>
              <a:t>With better data and continued modeling, Rwanda can enhance food security, optimize inputs, and prepare for climate challenges.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903279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175_Win32_SL_V6" id="{2596AF0E-92BF-4F5A-A2A1-B1C9D33CD0CE}" vid="{0709752F-9199-467A-B305-5274ECB683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19A644-6410-4EC7-894C-877E70305DF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9424615-5FE5-4F43-AE24-3BC9A05326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AD180A-D253-4F84-BD24-8EE736E655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Verdant pitch deck</Template>
  <TotalTime>251</TotalTime>
  <Words>953</Words>
  <Application>Microsoft Office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Tenorite </vt:lpstr>
      <vt:lpstr>Tenorite Bold</vt:lpstr>
      <vt:lpstr>Custom</vt:lpstr>
      <vt:lpstr>Analyzing Factors Affecting Crop Production in Rwanda (2000–2027)   </vt:lpstr>
      <vt:lpstr>Project Introduction &amp; Key Findings</vt:lpstr>
      <vt:lpstr>Methodology </vt:lpstr>
      <vt:lpstr>Methodology </vt:lpstr>
      <vt:lpstr>Methodology </vt:lpstr>
      <vt:lpstr>Key Results – Yield Efficiency &amp; Input Relationships</vt:lpstr>
      <vt:lpstr>Predicted Crop Production (2022–2027)</vt:lpstr>
      <vt:lpstr>Strategic Recommendations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5</cp:revision>
  <dcterms:created xsi:type="dcterms:W3CDTF">2025-08-03T14:14:23Z</dcterms:created>
  <dcterms:modified xsi:type="dcterms:W3CDTF">2025-08-03T18:25:40Z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