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6" r:id="rId3"/>
    <p:sldId id="320" r:id="rId4"/>
    <p:sldId id="319" r:id="rId5"/>
    <p:sldId id="341" r:id="rId6"/>
    <p:sldId id="318" r:id="rId7"/>
    <p:sldId id="340" r:id="rId8"/>
    <p:sldId id="336" r:id="rId9"/>
    <p:sldId id="28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BFBFBF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7" autoAdjust="0"/>
  </p:normalViewPr>
  <p:slideViewPr>
    <p:cSldViewPr snapToGrid="0">
      <p:cViewPr varScale="1">
        <p:scale>
          <a:sx n="84" d="100"/>
          <a:sy n="84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240038" y="1386555"/>
            <a:ext cx="6978649" cy="1277606"/>
          </a:xfrm>
        </p:spPr>
        <p:txBody>
          <a:bodyPr lIns="36000" tIns="46800" rIns="90000" bIns="46800" anchor="b" anchorCtr="0">
            <a:normAutofit/>
          </a:bodyPr>
          <a:lstStyle>
            <a:lvl1pPr algn="l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240038" y="2877671"/>
            <a:ext cx="6978649" cy="42672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9"/>
            </p:custDataLst>
          </p:nvPr>
        </p:nvCxnSpPr>
        <p:spPr>
          <a:xfrm flipV="1">
            <a:off x="1346082" y="2725727"/>
            <a:ext cx="424800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240082" y="3392450"/>
            <a:ext cx="1620514" cy="3952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2904986" y="3390888"/>
            <a:ext cx="1620000" cy="396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83403" y="2237173"/>
            <a:ext cx="7025196" cy="125027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谢谢观赏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583430" y="3487738"/>
            <a:ext cx="7025140" cy="62262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11171697" y="6349833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 userDrawn="1">
            <p:custDataLst>
              <p:tags r:id="rId2"/>
            </p:custDataLst>
          </p:nvPr>
        </p:nvSpPr>
        <p:spPr>
          <a:xfrm>
            <a:off x="2458244" y="0"/>
            <a:ext cx="7275513" cy="6858000"/>
          </a:xfrm>
          <a:prstGeom prst="parallelogram">
            <a:avLst>
              <a:gd name="adj" fmla="val 56845"/>
            </a:avLst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3373120" y="2503805"/>
            <a:ext cx="8654415" cy="18916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8"/>
            </p:custDataLst>
          </p:nvPr>
        </p:nvSpPr>
        <p:spPr>
          <a:xfrm>
            <a:off x="3194367" y="2503805"/>
            <a:ext cx="9011920" cy="2143760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767868" y="2829264"/>
            <a:ext cx="5130000" cy="696239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767863" y="3559142"/>
            <a:ext cx="5130000" cy="5940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2" grpId="1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62187"/>
          <a:stretch>
            <a:fillRect/>
          </a:stretch>
        </p:blipFill>
        <p:spPr>
          <a:xfrm>
            <a:off x="0" y="0"/>
            <a:ext cx="46101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724400" y="443230"/>
            <a:ext cx="6797719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>
          <a:xfrm>
            <a:off x="11171697" y="0"/>
            <a:ext cx="876605" cy="502292"/>
          </a:xfrm>
          <a:custGeom>
            <a:avLst/>
            <a:gdLst>
              <a:gd name="connsiteX0" fmla="*/ 978674 w 1363360"/>
              <a:gd name="connsiteY0" fmla="*/ 0 h 781201"/>
              <a:gd name="connsiteX1" fmla="*/ 1363360 w 1363360"/>
              <a:gd name="connsiteY1" fmla="*/ 0 h 781201"/>
              <a:gd name="connsiteX2" fmla="*/ 919286 w 1363360"/>
              <a:gd name="connsiteY2" fmla="*/ 781201 h 781201"/>
              <a:gd name="connsiteX3" fmla="*/ 534600 w 1363360"/>
              <a:gd name="connsiteY3" fmla="*/ 781201 h 781201"/>
              <a:gd name="connsiteX4" fmla="*/ 444074 w 1363360"/>
              <a:gd name="connsiteY4" fmla="*/ 0 h 781201"/>
              <a:gd name="connsiteX5" fmla="*/ 828760 w 1363360"/>
              <a:gd name="connsiteY5" fmla="*/ 0 h 781201"/>
              <a:gd name="connsiteX6" fmla="*/ 384686 w 1363360"/>
              <a:gd name="connsiteY6" fmla="*/ 781201 h 781201"/>
              <a:gd name="connsiteX7" fmla="*/ 0 w 1363360"/>
              <a:gd name="connsiteY7" fmla="*/ 781201 h 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360" h="781201">
                <a:moveTo>
                  <a:pt x="978674" y="0"/>
                </a:moveTo>
                <a:lnTo>
                  <a:pt x="1363360" y="0"/>
                </a:lnTo>
                <a:lnTo>
                  <a:pt x="919286" y="781201"/>
                </a:lnTo>
                <a:lnTo>
                  <a:pt x="534600" y="781201"/>
                </a:lnTo>
                <a:close/>
                <a:moveTo>
                  <a:pt x="444074" y="0"/>
                </a:moveTo>
                <a:lnTo>
                  <a:pt x="828760" y="0"/>
                </a:lnTo>
                <a:lnTo>
                  <a:pt x="384686" y="781201"/>
                </a:lnTo>
                <a:lnTo>
                  <a:pt x="0" y="78120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>
            <a:outerShdw blurRad="330200" dist="241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43698" y="0"/>
            <a:ext cx="11904604" cy="6852125"/>
            <a:chOff x="143698" y="0"/>
            <a:chExt cx="11904604" cy="6852125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>
              <a:off x="11171697" y="0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>
              <a:off x="143698" y="6349833"/>
              <a:ext cx="876605" cy="502292"/>
            </a:xfrm>
            <a:custGeom>
              <a:avLst/>
              <a:gdLst>
                <a:gd name="connsiteX0" fmla="*/ 978674 w 1363360"/>
                <a:gd name="connsiteY0" fmla="*/ 0 h 781201"/>
                <a:gd name="connsiteX1" fmla="*/ 1363360 w 1363360"/>
                <a:gd name="connsiteY1" fmla="*/ 0 h 781201"/>
                <a:gd name="connsiteX2" fmla="*/ 919286 w 1363360"/>
                <a:gd name="connsiteY2" fmla="*/ 781201 h 781201"/>
                <a:gd name="connsiteX3" fmla="*/ 534600 w 1363360"/>
                <a:gd name="connsiteY3" fmla="*/ 781201 h 781201"/>
                <a:gd name="connsiteX4" fmla="*/ 444074 w 1363360"/>
                <a:gd name="connsiteY4" fmla="*/ 0 h 781201"/>
                <a:gd name="connsiteX5" fmla="*/ 828760 w 1363360"/>
                <a:gd name="connsiteY5" fmla="*/ 0 h 781201"/>
                <a:gd name="connsiteX6" fmla="*/ 384686 w 1363360"/>
                <a:gd name="connsiteY6" fmla="*/ 781201 h 781201"/>
                <a:gd name="connsiteX7" fmla="*/ 0 w 1363360"/>
                <a:gd name="connsiteY7" fmla="*/ 781201 h 78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360" h="781201">
                  <a:moveTo>
                    <a:pt x="978674" y="0"/>
                  </a:moveTo>
                  <a:lnTo>
                    <a:pt x="1363360" y="0"/>
                  </a:lnTo>
                  <a:lnTo>
                    <a:pt x="919286" y="781201"/>
                  </a:lnTo>
                  <a:lnTo>
                    <a:pt x="534600" y="781201"/>
                  </a:lnTo>
                  <a:close/>
                  <a:moveTo>
                    <a:pt x="444074" y="0"/>
                  </a:moveTo>
                  <a:lnTo>
                    <a:pt x="828760" y="0"/>
                  </a:lnTo>
                  <a:lnTo>
                    <a:pt x="384686" y="781201"/>
                  </a:lnTo>
                  <a:lnTo>
                    <a:pt x="0" y="78120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  <a:effectLst>
              <a:outerShdw blurRad="330200" dist="241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  <a:noFill/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  <a:noFill/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2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3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hemeOverride" Target="../theme/themeOverride4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5.xml"/><Relationship Id="rId1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1" Type="http://schemas.openxmlformats.org/officeDocument/2006/relationships/slideLayout" Target="../slideLayouts/slideLayout6.xml"/><Relationship Id="rId10" Type="http://schemas.openxmlformats.org/officeDocument/2006/relationships/themeOverride" Target="../theme/themeOverride6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850" y="1338911"/>
            <a:ext cx="9569512" cy="1277606"/>
          </a:xfrm>
        </p:spPr>
        <p:txBody>
          <a:bodyPr>
            <a:normAutofit fontScale="90000"/>
          </a:bodyPr>
          <a:lstStyle/>
          <a:p>
            <a:r>
              <a:rPr lang="en-US" altLang="zh-CN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Climate Change and its Impacts on Agriculture</a:t>
            </a:r>
            <a:endParaRPr lang="en-US" altLang="zh-CN" spc="-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130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Implications for Food Security and Sustainable Development</a:t>
            </a:r>
            <a:endParaRPr lang="en-US" altLang="zh-CN" sz="130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240082" y="3392450"/>
            <a:ext cx="2245502" cy="395287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Maina Ben-Isaac Mwangi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778160" y="3392450"/>
            <a:ext cx="1902404" cy="396000"/>
          </a:xfrm>
        </p:spPr>
        <p:txBody>
          <a:bodyPr>
            <a:noAutofit/>
          </a:bodyPr>
          <a:lstStyle/>
          <a:p>
            <a:r>
              <a:rPr lang="en-US" altLang="zh-CN" spc="2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25/03/2024</a:t>
            </a:r>
            <a:endParaRPr lang="en-US" altLang="zh-CN" spc="2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advClick="0" advTm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66741" y="246226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Background on climate change and its impacts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32170" y="2350770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6585" y="3566795"/>
            <a:ext cx="377761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Importance of agriculture for food security and sustainable development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32170" y="3458735"/>
            <a:ext cx="1034571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6741" y="4674310"/>
            <a:ext cx="3777667" cy="5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Link between climate change and agriculture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32170" y="4565995"/>
            <a:ext cx="1109377" cy="7854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2848755" y="3430914"/>
            <a:ext cx="2869779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 Introduction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8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Threats to food security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Compromised water supplies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7050" y="4070657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Affected human health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946140" y="3973195"/>
            <a:ext cx="99822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047365" y="3468370"/>
            <a:ext cx="2620010" cy="8318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4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Climate Change Impacts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7050" y="2080249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6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Renewable Energy Transitions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46140" y="197993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77050" y="3074342"/>
            <a:ext cx="3399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Energy Efficiency Measures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946140" y="2976880"/>
            <a:ext cx="930910" cy="70675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047365" y="3468370"/>
            <a:ext cx="2620010" cy="8318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25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Feasible Solutions to Combat Climate Change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7455" y="1551840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Permaculture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228080" y="145923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7455" y="2469543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Regenerative farming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228080" y="237957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7455" y="3389297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Agroforestry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228080" y="3299324"/>
            <a:ext cx="921513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228080" y="5139419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3190240" y="3550285"/>
            <a:ext cx="2569210" cy="9969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3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Sustainable Agricultural Practices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7455" y="1551840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Individual actions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228080" y="145923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7455" y="2469543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Businesses' role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228080" y="2379570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7455" y="3389297"/>
            <a:ext cx="3137950" cy="4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0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Government policies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6228080" y="3299324"/>
            <a:ext cx="921513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228080" y="5139419"/>
            <a:ext cx="859375" cy="652445"/>
          </a:xfrm>
          <a:prstGeom prst="rect">
            <a:avLst/>
          </a:prstGeom>
          <a:noFill/>
        </p:spPr>
        <p:txBody>
          <a:bodyPr wrap="square" rtlCol="0" anchor="ctr">
            <a:normAutofit fontScale="87500" lnSpcReduction="20000"/>
          </a:bodyPr>
          <a:lstStyle/>
          <a:p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3190240" y="3550285"/>
            <a:ext cx="2569210" cy="996950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50000"/>
          </a:bodyPr>
          <a:lstStyle/>
          <a:p>
            <a:pPr algn="dist" defTabSz="1215390"/>
            <a:r>
              <a:rPr lang="en-US" altLang="zh-CN" sz="5700" u="sng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Call to Action</a:t>
            </a:r>
            <a:endParaRPr lang="en-US" altLang="zh-CN" sz="5700" u="sng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69849" y="918816"/>
            <a:ext cx="4926179" cy="66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5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Creating a sustainable, equitable, and prosperous future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Urgent need for collective action</a:t>
            </a:r>
            <a:endParaRPr lang="en-US" altLang="zh-CN" sz="24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920740" y="773430"/>
            <a:ext cx="1349109" cy="10242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957442" y="3472815"/>
            <a:ext cx="2797351" cy="997585"/>
          </a:xfrm>
          <a:prstGeom prst="rect">
            <a:avLst/>
          </a:prstGeom>
        </p:spPr>
        <p:txBody>
          <a:bodyPr vert="horz" wrap="square" lIns="90000" tIns="46800" rIns="90000" bIns="46800">
            <a:normAutofit fontScale="62500" lnSpcReduction="20000"/>
          </a:bodyPr>
          <a:lstStyle/>
          <a:p>
            <a:pPr algn="dist" defTabSz="1215390"/>
            <a:r>
              <a:rPr lang="en-US" altLang="zh-CN" sz="57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+mn-lt"/>
              </a:rPr>
              <a:t>Conclusion</a:t>
            </a:r>
            <a:endParaRPr lang="en-US" altLang="zh-CN" sz="5700" spc="10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4"/>
            </p:custDataLst>
          </p:nvPr>
        </p:nvCxnSpPr>
        <p:spPr>
          <a:xfrm>
            <a:off x="3665556" y="4025564"/>
            <a:ext cx="1381125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Thank You For Listening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 advClick="0" advTm="0">
    <p:newsfla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06"/>
  <p:tag name="KSO_WM_TEMPLATE_THUMBS_INDEX" val="1、6、7、14、15"/>
</p:tagLst>
</file>

<file path=ppt/tags/tag139.xml><?xml version="1.0" encoding="utf-8"?>
<p:tagLst xmlns:p="http://schemas.openxmlformats.org/presentationml/2006/main">
  <p:tag name="KSO_WM_UNIT_ISCONTENTSTITLE" val="0"/>
  <p:tag name="KSO_WM_UNIT_PRESET_TEXT" val="Department Work Report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*a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6_1*b*2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Reporter name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6_1*b*3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b"/>
  <p:tag name="KSO_WM_UNIT_INDEX" val="3"/>
  <p:tag name="KSO_WM_UNIT_PRESET_TEXT" val="Report date"/>
</p:tagLst>
</file>

<file path=ppt/tags/tag143.xml><?xml version="1.0" encoding="utf-8"?>
<p:tagLst xmlns:p="http://schemas.openxmlformats.org/presentationml/2006/main">
  <p:tag name="KSO_WM_SLIDE_ID" val="custom2020260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3"/>
  <p:tag name="KSO_WM_TEMPLATE_THUMBS_INDEX" val="1、6、7、14、15"/>
  <p:tag name="KSO_WM_TEMPLATE_MASTER_THUMB_INDEX" val="12"/>
</p:tagLst>
</file>

<file path=ppt/tags/tag144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3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3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3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3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3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3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3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3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2606_3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3"/>
  <p:tag name="KSO_WM_SLIDE_INDEX" val="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5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4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4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6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4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4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4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4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4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66.xml><?xml version="1.0" encoding="utf-8"?>
<p:tagLst xmlns:p="http://schemas.openxmlformats.org/presentationml/2006/main">
  <p:tag name="KSO_WM_SLIDE_ID" val="custom20202606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6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5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5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5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5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5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5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custom20202606_5*m_h_i*1_5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75.xml><?xml version="1.0" encoding="utf-8"?>
<p:tagLst xmlns:p="http://schemas.openxmlformats.org/presentationml/2006/main">
  <p:tag name="KSO_WM_SLIDE_ID" val="custom20202606_5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5"/>
  <p:tag name="KSO_WM_SLIDE_INDEX" val="5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76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5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5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2606_5*m_h_a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2606_5*m_h_i*1_2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2606_5*m_h_a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2606_5*m_h_i*1_3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custom20202606_5*m_h_i*1_5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84.xml><?xml version="1.0" encoding="utf-8"?>
<p:tagLst xmlns:p="http://schemas.openxmlformats.org/presentationml/2006/main">
  <p:tag name="KSO_WM_SLIDE_ID" val="custom20202606_5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5"/>
  <p:tag name="KSO_WM_SLIDE_INDEX" val="5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8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2606_6*m_h_a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2606_6*m_h_i*1_1_1"/>
  <p:tag name="KSO_WM_TEMPLATE_CATEGORY" val="custom"/>
  <p:tag name="KSO_WM_TEMPLATE_INDEX" val="20202606"/>
  <p:tag name="KSO_WM_UNIT_LAYERLEVEL" val="1_1_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2606_6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ONTENTS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2606_6*i*1"/>
  <p:tag name="KSO_WM_TEMPLATE_CATEGORY" val="custom"/>
  <p:tag name="KSO_WM_TEMPLATE_INDEX" val="20202606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ID" val="custom20202606_6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6"/>
  <p:tag name="KSO_WM_SLIDE_INDEX" val="6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2606"/>
  <p:tag name="KSO_WM_SLIDE_LAYOUT" val="a_b_m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6_15*a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谢谢观赏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6_15*b*1"/>
  <p:tag name="KSO_WM_TEMPLATE_CATEGORY" val="custom"/>
  <p:tag name="KSO_WM_TEMPLATE_INDEX" val="20202606"/>
  <p:tag name="KSO_WM_UNIT_LAYERLEVEL" val="1"/>
  <p:tag name="KSO_WM_TAG_VERSION" val="1.0"/>
  <p:tag name="KSO_WM_BEAUTIFY_FLAG" val="#wm#"/>
  <p:tag name="KSO_WM_UNIT_PRESET_TEXT" val="Click here to add to the title"/>
</p:tagLst>
</file>

<file path=ppt/tags/tag192.xml><?xml version="1.0" encoding="utf-8"?>
<p:tagLst xmlns:p="http://schemas.openxmlformats.org/presentationml/2006/main">
  <p:tag name="KSO_WM_SLIDE_ID" val="custom20202606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6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黑白">
      <a:dk1>
        <a:srgbClr val="000000"/>
      </a:dk1>
      <a:lt1>
        <a:srgbClr val="FFFFFF"/>
      </a:lt1>
      <a:dk2>
        <a:srgbClr val="DEDEDE"/>
      </a:dk2>
      <a:lt2>
        <a:srgbClr val="EDEDED"/>
      </a:lt2>
      <a:accent1>
        <a:srgbClr val="000000"/>
      </a:accent1>
      <a:accent2>
        <a:srgbClr val="1F1F1F"/>
      </a:accent2>
      <a:accent3>
        <a:srgbClr val="464646"/>
      </a:accent3>
      <a:accent4>
        <a:srgbClr val="666666"/>
      </a:accent4>
      <a:accent5>
        <a:srgbClr val="8C8C8C"/>
      </a:accent5>
      <a:accent6>
        <a:srgbClr val="ACACAC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lang="en-US" altLang="zh-CN" sz="6000" spc="100" dirty="0">
            <a:solidFill>
              <a:schemeClr val="bg1"/>
            </a:solidFill>
            <a:uFillTx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黑白">
    <a:dk1>
      <a:srgbClr val="000000"/>
    </a:dk1>
    <a:lt1>
      <a:srgbClr val="FFFFFF"/>
    </a:lt1>
    <a:dk2>
      <a:srgbClr val="DEDEDE"/>
    </a:dk2>
    <a:lt2>
      <a:srgbClr val="EDEDED"/>
    </a:lt2>
    <a:accent1>
      <a:srgbClr val="000000"/>
    </a:accent1>
    <a:accent2>
      <a:srgbClr val="1F1F1F"/>
    </a:accent2>
    <a:accent3>
      <a:srgbClr val="464646"/>
    </a:accent3>
    <a:accent4>
      <a:srgbClr val="666666"/>
    </a:accent4>
    <a:accent5>
      <a:srgbClr val="8C8C8C"/>
    </a:accent5>
    <a:accent6>
      <a:srgbClr val="ACACAC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Presentation</Application>
  <PresentationFormat>宽屏</PresentationFormat>
  <Paragraphs>85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汉仪旗黑-85S</vt:lpstr>
      <vt:lpstr>Calibri</vt:lpstr>
      <vt:lpstr>Arial Unicode MS</vt:lpstr>
      <vt:lpstr>Office Theme</vt:lpstr>
      <vt:lpstr>Embracing Cultural Diversity and Gender Sensitivity in African Society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</cp:lastModifiedBy>
  <cp:revision>14</cp:revision>
  <dcterms:created xsi:type="dcterms:W3CDTF">2019-09-18T08:56:00Z</dcterms:created>
  <dcterms:modified xsi:type="dcterms:W3CDTF">2024-03-25T19:34:57Z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16F068B4E03E45A48DB166CEB6242D44_13</vt:lpwstr>
  </property>
</Properties>
</file>