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DBC5C-9BB6-4279-9A32-A938BECA18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KE"/>
        </a:p>
      </dgm:t>
    </dgm:pt>
    <dgm:pt modelId="{79EAC870-CE99-40D1-A48B-4AF5D9893159}">
      <dgm:prSet/>
      <dgm:spPr/>
      <dgm:t>
        <a:bodyPr/>
        <a:lstStyle/>
        <a:p>
          <a:r>
            <a:rPr lang="en-KE" b="0" i="0" baseline="0" dirty="0"/>
            <a:t>By the end of this lesson, learners should be able to:</a:t>
          </a:r>
          <a:endParaRPr lang="en-KE" dirty="0"/>
        </a:p>
      </dgm:t>
    </dgm:pt>
    <dgm:pt modelId="{86EED976-334D-410B-9199-AF19B0567653}" type="parTrans" cxnId="{7A0FD3D5-FE26-45DE-9E9B-6D281BE9E489}">
      <dgm:prSet/>
      <dgm:spPr/>
      <dgm:t>
        <a:bodyPr/>
        <a:lstStyle/>
        <a:p>
          <a:endParaRPr lang="en-KE"/>
        </a:p>
      </dgm:t>
    </dgm:pt>
    <dgm:pt modelId="{188BD950-182C-4B9E-AA18-1C98B6660E1B}" type="sibTrans" cxnId="{7A0FD3D5-FE26-45DE-9E9B-6D281BE9E489}">
      <dgm:prSet/>
      <dgm:spPr/>
      <dgm:t>
        <a:bodyPr/>
        <a:lstStyle/>
        <a:p>
          <a:endParaRPr lang="en-KE"/>
        </a:p>
      </dgm:t>
    </dgm:pt>
    <dgm:pt modelId="{407493AC-DC65-429D-A1B3-9E1F8FCD606B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KE" sz="1400" dirty="0"/>
            <a:t>Understand what a Python library is.</a:t>
          </a:r>
        </a:p>
      </dgm:t>
    </dgm:pt>
    <dgm:pt modelId="{F8E8C507-E224-4F93-AF32-4C1CD0C825A7}" type="parTrans" cxnId="{47C162A1-D308-417C-B269-B6F0D0F8ADDE}">
      <dgm:prSet/>
      <dgm:spPr/>
      <dgm:t>
        <a:bodyPr/>
        <a:lstStyle/>
        <a:p>
          <a:endParaRPr lang="en-KE"/>
        </a:p>
      </dgm:t>
    </dgm:pt>
    <dgm:pt modelId="{0BD05EEB-EC24-40B6-A327-6C9D65EF1DF3}" type="sibTrans" cxnId="{47C162A1-D308-417C-B269-B6F0D0F8ADDE}">
      <dgm:prSet/>
      <dgm:spPr/>
      <dgm:t>
        <a:bodyPr/>
        <a:lstStyle/>
        <a:p>
          <a:endParaRPr lang="en-KE"/>
        </a:p>
      </dgm:t>
    </dgm:pt>
    <dgm:pt modelId="{47EF41AB-60E9-42EF-A6DD-4353F963FEAE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KE" sz="1400" dirty="0"/>
            <a:t>Know how to install and import a library.</a:t>
          </a:r>
        </a:p>
      </dgm:t>
    </dgm:pt>
    <dgm:pt modelId="{79F4C128-66DE-461A-8C88-F1AF489E1309}" type="parTrans" cxnId="{DED910B3-858F-42F3-BEA7-5B096DAF312C}">
      <dgm:prSet/>
      <dgm:spPr/>
      <dgm:t>
        <a:bodyPr/>
        <a:lstStyle/>
        <a:p>
          <a:endParaRPr lang="en-KE"/>
        </a:p>
      </dgm:t>
    </dgm:pt>
    <dgm:pt modelId="{623AB712-232B-4D7C-B867-1B06310A78DE}" type="sibTrans" cxnId="{DED910B3-858F-42F3-BEA7-5B096DAF312C}">
      <dgm:prSet/>
      <dgm:spPr/>
      <dgm:t>
        <a:bodyPr/>
        <a:lstStyle/>
        <a:p>
          <a:endParaRPr lang="en-KE"/>
        </a:p>
      </dgm:t>
    </dgm:pt>
    <dgm:pt modelId="{CF12ABDF-63FD-41DF-AAEF-97B6F8001FA1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KE" sz="1400" dirty="0"/>
            <a:t>Use popular libraries like math, random, and datetime with simple examples.</a:t>
          </a:r>
        </a:p>
      </dgm:t>
    </dgm:pt>
    <dgm:pt modelId="{6A411216-E9EE-4774-AA2C-E3F157DB9AFA}" type="parTrans" cxnId="{B4428628-59D9-4BC6-8F86-E210BFD6EF05}">
      <dgm:prSet/>
      <dgm:spPr/>
      <dgm:t>
        <a:bodyPr/>
        <a:lstStyle/>
        <a:p>
          <a:endParaRPr lang="en-KE"/>
        </a:p>
      </dgm:t>
    </dgm:pt>
    <dgm:pt modelId="{E28AB06D-838E-46B7-ADFE-36974D9E23DE}" type="sibTrans" cxnId="{B4428628-59D9-4BC6-8F86-E210BFD6EF05}">
      <dgm:prSet/>
      <dgm:spPr/>
      <dgm:t>
        <a:bodyPr/>
        <a:lstStyle/>
        <a:p>
          <a:endParaRPr lang="en-KE"/>
        </a:p>
      </dgm:t>
    </dgm:pt>
    <dgm:pt modelId="{504102E2-949D-4094-9D9C-352AE043508C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KE" sz="1400" dirty="0"/>
            <a:t>Practice with </a:t>
          </a:r>
          <a:r>
            <a:rPr lang="en-KE" sz="1400" b="0" i="0" baseline="0" dirty="0"/>
            <a:t>short, fun tasks using these libraries.</a:t>
          </a:r>
          <a:endParaRPr lang="en-KE" sz="1400" dirty="0"/>
        </a:p>
      </dgm:t>
    </dgm:pt>
    <dgm:pt modelId="{E5619ADA-8EE4-4562-A203-23DDC3FC1108}" type="parTrans" cxnId="{37FCC609-DCF8-4F97-AB4F-BC6EFFB0C0F8}">
      <dgm:prSet/>
      <dgm:spPr/>
      <dgm:t>
        <a:bodyPr/>
        <a:lstStyle/>
        <a:p>
          <a:endParaRPr lang="en-KE"/>
        </a:p>
      </dgm:t>
    </dgm:pt>
    <dgm:pt modelId="{21D8A851-3A0C-444E-9C59-648F9F0988B9}" type="sibTrans" cxnId="{37FCC609-DCF8-4F97-AB4F-BC6EFFB0C0F8}">
      <dgm:prSet/>
      <dgm:spPr/>
      <dgm:t>
        <a:bodyPr/>
        <a:lstStyle/>
        <a:p>
          <a:endParaRPr lang="en-KE"/>
        </a:p>
      </dgm:t>
    </dgm:pt>
    <dgm:pt modelId="{CA749070-6628-4353-8631-A95ECBA26025}" type="pres">
      <dgm:prSet presAssocID="{8B6DBC5C-9BB6-4279-9A32-A938BECA1816}" presName="linear" presStyleCnt="0">
        <dgm:presLayoutVars>
          <dgm:animLvl val="lvl"/>
          <dgm:resizeHandles val="exact"/>
        </dgm:presLayoutVars>
      </dgm:prSet>
      <dgm:spPr/>
    </dgm:pt>
    <dgm:pt modelId="{4E7F1228-345E-4C09-81A8-2385B1D00363}" type="pres">
      <dgm:prSet presAssocID="{79EAC870-CE99-40D1-A48B-4AF5D989315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C4DFAC2-D1FF-48CA-BFEA-5BFB53E0E930}" type="pres">
      <dgm:prSet presAssocID="{79EAC870-CE99-40D1-A48B-4AF5D989315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7FCC609-DCF8-4F97-AB4F-BC6EFFB0C0F8}" srcId="{79EAC870-CE99-40D1-A48B-4AF5D9893159}" destId="{504102E2-949D-4094-9D9C-352AE043508C}" srcOrd="3" destOrd="0" parTransId="{E5619ADA-8EE4-4562-A203-23DDC3FC1108}" sibTransId="{21D8A851-3A0C-444E-9C59-648F9F0988B9}"/>
    <dgm:cxn modelId="{B4428628-59D9-4BC6-8F86-E210BFD6EF05}" srcId="{79EAC870-CE99-40D1-A48B-4AF5D9893159}" destId="{CF12ABDF-63FD-41DF-AAEF-97B6F8001FA1}" srcOrd="2" destOrd="0" parTransId="{6A411216-E9EE-4774-AA2C-E3F157DB9AFA}" sibTransId="{E28AB06D-838E-46B7-ADFE-36974D9E23DE}"/>
    <dgm:cxn modelId="{457A6E2A-DA20-4C9E-BBCA-9DA0DF893D61}" type="presOf" srcId="{CF12ABDF-63FD-41DF-AAEF-97B6F8001FA1}" destId="{7C4DFAC2-D1FF-48CA-BFEA-5BFB53E0E930}" srcOrd="0" destOrd="2" presId="urn:microsoft.com/office/officeart/2005/8/layout/vList2"/>
    <dgm:cxn modelId="{7112BE7D-1EE7-4B6D-B197-BD0D5E429CF0}" type="presOf" srcId="{47EF41AB-60E9-42EF-A6DD-4353F963FEAE}" destId="{7C4DFAC2-D1FF-48CA-BFEA-5BFB53E0E930}" srcOrd="0" destOrd="1" presId="urn:microsoft.com/office/officeart/2005/8/layout/vList2"/>
    <dgm:cxn modelId="{9E27A08A-73A2-45E4-9991-350935377DE1}" type="presOf" srcId="{79EAC870-CE99-40D1-A48B-4AF5D9893159}" destId="{4E7F1228-345E-4C09-81A8-2385B1D00363}" srcOrd="0" destOrd="0" presId="urn:microsoft.com/office/officeart/2005/8/layout/vList2"/>
    <dgm:cxn modelId="{47C162A1-D308-417C-B269-B6F0D0F8ADDE}" srcId="{79EAC870-CE99-40D1-A48B-4AF5D9893159}" destId="{407493AC-DC65-429D-A1B3-9E1F8FCD606B}" srcOrd="0" destOrd="0" parTransId="{F8E8C507-E224-4F93-AF32-4C1CD0C825A7}" sibTransId="{0BD05EEB-EC24-40B6-A327-6C9D65EF1DF3}"/>
    <dgm:cxn modelId="{DED910B3-858F-42F3-BEA7-5B096DAF312C}" srcId="{79EAC870-CE99-40D1-A48B-4AF5D9893159}" destId="{47EF41AB-60E9-42EF-A6DD-4353F963FEAE}" srcOrd="1" destOrd="0" parTransId="{79F4C128-66DE-461A-8C88-F1AF489E1309}" sibTransId="{623AB712-232B-4D7C-B867-1B06310A78DE}"/>
    <dgm:cxn modelId="{BBCAA0CA-1428-4711-9006-53A68D4D949E}" type="presOf" srcId="{407493AC-DC65-429D-A1B3-9E1F8FCD606B}" destId="{7C4DFAC2-D1FF-48CA-BFEA-5BFB53E0E930}" srcOrd="0" destOrd="0" presId="urn:microsoft.com/office/officeart/2005/8/layout/vList2"/>
    <dgm:cxn modelId="{B682EFCB-6116-4A99-9B02-44C7271486DD}" type="presOf" srcId="{8B6DBC5C-9BB6-4279-9A32-A938BECA1816}" destId="{CA749070-6628-4353-8631-A95ECBA26025}" srcOrd="0" destOrd="0" presId="urn:microsoft.com/office/officeart/2005/8/layout/vList2"/>
    <dgm:cxn modelId="{7A0FD3D5-FE26-45DE-9E9B-6D281BE9E489}" srcId="{8B6DBC5C-9BB6-4279-9A32-A938BECA1816}" destId="{79EAC870-CE99-40D1-A48B-4AF5D9893159}" srcOrd="0" destOrd="0" parTransId="{86EED976-334D-410B-9199-AF19B0567653}" sibTransId="{188BD950-182C-4B9E-AA18-1C98B6660E1B}"/>
    <dgm:cxn modelId="{E428C9F0-C63E-4C60-B5B7-AA47AFEC1AFB}" type="presOf" srcId="{504102E2-949D-4094-9D9C-352AE043508C}" destId="{7C4DFAC2-D1FF-48CA-BFEA-5BFB53E0E930}" srcOrd="0" destOrd="3" presId="urn:microsoft.com/office/officeart/2005/8/layout/vList2"/>
    <dgm:cxn modelId="{30185F60-8EF2-467D-BA26-111795E14827}" type="presParOf" srcId="{CA749070-6628-4353-8631-A95ECBA26025}" destId="{4E7F1228-345E-4C09-81A8-2385B1D00363}" srcOrd="0" destOrd="0" presId="urn:microsoft.com/office/officeart/2005/8/layout/vList2"/>
    <dgm:cxn modelId="{7DD92A51-6693-4FCC-AACB-28A3DDF198D6}" type="presParOf" srcId="{CA749070-6628-4353-8631-A95ECBA26025}" destId="{7C4DFAC2-D1FF-48CA-BFEA-5BFB53E0E93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1228-345E-4C09-81A8-2385B1D00363}">
      <dsp:nvSpPr>
        <dsp:cNvPr id="0" name=""/>
        <dsp:cNvSpPr/>
      </dsp:nvSpPr>
      <dsp:spPr>
        <a:xfrm>
          <a:off x="0" y="13252"/>
          <a:ext cx="8009466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3000" b="0" i="0" kern="1200" baseline="0" dirty="0"/>
            <a:t>By the end of this lesson, learners should be able to:</a:t>
          </a:r>
          <a:endParaRPr lang="en-KE" sz="3000" kern="1200" dirty="0"/>
        </a:p>
      </dsp:txBody>
      <dsp:txXfrm>
        <a:off x="56543" y="69795"/>
        <a:ext cx="7896380" cy="1045213"/>
      </dsp:txXfrm>
    </dsp:sp>
    <dsp:sp modelId="{7C4DFAC2-D1FF-48CA-BFEA-5BFB53E0E930}">
      <dsp:nvSpPr>
        <dsp:cNvPr id="0" name=""/>
        <dsp:cNvSpPr/>
      </dsp:nvSpPr>
      <dsp:spPr>
        <a:xfrm>
          <a:off x="0" y="1171552"/>
          <a:ext cx="8009466" cy="176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301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KE" sz="1400" kern="1200" dirty="0"/>
            <a:t>Understand what a Python library is.</a:t>
          </a:r>
        </a:p>
        <a:p>
          <a:pPr marL="114300" lvl="1" indent="-114300" algn="l" defTabSz="6223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KE" sz="1400" kern="1200" dirty="0"/>
            <a:t>Know how to install and import a library.</a:t>
          </a:r>
        </a:p>
        <a:p>
          <a:pPr marL="114300" lvl="1" indent="-114300" algn="l" defTabSz="6223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KE" sz="1400" kern="1200" dirty="0"/>
            <a:t>Use popular libraries like math, random, and datetime with simple examples.</a:t>
          </a:r>
        </a:p>
        <a:p>
          <a:pPr marL="114300" lvl="1" indent="-114300" algn="l" defTabSz="6223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KE" sz="1400" kern="1200" dirty="0"/>
            <a:t>Practice with </a:t>
          </a:r>
          <a:r>
            <a:rPr lang="en-KE" sz="1400" b="0" i="0" kern="1200" baseline="0" dirty="0"/>
            <a:t>short, fun tasks using these libraries.</a:t>
          </a:r>
          <a:endParaRPr lang="en-KE" sz="1400" kern="1200" dirty="0"/>
        </a:p>
      </dsp:txBody>
      <dsp:txXfrm>
        <a:off x="0" y="1171552"/>
        <a:ext cx="8009466" cy="1769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28EA-3A9C-4E3C-8CFD-D3B8C351C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8092" y="895350"/>
            <a:ext cx="7766936" cy="3184061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rgbClr val="00B050"/>
                </a:solidFill>
                <a:latin typeface="Arial Black" panose="020B0A04020102020204" pitchFamily="34" charset="0"/>
              </a:rPr>
              <a:t>UNDERSTANDING PYTHON LIBRARIES</a:t>
            </a:r>
            <a:endParaRPr lang="en-KE" sz="6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1548F-3644-4F80-A36D-B972ACB35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0535" y="4946183"/>
            <a:ext cx="1410930" cy="50211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WEEK 6</a:t>
            </a:r>
            <a:endParaRPr lang="en-KE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9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F51A-3625-4DA3-BB10-08F403B8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>
                <a:solidFill>
                  <a:srgbClr val="00B050"/>
                </a:solidFill>
                <a:latin typeface="Arial Black" panose="020B0A04020102020204" pitchFamily="34" charset="0"/>
              </a:rPr>
              <a:t>✨ </a:t>
            </a: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Basic Pandas Example</a:t>
            </a:r>
            <a:endParaRPr lang="en-KE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2990-BE39-482D-96B5-8AADBE9A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88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import pandas as pd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# Create a </a:t>
            </a:r>
            <a:r>
              <a:rPr lang="en-US" sz="1400" b="1" dirty="0" err="1">
                <a:solidFill>
                  <a:srgbClr val="00B050"/>
                </a:solidFill>
              </a:rPr>
              <a:t>DataFrame</a:t>
            </a:r>
            <a:r>
              <a:rPr lang="en-US" sz="1400" b="1" dirty="0">
                <a:solidFill>
                  <a:srgbClr val="00B050"/>
                </a:solidFill>
              </a:rPr>
              <a:t> (table-like structure)</a:t>
            </a:r>
          </a:p>
          <a:p>
            <a:pPr marL="0" indent="0">
              <a:buNone/>
            </a:pPr>
            <a:r>
              <a:rPr lang="en-US" sz="1400" dirty="0"/>
              <a:t>data = {</a:t>
            </a:r>
          </a:p>
          <a:p>
            <a:pPr marL="0" indent="0">
              <a:buNone/>
            </a:pPr>
            <a:r>
              <a:rPr lang="en-US" sz="1400" dirty="0"/>
              <a:t>    'Name': ['Alice', 'Bob', 'Charlie'],</a:t>
            </a:r>
          </a:p>
          <a:p>
            <a:pPr marL="0" indent="0">
              <a:buNone/>
            </a:pPr>
            <a:r>
              <a:rPr lang="en-US" sz="1400" dirty="0"/>
              <a:t>    'Age': [24, 30, 22],</a:t>
            </a:r>
          </a:p>
          <a:p>
            <a:pPr marL="0" indent="0">
              <a:buNone/>
            </a:pPr>
            <a:r>
              <a:rPr lang="en-US" sz="1400" dirty="0"/>
              <a:t>    'Score': [85, 90, 95]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df = </a:t>
            </a:r>
            <a:r>
              <a:rPr lang="en-US" sz="1400" dirty="0" err="1"/>
              <a:t>pd.DataFrame</a:t>
            </a:r>
            <a:r>
              <a:rPr lang="en-US" sz="1400" dirty="0"/>
              <a:t>(data)</a:t>
            </a:r>
          </a:p>
          <a:p>
            <a:pPr marL="0" indent="0">
              <a:buNone/>
            </a:pPr>
            <a:r>
              <a:rPr lang="en-US" sz="1400" dirty="0"/>
              <a:t>print(df)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# Access column</a:t>
            </a:r>
          </a:p>
          <a:p>
            <a:pPr marL="0" indent="0">
              <a:buNone/>
            </a:pPr>
            <a:r>
              <a:rPr lang="en-US" sz="1400" dirty="0"/>
              <a:t>print("Names:", df['Name'])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# Filter rows</a:t>
            </a:r>
          </a:p>
          <a:p>
            <a:pPr marL="0" indent="0">
              <a:buNone/>
            </a:pPr>
            <a:r>
              <a:rPr lang="en-US" sz="1400" dirty="0"/>
              <a:t>print("Scores above 90:")</a:t>
            </a:r>
          </a:p>
          <a:p>
            <a:pPr marL="0" indent="0">
              <a:buNone/>
            </a:pPr>
            <a:r>
              <a:rPr lang="en-US" sz="1400" dirty="0"/>
              <a:t>print(df[df['Score'] &gt; 90])</a:t>
            </a:r>
          </a:p>
          <a:p>
            <a:pPr marL="0" indent="0">
              <a:buNone/>
            </a:pPr>
            <a:endParaRPr lang="en-KE" sz="1400" dirty="0"/>
          </a:p>
        </p:txBody>
      </p:sp>
    </p:spTree>
    <p:extLst>
      <p:ext uri="{BB962C8B-B14F-4D97-AF65-F5344CB8AC3E}">
        <p14:creationId xmlns:p14="http://schemas.microsoft.com/office/powerpoint/2010/main" val="30882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41C0-D9B8-473E-9A26-D77C23DB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33416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📁 </a:t>
            </a: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Reading CSV Files with Pandas</a:t>
            </a:r>
            <a:endParaRPr lang="en-KE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280E-21AC-4D0C-9FB3-5A1CF21FC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df = </a:t>
            </a:r>
            <a:r>
              <a:rPr lang="en-US" dirty="0" err="1">
                <a:solidFill>
                  <a:srgbClr val="C00000"/>
                </a:solidFill>
              </a:rPr>
              <a:t>pd.read_csv</a:t>
            </a:r>
            <a:r>
              <a:rPr lang="en-US" dirty="0">
                <a:solidFill>
                  <a:srgbClr val="C00000"/>
                </a:solidFill>
              </a:rPr>
              <a:t>('students.csv')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df.head</a:t>
            </a:r>
            <a:r>
              <a:rPr lang="en-US" dirty="0">
                <a:solidFill>
                  <a:srgbClr val="C00000"/>
                </a:solidFill>
              </a:rPr>
              <a:t>())  </a:t>
            </a:r>
            <a:r>
              <a:rPr lang="en-US" b="1" dirty="0">
                <a:solidFill>
                  <a:srgbClr val="00B050"/>
                </a:solidFill>
              </a:rPr>
              <a:t># Show first 5 rows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1189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E097-73B0-4DC7-B581-1833336D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🧠 Wrap-Up: Libraries So Far</a:t>
            </a:r>
            <a:endParaRPr lang="en-KE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AA4A2DE-D91B-4CF0-8F35-A7A1C6EC7E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815314"/>
              </p:ext>
            </p:extLst>
          </p:nvPr>
        </p:nvGraphicFramePr>
        <p:xfrm>
          <a:off x="677862" y="2160588"/>
          <a:ext cx="8694737" cy="3140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9688">
                  <a:extLst>
                    <a:ext uri="{9D8B030D-6E8A-4147-A177-3AD203B41FA5}">
                      <a16:colId xmlns:a16="http://schemas.microsoft.com/office/drawing/2014/main" val="1545096398"/>
                    </a:ext>
                  </a:extLst>
                </a:gridCol>
                <a:gridCol w="6115049">
                  <a:extLst>
                    <a:ext uri="{9D8B030D-6E8A-4147-A177-3AD203B41FA5}">
                      <a16:colId xmlns:a16="http://schemas.microsoft.com/office/drawing/2014/main" val="3698626536"/>
                    </a:ext>
                  </a:extLst>
                </a:gridCol>
              </a:tblGrid>
              <a:tr h="544512">
                <a:tc>
                  <a:txBody>
                    <a:bodyPr/>
                    <a:lstStyle/>
                    <a:p>
                      <a:r>
                        <a:rPr lang="en-US" dirty="0"/>
                        <a:t>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Does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39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functions like sqrt, pi, sin,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23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random numbers and choices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6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with dates and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62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 arrays and fast math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02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with structured data like tables and CSVs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55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85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60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21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4386-2EA5-42B9-AE4A-B2C319CE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38450"/>
            <a:ext cx="8596668" cy="13208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00B050"/>
                </a:solidFill>
                <a:latin typeface="Arial Black" panose="020B0A04020102020204" pitchFamily="34" charset="0"/>
              </a:rPr>
              <a:t>THANK YOU</a:t>
            </a:r>
            <a:endParaRPr lang="en-KE" sz="8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9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2968-493C-4C7C-85B5-E737B348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8700"/>
          </a:xfrm>
        </p:spPr>
        <p:txBody>
          <a:bodyPr/>
          <a:lstStyle/>
          <a:p>
            <a:r>
              <a:rPr lang="en-KE" b="1" dirty="0">
                <a:solidFill>
                  <a:srgbClr val="00B050"/>
                </a:solidFill>
                <a:latin typeface="Arial Black" panose="020B0A04020102020204" pitchFamily="34" charset="0"/>
              </a:rPr>
              <a:t>🎯 </a:t>
            </a: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Learning Objectives</a:t>
            </a:r>
            <a:endParaRPr lang="en-KE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FAAD97-D6A0-417F-A306-6E2881964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443161"/>
              </p:ext>
            </p:extLst>
          </p:nvPr>
        </p:nvGraphicFramePr>
        <p:xfrm>
          <a:off x="677334" y="2156923"/>
          <a:ext cx="8009466" cy="295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59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4DE7-DA22-4E9F-B6E6-5885847B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What is a Python Library?</a:t>
            </a:r>
            <a:endParaRPr lang="en-KE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403D-71A8-4559-8F80-E517DBFD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/>
              <a:t>Python library</a:t>
            </a:r>
            <a:r>
              <a:rPr lang="en-US" dirty="0"/>
              <a:t> is a collection of pre-written code that you can use to perform common tasks without having to write everything from scratch.</a:t>
            </a:r>
          </a:p>
          <a:p>
            <a:pPr>
              <a:lnSpc>
                <a:spcPct val="150000"/>
              </a:lnSpc>
            </a:pPr>
            <a:r>
              <a:rPr lang="en-US" dirty="0"/>
              <a:t>Think of it like a </a:t>
            </a:r>
            <a:r>
              <a:rPr lang="en-US" b="1" dirty="0"/>
              <a:t>toolbox</a:t>
            </a:r>
            <a:r>
              <a:rPr lang="en-US" dirty="0"/>
              <a:t>. If you're building something, instead of making your own hammer, you just pull one out from the toolbox!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7134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2615-B93E-4AA9-8B00-ADB6A3B8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38191" cy="13208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🔧 </a:t>
            </a: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How to Use a Library in Python</a:t>
            </a:r>
            <a:endParaRPr lang="en-KE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CAB471E-67FD-42F4-BE73-2665332D37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608" y="1614850"/>
            <a:ext cx="9447741" cy="435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Importing a Built-in Library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has many built-in libraries (you don’t need to install them).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math</a:t>
            </a:r>
            <a:endParaRPr kumimoji="0" lang="en-US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KE" dirty="0">
                <a:solidFill>
                  <a:schemeClr val="accent5"/>
                </a:solidFill>
                <a:latin typeface="Arial" panose="020B0604020202020204" pitchFamily="34" charset="0"/>
              </a:rPr>
              <a:t>import math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KE" dirty="0">
                <a:solidFill>
                  <a:schemeClr val="accent5"/>
                </a:solidFill>
                <a:latin typeface="Arial" panose="020B0604020202020204" pitchFamily="34" charset="0"/>
              </a:rPr>
              <a:t>print(</a:t>
            </a:r>
            <a:r>
              <a:rPr lang="en-US" altLang="en-KE" dirty="0" err="1">
                <a:solidFill>
                  <a:schemeClr val="accent5"/>
                </a:solidFill>
                <a:latin typeface="Arial" panose="020B0604020202020204" pitchFamily="34" charset="0"/>
              </a:rPr>
              <a:t>math.sqrt</a:t>
            </a:r>
            <a:r>
              <a:rPr lang="en-US" altLang="en-KE" dirty="0">
                <a:solidFill>
                  <a:schemeClr val="accent5"/>
                </a:solidFill>
                <a:latin typeface="Arial" panose="020B0604020202020204" pitchFamily="34" charset="0"/>
              </a:rPr>
              <a:t>(16))  # Output: 4.0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KE" dirty="0">
                <a:solidFill>
                  <a:schemeClr val="accent5"/>
                </a:solidFill>
                <a:latin typeface="Arial" panose="020B0604020202020204" pitchFamily="34" charset="0"/>
              </a:rPr>
              <a:t>print(</a:t>
            </a:r>
            <a:r>
              <a:rPr lang="en-US" altLang="en-KE" dirty="0" err="1">
                <a:solidFill>
                  <a:schemeClr val="accent5"/>
                </a:solidFill>
                <a:latin typeface="Arial" panose="020B0604020202020204" pitchFamily="34" charset="0"/>
              </a:rPr>
              <a:t>math.pi</a:t>
            </a:r>
            <a:r>
              <a:rPr lang="en-US" altLang="en-KE" dirty="0">
                <a:solidFill>
                  <a:schemeClr val="accent5"/>
                </a:solidFill>
                <a:latin typeface="Arial" panose="020B0604020202020204" pitchFamily="34" charset="0"/>
              </a:rPr>
              <a:t>)        # Output: 3.141592653589793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Arial Black" panose="020B0A04020102020204" pitchFamily="34" charset="0"/>
              </a:rPr>
              <a:t>Importing Part of a Library</a:t>
            </a:r>
          </a:p>
          <a:p>
            <a:pPr marL="0" indent="0">
              <a:buNone/>
            </a:pPr>
            <a:r>
              <a:rPr lang="en-US" dirty="0"/>
              <a:t>Sometimes you don’t need the whole toolbox.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KE" dirty="0">
                <a:solidFill>
                  <a:schemeClr val="accent5"/>
                </a:solidFill>
                <a:latin typeface="Arial" panose="020B0604020202020204" pitchFamily="34" charset="0"/>
              </a:rPr>
              <a:t>from math import sqrt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KE" dirty="0">
                <a:solidFill>
                  <a:schemeClr val="accent5"/>
                </a:solidFill>
                <a:latin typeface="Arial" panose="020B0604020202020204" pitchFamily="34" charset="0"/>
              </a:rPr>
              <a:t>print(sqrt(25))  # Output: 5.0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9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2E61-76AE-4DA7-A189-B1355A8E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💻 Popular Built-in Libraries with Examples</a:t>
            </a:r>
            <a:b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endParaRPr lang="en-KE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8F0C-4F90-4768-84ED-0018288C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import math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print("Square root of 36:", </a:t>
            </a:r>
            <a:r>
              <a:rPr lang="en-US" dirty="0" err="1">
                <a:solidFill>
                  <a:schemeClr val="accent5"/>
                </a:solidFill>
              </a:rPr>
              <a:t>math.sqrt</a:t>
            </a:r>
            <a:r>
              <a:rPr lang="en-US" dirty="0">
                <a:solidFill>
                  <a:schemeClr val="accent5"/>
                </a:solidFill>
              </a:rPr>
              <a:t>(36))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print("Sine of 90 degrees:", </a:t>
            </a:r>
            <a:r>
              <a:rPr lang="en-US" dirty="0" err="1">
                <a:solidFill>
                  <a:schemeClr val="accent5"/>
                </a:solidFill>
              </a:rPr>
              <a:t>math.sin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math.radians</a:t>
            </a:r>
            <a:r>
              <a:rPr lang="en-US" dirty="0">
                <a:solidFill>
                  <a:schemeClr val="accent5"/>
                </a:solidFill>
              </a:rPr>
              <a:t>(90)))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print("Power of 2^3:", </a:t>
            </a:r>
            <a:r>
              <a:rPr lang="en-US" dirty="0" err="1">
                <a:solidFill>
                  <a:schemeClr val="accent5"/>
                </a:solidFill>
              </a:rPr>
              <a:t>math.pow</a:t>
            </a:r>
            <a:r>
              <a:rPr lang="en-US" dirty="0">
                <a:solidFill>
                  <a:schemeClr val="accent5"/>
                </a:solidFill>
              </a:rPr>
              <a:t>(2, 3))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Arial Black" panose="020B0A04020102020204" pitchFamily="34" charset="0"/>
              </a:rPr>
              <a:t>Generate random numbers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import random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print("Random number between 1 and 10:", </a:t>
            </a:r>
            <a:r>
              <a:rPr lang="en-US" dirty="0" err="1">
                <a:solidFill>
                  <a:schemeClr val="accent5"/>
                </a:solidFill>
              </a:rPr>
              <a:t>random.randint</a:t>
            </a:r>
            <a:r>
              <a:rPr lang="en-US" dirty="0">
                <a:solidFill>
                  <a:schemeClr val="accent5"/>
                </a:solidFill>
              </a:rPr>
              <a:t>(1, 10))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print("Random choice from a list:", </a:t>
            </a:r>
            <a:r>
              <a:rPr lang="en-US" dirty="0" err="1">
                <a:solidFill>
                  <a:schemeClr val="accent5"/>
                </a:solidFill>
              </a:rPr>
              <a:t>random.choice</a:t>
            </a:r>
            <a:r>
              <a:rPr lang="en-US" dirty="0">
                <a:solidFill>
                  <a:schemeClr val="accent5"/>
                </a:solidFill>
              </a:rPr>
              <a:t>(['apple', 'banana', 'cherry']))</a:t>
            </a:r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6535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DD8A-2F4F-496E-9195-EC12D14D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Generate random numbers</a:t>
            </a:r>
            <a:endParaRPr lang="en-KE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351D61-1F41-4A5A-A248-F18A5B9B53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869870"/>
            <a:ext cx="866134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all libraries come built-in. Some are external and need to be installed using pip.</a:t>
            </a:r>
            <a:endParaRPr kumimoji="0" lang="en-KE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KE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KE" dirty="0">
                <a:solidFill>
                  <a:srgbClr val="C00000"/>
                </a:solidFill>
                <a:latin typeface="Arial Unicode MS" panose="020B0604020202020204" pitchFamily="34" charset="-128"/>
              </a:rPr>
              <a:t>pip install 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KE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Using Requests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en-KE" dirty="0">
                <a:solidFill>
                  <a:srgbClr val="C00000"/>
                </a:solidFill>
                <a:latin typeface="Arial Unicode MS" panose="020B0604020202020204" pitchFamily="34" charset="-128"/>
              </a:rPr>
              <a:t>import </a:t>
            </a:r>
            <a:r>
              <a:rPr lang="fr-FR" altLang="en-KE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requests</a:t>
            </a:r>
            <a:endParaRPr lang="fr-FR" altLang="en-KE" dirty="0">
              <a:solidFill>
                <a:srgbClr val="C00000"/>
              </a:solidFill>
              <a:latin typeface="Arial Unicode MS" panose="020B0604020202020204" pitchFamily="34" charset="-128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en-KE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response</a:t>
            </a:r>
            <a:r>
              <a:rPr lang="fr-FR" altLang="en-KE" dirty="0">
                <a:solidFill>
                  <a:srgbClr val="C00000"/>
                </a:solidFill>
                <a:latin typeface="Arial Unicode MS" panose="020B0604020202020204" pitchFamily="34" charset="-128"/>
              </a:rPr>
              <a:t> = </a:t>
            </a:r>
            <a:r>
              <a:rPr lang="fr-FR" altLang="en-KE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requests.get</a:t>
            </a:r>
            <a:r>
              <a:rPr lang="fr-FR" altLang="en-KE" dirty="0">
                <a:solidFill>
                  <a:srgbClr val="C00000"/>
                </a:solidFill>
                <a:latin typeface="Arial Unicode MS" panose="020B0604020202020204" pitchFamily="34" charset="-128"/>
              </a:rPr>
              <a:t>('https://api.github.com')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en-KE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print</a:t>
            </a:r>
            <a:r>
              <a:rPr lang="fr-FR" altLang="en-KE" dirty="0">
                <a:solidFill>
                  <a:srgbClr val="C00000"/>
                </a:solidFill>
                <a:latin typeface="Arial Unicode MS" panose="020B0604020202020204" pitchFamily="34" charset="-128"/>
              </a:rPr>
              <a:t>("</a:t>
            </a:r>
            <a:r>
              <a:rPr lang="fr-FR" altLang="en-KE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Status</a:t>
            </a:r>
            <a:r>
              <a:rPr lang="fr-FR" altLang="en-KE" dirty="0">
                <a:solidFill>
                  <a:srgbClr val="C00000"/>
                </a:solidFill>
                <a:latin typeface="Arial Unicode MS" panose="020B0604020202020204" pitchFamily="34" charset="-128"/>
              </a:rPr>
              <a:t> Code:", </a:t>
            </a:r>
            <a:r>
              <a:rPr lang="fr-FR" altLang="en-KE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response.status_code</a:t>
            </a:r>
            <a:r>
              <a:rPr lang="fr-FR" altLang="en-KE" dirty="0">
                <a:solidFill>
                  <a:srgbClr val="C00000"/>
                </a:solidFill>
                <a:latin typeface="Arial Unicode MS" panose="020B0604020202020204" pitchFamily="34" charset="-128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KE" altLang="en-K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830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EBCE-54DB-4145-8CCB-D4468D2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Introduction to NumPy &amp; Pandas</a:t>
            </a:r>
            <a:endParaRPr lang="en-KE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EFE7-A252-46B4-9126-DA0C301A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two libraries are essential when working with </a:t>
            </a:r>
            <a:r>
              <a:rPr lang="en-US" b="1" dirty="0"/>
              <a:t>data analysis</a:t>
            </a:r>
            <a:r>
              <a:rPr lang="en-US" dirty="0"/>
              <a:t>, </a:t>
            </a:r>
            <a:r>
              <a:rPr lang="en-US" b="1" dirty="0"/>
              <a:t>scientific computing</a:t>
            </a:r>
            <a:r>
              <a:rPr lang="en-US" dirty="0"/>
              <a:t>, or </a:t>
            </a:r>
            <a:r>
              <a:rPr lang="en-US" b="1" dirty="0"/>
              <a:t>machine learning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What is NumPy?</a:t>
            </a:r>
          </a:p>
          <a:p>
            <a:pPr marL="0" indent="0">
              <a:buNone/>
            </a:pPr>
            <a:r>
              <a:rPr lang="en-US" b="1" dirty="0"/>
              <a:t>NumPy</a:t>
            </a:r>
            <a:r>
              <a:rPr lang="en-US" dirty="0"/>
              <a:t> stands for </a:t>
            </a:r>
            <a:r>
              <a:rPr lang="en-US" b="1" dirty="0"/>
              <a:t>Numerical Python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It’s used for:</a:t>
            </a:r>
          </a:p>
          <a:p>
            <a:r>
              <a:rPr lang="en-US" dirty="0"/>
              <a:t>Working with large </a:t>
            </a:r>
            <a:r>
              <a:rPr lang="en-US" b="1" dirty="0"/>
              <a:t>arrays</a:t>
            </a:r>
            <a:r>
              <a:rPr lang="en-US" dirty="0"/>
              <a:t> and </a:t>
            </a:r>
            <a:r>
              <a:rPr lang="en-US" b="1" dirty="0"/>
              <a:t>matrices</a:t>
            </a:r>
            <a:endParaRPr lang="en-US" dirty="0"/>
          </a:p>
          <a:p>
            <a:r>
              <a:rPr lang="en-US" dirty="0"/>
              <a:t>Performing </a:t>
            </a:r>
            <a:r>
              <a:rPr lang="en-US" b="1" dirty="0"/>
              <a:t>math operations</a:t>
            </a:r>
            <a:r>
              <a:rPr lang="en-US" dirty="0"/>
              <a:t> on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pip install </a:t>
            </a:r>
            <a:r>
              <a:rPr lang="en-US" dirty="0" err="1">
                <a:solidFill>
                  <a:srgbClr val="C00000"/>
                </a:solidFill>
              </a:rPr>
              <a:t>numpy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2261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4308-832A-4712-98CD-B196F786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>
                <a:solidFill>
                  <a:srgbClr val="00B050"/>
                </a:solidFill>
                <a:latin typeface="Arial Black" panose="020B0A04020102020204" pitchFamily="34" charset="0"/>
              </a:rPr>
              <a:t>✨ </a:t>
            </a: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Basic NumPy Example</a:t>
            </a:r>
            <a:endParaRPr lang="en-KE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13D71-4035-4593-8A6C-628D4980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Create a simple array</a:t>
            </a:r>
          </a:p>
          <a:p>
            <a:pPr marL="0" indent="0">
              <a:buNone/>
            </a:pPr>
            <a:r>
              <a:rPr lang="en-US" dirty="0" err="1"/>
              <a:t>my_array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2, 3, 4, 5])</a:t>
            </a:r>
          </a:p>
          <a:p>
            <a:pPr marL="0" indent="0">
              <a:buNone/>
            </a:pPr>
            <a:r>
              <a:rPr lang="en-US" dirty="0"/>
              <a:t>print("Array:", </a:t>
            </a:r>
            <a:r>
              <a:rPr lang="en-US" dirty="0" err="1"/>
              <a:t>my_array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Perform operations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print("Array * 2:", </a:t>
            </a:r>
            <a:r>
              <a:rPr lang="en-US" dirty="0" err="1">
                <a:solidFill>
                  <a:srgbClr val="C00000"/>
                </a:solidFill>
              </a:rPr>
              <a:t>my_array</a:t>
            </a:r>
            <a:r>
              <a:rPr lang="en-US" dirty="0">
                <a:solidFill>
                  <a:srgbClr val="C00000"/>
                </a:solidFill>
              </a:rPr>
              <a:t> * 2)         </a:t>
            </a:r>
            <a:r>
              <a:rPr lang="en-US" dirty="0">
                <a:solidFill>
                  <a:srgbClr val="00B050"/>
                </a:solidFill>
              </a:rPr>
              <a:t># Multiply each element by 2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print("Mean:", </a:t>
            </a:r>
            <a:r>
              <a:rPr lang="en-US" dirty="0" err="1">
                <a:solidFill>
                  <a:srgbClr val="C00000"/>
                </a:solidFill>
              </a:rPr>
              <a:t>np.mean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my_array</a:t>
            </a:r>
            <a:r>
              <a:rPr lang="en-US" dirty="0">
                <a:solidFill>
                  <a:srgbClr val="C00000"/>
                </a:solidFill>
              </a:rPr>
              <a:t>))        </a:t>
            </a:r>
            <a:r>
              <a:rPr lang="en-US" dirty="0">
                <a:solidFill>
                  <a:srgbClr val="00B050"/>
                </a:solidFill>
              </a:rPr>
              <a:t># Average of the array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print("Square Roots:", </a:t>
            </a:r>
            <a:r>
              <a:rPr lang="en-US" dirty="0" err="1">
                <a:solidFill>
                  <a:srgbClr val="C00000"/>
                </a:solidFill>
              </a:rPr>
              <a:t>np.sqrt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my_array</a:t>
            </a:r>
            <a:r>
              <a:rPr lang="en-US" dirty="0">
                <a:solidFill>
                  <a:srgbClr val="C00000"/>
                </a:solidFill>
              </a:rPr>
              <a:t>))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900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5E99-901C-4226-92D9-01CD6089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b="1" dirty="0">
                <a:solidFill>
                  <a:srgbClr val="00B050"/>
                </a:solidFill>
                <a:latin typeface="Arial Black" panose="020B0A04020102020204" pitchFamily="34" charset="0"/>
              </a:rPr>
              <a:t>📊 </a:t>
            </a: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What is Pandas?</a:t>
            </a:r>
            <a:endParaRPr lang="en-KE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C69E-0437-450D-BAF9-6497BDB0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Pandas</a:t>
            </a:r>
            <a:r>
              <a:rPr lang="en-US" dirty="0"/>
              <a:t> is used for </a:t>
            </a:r>
            <a:r>
              <a:rPr lang="en-US" b="1" dirty="0"/>
              <a:t>data manipulation and analysis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allows you to:</a:t>
            </a:r>
          </a:p>
          <a:p>
            <a:r>
              <a:rPr lang="en-US" dirty="0"/>
              <a:t>Work with </a:t>
            </a:r>
            <a:r>
              <a:rPr lang="en-US" b="1" dirty="0"/>
              <a:t>tables</a:t>
            </a:r>
            <a:r>
              <a:rPr lang="en-US" dirty="0"/>
              <a:t> (just like Excel or Google Sheets!)</a:t>
            </a:r>
          </a:p>
          <a:p>
            <a:r>
              <a:rPr lang="en-US" dirty="0"/>
              <a:t>Clean and filter data easily</a:t>
            </a:r>
          </a:p>
          <a:p>
            <a:r>
              <a:rPr lang="en-US" dirty="0"/>
              <a:t>Read from CSV, Excel, JSON,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How to install Pandas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pip install pandas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10578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713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Arial Black</vt:lpstr>
      <vt:lpstr>Trebuchet MS</vt:lpstr>
      <vt:lpstr>Wingdings 3</vt:lpstr>
      <vt:lpstr>Facet</vt:lpstr>
      <vt:lpstr>UNDERSTANDING PYTHON LIBRARIES</vt:lpstr>
      <vt:lpstr>🎯 Learning Objectives</vt:lpstr>
      <vt:lpstr>What is a Python Library?</vt:lpstr>
      <vt:lpstr>🔧 How to Use a Library in Python</vt:lpstr>
      <vt:lpstr>💻 Popular Built-in Libraries with Examples </vt:lpstr>
      <vt:lpstr>Generate random numbers</vt:lpstr>
      <vt:lpstr>Introduction to NumPy &amp; Pandas</vt:lpstr>
      <vt:lpstr>✨ Basic NumPy Example</vt:lpstr>
      <vt:lpstr>📊 What is Pandas?</vt:lpstr>
      <vt:lpstr>✨ Basic Pandas Example</vt:lpstr>
      <vt:lpstr>📁 Reading CSV Files with Pandas</vt:lpstr>
      <vt:lpstr>🧠 Wrap-Up: Libraries So Far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Python Libraries</dc:title>
  <dc:creator>Evans Mutuku</dc:creator>
  <cp:lastModifiedBy>Evans Mutuku</cp:lastModifiedBy>
  <cp:revision>4</cp:revision>
  <dcterms:created xsi:type="dcterms:W3CDTF">2025-04-15T05:59:54Z</dcterms:created>
  <dcterms:modified xsi:type="dcterms:W3CDTF">2025-04-15T06:35:18Z</dcterms:modified>
</cp:coreProperties>
</file>