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Arimo" panose="020B0604020202020204" charset="0"/>
      <p:regular r:id="rId31"/>
      <p:bold r:id="rId32"/>
      <p:italic r:id="rId33"/>
      <p:boldItalic r:id="rId34"/>
    </p:embeddedFont>
    <p:embeddedFont>
      <p:font typeface="Bebas Neue" panose="020B0606020202050201" pitchFamily="34" charset="0"/>
      <p:regular r:id="rId35"/>
    </p:embeddedFont>
    <p:embeddedFont>
      <p:font typeface="Calibri" panose="020F0502020204030204" pitchFamily="34" charset="0"/>
      <p:regular r:id="rId36"/>
      <p:bold r:id="rId37"/>
      <p:italic r:id="rId38"/>
      <p:boldItalic r:id="rId39"/>
    </p:embeddedFont>
    <p:embeddedFont>
      <p:font typeface="Gill Sans" panose="020B0604020202020204" charset="0"/>
      <p:regular r:id="rId40"/>
      <p:bold r:id="rId41"/>
    </p:embeddedFont>
    <p:embeddedFont>
      <p:font typeface="Open Sans" panose="020B0606030504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c1736fd85c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1c1736fd85c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1c1736fd85c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1c1736fd85c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1c1736fd85c_0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1c1736fd85c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1c1736fd85c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1c1736fd85c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c1736fd85c_0_6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c1736fd85c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1c1736fd85c_0_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1c1736fd85c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c1736fd85c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1c1736fd85c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f5e77e6543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f5e77e654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lnSpc>
                <a:spcPct val="110000"/>
              </a:lnSpc>
              <a:spcBef>
                <a:spcPts val="1800"/>
              </a:spcBef>
              <a:spcAft>
                <a:spcPts val="0"/>
              </a:spcAft>
              <a:buClr>
                <a:schemeClr val="dk1"/>
              </a:buClr>
              <a:buSzPts val="1100"/>
              <a:buFont typeface="Arial"/>
              <a:buNone/>
            </a:pPr>
            <a:r>
              <a:rPr lang="en" sz="1700">
                <a:solidFill>
                  <a:schemeClr val="dk1"/>
                </a:solidFill>
                <a:latin typeface="Gill Sans"/>
                <a:ea typeface="Gill Sans"/>
                <a:cs typeface="Gill Sans"/>
                <a:sym typeface="Gill Sans"/>
              </a:rPr>
              <a:t>on a choisi la base de données  des film de Netflix qui est importer de la site Kaggle pour faire l'analyse et l’interrogation des données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1c1736fd85c_5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1c1736fd85c_5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latin typeface="Gill Sans"/>
                <a:ea typeface="Gill Sans"/>
                <a:cs typeface="Gill Sans"/>
                <a:sym typeface="Gill Sans"/>
              </a:rPr>
              <a:t>Voici le diagramme de classe qui est composé par une classe film qui est le fait et les classes ….. Se sont les dimensions pour faire l’analyse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c1736fd85c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1c1736fd85c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c15cb8596c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c15cb8596c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1c1736fd85c_4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1c1736fd85c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a choisi de faire plusieurs requete et dans les prochaines diapositives on va voir leurs résultat</a:t>
            </a:r>
            <a:endParaRPr/>
          </a:p>
          <a:p>
            <a:pPr marL="0" lvl="0" indent="0" algn="l" rtl="0">
              <a:spcBef>
                <a:spcPts val="0"/>
              </a:spcBef>
              <a:spcAft>
                <a:spcPts val="0"/>
              </a:spcAft>
              <a:buNone/>
            </a:pPr>
            <a:r>
              <a:rPr lang="en"/>
              <a:t>La premiere  requete est l’analyse des films qui ont les meuilles score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c1736fd85c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c1736fd85c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c1736fd85c_1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c1736fd85c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1c1736fd85c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1c1736fd85c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1c1736fd85c_4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1c1736fd85c_4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c1736fd85c_4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c1736fd85c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1c1736fd85c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1c1736fd85c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c1736fd85c_4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c1736fd85c_4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f5e77e6543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f5e77e6543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c15cb8596c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c15cb8596c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c1736fd85c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c1736fd85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f5e77e6543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c1736fd85c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c1736fd85c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34950" algn="l" rtl="0">
              <a:lnSpc>
                <a:spcPct val="110000"/>
              </a:lnSpc>
              <a:spcBef>
                <a:spcPts val="0"/>
              </a:spcBef>
              <a:spcAft>
                <a:spcPts val="0"/>
              </a:spcAft>
              <a:buClr>
                <a:schemeClr val="dk1"/>
              </a:buClr>
              <a:buSzPts val="2500"/>
              <a:buFont typeface="Gill Sans"/>
              <a:buChar char="•"/>
            </a:pPr>
            <a:r>
              <a:rPr lang="en" sz="1800" b="1" u="sng">
                <a:solidFill>
                  <a:schemeClr val="dk1"/>
                </a:solidFill>
                <a:latin typeface="Gill Sans"/>
                <a:ea typeface="Gill Sans"/>
                <a:cs typeface="Gill Sans"/>
                <a:sym typeface="Gill Sans"/>
              </a:rPr>
              <a:t>Visualisation de données :</a:t>
            </a:r>
            <a:r>
              <a:rPr lang="en" sz="1400" b="1">
                <a:solidFill>
                  <a:schemeClr val="dk1"/>
                </a:solidFill>
                <a:latin typeface="Gill Sans"/>
                <a:ea typeface="Gill Sans"/>
                <a:cs typeface="Gill Sans"/>
                <a:sym typeface="Gill Sans"/>
              </a:rPr>
              <a:t>Tableau offre une variété d'options de visualisation de données</a:t>
            </a:r>
            <a:endParaRPr sz="1400" b="1">
              <a:solidFill>
                <a:schemeClr val="dk1"/>
              </a:solidFill>
              <a:latin typeface="Gill Sans"/>
              <a:ea typeface="Gill Sans"/>
              <a:cs typeface="Gill Sans"/>
              <a:sym typeface="Gill Sans"/>
            </a:endParaRPr>
          </a:p>
          <a:p>
            <a:pPr marL="228600" lvl="0" indent="-215900" algn="l" rtl="0">
              <a:lnSpc>
                <a:spcPct val="110000"/>
              </a:lnSpc>
              <a:spcBef>
                <a:spcPts val="1800"/>
              </a:spcBef>
              <a:spcAft>
                <a:spcPts val="0"/>
              </a:spcAft>
              <a:buClr>
                <a:schemeClr val="dk1"/>
              </a:buClr>
              <a:buSzPts val="2200"/>
              <a:buChar char="•"/>
            </a:pPr>
            <a:r>
              <a:rPr lang="en" sz="1800" b="1" u="sng">
                <a:solidFill>
                  <a:schemeClr val="dk1"/>
                </a:solidFill>
                <a:latin typeface="Gill Sans"/>
                <a:ea typeface="Gill Sans"/>
                <a:cs typeface="Gill Sans"/>
                <a:sym typeface="Gill Sans"/>
              </a:rPr>
              <a:t>Filtres et paramètres :</a:t>
            </a:r>
            <a:r>
              <a:rPr lang="en" sz="1400" b="1">
                <a:solidFill>
                  <a:schemeClr val="dk1"/>
                </a:solidFill>
                <a:latin typeface="Gill Sans"/>
                <a:ea typeface="Gill Sans"/>
                <a:cs typeface="Gill Sans"/>
                <a:sym typeface="Gill Sans"/>
              </a:rPr>
              <a:t>Tableau permet aux utilisateurs de filtrer et de trier les données en fonction de différents critères pour affiner les analyses.</a:t>
            </a:r>
            <a:endParaRPr sz="1400" b="1">
              <a:solidFill>
                <a:schemeClr val="dk1"/>
              </a:solidFill>
              <a:latin typeface="Gill Sans"/>
              <a:ea typeface="Gill Sans"/>
              <a:cs typeface="Gill Sans"/>
              <a:sym typeface="Gill Sans"/>
            </a:endParaRPr>
          </a:p>
          <a:p>
            <a:pPr marL="228600" lvl="0" indent="-215900" algn="l" rtl="0">
              <a:lnSpc>
                <a:spcPct val="110000"/>
              </a:lnSpc>
              <a:spcBef>
                <a:spcPts val="1800"/>
              </a:spcBef>
              <a:spcAft>
                <a:spcPts val="0"/>
              </a:spcAft>
              <a:buClr>
                <a:schemeClr val="dk1"/>
              </a:buClr>
              <a:buSzPts val="2200"/>
              <a:buChar char="•"/>
            </a:pPr>
            <a:r>
              <a:rPr lang="en" sz="1800" b="1" u="sng">
                <a:solidFill>
                  <a:schemeClr val="dk1"/>
                </a:solidFill>
                <a:latin typeface="Gill Sans"/>
                <a:ea typeface="Gill Sans"/>
                <a:cs typeface="Gill Sans"/>
                <a:sym typeface="Gill Sans"/>
              </a:rPr>
              <a:t>Collaboration et partage :</a:t>
            </a:r>
            <a:r>
              <a:rPr lang="en" sz="1400" b="1">
                <a:solidFill>
                  <a:schemeClr val="dk1"/>
                </a:solidFill>
                <a:latin typeface="Gill Sans"/>
                <a:ea typeface="Gill Sans"/>
                <a:cs typeface="Gill Sans"/>
                <a:sym typeface="Gill Sans"/>
              </a:rPr>
              <a:t>Tableau offre des fonctionnalités de collaboration et de partage qui permettent aux utilisateurs de travailler sur des projets en équipe et de partager leurs tableaux de bord avec d'autres utilisateurs.</a:t>
            </a:r>
            <a:endParaRPr sz="1400" b="1">
              <a:solidFill>
                <a:schemeClr val="dk1"/>
              </a:solidFill>
              <a:latin typeface="Gill Sans"/>
              <a:ea typeface="Gill Sans"/>
              <a:cs typeface="Gill Sans"/>
              <a:sym typeface="Gill Sans"/>
            </a:endParaRPr>
          </a:p>
          <a:p>
            <a:pPr marL="228600" lvl="0" indent="-215900" algn="l" rtl="0">
              <a:lnSpc>
                <a:spcPct val="110000"/>
              </a:lnSpc>
              <a:spcBef>
                <a:spcPts val="1800"/>
              </a:spcBef>
              <a:spcAft>
                <a:spcPts val="0"/>
              </a:spcAft>
              <a:buClr>
                <a:schemeClr val="dk1"/>
              </a:buClr>
              <a:buSzPts val="2200"/>
              <a:buChar char="•"/>
            </a:pPr>
            <a:r>
              <a:rPr lang="en" sz="1800" b="1" u="sng">
                <a:solidFill>
                  <a:schemeClr val="dk1"/>
                </a:solidFill>
                <a:latin typeface="Gill Sans"/>
                <a:ea typeface="Gill Sans"/>
                <a:cs typeface="Gill Sans"/>
                <a:sym typeface="Gill Sans"/>
              </a:rPr>
              <a:t>Intégration de données:</a:t>
            </a:r>
            <a:r>
              <a:rPr lang="en" sz="1400" b="1">
                <a:solidFill>
                  <a:schemeClr val="dk1"/>
                </a:solidFill>
                <a:latin typeface="Gill Sans"/>
                <a:ea typeface="Gill Sans"/>
                <a:cs typeface="Gill Sans"/>
                <a:sym typeface="Gill Sans"/>
              </a:rPr>
              <a:t>Tableau prend en charge l'intégration de données à partir de nombreuses sources, telles que des bases de données relationnelles, des fichiers Excel, des bases de données NoSQL, etc.</a:t>
            </a:r>
            <a:endParaRPr sz="1400" b="1">
              <a:solidFill>
                <a:schemeClr val="dk1"/>
              </a:solidFill>
              <a:latin typeface="Gill Sans"/>
              <a:ea typeface="Gill Sans"/>
              <a:cs typeface="Gill Sans"/>
              <a:sym typeface="Gill Sans"/>
            </a:endParaRPr>
          </a:p>
          <a:p>
            <a:pPr marL="228600" lvl="0" indent="-215900" algn="l" rtl="0">
              <a:lnSpc>
                <a:spcPct val="110000"/>
              </a:lnSpc>
              <a:spcBef>
                <a:spcPts val="1800"/>
              </a:spcBef>
              <a:spcAft>
                <a:spcPts val="0"/>
              </a:spcAft>
              <a:buClr>
                <a:schemeClr val="dk1"/>
              </a:buClr>
              <a:buSzPts val="2200"/>
              <a:buChar char="•"/>
            </a:pPr>
            <a:r>
              <a:rPr lang="en" sz="1800" b="1" u="sng">
                <a:solidFill>
                  <a:schemeClr val="dk1"/>
                </a:solidFill>
                <a:latin typeface="Gill Sans"/>
                <a:ea typeface="Gill Sans"/>
                <a:cs typeface="Gill Sans"/>
                <a:sym typeface="Gill Sans"/>
              </a:rPr>
              <a:t>Sécurité et gestion des données :</a:t>
            </a:r>
            <a:r>
              <a:rPr lang="en" sz="1400" b="1">
                <a:solidFill>
                  <a:schemeClr val="dk1"/>
                </a:solidFill>
                <a:latin typeface="Gill Sans"/>
                <a:ea typeface="Gill Sans"/>
                <a:cs typeface="Gill Sans"/>
                <a:sym typeface="Gill Sans"/>
              </a:rPr>
              <a:t>Tableau offre une gestion robuste des droits d'accès et de la sécurité des données pour garantir que seuls les utilisateurs autorisés peuvent accéder aux données et aux tableaux de bord.</a:t>
            </a:r>
            <a:endParaRPr sz="1400" b="1">
              <a:solidFill>
                <a:schemeClr val="dk1"/>
              </a:solidFill>
              <a:latin typeface="Gill Sans"/>
              <a:ea typeface="Gill Sans"/>
              <a:cs typeface="Gill Sans"/>
              <a:sym typeface="Gill Sans"/>
            </a:endParaRPr>
          </a:p>
          <a:p>
            <a:pPr marL="0" lvl="0" indent="0" algn="l" rtl="0">
              <a:spcBef>
                <a:spcPts val="0"/>
              </a:spcBef>
              <a:spcAft>
                <a:spcPts val="0"/>
              </a:spcAft>
              <a:buClr>
                <a:schemeClr val="dk1"/>
              </a:buClr>
              <a:buFont typeface="Arial"/>
              <a:buNone/>
            </a:pPr>
            <a:endParaRPr sz="1400">
              <a:solidFill>
                <a:schemeClr val="dk1"/>
              </a:solidFill>
              <a:latin typeface="Calibri"/>
              <a:ea typeface="Calibri"/>
              <a:cs typeface="Calibri"/>
              <a:sym typeface="Calibri"/>
            </a:endParaRPr>
          </a:p>
          <a:p>
            <a:pPr marL="0" lvl="0" indent="0" algn="l" rtl="0">
              <a:spcBef>
                <a:spcPts val="0"/>
              </a:spcBef>
              <a:spcAft>
                <a:spcPts val="0"/>
              </a:spcAft>
              <a:buNone/>
            </a:pPr>
            <a:endParaRPr sz="5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c1736fd85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c1736fd85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c1736fd85c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1c1736fd85c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114300" algn="l" rtl="0">
              <a:spcBef>
                <a:spcPts val="0"/>
              </a:spcBef>
              <a:spcAft>
                <a:spcPts val="0"/>
              </a:spcAft>
              <a:buClr>
                <a:schemeClr val="dk1"/>
              </a:buClr>
              <a:buSzPts val="1800"/>
              <a:buChar char="•"/>
            </a:pPr>
            <a:r>
              <a:rPr lang="en" sz="1800">
                <a:solidFill>
                  <a:schemeClr val="dk1"/>
                </a:solidFill>
                <a:latin typeface="Open Sans"/>
                <a:ea typeface="Open Sans"/>
                <a:cs typeface="Open Sans"/>
                <a:sym typeface="Open Sans"/>
              </a:rPr>
              <a:t>Facilité de maîtrise et d’utilisation</a:t>
            </a:r>
            <a:endParaRPr sz="1400">
              <a:solidFill>
                <a:schemeClr val="dk1"/>
              </a:solidFill>
            </a:endParaRPr>
          </a:p>
          <a:p>
            <a:pPr marL="0" lvl="0" indent="-114300" algn="l" rtl="0">
              <a:spcBef>
                <a:spcPts val="0"/>
              </a:spcBef>
              <a:spcAft>
                <a:spcPts val="0"/>
              </a:spcAft>
              <a:buClr>
                <a:schemeClr val="dk1"/>
              </a:buClr>
              <a:buSzPts val="1800"/>
              <a:buChar char="•"/>
            </a:pPr>
            <a:r>
              <a:rPr lang="en" sz="1800">
                <a:solidFill>
                  <a:schemeClr val="dk1"/>
                </a:solidFill>
                <a:latin typeface="Open Sans"/>
                <a:ea typeface="Open Sans"/>
                <a:cs typeface="Open Sans"/>
                <a:sym typeface="Open Sans"/>
              </a:rPr>
              <a:t>10 à 100 fois plus rapide que les solutions existantes</a:t>
            </a:r>
            <a:endParaRPr sz="1400">
              <a:solidFill>
                <a:schemeClr val="dk1"/>
              </a:solidFill>
            </a:endParaRPr>
          </a:p>
          <a:p>
            <a:pPr marL="0" lvl="0" indent="-114300" algn="l" rtl="0">
              <a:spcBef>
                <a:spcPts val="0"/>
              </a:spcBef>
              <a:spcAft>
                <a:spcPts val="0"/>
              </a:spcAft>
              <a:buClr>
                <a:schemeClr val="dk1"/>
              </a:buClr>
              <a:buSzPts val="1800"/>
              <a:buChar char="•"/>
            </a:pPr>
            <a:r>
              <a:rPr lang="en" sz="1800">
                <a:solidFill>
                  <a:schemeClr val="dk1"/>
                </a:solidFill>
                <a:latin typeface="Open Sans"/>
                <a:ea typeface="Open Sans"/>
                <a:cs typeface="Open Sans"/>
                <a:sym typeface="Open Sans"/>
              </a:rPr>
              <a:t>Découverte des informations en temps réel</a:t>
            </a:r>
            <a:endParaRPr sz="1400">
              <a:solidFill>
                <a:schemeClr val="dk1"/>
              </a:solidFill>
            </a:endParaRPr>
          </a:p>
          <a:p>
            <a:pPr marL="0" lvl="0" indent="-114300" algn="l" rtl="0">
              <a:spcBef>
                <a:spcPts val="0"/>
              </a:spcBef>
              <a:spcAft>
                <a:spcPts val="0"/>
              </a:spcAft>
              <a:buClr>
                <a:schemeClr val="dk1"/>
              </a:buClr>
              <a:buSzPts val="1800"/>
              <a:buChar char="•"/>
            </a:pPr>
            <a:r>
              <a:rPr lang="en" sz="1800">
                <a:solidFill>
                  <a:schemeClr val="dk1"/>
                </a:solidFill>
                <a:latin typeface="Open Sans"/>
                <a:ea typeface="Open Sans"/>
                <a:cs typeface="Open Sans"/>
                <a:sym typeface="Open Sans"/>
              </a:rPr>
              <a:t>Fourni une analyse optimale</a:t>
            </a:r>
            <a:endParaRPr sz="1400">
              <a:solidFill>
                <a:schemeClr val="dk1"/>
              </a:solidFill>
            </a:endParaRPr>
          </a:p>
          <a:p>
            <a:pPr marL="0" lvl="0" indent="-114300" algn="l" rtl="0">
              <a:spcBef>
                <a:spcPts val="0"/>
              </a:spcBef>
              <a:spcAft>
                <a:spcPts val="0"/>
              </a:spcAft>
              <a:buClr>
                <a:schemeClr val="dk1"/>
              </a:buClr>
              <a:buSzPts val="1800"/>
              <a:buChar char="•"/>
            </a:pPr>
            <a:r>
              <a:rPr lang="en" sz="1800">
                <a:solidFill>
                  <a:schemeClr val="dk1"/>
                </a:solidFill>
                <a:latin typeface="Open Sans"/>
                <a:ea typeface="Open Sans"/>
                <a:cs typeface="Open Sans"/>
                <a:sym typeface="Open Sans"/>
              </a:rPr>
              <a:t>Offre une Cartographie intelligente</a:t>
            </a:r>
            <a:endParaRPr sz="1400">
              <a:solidFill>
                <a:schemeClr val="dk1"/>
              </a:solidFill>
            </a:endParaRPr>
          </a:p>
          <a:p>
            <a:pPr marL="0" lvl="0" indent="-114300" algn="l" rtl="0">
              <a:spcBef>
                <a:spcPts val="0"/>
              </a:spcBef>
              <a:spcAft>
                <a:spcPts val="0"/>
              </a:spcAft>
              <a:buClr>
                <a:schemeClr val="dk1"/>
              </a:buClr>
              <a:buSzPts val="1800"/>
              <a:buChar char="•"/>
            </a:pPr>
            <a:r>
              <a:rPr lang="en" sz="1800">
                <a:solidFill>
                  <a:schemeClr val="dk1"/>
                </a:solidFill>
                <a:latin typeface="Open Sans"/>
                <a:ea typeface="Open Sans"/>
                <a:cs typeface="Open Sans"/>
                <a:sym typeface="Open Sans"/>
              </a:rPr>
              <a:t>Connexion facile et rapide aux données</a:t>
            </a:r>
            <a:endParaRPr sz="1400">
              <a:solidFill>
                <a:schemeClr val="dk1"/>
              </a:solidFill>
            </a:endParaRPr>
          </a:p>
          <a:p>
            <a:pPr marL="0" lvl="0" indent="-114300" algn="l" rtl="0">
              <a:spcBef>
                <a:spcPts val="0"/>
              </a:spcBef>
              <a:spcAft>
                <a:spcPts val="0"/>
              </a:spcAft>
              <a:buClr>
                <a:schemeClr val="dk1"/>
              </a:buClr>
              <a:buSzPts val="1800"/>
              <a:buChar char="•"/>
            </a:pPr>
            <a:r>
              <a:rPr lang="en" sz="1800">
                <a:solidFill>
                  <a:schemeClr val="dk1"/>
                </a:solidFill>
                <a:latin typeface="Open Sans"/>
                <a:ea typeface="Open Sans"/>
                <a:cs typeface="Open Sans"/>
                <a:sym typeface="Open Sans"/>
              </a:rPr>
              <a:t>Une performance accrue au niveau des requêtes</a:t>
            </a:r>
            <a:endParaRPr sz="1400">
              <a:solidFill>
                <a:schemeClr val="dk1"/>
              </a:solidFill>
            </a:endParaRPr>
          </a:p>
          <a:p>
            <a:pPr marL="0" lvl="0" indent="-114300" algn="l" rtl="0">
              <a:spcBef>
                <a:spcPts val="0"/>
              </a:spcBef>
              <a:spcAft>
                <a:spcPts val="0"/>
              </a:spcAft>
              <a:buClr>
                <a:schemeClr val="dk1"/>
              </a:buClr>
              <a:buSzPts val="1800"/>
              <a:buChar char="•"/>
            </a:pPr>
            <a:r>
              <a:rPr lang="en" sz="1800">
                <a:solidFill>
                  <a:schemeClr val="dk1"/>
                </a:solidFill>
                <a:latin typeface="Open Sans"/>
                <a:ea typeface="Open Sans"/>
                <a:cs typeface="Open Sans"/>
                <a:sym typeface="Open Sans"/>
              </a:rPr>
              <a:t>Création de tableau de bord interactif en quelques minutes</a:t>
            </a:r>
            <a:endParaRPr sz="1400">
              <a:solidFill>
                <a:schemeClr val="dk1"/>
              </a:solidFill>
            </a:endParaRPr>
          </a:p>
          <a:p>
            <a:pPr marL="0" lvl="0" indent="-114300" algn="l" rtl="0">
              <a:spcBef>
                <a:spcPts val="0"/>
              </a:spcBef>
              <a:spcAft>
                <a:spcPts val="0"/>
              </a:spcAft>
              <a:buClr>
                <a:schemeClr val="dk1"/>
              </a:buClr>
              <a:buSzPts val="1800"/>
              <a:buChar char="•"/>
            </a:pPr>
            <a:r>
              <a:rPr lang="en" sz="1800">
                <a:solidFill>
                  <a:schemeClr val="dk1"/>
                </a:solidFill>
                <a:latin typeface="Open Sans"/>
                <a:ea typeface="Open Sans"/>
                <a:cs typeface="Open Sans"/>
                <a:sym typeface="Open Sans"/>
              </a:rPr>
              <a:t>Partage sécurisé de vos informations sur le web</a:t>
            </a:r>
            <a:endParaRPr sz="1400">
              <a:solidFill>
                <a:schemeClr val="dk1"/>
              </a:solidFill>
            </a:endParaRPr>
          </a:p>
          <a:p>
            <a:pPr marL="0" lvl="0" indent="-114300" algn="l" rtl="0">
              <a:spcBef>
                <a:spcPts val="0"/>
              </a:spcBef>
              <a:spcAft>
                <a:spcPts val="0"/>
              </a:spcAft>
              <a:buClr>
                <a:schemeClr val="dk1"/>
              </a:buClr>
              <a:buSzPts val="1800"/>
              <a:buChar char="•"/>
            </a:pPr>
            <a:r>
              <a:rPr lang="en" sz="1800">
                <a:solidFill>
                  <a:schemeClr val="dk1"/>
                </a:solidFill>
                <a:latin typeface="Open Sans"/>
                <a:ea typeface="Open Sans"/>
                <a:cs typeface="Open Sans"/>
                <a:sym typeface="Open Sans"/>
              </a:rPr>
              <a:t>Accéder aux données, peu importe où elles résident</a:t>
            </a:r>
            <a:endParaRPr sz="1400">
              <a:solidFill>
                <a:schemeClr val="dk1"/>
              </a:solidFill>
            </a:endParaRPr>
          </a:p>
          <a:p>
            <a:pPr marL="0" lvl="0" indent="-114300" algn="l" rtl="0">
              <a:spcBef>
                <a:spcPts val="0"/>
              </a:spcBef>
              <a:spcAft>
                <a:spcPts val="0"/>
              </a:spcAft>
              <a:buClr>
                <a:schemeClr val="dk1"/>
              </a:buClr>
              <a:buSzPts val="1800"/>
              <a:buChar char="•"/>
            </a:pPr>
            <a:r>
              <a:rPr lang="en" sz="1800">
                <a:solidFill>
                  <a:schemeClr val="dk1"/>
                </a:solidFill>
                <a:latin typeface="Open Sans"/>
                <a:ea typeface="Open Sans"/>
                <a:cs typeface="Open Sans"/>
                <a:sym typeface="Open Sans"/>
              </a:rPr>
              <a:t>Explorer les données lors des déplacements</a:t>
            </a:r>
            <a:endParaRPr sz="1400">
              <a:solidFill>
                <a:schemeClr val="dk1"/>
              </a:solidFill>
            </a:endParaRPr>
          </a:p>
          <a:p>
            <a:pPr marL="0" lvl="0" indent="-114300" algn="l" rtl="0">
              <a:spcBef>
                <a:spcPts val="0"/>
              </a:spcBef>
              <a:spcAft>
                <a:spcPts val="0"/>
              </a:spcAft>
              <a:buClr>
                <a:schemeClr val="dk1"/>
              </a:buClr>
              <a:buSzPts val="1800"/>
              <a:buChar char="•"/>
            </a:pPr>
            <a:r>
              <a:rPr lang="en" sz="1800">
                <a:solidFill>
                  <a:schemeClr val="dk1"/>
                </a:solidFill>
                <a:latin typeface="Open Sans"/>
                <a:ea typeface="Open Sans"/>
                <a:cs typeface="Open Sans"/>
                <a:sym typeface="Open Sans"/>
              </a:rPr>
              <a:t>Des analyses géographiques approfondies</a:t>
            </a:r>
            <a:endParaRPr sz="1400">
              <a:solidFill>
                <a:schemeClr val="dk1"/>
              </a:solidFill>
            </a:endParaRPr>
          </a:p>
          <a:p>
            <a:pPr marL="0" lvl="0" indent="-114300" algn="l" rtl="0">
              <a:spcBef>
                <a:spcPts val="0"/>
              </a:spcBef>
              <a:spcAft>
                <a:spcPts val="0"/>
              </a:spcAft>
              <a:buClr>
                <a:schemeClr val="dk1"/>
              </a:buClr>
              <a:buSzPts val="1800"/>
              <a:buChar char="•"/>
            </a:pPr>
            <a:r>
              <a:rPr lang="en" sz="1800">
                <a:solidFill>
                  <a:schemeClr val="dk1"/>
                </a:solidFill>
                <a:latin typeface="Open Sans"/>
                <a:ea typeface="Open Sans"/>
                <a:cs typeface="Open Sans"/>
                <a:sym typeface="Open Sans"/>
              </a:rPr>
              <a:t>Des analyses visuelles étendues</a:t>
            </a:r>
            <a:endParaRPr sz="1400">
              <a:solidFill>
                <a:schemeClr val="dk1"/>
              </a:solidFill>
            </a:endParaRPr>
          </a:p>
          <a:p>
            <a:pPr marL="0" lvl="0" indent="0" algn="l" rtl="0">
              <a:spcBef>
                <a:spcPts val="0"/>
              </a:spcBef>
              <a:spcAft>
                <a:spcPts val="0"/>
              </a:spcAft>
              <a:buClr>
                <a:schemeClr val="lt1"/>
              </a:buClr>
              <a:buSzPts val="1800"/>
              <a:buFont typeface="Arial"/>
              <a:buNone/>
            </a:pPr>
            <a:endParaRPr sz="18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800" b="1" u="sng">
              <a:solidFill>
                <a:schemeClr val="dk1"/>
              </a:solidFill>
              <a:latin typeface="Gill Sans"/>
              <a:ea typeface="Gill Sans"/>
              <a:cs typeface="Gill Sans"/>
              <a:sym typeface="Gill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1c1736fd85c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1c1736fd85c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293750" y="1495425"/>
            <a:ext cx="3764400" cy="10122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a:spLocks noGrp="1"/>
          </p:cNvSpPr>
          <p:nvPr>
            <p:ph type="subTitle" idx="1"/>
          </p:nvPr>
        </p:nvSpPr>
        <p:spPr>
          <a:xfrm>
            <a:off x="1933650" y="3189775"/>
            <a:ext cx="5153100" cy="2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57" name="Google Shape;57;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191407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8" name="Google Shape;78;p14"/>
          <p:cNvSpPr txBox="1">
            <a:spLocks noGrp="1"/>
          </p:cNvSpPr>
          <p:nvPr>
            <p:ph type="subTitle" idx="1"/>
          </p:nvPr>
        </p:nvSpPr>
        <p:spPr>
          <a:xfrm>
            <a:off x="191407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4"/>
          <p:cNvSpPr txBox="1">
            <a:spLocks noGrp="1"/>
          </p:cNvSpPr>
          <p:nvPr>
            <p:ph type="title" idx="2"/>
          </p:nvPr>
        </p:nvSpPr>
        <p:spPr>
          <a:xfrm>
            <a:off x="499942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0" name="Google Shape;80;p14"/>
          <p:cNvSpPr txBox="1">
            <a:spLocks noGrp="1"/>
          </p:cNvSpPr>
          <p:nvPr>
            <p:ph type="subTitle" idx="3"/>
          </p:nvPr>
        </p:nvSpPr>
        <p:spPr>
          <a:xfrm>
            <a:off x="499942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82" name="Google Shape;82;p1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1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71430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4" name="Google Shape;94;p16"/>
          <p:cNvSpPr txBox="1">
            <a:spLocks noGrp="1"/>
          </p:cNvSpPr>
          <p:nvPr>
            <p:ph type="subTitle" idx="1"/>
          </p:nvPr>
        </p:nvSpPr>
        <p:spPr>
          <a:xfrm>
            <a:off x="71430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6"/>
          <p:cNvSpPr txBox="1">
            <a:spLocks noGrp="1"/>
          </p:cNvSpPr>
          <p:nvPr>
            <p:ph type="title" idx="2"/>
          </p:nvPr>
        </p:nvSpPr>
        <p:spPr>
          <a:xfrm>
            <a:off x="345675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6" name="Google Shape;96;p16"/>
          <p:cNvSpPr txBox="1">
            <a:spLocks noGrp="1"/>
          </p:cNvSpPr>
          <p:nvPr>
            <p:ph type="subTitle" idx="3"/>
          </p:nvPr>
        </p:nvSpPr>
        <p:spPr>
          <a:xfrm>
            <a:off x="345675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6"/>
          <p:cNvSpPr txBox="1">
            <a:spLocks noGrp="1"/>
          </p:cNvSpPr>
          <p:nvPr>
            <p:ph type="title" idx="4"/>
          </p:nvPr>
        </p:nvSpPr>
        <p:spPr>
          <a:xfrm>
            <a:off x="6199188"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8" name="Google Shape;98;p16"/>
          <p:cNvSpPr txBox="1">
            <a:spLocks noGrp="1"/>
          </p:cNvSpPr>
          <p:nvPr>
            <p:ph type="subTitle" idx="5"/>
          </p:nvPr>
        </p:nvSpPr>
        <p:spPr>
          <a:xfrm>
            <a:off x="6199188"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1_1">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14" name="Google Shape;114;p1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_1_1">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120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8" name="Google Shape;118;p18"/>
          <p:cNvSpPr txBox="1">
            <a:spLocks noGrp="1"/>
          </p:cNvSpPr>
          <p:nvPr>
            <p:ph type="subTitle" idx="1"/>
          </p:nvPr>
        </p:nvSpPr>
        <p:spPr>
          <a:xfrm>
            <a:off x="72120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8"/>
          <p:cNvSpPr txBox="1">
            <a:spLocks noGrp="1"/>
          </p:cNvSpPr>
          <p:nvPr>
            <p:ph type="title" idx="2"/>
          </p:nvPr>
        </p:nvSpPr>
        <p:spPr>
          <a:xfrm>
            <a:off x="725325"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0" name="Google Shape;120;p18"/>
          <p:cNvSpPr txBox="1">
            <a:spLocks noGrp="1"/>
          </p:cNvSpPr>
          <p:nvPr>
            <p:ph type="subTitle" idx="3"/>
          </p:nvPr>
        </p:nvSpPr>
        <p:spPr>
          <a:xfrm>
            <a:off x="725325" y="21673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8"/>
          <p:cNvSpPr txBox="1">
            <a:spLocks noGrp="1"/>
          </p:cNvSpPr>
          <p:nvPr>
            <p:ph type="title" idx="4"/>
          </p:nvPr>
        </p:nvSpPr>
        <p:spPr>
          <a:xfrm>
            <a:off x="6188163"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2" name="Google Shape;122;p18"/>
          <p:cNvSpPr txBox="1">
            <a:spLocks noGrp="1"/>
          </p:cNvSpPr>
          <p:nvPr>
            <p:ph type="subTitle" idx="5"/>
          </p:nvPr>
        </p:nvSpPr>
        <p:spPr>
          <a:xfrm>
            <a:off x="6188175" y="2167300"/>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24" name="Google Shape;124;p18"/>
          <p:cNvSpPr txBox="1">
            <a:spLocks noGrp="1"/>
          </p:cNvSpPr>
          <p:nvPr>
            <p:ph type="title" idx="7"/>
          </p:nvPr>
        </p:nvSpPr>
        <p:spPr>
          <a:xfrm>
            <a:off x="618405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5" name="Google Shape;125;p18"/>
          <p:cNvSpPr txBox="1">
            <a:spLocks noGrp="1"/>
          </p:cNvSpPr>
          <p:nvPr>
            <p:ph type="subTitle" idx="8"/>
          </p:nvPr>
        </p:nvSpPr>
        <p:spPr>
          <a:xfrm>
            <a:off x="618405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26" name="Google Shape;126;p1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1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1_1_1_1">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5194325" y="34435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0" name="Google Shape;130;p19"/>
          <p:cNvSpPr txBox="1">
            <a:spLocks noGrp="1"/>
          </p:cNvSpPr>
          <p:nvPr>
            <p:ph type="subTitle" idx="1"/>
          </p:nvPr>
        </p:nvSpPr>
        <p:spPr>
          <a:xfrm>
            <a:off x="5194325" y="4090330"/>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1" name="Google Shape;131;p19"/>
          <p:cNvSpPr txBox="1">
            <a:spLocks noGrp="1"/>
          </p:cNvSpPr>
          <p:nvPr>
            <p:ph type="title" idx="2"/>
          </p:nvPr>
        </p:nvSpPr>
        <p:spPr>
          <a:xfrm>
            <a:off x="5194313" y="11581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2" name="Google Shape;132;p19"/>
          <p:cNvSpPr txBox="1">
            <a:spLocks noGrp="1"/>
          </p:cNvSpPr>
          <p:nvPr>
            <p:ph type="subTitle" idx="3"/>
          </p:nvPr>
        </p:nvSpPr>
        <p:spPr>
          <a:xfrm>
            <a:off x="5194325" y="1804929"/>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19"/>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34" name="Google Shape;134;p19"/>
          <p:cNvSpPr txBox="1">
            <a:spLocks noGrp="1"/>
          </p:cNvSpPr>
          <p:nvPr>
            <p:ph type="title" idx="5"/>
          </p:nvPr>
        </p:nvSpPr>
        <p:spPr>
          <a:xfrm>
            <a:off x="5194325" y="23008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5" name="Google Shape;135;p19"/>
          <p:cNvSpPr txBox="1">
            <a:spLocks noGrp="1"/>
          </p:cNvSpPr>
          <p:nvPr>
            <p:ph type="subTitle" idx="6"/>
          </p:nvPr>
        </p:nvSpPr>
        <p:spPr>
          <a:xfrm>
            <a:off x="5194325" y="2947643"/>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36" name="Google Shape;136;p1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37" name="Google Shape;137;p1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562600" y="2988175"/>
            <a:ext cx="2867100" cy="36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
        <p:nvSpPr>
          <p:cNvPr id="140" name="Google Shape;140;p20"/>
          <p:cNvSpPr txBox="1">
            <a:spLocks noGrp="1"/>
          </p:cNvSpPr>
          <p:nvPr>
            <p:ph type="subTitle" idx="1"/>
          </p:nvPr>
        </p:nvSpPr>
        <p:spPr>
          <a:xfrm>
            <a:off x="4474125" y="1495425"/>
            <a:ext cx="3955500" cy="100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141"/>
        <p:cNvGrpSpPr/>
        <p:nvPr/>
      </p:nvGrpSpPr>
      <p:grpSpPr>
        <a:xfrm>
          <a:off x="0" y="0"/>
          <a:ext cx="0" cy="0"/>
          <a:chOff x="0" y="0"/>
          <a:chExt cx="0" cy="0"/>
        </a:xfrm>
      </p:grpSpPr>
      <p:sp>
        <p:nvSpPr>
          <p:cNvPr id="142" name="Google Shape;142;p21"/>
          <p:cNvSpPr txBox="1">
            <a:spLocks noGrp="1"/>
          </p:cNvSpPr>
          <p:nvPr>
            <p:ph type="title" hasCustomPrompt="1"/>
          </p:nvPr>
        </p:nvSpPr>
        <p:spPr>
          <a:xfrm>
            <a:off x="3857450" y="73057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3" name="Google Shape;143;p21"/>
          <p:cNvSpPr txBox="1">
            <a:spLocks noGrp="1"/>
          </p:cNvSpPr>
          <p:nvPr>
            <p:ph type="subTitle" idx="1"/>
          </p:nvPr>
        </p:nvSpPr>
        <p:spPr>
          <a:xfrm>
            <a:off x="2704575" y="148877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21"/>
          <p:cNvSpPr txBox="1">
            <a:spLocks noGrp="1"/>
          </p:cNvSpPr>
          <p:nvPr>
            <p:ph type="title" idx="2" hasCustomPrompt="1"/>
          </p:nvPr>
        </p:nvSpPr>
        <p:spPr>
          <a:xfrm>
            <a:off x="3857450" y="202902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5" name="Google Shape;145;p21"/>
          <p:cNvSpPr txBox="1">
            <a:spLocks noGrp="1"/>
          </p:cNvSpPr>
          <p:nvPr>
            <p:ph type="subTitle" idx="3"/>
          </p:nvPr>
        </p:nvSpPr>
        <p:spPr>
          <a:xfrm>
            <a:off x="2704575" y="278722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21"/>
          <p:cNvSpPr txBox="1">
            <a:spLocks noGrp="1"/>
          </p:cNvSpPr>
          <p:nvPr>
            <p:ph type="title" idx="4" hasCustomPrompt="1"/>
          </p:nvPr>
        </p:nvSpPr>
        <p:spPr>
          <a:xfrm>
            <a:off x="3780800" y="3330900"/>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7" name="Google Shape;147;p21"/>
          <p:cNvSpPr txBox="1">
            <a:spLocks noGrp="1"/>
          </p:cNvSpPr>
          <p:nvPr>
            <p:ph type="subTitle" idx="5"/>
          </p:nvPr>
        </p:nvSpPr>
        <p:spPr>
          <a:xfrm>
            <a:off x="2704575" y="4089100"/>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48" name="Google Shape;148;p2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2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CUSTOM_3_1">
    <p:spTree>
      <p:nvGrpSpPr>
        <p:cNvPr id="1" name="Shape 150"/>
        <p:cNvGrpSpPr/>
        <p:nvPr/>
      </p:nvGrpSpPr>
      <p:grpSpPr>
        <a:xfrm>
          <a:off x="0" y="0"/>
          <a:ext cx="0" cy="0"/>
          <a:chOff x="0" y="0"/>
          <a:chExt cx="0" cy="0"/>
        </a:xfrm>
      </p:grpSpPr>
      <p:sp>
        <p:nvSpPr>
          <p:cNvPr id="151" name="Google Shape;151;p22"/>
          <p:cNvSpPr txBox="1">
            <a:spLocks noGrp="1"/>
          </p:cNvSpPr>
          <p:nvPr>
            <p:ph type="title" hasCustomPrompt="1"/>
          </p:nvPr>
        </p:nvSpPr>
        <p:spPr>
          <a:xfrm>
            <a:off x="1146851" y="2167525"/>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2" name="Google Shape;152;p22"/>
          <p:cNvSpPr txBox="1">
            <a:spLocks noGrp="1"/>
          </p:cNvSpPr>
          <p:nvPr>
            <p:ph type="subTitle" idx="1"/>
          </p:nvPr>
        </p:nvSpPr>
        <p:spPr>
          <a:xfrm>
            <a:off x="714350" y="3611525"/>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2"/>
          <p:cNvSpPr txBox="1">
            <a:spLocks noGrp="1"/>
          </p:cNvSpPr>
          <p:nvPr>
            <p:ph type="title" idx="2" hasCustomPrompt="1"/>
          </p:nvPr>
        </p:nvSpPr>
        <p:spPr>
          <a:xfrm>
            <a:off x="3075717" y="2950750"/>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4" name="Google Shape;154;p22"/>
          <p:cNvSpPr txBox="1">
            <a:spLocks noGrp="1"/>
          </p:cNvSpPr>
          <p:nvPr>
            <p:ph type="subTitle" idx="3"/>
          </p:nvPr>
        </p:nvSpPr>
        <p:spPr>
          <a:xfrm>
            <a:off x="2643217" y="1480100"/>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22"/>
          <p:cNvSpPr txBox="1">
            <a:spLocks noGrp="1"/>
          </p:cNvSpPr>
          <p:nvPr>
            <p:ph type="title" idx="4" hasCustomPrompt="1"/>
          </p:nvPr>
        </p:nvSpPr>
        <p:spPr>
          <a:xfrm>
            <a:off x="5004584" y="2167525"/>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6" name="Google Shape;156;p22"/>
          <p:cNvSpPr txBox="1">
            <a:spLocks noGrp="1"/>
          </p:cNvSpPr>
          <p:nvPr>
            <p:ph type="subTitle" idx="5"/>
          </p:nvPr>
        </p:nvSpPr>
        <p:spPr>
          <a:xfrm>
            <a:off x="4572083" y="3611525"/>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2"/>
          <p:cNvSpPr txBox="1">
            <a:spLocks noGrp="1"/>
          </p:cNvSpPr>
          <p:nvPr>
            <p:ph type="title" idx="6" hasCustomPrompt="1"/>
          </p:nvPr>
        </p:nvSpPr>
        <p:spPr>
          <a:xfrm>
            <a:off x="6933451" y="2950750"/>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8" name="Google Shape;158;p22"/>
          <p:cNvSpPr txBox="1">
            <a:spLocks noGrp="1"/>
          </p:cNvSpPr>
          <p:nvPr>
            <p:ph type="subTitle" idx="7"/>
          </p:nvPr>
        </p:nvSpPr>
        <p:spPr>
          <a:xfrm>
            <a:off x="6500950" y="1480100"/>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22"/>
          <p:cNvSpPr txBox="1">
            <a:spLocks noGrp="1"/>
          </p:cNvSpPr>
          <p:nvPr>
            <p:ph type="title" idx="8"/>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60" name="Google Shape;160;p2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1" name="Google Shape;161;p2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167"/>
        <p:cNvGrpSpPr/>
        <p:nvPr/>
      </p:nvGrpSpPr>
      <p:grpSpPr>
        <a:xfrm>
          <a:off x="0" y="0"/>
          <a:ext cx="0" cy="0"/>
          <a:chOff x="0" y="0"/>
          <a:chExt cx="0" cy="0"/>
        </a:xfrm>
      </p:grpSpPr>
      <p:sp>
        <p:nvSpPr>
          <p:cNvPr id="168" name="Google Shape;168;p24"/>
          <p:cNvSpPr txBox="1">
            <a:spLocks noGrp="1"/>
          </p:cNvSpPr>
          <p:nvPr>
            <p:ph type="subTitle" idx="1"/>
          </p:nvPr>
        </p:nvSpPr>
        <p:spPr>
          <a:xfrm>
            <a:off x="1011250" y="2703350"/>
            <a:ext cx="2429100" cy="105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24"/>
          <p:cNvSpPr txBox="1">
            <a:spLocks noGrp="1"/>
          </p:cNvSpPr>
          <p:nvPr>
            <p:ph type="title"/>
          </p:nvPr>
        </p:nvSpPr>
        <p:spPr>
          <a:xfrm>
            <a:off x="1011250" y="1304150"/>
            <a:ext cx="1932000" cy="11820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70" name="Google Shape;170;p2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2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6_1">
    <p:spTree>
      <p:nvGrpSpPr>
        <p:cNvPr id="1" name="Shape 172"/>
        <p:cNvGrpSpPr/>
        <p:nvPr/>
      </p:nvGrpSpPr>
      <p:grpSpPr>
        <a:xfrm>
          <a:off x="0" y="0"/>
          <a:ext cx="0" cy="0"/>
          <a:chOff x="0" y="0"/>
          <a:chExt cx="0" cy="0"/>
        </a:xfrm>
      </p:grpSpPr>
      <p:sp>
        <p:nvSpPr>
          <p:cNvPr id="173" name="Google Shape;173;p25"/>
          <p:cNvSpPr txBox="1">
            <a:spLocks noGrp="1"/>
          </p:cNvSpPr>
          <p:nvPr>
            <p:ph type="subTitle" idx="1"/>
          </p:nvPr>
        </p:nvSpPr>
        <p:spPr>
          <a:xfrm>
            <a:off x="5703750" y="2703350"/>
            <a:ext cx="2429100" cy="105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74" name="Google Shape;174;p25"/>
          <p:cNvSpPr txBox="1">
            <a:spLocks noGrp="1"/>
          </p:cNvSpPr>
          <p:nvPr>
            <p:ph type="title"/>
          </p:nvPr>
        </p:nvSpPr>
        <p:spPr>
          <a:xfrm>
            <a:off x="6276975" y="1304150"/>
            <a:ext cx="1855800" cy="118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a:lvl1pPr>
            <a:lvl2pPr lvl="1" algn="r" rtl="0">
              <a:spcBef>
                <a:spcPts val="0"/>
              </a:spcBef>
              <a:spcAft>
                <a:spcPts val="0"/>
              </a:spcAft>
              <a:buSzPts val="3900"/>
              <a:buNone/>
              <a:defRPr/>
            </a:lvl2pPr>
            <a:lvl3pPr lvl="2" algn="r" rtl="0">
              <a:spcBef>
                <a:spcPts val="0"/>
              </a:spcBef>
              <a:spcAft>
                <a:spcPts val="0"/>
              </a:spcAft>
              <a:buSzPts val="3900"/>
              <a:buNone/>
              <a:defRPr/>
            </a:lvl3pPr>
            <a:lvl4pPr lvl="3" algn="r" rtl="0">
              <a:spcBef>
                <a:spcPts val="0"/>
              </a:spcBef>
              <a:spcAft>
                <a:spcPts val="0"/>
              </a:spcAft>
              <a:buSzPts val="3900"/>
              <a:buNone/>
              <a:defRPr/>
            </a:lvl4pPr>
            <a:lvl5pPr lvl="4" algn="r" rtl="0">
              <a:spcBef>
                <a:spcPts val="0"/>
              </a:spcBef>
              <a:spcAft>
                <a:spcPts val="0"/>
              </a:spcAft>
              <a:buSzPts val="3900"/>
              <a:buNone/>
              <a:defRPr/>
            </a:lvl5pPr>
            <a:lvl6pPr lvl="5" algn="r" rtl="0">
              <a:spcBef>
                <a:spcPts val="0"/>
              </a:spcBef>
              <a:spcAft>
                <a:spcPts val="0"/>
              </a:spcAft>
              <a:buSzPts val="3900"/>
              <a:buNone/>
              <a:defRPr/>
            </a:lvl6pPr>
            <a:lvl7pPr lvl="6" algn="r" rtl="0">
              <a:spcBef>
                <a:spcPts val="0"/>
              </a:spcBef>
              <a:spcAft>
                <a:spcPts val="0"/>
              </a:spcAft>
              <a:buSzPts val="3900"/>
              <a:buNone/>
              <a:defRPr/>
            </a:lvl7pPr>
            <a:lvl8pPr lvl="7" algn="r" rtl="0">
              <a:spcBef>
                <a:spcPts val="0"/>
              </a:spcBef>
              <a:spcAft>
                <a:spcPts val="0"/>
              </a:spcAft>
              <a:buSzPts val="3900"/>
              <a:buNone/>
              <a:defRPr/>
            </a:lvl8pPr>
            <a:lvl9pPr lvl="8" algn="r" rtl="0">
              <a:spcBef>
                <a:spcPts val="0"/>
              </a:spcBef>
              <a:spcAft>
                <a:spcPts val="0"/>
              </a:spcAft>
              <a:buSzPts val="3900"/>
              <a:buNone/>
              <a:defRPr/>
            </a:lvl9pPr>
          </a:lstStyle>
          <a:p>
            <a:endParaRPr/>
          </a:p>
        </p:txBody>
      </p:sp>
      <p:cxnSp>
        <p:nvCxnSpPr>
          <p:cNvPr id="175" name="Google Shape;175;p2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6" name="Google Shape;176;p2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3">
  <p:cSld name="CUSTOM_6_1_1">
    <p:spTree>
      <p:nvGrpSpPr>
        <p:cNvPr id="1" name="Shape 182"/>
        <p:cNvGrpSpPr/>
        <p:nvPr/>
      </p:nvGrpSpPr>
      <p:grpSpPr>
        <a:xfrm>
          <a:off x="0" y="0"/>
          <a:ext cx="0" cy="0"/>
          <a:chOff x="0" y="0"/>
          <a:chExt cx="0" cy="0"/>
        </a:xfrm>
      </p:grpSpPr>
      <p:sp>
        <p:nvSpPr>
          <p:cNvPr id="183" name="Google Shape;183;p27"/>
          <p:cNvSpPr txBox="1">
            <a:spLocks noGrp="1"/>
          </p:cNvSpPr>
          <p:nvPr>
            <p:ph type="subTitle" idx="1"/>
          </p:nvPr>
        </p:nvSpPr>
        <p:spPr>
          <a:xfrm>
            <a:off x="706050" y="1408650"/>
            <a:ext cx="3768300" cy="264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cxnSp>
        <p:nvCxnSpPr>
          <p:cNvPr id="184" name="Google Shape;184;p2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5" name="Google Shape;185;p2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86" name="Google Shape;186;p27"/>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87" name="Google Shape;187;p27"/>
          <p:cNvSpPr txBox="1">
            <a:spLocks noGrp="1"/>
          </p:cNvSpPr>
          <p:nvPr>
            <p:ph type="subTitle" idx="2"/>
          </p:nvPr>
        </p:nvSpPr>
        <p:spPr>
          <a:xfrm>
            <a:off x="4669650" y="1408650"/>
            <a:ext cx="3768300" cy="264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8"/>
        <p:cNvGrpSpPr/>
        <p:nvPr/>
      </p:nvGrpSpPr>
      <p:grpSpPr>
        <a:xfrm>
          <a:off x="0" y="0"/>
          <a:ext cx="0" cy="0"/>
          <a:chOff x="0" y="0"/>
          <a:chExt cx="0" cy="0"/>
        </a:xfrm>
      </p:grpSpPr>
      <p:sp>
        <p:nvSpPr>
          <p:cNvPr id="189" name="Google Shape;189;p28"/>
          <p:cNvSpPr txBox="1">
            <a:spLocks noGrp="1"/>
          </p:cNvSpPr>
          <p:nvPr>
            <p:ph type="subTitle" idx="1"/>
          </p:nvPr>
        </p:nvSpPr>
        <p:spPr>
          <a:xfrm>
            <a:off x="714300" y="1656375"/>
            <a:ext cx="3361200" cy="13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28"/>
          <p:cNvSpPr txBox="1">
            <a:spLocks noGrp="1"/>
          </p:cNvSpPr>
          <p:nvPr>
            <p:ph type="title"/>
          </p:nvPr>
        </p:nvSpPr>
        <p:spPr>
          <a:xfrm>
            <a:off x="714300" y="490500"/>
            <a:ext cx="2828700" cy="9624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sz="68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91" name="Google Shape;191;p2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2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93" name="Google Shape;193;p28"/>
          <p:cNvSpPr txBox="1"/>
          <p:nvPr/>
        </p:nvSpPr>
        <p:spPr>
          <a:xfrm>
            <a:off x="714300" y="3620145"/>
            <a:ext cx="4739400" cy="5643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Arimo"/>
                <a:ea typeface="Arimo"/>
                <a:cs typeface="Arimo"/>
                <a:sym typeface="Arimo"/>
              </a:rPr>
              <a:t>CREDITS: This presentation template was created by </a:t>
            </a:r>
            <a:r>
              <a:rPr lang="en" sz="1200" b="1">
                <a:solidFill>
                  <a:schemeClr val="dk1"/>
                </a:solidFill>
                <a:uFill>
                  <a:noFill/>
                </a:uFill>
                <a:latin typeface="Arimo"/>
                <a:ea typeface="Arimo"/>
                <a:cs typeface="Arimo"/>
                <a:sym typeface="Arimo"/>
                <a:hlinkClick r:id="rId2">
                  <a:extLst>
                    <a:ext uri="{A12FA001-AC4F-418D-AE19-62706E023703}">
                      <ahyp:hlinkClr xmlns:ahyp="http://schemas.microsoft.com/office/drawing/2018/hyperlinkcolor" val="tx"/>
                    </a:ext>
                  </a:extLst>
                </a:hlinkClick>
              </a:rPr>
              <a:t>Slidesgo</a:t>
            </a:r>
            <a:r>
              <a:rPr lang="en" sz="1200">
                <a:solidFill>
                  <a:schemeClr val="dk1"/>
                </a:solidFill>
                <a:latin typeface="Arimo"/>
                <a:ea typeface="Arimo"/>
                <a:cs typeface="Arimo"/>
                <a:sym typeface="Arimo"/>
              </a:rPr>
              <a:t>, including icons by </a:t>
            </a:r>
            <a:r>
              <a:rPr lang="en" sz="1200" b="1">
                <a:solidFill>
                  <a:schemeClr val="dk1"/>
                </a:solidFill>
                <a:uFill>
                  <a:noFill/>
                </a:u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en" sz="1200">
                <a:solidFill>
                  <a:schemeClr val="dk1"/>
                </a:solidFill>
                <a:latin typeface="Arimo"/>
                <a:ea typeface="Arimo"/>
                <a:cs typeface="Arimo"/>
                <a:sym typeface="Arimo"/>
              </a:rPr>
              <a:t> and infographics &amp; images by </a:t>
            </a:r>
            <a:r>
              <a:rPr lang="en" sz="1200" b="1">
                <a:solidFill>
                  <a:schemeClr val="dk1"/>
                </a:solidFill>
                <a:uFill>
                  <a:noFill/>
                </a:uFill>
                <a:latin typeface="Arimo"/>
                <a:ea typeface="Arimo"/>
                <a:cs typeface="Arimo"/>
                <a:sym typeface="Arimo"/>
                <a:hlinkClick r:id="rId4">
                  <a:extLst>
                    <a:ext uri="{A12FA001-AC4F-418D-AE19-62706E023703}">
                      <ahyp:hlinkClr xmlns:ahyp="http://schemas.microsoft.com/office/drawing/2018/hyperlinkcolor" val="tx"/>
                    </a:ext>
                  </a:extLst>
                </a:hlinkClick>
              </a:rPr>
              <a:t>Freepik</a:t>
            </a:r>
            <a:endParaRPr sz="1200" b="1">
              <a:solidFill>
                <a:schemeClr val="dk1"/>
              </a:solidFill>
              <a:latin typeface="Arimo"/>
              <a:ea typeface="Arimo"/>
              <a:cs typeface="Arimo"/>
              <a:sym typeface="Arim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26" name="Google Shape;26;p5"/>
          <p:cNvSpPr txBox="1">
            <a:spLocks noGrp="1"/>
          </p:cNvSpPr>
          <p:nvPr>
            <p:ph type="title" idx="2"/>
          </p:nvPr>
        </p:nvSpPr>
        <p:spPr>
          <a:xfrm>
            <a:off x="1804169" y="29418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7" name="Google Shape;27;p5"/>
          <p:cNvSpPr txBox="1">
            <a:spLocks noGrp="1"/>
          </p:cNvSpPr>
          <p:nvPr>
            <p:ph type="subTitle" idx="1"/>
          </p:nvPr>
        </p:nvSpPr>
        <p:spPr>
          <a:xfrm>
            <a:off x="1804169" y="35887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 name="Google Shape;28;p5"/>
          <p:cNvSpPr txBox="1">
            <a:spLocks noGrp="1"/>
          </p:cNvSpPr>
          <p:nvPr>
            <p:ph type="title" idx="3"/>
          </p:nvPr>
        </p:nvSpPr>
        <p:spPr>
          <a:xfrm>
            <a:off x="5109344" y="29418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9" name="Google Shape;29;p5"/>
          <p:cNvSpPr txBox="1">
            <a:spLocks noGrp="1"/>
          </p:cNvSpPr>
          <p:nvPr>
            <p:ph type="subTitle" idx="4"/>
          </p:nvPr>
        </p:nvSpPr>
        <p:spPr>
          <a:xfrm>
            <a:off x="5109344" y="35887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30" name="Google Shape;30;p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4300" y="1971675"/>
            <a:ext cx="3857700" cy="23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endParaRPr/>
          </a:p>
        </p:txBody>
      </p:sp>
      <p:sp>
        <p:nvSpPr>
          <p:cNvPr id="38" name="Google Shape;38;p7"/>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9" name="Google Shape;39;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367000" y="1163250"/>
            <a:ext cx="4410000" cy="2817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3" name="Google Shape;43;p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a:spLocks noGrp="1"/>
          </p:cNvSpPr>
          <p:nvPr>
            <p:ph type="ctrTitle"/>
          </p:nvPr>
        </p:nvSpPr>
        <p:spPr>
          <a:xfrm>
            <a:off x="451950" y="701012"/>
            <a:ext cx="7640100" cy="228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3"/>
                </a:solidFill>
              </a:rPr>
              <a:t>                   </a:t>
            </a:r>
            <a:r>
              <a:rPr lang="en">
                <a:solidFill>
                  <a:schemeClr val="lt2"/>
                </a:solidFill>
              </a:rPr>
              <a:t>Shows</a:t>
            </a:r>
            <a:r>
              <a:rPr lang="en"/>
              <a:t> </a:t>
            </a:r>
            <a:endParaRPr/>
          </a:p>
          <a:p>
            <a:pPr marL="0" lvl="0" indent="0" algn="l" rtl="0">
              <a:spcBef>
                <a:spcPts val="0"/>
              </a:spcBef>
              <a:spcAft>
                <a:spcPts val="0"/>
              </a:spcAft>
              <a:buNone/>
            </a:pPr>
            <a:r>
              <a:rPr lang="en"/>
              <a:t>  and Movies</a:t>
            </a:r>
            <a:endParaRPr/>
          </a:p>
        </p:txBody>
      </p:sp>
      <p:sp>
        <p:nvSpPr>
          <p:cNvPr id="233" name="Google Shape;233;p31"/>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922450" y="1042329"/>
            <a:ext cx="2061262" cy="629849"/>
          </a:xfrm>
          <a:prstGeom prst="rect">
            <a:avLst/>
          </a:prstGeom>
        </p:spPr>
        <p:txBody>
          <a:bodyPr>
            <a:prstTxWarp prst="textPlain">
              <a:avLst/>
            </a:prstTxWarp>
          </a:bodyPr>
          <a:lstStyle/>
          <a:p>
            <a:pPr lvl="0" algn="ctr"/>
            <a:r>
              <a:rPr b="0" i="0">
                <a:ln w="9525" cap="flat" cmpd="sng">
                  <a:solidFill>
                    <a:schemeClr val="dk1"/>
                  </a:solidFill>
                  <a:prstDash val="solid"/>
                  <a:round/>
                  <a:headEnd type="none" w="sm" len="sm"/>
                  <a:tailEnd type="none" w="sm" len="sm"/>
                </a:ln>
                <a:noFill/>
                <a:latin typeface="Bebas Neue"/>
              </a:rPr>
              <a:t>Netflix</a:t>
            </a:r>
          </a:p>
        </p:txBody>
      </p:sp>
      <p:sp>
        <p:nvSpPr>
          <p:cNvPr id="236" name="Google Shape;236;p31"/>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sz="2000" dirty="0">
                <a:solidFill>
                  <a:schemeClr val="lt2"/>
                </a:solidFill>
                <a:latin typeface="Bebas Neue"/>
                <a:ea typeface="Bebas Neue"/>
                <a:cs typeface="Bebas Neue"/>
                <a:sym typeface="Bebas Neue"/>
              </a:rPr>
              <a:t>Samar Kacem</a:t>
            </a:r>
          </a:p>
        </p:txBody>
      </p:sp>
      <p:grpSp>
        <p:nvGrpSpPr>
          <p:cNvPr id="238" name="Google Shape;238;p31"/>
          <p:cNvGrpSpPr/>
          <p:nvPr/>
        </p:nvGrpSpPr>
        <p:grpSpPr>
          <a:xfrm>
            <a:off x="706038" y="312972"/>
            <a:ext cx="140222" cy="140409"/>
            <a:chOff x="2741000" y="199475"/>
            <a:chExt cx="191953" cy="192210"/>
          </a:xfrm>
        </p:grpSpPr>
        <p:sp>
          <p:nvSpPr>
            <p:cNvPr id="239" name="Google Shape;239;p3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31"/>
          <p:cNvGrpSpPr/>
          <p:nvPr/>
        </p:nvGrpSpPr>
        <p:grpSpPr>
          <a:xfrm>
            <a:off x="5041963" y="757530"/>
            <a:ext cx="3701872" cy="3762679"/>
            <a:chOff x="5041963" y="757530"/>
            <a:chExt cx="3701872" cy="3762679"/>
          </a:xfrm>
        </p:grpSpPr>
        <p:sp>
          <p:nvSpPr>
            <p:cNvPr id="249" name="Google Shape;249;p31"/>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 name="Google Shape;250;p31"/>
            <p:cNvGrpSpPr/>
            <p:nvPr/>
          </p:nvGrpSpPr>
          <p:grpSpPr>
            <a:xfrm>
              <a:off x="5536526" y="2174241"/>
              <a:ext cx="858975" cy="300968"/>
              <a:chOff x="2271950" y="2722775"/>
              <a:chExt cx="575875" cy="201775"/>
            </a:xfrm>
          </p:grpSpPr>
          <p:sp>
            <p:nvSpPr>
              <p:cNvPr id="251" name="Google Shape;251;p3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31"/>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31"/>
            <p:cNvGrpSpPr/>
            <p:nvPr/>
          </p:nvGrpSpPr>
          <p:grpSpPr>
            <a:xfrm>
              <a:off x="6056200" y="1535350"/>
              <a:ext cx="2293204" cy="1710167"/>
              <a:chOff x="1062800" y="1986296"/>
              <a:chExt cx="2169540" cy="1617945"/>
            </a:xfrm>
          </p:grpSpPr>
          <p:sp>
            <p:nvSpPr>
              <p:cNvPr id="259" name="Google Shape;259;p31"/>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31"/>
            <p:cNvGrpSpPr/>
            <p:nvPr/>
          </p:nvGrpSpPr>
          <p:grpSpPr>
            <a:xfrm>
              <a:off x="7524694" y="2964516"/>
              <a:ext cx="953591" cy="334099"/>
              <a:chOff x="2271950" y="2722775"/>
              <a:chExt cx="575875" cy="201775"/>
            </a:xfrm>
          </p:grpSpPr>
          <p:sp>
            <p:nvSpPr>
              <p:cNvPr id="274" name="Google Shape;274;p3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31"/>
            <p:cNvGrpSpPr/>
            <p:nvPr/>
          </p:nvGrpSpPr>
          <p:grpSpPr>
            <a:xfrm>
              <a:off x="7653574" y="1141618"/>
              <a:ext cx="695830" cy="643529"/>
              <a:chOff x="3407216" y="1944760"/>
              <a:chExt cx="535831" cy="495479"/>
            </a:xfrm>
          </p:grpSpPr>
          <p:sp>
            <p:nvSpPr>
              <p:cNvPr id="280" name="Google Shape;280;p31"/>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31"/>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31"/>
            <p:cNvGrpSpPr/>
            <p:nvPr/>
          </p:nvGrpSpPr>
          <p:grpSpPr>
            <a:xfrm>
              <a:off x="6882732" y="2040297"/>
              <a:ext cx="1861102" cy="1904111"/>
              <a:chOff x="6882732" y="2040297"/>
              <a:chExt cx="1861102" cy="1904111"/>
            </a:xfrm>
          </p:grpSpPr>
          <p:grpSp>
            <p:nvGrpSpPr>
              <p:cNvPr id="295" name="Google Shape;295;p31"/>
              <p:cNvGrpSpPr/>
              <p:nvPr/>
            </p:nvGrpSpPr>
            <p:grpSpPr>
              <a:xfrm rot="1800000">
                <a:off x="7153488" y="2273972"/>
                <a:ext cx="1319590" cy="1436760"/>
                <a:chOff x="2956444" y="-416775"/>
                <a:chExt cx="1627918" cy="1772276"/>
              </a:xfrm>
            </p:grpSpPr>
            <p:sp>
              <p:nvSpPr>
                <p:cNvPr id="296" name="Google Shape;296;p31"/>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31"/>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1" name="Google Shape;311;p31">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0"/>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Inconvénient </a:t>
            </a:r>
            <a:endParaRPr/>
          </a:p>
        </p:txBody>
      </p:sp>
      <p:sp>
        <p:nvSpPr>
          <p:cNvPr id="605" name="Google Shape;605;p40"/>
          <p:cNvSpPr txBox="1">
            <a:spLocks noGrp="1"/>
          </p:cNvSpPr>
          <p:nvPr>
            <p:ph type="subTitle" idx="1"/>
          </p:nvPr>
        </p:nvSpPr>
        <p:spPr>
          <a:xfrm>
            <a:off x="714300" y="2035575"/>
            <a:ext cx="5386200" cy="1203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 sz="1800" b="1" u="sng">
                <a:solidFill>
                  <a:schemeClr val="lt2"/>
                </a:solidFill>
                <a:latin typeface="Open Sans"/>
                <a:ea typeface="Open Sans"/>
                <a:cs typeface="Open Sans"/>
                <a:sym typeface="Open Sans"/>
              </a:rPr>
              <a:t>Coût :</a:t>
            </a:r>
            <a:r>
              <a:rPr lang="en" sz="1800">
                <a:solidFill>
                  <a:schemeClr val="lt2"/>
                </a:solidFill>
                <a:latin typeface="Open Sans"/>
                <a:ea typeface="Open Sans"/>
                <a:cs typeface="Open Sans"/>
                <a:sym typeface="Open Sans"/>
              </a:rPr>
              <a:t> </a:t>
            </a:r>
            <a:r>
              <a:rPr lang="en" sz="1800">
                <a:latin typeface="Open Sans"/>
                <a:ea typeface="Open Sans"/>
                <a:cs typeface="Open Sans"/>
                <a:sym typeface="Open Sans"/>
              </a:rPr>
              <a:t>Tableau est un outil payant qui est disponible sous forme de licence annuelle.</a:t>
            </a:r>
            <a:endParaRPr sz="1800">
              <a:latin typeface="Open Sans"/>
              <a:ea typeface="Open Sans"/>
              <a:cs typeface="Open Sans"/>
              <a:sym typeface="Open Sans"/>
            </a:endParaRPr>
          </a:p>
          <a:p>
            <a:pPr marL="457200" lvl="0" indent="0" algn="l" rtl="0">
              <a:spcBef>
                <a:spcPts val="0"/>
              </a:spcBef>
              <a:spcAft>
                <a:spcPts val="0"/>
              </a:spcAft>
              <a:buNone/>
            </a:pPr>
            <a:endParaRPr sz="1800">
              <a:latin typeface="Open Sans"/>
              <a:ea typeface="Open Sans"/>
              <a:cs typeface="Open Sans"/>
              <a:sym typeface="Open Sans"/>
            </a:endParaRPr>
          </a:p>
          <a:p>
            <a:pPr marL="0" lvl="0" indent="0" algn="l" rtl="0">
              <a:spcBef>
                <a:spcPts val="0"/>
              </a:spcBef>
              <a:spcAft>
                <a:spcPts val="0"/>
              </a:spcAft>
              <a:buNone/>
            </a:pPr>
            <a:endParaRPr sz="1800">
              <a:latin typeface="Open Sans"/>
              <a:ea typeface="Open Sans"/>
              <a:cs typeface="Open Sans"/>
              <a:sym typeface="Open Sans"/>
            </a:endParaRPr>
          </a:p>
          <a:p>
            <a:pPr marL="457200" lvl="0" indent="0" algn="l" rtl="0">
              <a:spcBef>
                <a:spcPts val="0"/>
              </a:spcBef>
              <a:spcAft>
                <a:spcPts val="0"/>
              </a:spcAft>
              <a:buNone/>
            </a:pPr>
            <a:endParaRPr/>
          </a:p>
        </p:txBody>
      </p:sp>
      <p:grpSp>
        <p:nvGrpSpPr>
          <p:cNvPr id="606" name="Google Shape;606;p40"/>
          <p:cNvGrpSpPr/>
          <p:nvPr/>
        </p:nvGrpSpPr>
        <p:grpSpPr>
          <a:xfrm rot="5400000">
            <a:off x="1071931" y="3617221"/>
            <a:ext cx="612965" cy="612965"/>
            <a:chOff x="5208200" y="980975"/>
            <a:chExt cx="440475" cy="440475"/>
          </a:xfrm>
        </p:grpSpPr>
        <p:sp>
          <p:nvSpPr>
            <p:cNvPr id="607" name="Google Shape;607;p40"/>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40"/>
          <p:cNvGrpSpPr/>
          <p:nvPr/>
        </p:nvGrpSpPr>
        <p:grpSpPr>
          <a:xfrm>
            <a:off x="6066397" y="3338339"/>
            <a:ext cx="695830" cy="243805"/>
            <a:chOff x="2271950" y="2722775"/>
            <a:chExt cx="575875" cy="201775"/>
          </a:xfrm>
        </p:grpSpPr>
        <p:sp>
          <p:nvSpPr>
            <p:cNvPr id="610" name="Google Shape;610;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40"/>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04 _ Inconvénient</a:t>
            </a:r>
            <a:endParaRPr>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1"/>
          <p:cNvSpPr/>
          <p:nvPr/>
        </p:nvSpPr>
        <p:spPr>
          <a:xfrm>
            <a:off x="2380400" y="3435425"/>
            <a:ext cx="46818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txBox="1">
            <a:spLocks noGrp="1"/>
          </p:cNvSpPr>
          <p:nvPr>
            <p:ph type="title"/>
          </p:nvPr>
        </p:nvSpPr>
        <p:spPr>
          <a:xfrm>
            <a:off x="2380400" y="1318450"/>
            <a:ext cx="4631100" cy="145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Comparaisons</a:t>
            </a:r>
            <a:endParaRPr>
              <a:solidFill>
                <a:schemeClr val="lt2"/>
              </a:solidFill>
            </a:endParaRPr>
          </a:p>
        </p:txBody>
      </p:sp>
      <p:sp>
        <p:nvSpPr>
          <p:cNvPr id="637" name="Google Shape;637;p41"/>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38" name="Google Shape;638;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05 _ comparaison</a:t>
            </a:r>
            <a:endParaRPr>
              <a:solidFill>
                <a:schemeClr val="lt2"/>
              </a:solidFill>
            </a:endParaRPr>
          </a:p>
        </p:txBody>
      </p:sp>
      <p:sp>
        <p:nvSpPr>
          <p:cNvPr id="639" name="Google Shape;639;p41"/>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41"/>
          <p:cNvGrpSpPr/>
          <p:nvPr/>
        </p:nvGrpSpPr>
        <p:grpSpPr>
          <a:xfrm>
            <a:off x="7741747" y="734402"/>
            <a:ext cx="695830" cy="243805"/>
            <a:chOff x="2271950" y="2722775"/>
            <a:chExt cx="575875" cy="201775"/>
          </a:xfrm>
        </p:grpSpPr>
        <p:sp>
          <p:nvSpPr>
            <p:cNvPr id="645" name="Google Shape;645;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0" name="Google Shape;650;p41"/>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42"/>
          <p:cNvSpPr txBox="1">
            <a:spLocks noGrp="1"/>
          </p:cNvSpPr>
          <p:nvPr>
            <p:ph type="title"/>
          </p:nvPr>
        </p:nvSpPr>
        <p:spPr>
          <a:xfrm>
            <a:off x="1773725" y="1829288"/>
            <a:ext cx="22305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Tableau</a:t>
            </a:r>
            <a:endParaRPr/>
          </a:p>
        </p:txBody>
      </p:sp>
      <p:sp>
        <p:nvSpPr>
          <p:cNvPr id="662" name="Google Shape;662;p42"/>
          <p:cNvSpPr txBox="1">
            <a:spLocks noGrp="1"/>
          </p:cNvSpPr>
          <p:nvPr>
            <p:ph type="title" idx="2"/>
          </p:nvPr>
        </p:nvSpPr>
        <p:spPr>
          <a:xfrm>
            <a:off x="5144188" y="2789488"/>
            <a:ext cx="2230500" cy="44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QlikView</a:t>
            </a:r>
            <a:endParaRPr/>
          </a:p>
        </p:txBody>
      </p:sp>
      <p:cxnSp>
        <p:nvCxnSpPr>
          <p:cNvPr id="663" name="Google Shape;663;p42"/>
          <p:cNvCxnSpPr/>
          <p:nvPr/>
        </p:nvCxnSpPr>
        <p:spPr>
          <a:xfrm>
            <a:off x="1834521" y="2456713"/>
            <a:ext cx="2051100" cy="0"/>
          </a:xfrm>
          <a:prstGeom prst="straightConnector1">
            <a:avLst/>
          </a:prstGeom>
          <a:noFill/>
          <a:ln w="9525" cap="flat" cmpd="sng">
            <a:solidFill>
              <a:schemeClr val="dk1"/>
            </a:solidFill>
            <a:prstDash val="solid"/>
            <a:round/>
            <a:headEnd type="none" w="med" len="med"/>
            <a:tailEnd type="none" w="med" len="med"/>
          </a:ln>
        </p:spPr>
      </p:cxnSp>
      <p:sp>
        <p:nvSpPr>
          <p:cNvPr id="664" name="Google Shape;664;p42"/>
          <p:cNvSpPr/>
          <p:nvPr/>
        </p:nvSpPr>
        <p:spPr>
          <a:xfrm>
            <a:off x="713983" y="1798633"/>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2"/>
          <p:cNvSpPr/>
          <p:nvPr/>
        </p:nvSpPr>
        <p:spPr>
          <a:xfrm>
            <a:off x="7553473" y="2835033"/>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6" name="Google Shape;666;p42"/>
          <p:cNvCxnSpPr/>
          <p:nvPr/>
        </p:nvCxnSpPr>
        <p:spPr>
          <a:xfrm>
            <a:off x="5239075" y="3416925"/>
            <a:ext cx="2074800" cy="0"/>
          </a:xfrm>
          <a:prstGeom prst="straightConnector1">
            <a:avLst/>
          </a:prstGeom>
          <a:noFill/>
          <a:ln w="9525" cap="flat" cmpd="sng">
            <a:solidFill>
              <a:schemeClr val="dk1"/>
            </a:solidFill>
            <a:prstDash val="solid"/>
            <a:round/>
            <a:headEnd type="none" w="med" len="med"/>
            <a:tailEnd type="none" w="med" len="med"/>
          </a:ln>
        </p:spPr>
      </p:cxnSp>
      <p:sp>
        <p:nvSpPr>
          <p:cNvPr id="667" name="Google Shape;667;p4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05 _Comparaison</a:t>
            </a:r>
            <a:endParaRPr>
              <a:solidFill>
                <a:schemeClr val="lt2"/>
              </a:solidFill>
            </a:endParaRPr>
          </a:p>
        </p:txBody>
      </p:sp>
      <p:sp>
        <p:nvSpPr>
          <p:cNvPr id="668" name="Google Shape;668;p42"/>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9" name="Google Shape;669;p42"/>
          <p:cNvGrpSpPr/>
          <p:nvPr/>
        </p:nvGrpSpPr>
        <p:grpSpPr>
          <a:xfrm>
            <a:off x="7466519" y="1006366"/>
            <a:ext cx="953591" cy="334099"/>
            <a:chOff x="2271950" y="2722775"/>
            <a:chExt cx="575875" cy="201775"/>
          </a:xfrm>
        </p:grpSpPr>
        <p:sp>
          <p:nvSpPr>
            <p:cNvPr id="670" name="Google Shape;670;p42"/>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2"/>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2"/>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2"/>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2"/>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42"/>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2"/>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2"/>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2"/>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2"/>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2"/>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2"/>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2"/>
          <p:cNvSpPr/>
          <p:nvPr/>
        </p:nvSpPr>
        <p:spPr>
          <a:xfrm>
            <a:off x="4261262" y="2374792"/>
            <a:ext cx="621486" cy="647845"/>
          </a:xfrm>
          <a:prstGeom prst="rect">
            <a:avLst/>
          </a:prstGeom>
        </p:spPr>
        <p:txBody>
          <a:bodyPr>
            <a:prstTxWarp prst="textPlain">
              <a:avLst/>
            </a:prstTxWarp>
          </a:bodyPr>
          <a:lstStyle/>
          <a:p>
            <a:pPr lvl="0" algn="ctr"/>
            <a:r>
              <a:rPr b="0" i="0">
                <a:ln w="9525" cap="flat" cmpd="sng">
                  <a:solidFill>
                    <a:schemeClr val="dk1"/>
                  </a:solidFill>
                  <a:prstDash val="solid"/>
                  <a:round/>
                  <a:headEnd type="none" w="sm" len="sm"/>
                  <a:tailEnd type="none" w="sm" len="sm"/>
                </a:ln>
                <a:noFill/>
                <a:latin typeface="Bebas Neue"/>
              </a:rPr>
              <a:t>VS</a:t>
            </a:r>
          </a:p>
        </p:txBody>
      </p:sp>
      <p:sp>
        <p:nvSpPr>
          <p:cNvPr id="687" name="Google Shape;687;p42"/>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2"/>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9" name="Google Shape;689;p42"/>
          <p:cNvGrpSpPr/>
          <p:nvPr/>
        </p:nvGrpSpPr>
        <p:grpSpPr>
          <a:xfrm>
            <a:off x="932865" y="2017480"/>
            <a:ext cx="438779" cy="438759"/>
            <a:chOff x="1322640" y="3567702"/>
            <a:chExt cx="437728" cy="437708"/>
          </a:xfrm>
        </p:grpSpPr>
        <p:sp>
          <p:nvSpPr>
            <p:cNvPr id="690" name="Google Shape;690;p42"/>
            <p:cNvSpPr/>
            <p:nvPr/>
          </p:nvSpPr>
          <p:spPr>
            <a:xfrm>
              <a:off x="1331674" y="3567702"/>
              <a:ext cx="198967" cy="43088"/>
            </a:xfrm>
            <a:custGeom>
              <a:avLst/>
              <a:gdLst/>
              <a:ahLst/>
              <a:cxnLst/>
              <a:rect l="l" t="t" r="r" b="b"/>
              <a:pathLst>
                <a:path w="9845" h="2132" extrusionOk="0">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p:nvPr/>
          </p:nvSpPr>
          <p:spPr>
            <a:xfrm>
              <a:off x="1396063" y="3720308"/>
              <a:ext cx="81244" cy="81648"/>
            </a:xfrm>
            <a:custGeom>
              <a:avLst/>
              <a:gdLst/>
              <a:ahLst/>
              <a:cxnLst/>
              <a:rect l="l" t="t" r="r" b="b"/>
              <a:pathLst>
                <a:path w="4020" h="4040" extrusionOk="0">
                  <a:moveTo>
                    <a:pt x="1" y="0"/>
                  </a:moveTo>
                  <a:lnTo>
                    <a:pt x="1" y="4039"/>
                  </a:lnTo>
                  <a:lnTo>
                    <a:pt x="4020" y="4039"/>
                  </a:lnTo>
                  <a:lnTo>
                    <a:pt x="40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p:cNvSpPr/>
            <p:nvPr/>
          </p:nvSpPr>
          <p:spPr>
            <a:xfrm>
              <a:off x="1322640" y="3636214"/>
              <a:ext cx="437728" cy="369196"/>
            </a:xfrm>
            <a:custGeom>
              <a:avLst/>
              <a:gdLst/>
              <a:ahLst/>
              <a:cxnLst/>
              <a:rect l="l" t="t" r="r" b="b"/>
              <a:pathLst>
                <a:path w="21659" h="18268" extrusionOk="0">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3" name="Google Shape;693;p4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2"/>
          <p:cNvGrpSpPr/>
          <p:nvPr/>
        </p:nvGrpSpPr>
        <p:grpSpPr>
          <a:xfrm>
            <a:off x="7772355" y="3101062"/>
            <a:ext cx="438779" cy="344395"/>
            <a:chOff x="4946475" y="3016009"/>
            <a:chExt cx="437728" cy="343570"/>
          </a:xfrm>
        </p:grpSpPr>
        <p:sp>
          <p:nvSpPr>
            <p:cNvPr id="696" name="Google Shape;696;p42"/>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2"/>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2"/>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2"/>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2"/>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2"/>
          <p:cNvGrpSpPr/>
          <p:nvPr/>
        </p:nvGrpSpPr>
        <p:grpSpPr>
          <a:xfrm>
            <a:off x="706038" y="312972"/>
            <a:ext cx="140222" cy="140409"/>
            <a:chOff x="2741000" y="199475"/>
            <a:chExt cx="191953" cy="192210"/>
          </a:xfrm>
        </p:grpSpPr>
        <p:sp>
          <p:nvSpPr>
            <p:cNvPr id="702" name="Google Shape;702;p4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42">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43"/>
          <p:cNvSpPr txBox="1"/>
          <p:nvPr/>
        </p:nvSpPr>
        <p:spPr>
          <a:xfrm>
            <a:off x="571500" y="678450"/>
            <a:ext cx="8215500" cy="3786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b="1" u="sng">
                <a:solidFill>
                  <a:schemeClr val="lt2"/>
                </a:solidFill>
                <a:latin typeface="Open Sans"/>
                <a:ea typeface="Open Sans"/>
                <a:cs typeface="Open Sans"/>
                <a:sym typeface="Open Sans"/>
              </a:rPr>
              <a:t>Coût :</a:t>
            </a:r>
            <a:r>
              <a:rPr lang="en" sz="1800">
                <a:solidFill>
                  <a:srgbClr val="00B0F0"/>
                </a:solidFill>
                <a:latin typeface="Open Sans"/>
                <a:ea typeface="Open Sans"/>
                <a:cs typeface="Open Sans"/>
                <a:sym typeface="Open Sans"/>
              </a:rPr>
              <a:t> </a:t>
            </a:r>
            <a:r>
              <a:rPr lang="en" sz="1800">
                <a:solidFill>
                  <a:schemeClr val="dk1"/>
                </a:solidFill>
                <a:latin typeface="Open Sans"/>
                <a:ea typeface="Open Sans"/>
                <a:cs typeface="Open Sans"/>
                <a:sym typeface="Open Sans"/>
              </a:rPr>
              <a:t>QlikView est généralement plus coûteux que Tableau</a:t>
            </a:r>
            <a:endParaRPr/>
          </a:p>
          <a:p>
            <a:pPr marL="0" lvl="0" indent="0" algn="just" rtl="0">
              <a:spcBef>
                <a:spcPts val="0"/>
              </a:spcBef>
              <a:spcAft>
                <a:spcPts val="0"/>
              </a:spcAft>
              <a:buNone/>
            </a:pPr>
            <a:r>
              <a:rPr lang="en" sz="1800" b="1" u="sng">
                <a:solidFill>
                  <a:schemeClr val="lt2"/>
                </a:solidFill>
                <a:latin typeface="Open Sans"/>
                <a:ea typeface="Open Sans"/>
                <a:cs typeface="Open Sans"/>
                <a:sym typeface="Open Sans"/>
              </a:rPr>
              <a:t>Facilité d'utilisation :</a:t>
            </a:r>
            <a:r>
              <a:rPr lang="en" sz="1800">
                <a:solidFill>
                  <a:srgbClr val="00B0F0"/>
                </a:solidFill>
                <a:latin typeface="Open Sans"/>
                <a:ea typeface="Open Sans"/>
                <a:cs typeface="Open Sans"/>
                <a:sym typeface="Open Sans"/>
              </a:rPr>
              <a:t> </a:t>
            </a:r>
            <a:r>
              <a:rPr lang="en" sz="1800">
                <a:solidFill>
                  <a:schemeClr val="dk1"/>
                </a:solidFill>
                <a:latin typeface="Open Sans"/>
                <a:ea typeface="Open Sans"/>
                <a:cs typeface="Open Sans"/>
                <a:sym typeface="Open Sans"/>
              </a:rPr>
              <a:t>Tableau est conçu pour être facile à utiliser, QlikView peut être un peu plus complexe à utiliser et nécessite parfois une formation pour en tirer le meilleur parti.</a:t>
            </a:r>
            <a:endParaRPr/>
          </a:p>
          <a:p>
            <a:pPr marL="0" lvl="0" indent="0" algn="just" rtl="0">
              <a:spcBef>
                <a:spcPts val="0"/>
              </a:spcBef>
              <a:spcAft>
                <a:spcPts val="0"/>
              </a:spcAft>
              <a:buNone/>
            </a:pPr>
            <a:r>
              <a:rPr lang="en" sz="1800" b="1" u="sng">
                <a:solidFill>
                  <a:schemeClr val="lt2"/>
                </a:solidFill>
                <a:latin typeface="Open Sans"/>
                <a:ea typeface="Open Sans"/>
                <a:cs typeface="Open Sans"/>
                <a:sym typeface="Open Sans"/>
              </a:rPr>
              <a:t>Capacités de visualisation :</a:t>
            </a:r>
            <a:r>
              <a:rPr lang="en" sz="1800">
                <a:solidFill>
                  <a:srgbClr val="00B0F0"/>
                </a:solidFill>
                <a:latin typeface="Open Sans"/>
                <a:ea typeface="Open Sans"/>
                <a:cs typeface="Open Sans"/>
                <a:sym typeface="Open Sans"/>
              </a:rPr>
              <a:t> </a:t>
            </a:r>
            <a:r>
              <a:rPr lang="en" sz="1800">
                <a:solidFill>
                  <a:schemeClr val="dk1"/>
                </a:solidFill>
                <a:latin typeface="Open Sans"/>
                <a:ea typeface="Open Sans"/>
                <a:cs typeface="Open Sans"/>
                <a:sym typeface="Open Sans"/>
              </a:rPr>
              <a:t>Tableau offre une large gamme d' options de visualisation de données, notamment des graphiques en barres, en lignes, en aires et en bulles, ainsi que des cartes et des tableaux de bord. QlikView offre également une large gamme d' options de visualisation, mais il peut être moins flexible que Tableau en ce qui concerne la personnalisation de ces visualisations.</a:t>
            </a:r>
            <a:endParaRPr/>
          </a:p>
          <a:p>
            <a:pPr marL="0" lvl="0" indent="0" algn="just" rtl="0">
              <a:spcBef>
                <a:spcPts val="0"/>
              </a:spcBef>
              <a:spcAft>
                <a:spcPts val="0"/>
              </a:spcAft>
              <a:buNone/>
            </a:pPr>
            <a:r>
              <a:rPr lang="en" sz="1800" b="1" u="sng">
                <a:solidFill>
                  <a:srgbClr val="FFB632"/>
                </a:solidFill>
                <a:latin typeface="Open Sans"/>
                <a:ea typeface="Open Sans"/>
                <a:cs typeface="Open Sans"/>
                <a:sym typeface="Open Sans"/>
              </a:rPr>
              <a:t>Facilité de partage: </a:t>
            </a:r>
            <a:r>
              <a:rPr lang="en" sz="1800">
                <a:solidFill>
                  <a:schemeClr val="dk1"/>
                </a:solidFill>
                <a:latin typeface="Open Sans"/>
                <a:ea typeface="Open Sans"/>
                <a:cs typeface="Open Sans"/>
                <a:sym typeface="Open Sans"/>
              </a:rPr>
              <a:t>Tableau permet aux utilisateurs de partager facilement leurs visualisations de données avec d'autres personnes, ce qui peut faciliter la collaboration au sein d'une équipe.</a:t>
            </a:r>
            <a:endParaRPr/>
          </a:p>
        </p:txBody>
      </p:sp>
      <p:sp>
        <p:nvSpPr>
          <p:cNvPr id="717" name="Google Shape;717;p43"/>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05 _Comparaison</a:t>
            </a:r>
            <a:endParaRPr>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4"/>
          <p:cNvSpPr txBox="1">
            <a:spLocks noGrp="1"/>
          </p:cNvSpPr>
          <p:nvPr>
            <p:ph type="title"/>
          </p:nvPr>
        </p:nvSpPr>
        <p:spPr>
          <a:xfrm>
            <a:off x="1773725" y="1829288"/>
            <a:ext cx="22305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Tableau</a:t>
            </a:r>
            <a:endParaRPr/>
          </a:p>
        </p:txBody>
      </p:sp>
      <p:sp>
        <p:nvSpPr>
          <p:cNvPr id="723" name="Google Shape;723;p44"/>
          <p:cNvSpPr txBox="1">
            <a:spLocks noGrp="1"/>
          </p:cNvSpPr>
          <p:nvPr>
            <p:ph type="title" idx="2"/>
          </p:nvPr>
        </p:nvSpPr>
        <p:spPr>
          <a:xfrm>
            <a:off x="5144188" y="2789488"/>
            <a:ext cx="2230500" cy="44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Elasticsearch</a:t>
            </a:r>
            <a:endParaRPr/>
          </a:p>
        </p:txBody>
      </p:sp>
      <p:cxnSp>
        <p:nvCxnSpPr>
          <p:cNvPr id="724" name="Google Shape;724;p44"/>
          <p:cNvCxnSpPr/>
          <p:nvPr/>
        </p:nvCxnSpPr>
        <p:spPr>
          <a:xfrm>
            <a:off x="1834521" y="2456713"/>
            <a:ext cx="2051100" cy="0"/>
          </a:xfrm>
          <a:prstGeom prst="straightConnector1">
            <a:avLst/>
          </a:prstGeom>
          <a:noFill/>
          <a:ln w="9525" cap="flat" cmpd="sng">
            <a:solidFill>
              <a:schemeClr val="dk1"/>
            </a:solidFill>
            <a:prstDash val="solid"/>
            <a:round/>
            <a:headEnd type="none" w="med" len="med"/>
            <a:tailEnd type="none" w="med" len="med"/>
          </a:ln>
        </p:spPr>
      </p:cxnSp>
      <p:sp>
        <p:nvSpPr>
          <p:cNvPr id="725" name="Google Shape;725;p44"/>
          <p:cNvSpPr/>
          <p:nvPr/>
        </p:nvSpPr>
        <p:spPr>
          <a:xfrm>
            <a:off x="713983" y="1798633"/>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4"/>
          <p:cNvSpPr/>
          <p:nvPr/>
        </p:nvSpPr>
        <p:spPr>
          <a:xfrm>
            <a:off x="7553473" y="2835033"/>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7" name="Google Shape;727;p44"/>
          <p:cNvCxnSpPr/>
          <p:nvPr/>
        </p:nvCxnSpPr>
        <p:spPr>
          <a:xfrm>
            <a:off x="5239075" y="3416925"/>
            <a:ext cx="2074800" cy="0"/>
          </a:xfrm>
          <a:prstGeom prst="straightConnector1">
            <a:avLst/>
          </a:prstGeom>
          <a:noFill/>
          <a:ln w="9525" cap="flat" cmpd="sng">
            <a:solidFill>
              <a:schemeClr val="dk1"/>
            </a:solidFill>
            <a:prstDash val="solid"/>
            <a:round/>
            <a:headEnd type="none" w="med" len="med"/>
            <a:tailEnd type="none" w="med" len="med"/>
          </a:ln>
        </p:spPr>
      </p:cxnSp>
      <p:sp>
        <p:nvSpPr>
          <p:cNvPr id="728" name="Google Shape;728;p44"/>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9" name="Google Shape;729;p44"/>
          <p:cNvGrpSpPr/>
          <p:nvPr/>
        </p:nvGrpSpPr>
        <p:grpSpPr>
          <a:xfrm>
            <a:off x="7466519" y="1006366"/>
            <a:ext cx="953591" cy="334099"/>
            <a:chOff x="2271950" y="2722775"/>
            <a:chExt cx="575875" cy="201775"/>
          </a:xfrm>
        </p:grpSpPr>
        <p:sp>
          <p:nvSpPr>
            <p:cNvPr id="730" name="Google Shape;730;p4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44"/>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4"/>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4"/>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4261262" y="2374792"/>
            <a:ext cx="621486" cy="647845"/>
          </a:xfrm>
          <a:prstGeom prst="rect">
            <a:avLst/>
          </a:prstGeom>
        </p:spPr>
        <p:txBody>
          <a:bodyPr>
            <a:prstTxWarp prst="textPlain">
              <a:avLst/>
            </a:prstTxWarp>
          </a:bodyPr>
          <a:lstStyle/>
          <a:p>
            <a:pPr lvl="0" algn="ctr"/>
            <a:r>
              <a:rPr b="0" i="0">
                <a:ln w="9525" cap="flat" cmpd="sng">
                  <a:solidFill>
                    <a:schemeClr val="dk1"/>
                  </a:solidFill>
                  <a:prstDash val="solid"/>
                  <a:round/>
                  <a:headEnd type="none" w="sm" len="sm"/>
                  <a:tailEnd type="none" w="sm" len="sm"/>
                </a:ln>
                <a:noFill/>
                <a:latin typeface="Bebas Neue"/>
              </a:rPr>
              <a:t>VS</a:t>
            </a:r>
          </a:p>
        </p:txBody>
      </p:sp>
      <p:sp>
        <p:nvSpPr>
          <p:cNvPr id="747" name="Google Shape;747;p44"/>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9" name="Google Shape;749;p44"/>
          <p:cNvGrpSpPr/>
          <p:nvPr/>
        </p:nvGrpSpPr>
        <p:grpSpPr>
          <a:xfrm>
            <a:off x="932865" y="2017480"/>
            <a:ext cx="438779" cy="438759"/>
            <a:chOff x="1322640" y="3567702"/>
            <a:chExt cx="437728" cy="437708"/>
          </a:xfrm>
        </p:grpSpPr>
        <p:sp>
          <p:nvSpPr>
            <p:cNvPr id="750" name="Google Shape;750;p44"/>
            <p:cNvSpPr/>
            <p:nvPr/>
          </p:nvSpPr>
          <p:spPr>
            <a:xfrm>
              <a:off x="1331674" y="3567702"/>
              <a:ext cx="198967" cy="43088"/>
            </a:xfrm>
            <a:custGeom>
              <a:avLst/>
              <a:gdLst/>
              <a:ahLst/>
              <a:cxnLst/>
              <a:rect l="l" t="t" r="r" b="b"/>
              <a:pathLst>
                <a:path w="9845" h="2132" extrusionOk="0">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1396063" y="3720308"/>
              <a:ext cx="81244" cy="81648"/>
            </a:xfrm>
            <a:custGeom>
              <a:avLst/>
              <a:gdLst/>
              <a:ahLst/>
              <a:cxnLst/>
              <a:rect l="l" t="t" r="r" b="b"/>
              <a:pathLst>
                <a:path w="4020" h="4040" extrusionOk="0">
                  <a:moveTo>
                    <a:pt x="1" y="0"/>
                  </a:moveTo>
                  <a:lnTo>
                    <a:pt x="1" y="4039"/>
                  </a:lnTo>
                  <a:lnTo>
                    <a:pt x="4020" y="4039"/>
                  </a:lnTo>
                  <a:lnTo>
                    <a:pt x="40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p:nvPr/>
          </p:nvSpPr>
          <p:spPr>
            <a:xfrm>
              <a:off x="1322640" y="3636214"/>
              <a:ext cx="437728" cy="369196"/>
            </a:xfrm>
            <a:custGeom>
              <a:avLst/>
              <a:gdLst/>
              <a:ahLst/>
              <a:cxnLst/>
              <a:rect l="l" t="t" r="r" b="b"/>
              <a:pathLst>
                <a:path w="21659" h="18268" extrusionOk="0">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4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44"/>
          <p:cNvGrpSpPr/>
          <p:nvPr/>
        </p:nvGrpSpPr>
        <p:grpSpPr>
          <a:xfrm>
            <a:off x="706038" y="312972"/>
            <a:ext cx="140222" cy="140409"/>
            <a:chOff x="2741000" y="199475"/>
            <a:chExt cx="191953" cy="192210"/>
          </a:xfrm>
        </p:grpSpPr>
        <p:sp>
          <p:nvSpPr>
            <p:cNvPr id="756" name="Google Shape;756;p4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44">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6" name="Google Shape;766;p44"/>
          <p:cNvGrpSpPr/>
          <p:nvPr/>
        </p:nvGrpSpPr>
        <p:grpSpPr>
          <a:xfrm>
            <a:off x="7745368" y="3038274"/>
            <a:ext cx="492751" cy="492707"/>
            <a:chOff x="718806" y="2369875"/>
            <a:chExt cx="437728" cy="437728"/>
          </a:xfrm>
        </p:grpSpPr>
        <p:sp>
          <p:nvSpPr>
            <p:cNvPr id="767" name="Google Shape;767;p44"/>
            <p:cNvSpPr/>
            <p:nvPr/>
          </p:nvSpPr>
          <p:spPr>
            <a:xfrm>
              <a:off x="905870" y="2369875"/>
              <a:ext cx="157133" cy="114065"/>
            </a:xfrm>
            <a:custGeom>
              <a:avLst/>
              <a:gdLst/>
              <a:ahLst/>
              <a:cxnLst/>
              <a:rect l="l" t="t" r="r" b="b"/>
              <a:pathLst>
                <a:path w="7775" h="5644" extrusionOk="0">
                  <a:moveTo>
                    <a:pt x="0" y="0"/>
                  </a:moveTo>
                  <a:lnTo>
                    <a:pt x="0" y="5643"/>
                  </a:lnTo>
                  <a:lnTo>
                    <a:pt x="7774" y="5643"/>
                  </a:lnTo>
                  <a:lnTo>
                    <a:pt x="77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975190" y="2563487"/>
              <a:ext cx="79607" cy="115298"/>
            </a:xfrm>
            <a:custGeom>
              <a:avLst/>
              <a:gdLst/>
              <a:ahLst/>
              <a:cxnLst/>
              <a:rect l="l" t="t" r="r" b="b"/>
              <a:pathLst>
                <a:path w="3939" h="5705" extrusionOk="0">
                  <a:moveTo>
                    <a:pt x="1" y="1"/>
                  </a:moveTo>
                  <a:cubicBezTo>
                    <a:pt x="995" y="1138"/>
                    <a:pt x="1604" y="2619"/>
                    <a:pt x="1604" y="4263"/>
                  </a:cubicBezTo>
                  <a:cubicBezTo>
                    <a:pt x="1604" y="4751"/>
                    <a:pt x="1543" y="5238"/>
                    <a:pt x="1442" y="5705"/>
                  </a:cubicBezTo>
                  <a:lnTo>
                    <a:pt x="3938" y="5705"/>
                  </a:lnTo>
                  <a:lnTo>
                    <a:pt x="3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838186" y="2369875"/>
              <a:ext cx="318348" cy="308910"/>
            </a:xfrm>
            <a:custGeom>
              <a:avLst/>
              <a:gdLst/>
              <a:ahLst/>
              <a:cxnLst/>
              <a:rect l="l" t="t" r="r" b="b"/>
              <a:pathLst>
                <a:path w="15752" h="15285" extrusionOk="0">
                  <a:moveTo>
                    <a:pt x="650" y="0"/>
                  </a:moveTo>
                  <a:cubicBezTo>
                    <a:pt x="284" y="0"/>
                    <a:pt x="0" y="285"/>
                    <a:pt x="0" y="650"/>
                  </a:cubicBezTo>
                  <a:lnTo>
                    <a:pt x="0" y="7673"/>
                  </a:lnTo>
                  <a:cubicBezTo>
                    <a:pt x="609" y="7470"/>
                    <a:pt x="1259" y="7369"/>
                    <a:pt x="1928" y="7369"/>
                  </a:cubicBezTo>
                  <a:cubicBezTo>
                    <a:pt x="3146" y="7369"/>
                    <a:pt x="4283" y="7714"/>
                    <a:pt x="5257" y="8302"/>
                  </a:cubicBezTo>
                  <a:lnTo>
                    <a:pt x="11367" y="8302"/>
                  </a:lnTo>
                  <a:cubicBezTo>
                    <a:pt x="11712" y="8302"/>
                    <a:pt x="11996" y="8586"/>
                    <a:pt x="11996" y="8931"/>
                  </a:cubicBezTo>
                  <a:lnTo>
                    <a:pt x="11996" y="15285"/>
                  </a:lnTo>
                  <a:lnTo>
                    <a:pt x="15102" y="15285"/>
                  </a:lnTo>
                  <a:cubicBezTo>
                    <a:pt x="15467" y="15285"/>
                    <a:pt x="15751" y="15000"/>
                    <a:pt x="15751" y="14655"/>
                  </a:cubicBezTo>
                  <a:lnTo>
                    <a:pt x="15751" y="3350"/>
                  </a:lnTo>
                  <a:cubicBezTo>
                    <a:pt x="15751" y="3187"/>
                    <a:pt x="15670" y="3025"/>
                    <a:pt x="15568" y="2903"/>
                  </a:cubicBezTo>
                  <a:cubicBezTo>
                    <a:pt x="15568" y="2903"/>
                    <a:pt x="12828" y="183"/>
                    <a:pt x="12828" y="163"/>
                  </a:cubicBezTo>
                  <a:cubicBezTo>
                    <a:pt x="12707" y="61"/>
                    <a:pt x="12564" y="0"/>
                    <a:pt x="12402" y="0"/>
                  </a:cubicBezTo>
                  <a:lnTo>
                    <a:pt x="12402" y="6272"/>
                  </a:lnTo>
                  <a:cubicBezTo>
                    <a:pt x="12402" y="6618"/>
                    <a:pt x="12118" y="6902"/>
                    <a:pt x="11773" y="6902"/>
                  </a:cubicBezTo>
                  <a:lnTo>
                    <a:pt x="2720" y="6902"/>
                  </a:lnTo>
                  <a:cubicBezTo>
                    <a:pt x="2375" y="6902"/>
                    <a:pt x="2091" y="6618"/>
                    <a:pt x="2091" y="6272"/>
                  </a:cubicBezTo>
                  <a:lnTo>
                    <a:pt x="20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718806" y="2710353"/>
              <a:ext cx="97251" cy="97251"/>
            </a:xfrm>
            <a:custGeom>
              <a:avLst/>
              <a:gdLst/>
              <a:ahLst/>
              <a:cxnLst/>
              <a:rect l="l" t="t" r="r" b="b"/>
              <a:pathLst>
                <a:path w="4812" h="4812" extrusionOk="0">
                  <a:moveTo>
                    <a:pt x="2112" y="0"/>
                  </a:moveTo>
                  <a:lnTo>
                    <a:pt x="549" y="1563"/>
                  </a:lnTo>
                  <a:cubicBezTo>
                    <a:pt x="204" y="1929"/>
                    <a:pt x="1" y="2396"/>
                    <a:pt x="1" y="2903"/>
                  </a:cubicBezTo>
                  <a:cubicBezTo>
                    <a:pt x="1" y="3959"/>
                    <a:pt x="853" y="4811"/>
                    <a:pt x="1909" y="4811"/>
                  </a:cubicBezTo>
                  <a:cubicBezTo>
                    <a:pt x="2416" y="4811"/>
                    <a:pt x="2883" y="4608"/>
                    <a:pt x="3248" y="4263"/>
                  </a:cubicBezTo>
                  <a:lnTo>
                    <a:pt x="4811" y="2700"/>
                  </a:lnTo>
                  <a:cubicBezTo>
                    <a:pt x="3654" y="2091"/>
                    <a:pt x="2720" y="1157"/>
                    <a:pt x="2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772140" y="2544631"/>
              <a:ext cx="210043" cy="210043"/>
            </a:xfrm>
            <a:custGeom>
              <a:avLst/>
              <a:gdLst/>
              <a:ahLst/>
              <a:cxnLst/>
              <a:rect l="l" t="t" r="r" b="b"/>
              <a:pathLst>
                <a:path w="10393" h="10393" extrusionOk="0">
                  <a:moveTo>
                    <a:pt x="5196" y="0"/>
                  </a:moveTo>
                  <a:cubicBezTo>
                    <a:pt x="2334" y="0"/>
                    <a:pt x="0" y="2334"/>
                    <a:pt x="0" y="5196"/>
                  </a:cubicBezTo>
                  <a:cubicBezTo>
                    <a:pt x="0" y="8058"/>
                    <a:pt x="2334" y="10393"/>
                    <a:pt x="5196" y="10393"/>
                  </a:cubicBezTo>
                  <a:cubicBezTo>
                    <a:pt x="8058" y="10393"/>
                    <a:pt x="10393" y="8058"/>
                    <a:pt x="10393" y="5196"/>
                  </a:cubicBezTo>
                  <a:cubicBezTo>
                    <a:pt x="10393" y="2334"/>
                    <a:pt x="8058" y="0"/>
                    <a:pt x="5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4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05 _Comparaison</a:t>
            </a:r>
            <a:endParaRPr>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45"/>
          <p:cNvSpPr txBox="1"/>
          <p:nvPr/>
        </p:nvSpPr>
        <p:spPr>
          <a:xfrm>
            <a:off x="2422200" y="1106275"/>
            <a:ext cx="4299600" cy="281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rgbClr val="000000"/>
              </a:buClr>
              <a:buFont typeface="Arial"/>
              <a:buNone/>
            </a:pPr>
            <a:r>
              <a:rPr lang="en" sz="1800" b="1" u="sng">
                <a:solidFill>
                  <a:schemeClr val="lt2"/>
                </a:solidFill>
                <a:latin typeface="Open Sans"/>
                <a:ea typeface="Open Sans"/>
                <a:cs typeface="Open Sans"/>
                <a:sym typeface="Open Sans"/>
              </a:rPr>
              <a:t>Analyse de données :</a:t>
            </a:r>
            <a:r>
              <a:rPr lang="en" sz="1800">
                <a:solidFill>
                  <a:srgbClr val="00B0F0"/>
                </a:solidFill>
                <a:latin typeface="Open Sans"/>
                <a:ea typeface="Open Sans"/>
                <a:cs typeface="Open Sans"/>
                <a:sym typeface="Open Sans"/>
              </a:rPr>
              <a:t> </a:t>
            </a:r>
            <a:r>
              <a:rPr lang="en" sz="1900">
                <a:solidFill>
                  <a:schemeClr val="dk1"/>
                </a:solidFill>
                <a:latin typeface="Open Sans"/>
                <a:ea typeface="Open Sans"/>
                <a:cs typeface="Open Sans"/>
                <a:sym typeface="Open Sans"/>
              </a:rPr>
              <a:t>Tableau offre une variété d'options de visualisation de données et de filtres pour explorer et analyser les données, tandis que Elasticsearch permet de rechercher et d'analyser les données en utilisant des requêtes SQL ou des requêtes DSL (Domain-Specific Language).</a:t>
            </a:r>
            <a:endParaRPr sz="1500"/>
          </a:p>
        </p:txBody>
      </p:sp>
      <p:sp>
        <p:nvSpPr>
          <p:cNvPr id="778" name="Google Shape;778;p4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05 _Comparaison</a:t>
            </a:r>
            <a:endParaRPr>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46"/>
          <p:cNvSpPr/>
          <p:nvPr/>
        </p:nvSpPr>
        <p:spPr>
          <a:xfrm>
            <a:off x="2380400" y="3435425"/>
            <a:ext cx="46818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6"/>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6"/>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786" name="Google Shape;786;p46"/>
          <p:cNvSpPr txBox="1"/>
          <p:nvPr/>
        </p:nvSpPr>
        <p:spPr>
          <a:xfrm>
            <a:off x="6625775" y="232725"/>
            <a:ext cx="1857000" cy="300900"/>
          </a:xfrm>
          <a:prstGeom prst="rect">
            <a:avLst/>
          </a:prstGeom>
          <a:noFill/>
          <a:ln>
            <a:noFill/>
          </a:ln>
        </p:spPr>
        <p:txBody>
          <a:bodyPr spcFirstLastPara="1" wrap="square" lIns="91425" tIns="91425" rIns="0" bIns="91425" anchor="ctr" anchorCtr="0">
            <a:noAutofit/>
          </a:bodyPr>
          <a:lstStyle/>
          <a:p>
            <a:pPr marL="0" lvl="0" indent="0" algn="ctr" rtl="0">
              <a:spcBef>
                <a:spcPts val="0"/>
              </a:spcBef>
              <a:spcAft>
                <a:spcPts val="0"/>
              </a:spcAft>
              <a:buNone/>
            </a:pPr>
            <a:r>
              <a:rPr lang="en">
                <a:solidFill>
                  <a:schemeClr val="lt2"/>
                </a:solidFill>
                <a:latin typeface="Bebas Neue"/>
                <a:ea typeface="Bebas Neue"/>
                <a:cs typeface="Bebas Neue"/>
                <a:sym typeface="Bebas Neue"/>
              </a:rPr>
              <a:t>06 _ Objectif</a:t>
            </a:r>
            <a:endParaRPr>
              <a:solidFill>
                <a:schemeClr val="lt2"/>
              </a:solidFill>
            </a:endParaRPr>
          </a:p>
        </p:txBody>
      </p:sp>
      <p:sp>
        <p:nvSpPr>
          <p:cNvPr id="787" name="Google Shape;787;p46"/>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6"/>
          <p:cNvSpPr/>
          <p:nvPr/>
        </p:nvSpPr>
        <p:spPr>
          <a:xfrm>
            <a:off x="7300500" y="25662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6"/>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6"/>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6"/>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2" name="Google Shape;792;p46"/>
          <p:cNvGrpSpPr/>
          <p:nvPr/>
        </p:nvGrpSpPr>
        <p:grpSpPr>
          <a:xfrm>
            <a:off x="7741747" y="734402"/>
            <a:ext cx="695830" cy="243805"/>
            <a:chOff x="2271950" y="2722775"/>
            <a:chExt cx="575875" cy="201775"/>
          </a:xfrm>
        </p:grpSpPr>
        <p:sp>
          <p:nvSpPr>
            <p:cNvPr id="793" name="Google Shape;793;p4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6"/>
          <p:cNvSpPr/>
          <p:nvPr/>
        </p:nvSpPr>
        <p:spPr>
          <a:xfrm rot="7198898">
            <a:off x="81765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6"/>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6"/>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6"/>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6"/>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805;p46"/>
          <p:cNvGrpSpPr/>
          <p:nvPr/>
        </p:nvGrpSpPr>
        <p:grpSpPr>
          <a:xfrm>
            <a:off x="706038" y="312972"/>
            <a:ext cx="140222" cy="140409"/>
            <a:chOff x="2741000" y="199475"/>
            <a:chExt cx="191953" cy="192210"/>
          </a:xfrm>
        </p:grpSpPr>
        <p:sp>
          <p:nvSpPr>
            <p:cNvPr id="806" name="Google Shape;806;p4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5" name="Google Shape;815;p4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txBox="1">
            <a:spLocks noGrp="1"/>
          </p:cNvSpPr>
          <p:nvPr>
            <p:ph type="title"/>
          </p:nvPr>
        </p:nvSpPr>
        <p:spPr>
          <a:xfrm>
            <a:off x="2827713" y="1394650"/>
            <a:ext cx="4631100" cy="145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Objectif</a:t>
            </a:r>
            <a:endParaRPr sz="7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grpSp>
        <p:nvGrpSpPr>
          <p:cNvPr id="821" name="Google Shape;821;p47"/>
          <p:cNvGrpSpPr/>
          <p:nvPr/>
        </p:nvGrpSpPr>
        <p:grpSpPr>
          <a:xfrm>
            <a:off x="6636847" y="4126352"/>
            <a:ext cx="695830" cy="243805"/>
            <a:chOff x="2271950" y="2722775"/>
            <a:chExt cx="575875" cy="201775"/>
          </a:xfrm>
        </p:grpSpPr>
        <p:sp>
          <p:nvSpPr>
            <p:cNvPr id="822" name="Google Shape;822;p4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7" name="Google Shape;827;p47"/>
          <p:cNvSpPr/>
          <p:nvPr/>
        </p:nvSpPr>
        <p:spPr>
          <a:xfrm rot="-1685758">
            <a:off x="8240328" y="38392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7"/>
          <p:cNvSpPr/>
          <p:nvPr/>
        </p:nvSpPr>
        <p:spPr>
          <a:xfrm rot="7198898">
            <a:off x="1135462" y="106019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7"/>
          <p:cNvSpPr/>
          <p:nvPr/>
        </p:nvSpPr>
        <p:spPr>
          <a:xfrm rot="7201932">
            <a:off x="781587" y="15618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7"/>
          <p:cNvSpPr/>
          <p:nvPr/>
        </p:nvSpPr>
        <p:spPr>
          <a:xfrm>
            <a:off x="7586788" y="7934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7"/>
          <p:cNvSpPr/>
          <p:nvPr/>
        </p:nvSpPr>
        <p:spPr>
          <a:xfrm>
            <a:off x="1643951" y="23596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7"/>
          <p:cNvSpPr/>
          <p:nvPr/>
        </p:nvSpPr>
        <p:spPr>
          <a:xfrm rot="-1685758">
            <a:off x="2431941" y="8957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7"/>
          <p:cNvSpPr/>
          <p:nvPr/>
        </p:nvSpPr>
        <p:spPr>
          <a:xfrm>
            <a:off x="1826501" y="40352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7"/>
          <p:cNvSpPr/>
          <p:nvPr/>
        </p:nvSpPr>
        <p:spPr>
          <a:xfrm>
            <a:off x="8044902" y="265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7"/>
          <p:cNvSpPr/>
          <p:nvPr/>
        </p:nvSpPr>
        <p:spPr>
          <a:xfrm>
            <a:off x="842975" y="237369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7"/>
          <p:cNvSpPr/>
          <p:nvPr/>
        </p:nvSpPr>
        <p:spPr>
          <a:xfrm>
            <a:off x="7952901" y="1053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7"/>
          <p:cNvSpPr/>
          <p:nvPr/>
        </p:nvSpPr>
        <p:spPr>
          <a:xfrm rot="-1685758">
            <a:off x="8068078" y="23530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7"/>
          <p:cNvSpPr/>
          <p:nvPr/>
        </p:nvSpPr>
        <p:spPr>
          <a:xfrm rot="-1685758">
            <a:off x="1457178" y="28642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1" name="Google Shape;841;p47"/>
          <p:cNvGrpSpPr/>
          <p:nvPr/>
        </p:nvGrpSpPr>
        <p:grpSpPr>
          <a:xfrm>
            <a:off x="706038" y="312972"/>
            <a:ext cx="140222" cy="140409"/>
            <a:chOff x="2741000" y="199475"/>
            <a:chExt cx="191953" cy="192210"/>
          </a:xfrm>
        </p:grpSpPr>
        <p:sp>
          <p:nvSpPr>
            <p:cNvPr id="842" name="Google Shape;842;p4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4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7"/>
          <p:cNvSpPr/>
          <p:nvPr/>
        </p:nvSpPr>
        <p:spPr>
          <a:xfrm>
            <a:off x="1129525" y="40877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7"/>
          <p:cNvSpPr txBox="1"/>
          <p:nvPr/>
        </p:nvSpPr>
        <p:spPr>
          <a:xfrm>
            <a:off x="1863063" y="1345050"/>
            <a:ext cx="4398000" cy="1257600"/>
          </a:xfrm>
          <a:prstGeom prst="rect">
            <a:avLst/>
          </a:prstGeom>
          <a:noFill/>
          <a:ln>
            <a:noFill/>
          </a:ln>
        </p:spPr>
        <p:txBody>
          <a:bodyPr spcFirstLastPara="1" wrap="square" lIns="91425" tIns="91425" rIns="91425" bIns="91425" anchor="t" anchorCtr="0">
            <a:spAutoFit/>
          </a:bodyPr>
          <a:lstStyle/>
          <a:p>
            <a:pPr marL="228600" marR="0" lvl="0" indent="-228600" algn="l" rtl="0">
              <a:lnSpc>
                <a:spcPct val="110000"/>
              </a:lnSpc>
              <a:spcBef>
                <a:spcPts val="1800"/>
              </a:spcBef>
              <a:spcAft>
                <a:spcPts val="0"/>
              </a:spcAft>
              <a:buNone/>
            </a:pPr>
            <a:endParaRPr sz="1700">
              <a:solidFill>
                <a:schemeClr val="dk1"/>
              </a:solidFill>
              <a:latin typeface="Gill Sans"/>
              <a:ea typeface="Gill Sans"/>
              <a:cs typeface="Gill Sans"/>
              <a:sym typeface="Gill Sans"/>
            </a:endParaRPr>
          </a:p>
          <a:p>
            <a:pPr marL="0" marR="0" lvl="0" indent="0" algn="just" rtl="0">
              <a:lnSpc>
                <a:spcPct val="100000"/>
              </a:lnSpc>
              <a:spcBef>
                <a:spcPts val="0"/>
              </a:spcBef>
              <a:spcAft>
                <a:spcPts val="0"/>
              </a:spcAft>
              <a:buNone/>
            </a:pPr>
            <a:r>
              <a:rPr lang="en" sz="1900">
                <a:solidFill>
                  <a:schemeClr val="dk1"/>
                </a:solidFill>
                <a:latin typeface="Open Sans"/>
                <a:ea typeface="Open Sans"/>
                <a:cs typeface="Open Sans"/>
                <a:sym typeface="Open Sans"/>
              </a:rPr>
              <a:t>Base</a:t>
            </a:r>
            <a:r>
              <a:rPr lang="en" sz="1700">
                <a:solidFill>
                  <a:schemeClr val="dk1"/>
                </a:solidFill>
                <a:latin typeface="Gill Sans"/>
                <a:ea typeface="Gill Sans"/>
                <a:cs typeface="Gill Sans"/>
                <a:sym typeface="Gill Sans"/>
              </a:rPr>
              <a:t> </a:t>
            </a:r>
            <a:r>
              <a:rPr lang="en" sz="1900">
                <a:solidFill>
                  <a:schemeClr val="dk1"/>
                </a:solidFill>
                <a:latin typeface="Open Sans"/>
                <a:ea typeface="Open Sans"/>
                <a:cs typeface="Open Sans"/>
                <a:sym typeface="Open Sans"/>
              </a:rPr>
              <a:t>de</a:t>
            </a:r>
            <a:r>
              <a:rPr lang="en" sz="1700">
                <a:solidFill>
                  <a:schemeClr val="dk1"/>
                </a:solidFill>
                <a:latin typeface="Gill Sans"/>
                <a:ea typeface="Gill Sans"/>
                <a:cs typeface="Gill Sans"/>
                <a:sym typeface="Gill Sans"/>
              </a:rPr>
              <a:t> </a:t>
            </a:r>
            <a:r>
              <a:rPr lang="en" sz="1900">
                <a:solidFill>
                  <a:schemeClr val="dk1"/>
                </a:solidFill>
                <a:latin typeface="Open Sans"/>
                <a:ea typeface="Open Sans"/>
                <a:cs typeface="Open Sans"/>
                <a:sym typeface="Open Sans"/>
              </a:rPr>
              <a:t>donnée</a:t>
            </a:r>
            <a:endParaRPr sz="1700">
              <a:solidFill>
                <a:schemeClr val="dk1"/>
              </a:solidFill>
              <a:latin typeface="Gill Sans"/>
              <a:ea typeface="Gill Sans"/>
              <a:cs typeface="Gill Sans"/>
              <a:sym typeface="Gill Sans"/>
            </a:endParaRPr>
          </a:p>
          <a:p>
            <a:pPr marL="228600" marR="0" lvl="0" indent="-228600" algn="l" rtl="0">
              <a:lnSpc>
                <a:spcPct val="110000"/>
              </a:lnSpc>
              <a:spcBef>
                <a:spcPts val="1800"/>
              </a:spcBef>
              <a:spcAft>
                <a:spcPts val="0"/>
              </a:spcAft>
              <a:buNone/>
            </a:pPr>
            <a:endParaRPr sz="1700">
              <a:solidFill>
                <a:schemeClr val="dk1"/>
              </a:solidFill>
              <a:latin typeface="Gill Sans"/>
              <a:ea typeface="Gill Sans"/>
              <a:cs typeface="Gill Sans"/>
              <a:sym typeface="Gill Sans"/>
            </a:endParaRPr>
          </a:p>
        </p:txBody>
      </p:sp>
      <p:sp>
        <p:nvSpPr>
          <p:cNvPr id="854" name="Google Shape;854;p47"/>
          <p:cNvSpPr/>
          <p:nvPr/>
        </p:nvSpPr>
        <p:spPr>
          <a:xfrm rot="5400000">
            <a:off x="4084567" y="1734266"/>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7"/>
          <p:cNvSpPr txBox="1"/>
          <p:nvPr/>
        </p:nvSpPr>
        <p:spPr>
          <a:xfrm>
            <a:off x="4638563" y="1653175"/>
            <a:ext cx="3000000" cy="4770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None/>
            </a:pPr>
            <a:r>
              <a:rPr lang="en" sz="1900">
                <a:solidFill>
                  <a:schemeClr val="dk1"/>
                </a:solidFill>
                <a:latin typeface="Open Sans"/>
                <a:ea typeface="Open Sans"/>
                <a:cs typeface="Open Sans"/>
                <a:sym typeface="Open Sans"/>
              </a:rPr>
              <a:t>film de Netflix</a:t>
            </a:r>
            <a:endParaRPr/>
          </a:p>
        </p:txBody>
      </p:sp>
      <p:sp>
        <p:nvSpPr>
          <p:cNvPr id="856" name="Google Shape;856;p47"/>
          <p:cNvSpPr txBox="1"/>
          <p:nvPr/>
        </p:nvSpPr>
        <p:spPr>
          <a:xfrm>
            <a:off x="1863063" y="1878450"/>
            <a:ext cx="4398000" cy="1257600"/>
          </a:xfrm>
          <a:prstGeom prst="rect">
            <a:avLst/>
          </a:prstGeom>
          <a:noFill/>
          <a:ln>
            <a:noFill/>
          </a:ln>
        </p:spPr>
        <p:txBody>
          <a:bodyPr spcFirstLastPara="1" wrap="square" lIns="91425" tIns="91425" rIns="91425" bIns="91425" anchor="t" anchorCtr="0">
            <a:spAutoFit/>
          </a:bodyPr>
          <a:lstStyle/>
          <a:p>
            <a:pPr marL="228600" marR="0" lvl="0" indent="-228600" algn="l" rtl="0">
              <a:lnSpc>
                <a:spcPct val="110000"/>
              </a:lnSpc>
              <a:spcBef>
                <a:spcPts val="1800"/>
              </a:spcBef>
              <a:spcAft>
                <a:spcPts val="0"/>
              </a:spcAft>
              <a:buNone/>
            </a:pPr>
            <a:endParaRPr sz="1700">
              <a:solidFill>
                <a:schemeClr val="dk1"/>
              </a:solidFill>
              <a:latin typeface="Gill Sans"/>
              <a:ea typeface="Gill Sans"/>
              <a:cs typeface="Gill Sans"/>
              <a:sym typeface="Gill Sans"/>
            </a:endParaRPr>
          </a:p>
          <a:p>
            <a:pPr marL="0" marR="0" lvl="0" indent="0" algn="just" rtl="0">
              <a:lnSpc>
                <a:spcPct val="100000"/>
              </a:lnSpc>
              <a:spcBef>
                <a:spcPts val="0"/>
              </a:spcBef>
              <a:spcAft>
                <a:spcPts val="0"/>
              </a:spcAft>
              <a:buNone/>
            </a:pPr>
            <a:r>
              <a:rPr lang="en" sz="1900">
                <a:solidFill>
                  <a:schemeClr val="dk1"/>
                </a:solidFill>
                <a:latin typeface="Open Sans"/>
                <a:ea typeface="Open Sans"/>
                <a:cs typeface="Open Sans"/>
                <a:sym typeface="Open Sans"/>
              </a:rPr>
              <a:t>Source</a:t>
            </a:r>
            <a:endParaRPr sz="1700">
              <a:solidFill>
                <a:schemeClr val="dk1"/>
              </a:solidFill>
              <a:latin typeface="Gill Sans"/>
              <a:ea typeface="Gill Sans"/>
              <a:cs typeface="Gill Sans"/>
              <a:sym typeface="Gill Sans"/>
            </a:endParaRPr>
          </a:p>
          <a:p>
            <a:pPr marL="228600" marR="0" lvl="0" indent="-228600" algn="l" rtl="0">
              <a:lnSpc>
                <a:spcPct val="110000"/>
              </a:lnSpc>
              <a:spcBef>
                <a:spcPts val="1800"/>
              </a:spcBef>
              <a:spcAft>
                <a:spcPts val="0"/>
              </a:spcAft>
              <a:buNone/>
            </a:pPr>
            <a:endParaRPr sz="1700">
              <a:solidFill>
                <a:schemeClr val="dk1"/>
              </a:solidFill>
              <a:latin typeface="Gill Sans"/>
              <a:ea typeface="Gill Sans"/>
              <a:cs typeface="Gill Sans"/>
              <a:sym typeface="Gill Sans"/>
            </a:endParaRPr>
          </a:p>
        </p:txBody>
      </p:sp>
      <p:sp>
        <p:nvSpPr>
          <p:cNvPr id="857" name="Google Shape;857;p47"/>
          <p:cNvSpPr/>
          <p:nvPr/>
        </p:nvSpPr>
        <p:spPr>
          <a:xfrm rot="5400000">
            <a:off x="4084567" y="2267666"/>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7"/>
          <p:cNvSpPr txBox="1"/>
          <p:nvPr/>
        </p:nvSpPr>
        <p:spPr>
          <a:xfrm>
            <a:off x="4638563" y="2186575"/>
            <a:ext cx="3000000" cy="4770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None/>
            </a:pPr>
            <a:r>
              <a:rPr lang="en" sz="1900">
                <a:solidFill>
                  <a:schemeClr val="dk1"/>
                </a:solidFill>
                <a:latin typeface="Open Sans"/>
                <a:ea typeface="Open Sans"/>
                <a:cs typeface="Open Sans"/>
                <a:sym typeface="Open Sans"/>
              </a:rPr>
              <a:t>Kaggle.com</a:t>
            </a:r>
            <a:endParaRPr/>
          </a:p>
        </p:txBody>
      </p:sp>
      <p:sp>
        <p:nvSpPr>
          <p:cNvPr id="859" name="Google Shape;859;p47"/>
          <p:cNvSpPr txBox="1"/>
          <p:nvPr/>
        </p:nvSpPr>
        <p:spPr>
          <a:xfrm>
            <a:off x="1864363" y="1694300"/>
            <a:ext cx="4398000" cy="1226700"/>
          </a:xfrm>
          <a:prstGeom prst="rect">
            <a:avLst/>
          </a:prstGeom>
          <a:noFill/>
          <a:ln>
            <a:noFill/>
          </a:ln>
        </p:spPr>
        <p:txBody>
          <a:bodyPr spcFirstLastPara="1" wrap="square" lIns="91425" tIns="91425" rIns="91425" bIns="91425" anchor="t" anchorCtr="0">
            <a:spAutoFit/>
          </a:bodyPr>
          <a:lstStyle/>
          <a:p>
            <a:pPr marL="228600" marR="0" lvl="0" indent="-228600" algn="l" rtl="0">
              <a:lnSpc>
                <a:spcPct val="110000"/>
              </a:lnSpc>
              <a:spcBef>
                <a:spcPts val="1800"/>
              </a:spcBef>
              <a:spcAft>
                <a:spcPts val="0"/>
              </a:spcAft>
              <a:buNone/>
            </a:pPr>
            <a:endParaRPr sz="1700">
              <a:solidFill>
                <a:schemeClr val="dk1"/>
              </a:solidFill>
              <a:latin typeface="Gill Sans"/>
              <a:ea typeface="Gill Sans"/>
              <a:cs typeface="Gill Sans"/>
              <a:sym typeface="Gill Sans"/>
            </a:endParaRPr>
          </a:p>
          <a:p>
            <a:pPr marL="0" marR="0" lvl="0" indent="0" algn="just" rtl="0">
              <a:lnSpc>
                <a:spcPct val="100000"/>
              </a:lnSpc>
              <a:spcBef>
                <a:spcPts val="0"/>
              </a:spcBef>
              <a:spcAft>
                <a:spcPts val="0"/>
              </a:spcAft>
              <a:buNone/>
            </a:pPr>
            <a:endParaRPr sz="1700">
              <a:solidFill>
                <a:schemeClr val="dk1"/>
              </a:solidFill>
              <a:latin typeface="Gill Sans"/>
              <a:ea typeface="Gill Sans"/>
              <a:cs typeface="Gill Sans"/>
              <a:sym typeface="Gill Sans"/>
            </a:endParaRPr>
          </a:p>
          <a:p>
            <a:pPr marL="228600" marR="0" lvl="0" indent="-228600" algn="l" rtl="0">
              <a:lnSpc>
                <a:spcPct val="110000"/>
              </a:lnSpc>
              <a:spcBef>
                <a:spcPts val="1800"/>
              </a:spcBef>
              <a:spcAft>
                <a:spcPts val="0"/>
              </a:spcAft>
              <a:buNone/>
            </a:pPr>
            <a:endParaRPr sz="1700">
              <a:solidFill>
                <a:schemeClr val="dk1"/>
              </a:solidFill>
              <a:latin typeface="Gill Sans"/>
              <a:ea typeface="Gill Sans"/>
              <a:cs typeface="Gill Sans"/>
              <a:sym typeface="Gill Sans"/>
            </a:endParaRPr>
          </a:p>
        </p:txBody>
      </p:sp>
      <p:sp>
        <p:nvSpPr>
          <p:cNvPr id="860" name="Google Shape;860;p47"/>
          <p:cNvSpPr txBox="1"/>
          <p:nvPr/>
        </p:nvSpPr>
        <p:spPr>
          <a:xfrm>
            <a:off x="1864363" y="2380100"/>
            <a:ext cx="4398000" cy="1257600"/>
          </a:xfrm>
          <a:prstGeom prst="rect">
            <a:avLst/>
          </a:prstGeom>
          <a:noFill/>
          <a:ln>
            <a:noFill/>
          </a:ln>
        </p:spPr>
        <p:txBody>
          <a:bodyPr spcFirstLastPara="1" wrap="square" lIns="91425" tIns="91425" rIns="91425" bIns="91425" anchor="t" anchorCtr="0">
            <a:spAutoFit/>
          </a:bodyPr>
          <a:lstStyle/>
          <a:p>
            <a:pPr marL="228600" marR="0" lvl="0" indent="-228600" algn="l" rtl="0">
              <a:lnSpc>
                <a:spcPct val="110000"/>
              </a:lnSpc>
              <a:spcBef>
                <a:spcPts val="1800"/>
              </a:spcBef>
              <a:spcAft>
                <a:spcPts val="0"/>
              </a:spcAft>
              <a:buNone/>
            </a:pPr>
            <a:endParaRPr sz="1700">
              <a:solidFill>
                <a:schemeClr val="dk1"/>
              </a:solidFill>
              <a:latin typeface="Gill Sans"/>
              <a:ea typeface="Gill Sans"/>
              <a:cs typeface="Gill Sans"/>
              <a:sym typeface="Gill Sans"/>
            </a:endParaRPr>
          </a:p>
          <a:p>
            <a:pPr marL="0" marR="0" lvl="0" indent="0" algn="just" rtl="0">
              <a:lnSpc>
                <a:spcPct val="100000"/>
              </a:lnSpc>
              <a:spcBef>
                <a:spcPts val="0"/>
              </a:spcBef>
              <a:spcAft>
                <a:spcPts val="0"/>
              </a:spcAft>
              <a:buNone/>
            </a:pPr>
            <a:r>
              <a:rPr lang="en" sz="1900">
                <a:solidFill>
                  <a:schemeClr val="dk1"/>
                </a:solidFill>
                <a:latin typeface="Open Sans"/>
                <a:ea typeface="Open Sans"/>
                <a:cs typeface="Open Sans"/>
                <a:sym typeface="Open Sans"/>
              </a:rPr>
              <a:t>Objectif</a:t>
            </a:r>
            <a:endParaRPr sz="1700">
              <a:solidFill>
                <a:schemeClr val="dk1"/>
              </a:solidFill>
              <a:latin typeface="Gill Sans"/>
              <a:ea typeface="Gill Sans"/>
              <a:cs typeface="Gill Sans"/>
              <a:sym typeface="Gill Sans"/>
            </a:endParaRPr>
          </a:p>
          <a:p>
            <a:pPr marL="228600" marR="0" lvl="0" indent="-228600" algn="l" rtl="0">
              <a:lnSpc>
                <a:spcPct val="110000"/>
              </a:lnSpc>
              <a:spcBef>
                <a:spcPts val="1800"/>
              </a:spcBef>
              <a:spcAft>
                <a:spcPts val="0"/>
              </a:spcAft>
              <a:buNone/>
            </a:pPr>
            <a:endParaRPr sz="1700">
              <a:solidFill>
                <a:schemeClr val="dk1"/>
              </a:solidFill>
              <a:latin typeface="Gill Sans"/>
              <a:ea typeface="Gill Sans"/>
              <a:cs typeface="Gill Sans"/>
              <a:sym typeface="Gill Sans"/>
            </a:endParaRPr>
          </a:p>
        </p:txBody>
      </p:sp>
      <p:sp>
        <p:nvSpPr>
          <p:cNvPr id="861" name="Google Shape;861;p47"/>
          <p:cNvSpPr/>
          <p:nvPr/>
        </p:nvSpPr>
        <p:spPr>
          <a:xfrm rot="5400000">
            <a:off x="4085867" y="2769316"/>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7"/>
          <p:cNvSpPr txBox="1"/>
          <p:nvPr/>
        </p:nvSpPr>
        <p:spPr>
          <a:xfrm>
            <a:off x="4639863" y="2688225"/>
            <a:ext cx="3454500" cy="4770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None/>
            </a:pPr>
            <a:r>
              <a:rPr lang="en" sz="1900">
                <a:solidFill>
                  <a:schemeClr val="dk1"/>
                </a:solidFill>
                <a:latin typeface="Open Sans"/>
                <a:ea typeface="Open Sans"/>
                <a:cs typeface="Open Sans"/>
                <a:sym typeface="Open Sans"/>
              </a:rPr>
              <a:t>Visualisation et interrogation</a:t>
            </a:r>
            <a:endParaRPr/>
          </a:p>
        </p:txBody>
      </p:sp>
      <p:sp>
        <p:nvSpPr>
          <p:cNvPr id="863" name="Google Shape;863;p47"/>
          <p:cNvSpPr/>
          <p:nvPr/>
        </p:nvSpPr>
        <p:spPr>
          <a:xfrm>
            <a:off x="1643951" y="18262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1645251" y="27850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7"/>
          <p:cNvSpPr txBox="1"/>
          <p:nvPr/>
        </p:nvSpPr>
        <p:spPr>
          <a:xfrm>
            <a:off x="6625775" y="232725"/>
            <a:ext cx="1857000" cy="300900"/>
          </a:xfrm>
          <a:prstGeom prst="rect">
            <a:avLst/>
          </a:prstGeom>
          <a:noFill/>
          <a:ln>
            <a:noFill/>
          </a:ln>
        </p:spPr>
        <p:txBody>
          <a:bodyPr spcFirstLastPara="1" wrap="square" lIns="91425" tIns="91425" rIns="0" bIns="91425" anchor="ctr" anchorCtr="0">
            <a:noAutofit/>
          </a:bodyPr>
          <a:lstStyle/>
          <a:p>
            <a:pPr marL="0" lvl="0" indent="0" algn="ctr" rtl="0">
              <a:spcBef>
                <a:spcPts val="0"/>
              </a:spcBef>
              <a:spcAft>
                <a:spcPts val="0"/>
              </a:spcAft>
              <a:buNone/>
            </a:pPr>
            <a:r>
              <a:rPr lang="en">
                <a:solidFill>
                  <a:schemeClr val="lt2"/>
                </a:solidFill>
                <a:latin typeface="Bebas Neue"/>
                <a:ea typeface="Bebas Neue"/>
                <a:cs typeface="Bebas Neue"/>
                <a:sym typeface="Bebas Neue"/>
              </a:rPr>
              <a:t>07 _ Objectif</a:t>
            </a:r>
            <a:endParaRPr>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grpSp>
        <p:nvGrpSpPr>
          <p:cNvPr id="870" name="Google Shape;870;p48"/>
          <p:cNvGrpSpPr/>
          <p:nvPr/>
        </p:nvGrpSpPr>
        <p:grpSpPr>
          <a:xfrm>
            <a:off x="6636847" y="4126352"/>
            <a:ext cx="695830" cy="243805"/>
            <a:chOff x="2271950" y="2722775"/>
            <a:chExt cx="575875" cy="201775"/>
          </a:xfrm>
        </p:grpSpPr>
        <p:sp>
          <p:nvSpPr>
            <p:cNvPr id="871" name="Google Shape;871;p4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6" name="Google Shape;876;p48"/>
          <p:cNvSpPr/>
          <p:nvPr/>
        </p:nvSpPr>
        <p:spPr>
          <a:xfrm rot="-1685758">
            <a:off x="8240328" y="38392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rot="7201932">
            <a:off x="781587" y="15618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8"/>
          <p:cNvSpPr/>
          <p:nvPr/>
        </p:nvSpPr>
        <p:spPr>
          <a:xfrm>
            <a:off x="7586788" y="7934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8"/>
          <p:cNvSpPr/>
          <p:nvPr/>
        </p:nvSpPr>
        <p:spPr>
          <a:xfrm rot="-1685758">
            <a:off x="2431941" y="8957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1826501" y="40352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8026427" y="22738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842975" y="237369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7952901" y="1053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rot="-1685758">
            <a:off x="8049603" y="1971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 name="Google Shape;887;p48"/>
          <p:cNvGrpSpPr/>
          <p:nvPr/>
        </p:nvGrpSpPr>
        <p:grpSpPr>
          <a:xfrm>
            <a:off x="706038" y="312972"/>
            <a:ext cx="140222" cy="140409"/>
            <a:chOff x="2741000" y="199475"/>
            <a:chExt cx="191953" cy="192210"/>
          </a:xfrm>
        </p:grpSpPr>
        <p:sp>
          <p:nvSpPr>
            <p:cNvPr id="888" name="Google Shape;888;p4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7" name="Google Shape;897;p4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8"/>
          <p:cNvSpPr/>
          <p:nvPr/>
        </p:nvSpPr>
        <p:spPr>
          <a:xfrm>
            <a:off x="1129525" y="40877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txBox="1"/>
          <p:nvPr/>
        </p:nvSpPr>
        <p:spPr>
          <a:xfrm>
            <a:off x="6625775" y="232725"/>
            <a:ext cx="1857000" cy="300900"/>
          </a:xfrm>
          <a:prstGeom prst="rect">
            <a:avLst/>
          </a:prstGeom>
          <a:noFill/>
          <a:ln>
            <a:noFill/>
          </a:ln>
        </p:spPr>
        <p:txBody>
          <a:bodyPr spcFirstLastPara="1" wrap="square" lIns="91425" tIns="91425" rIns="0" bIns="91425" anchor="ctr" anchorCtr="0">
            <a:noAutofit/>
          </a:bodyPr>
          <a:lstStyle/>
          <a:p>
            <a:pPr marL="0" lvl="0" indent="0" algn="ctr" rtl="0">
              <a:spcBef>
                <a:spcPts val="0"/>
              </a:spcBef>
              <a:spcAft>
                <a:spcPts val="0"/>
              </a:spcAft>
              <a:buNone/>
            </a:pPr>
            <a:r>
              <a:rPr lang="en">
                <a:solidFill>
                  <a:schemeClr val="lt2"/>
                </a:solidFill>
                <a:latin typeface="Bebas Neue"/>
                <a:ea typeface="Bebas Neue"/>
                <a:cs typeface="Bebas Neue"/>
                <a:sym typeface="Bebas Neue"/>
              </a:rPr>
              <a:t>07 _ Objectif</a:t>
            </a:r>
            <a:endParaRPr>
              <a:solidFill>
                <a:schemeClr val="lt2"/>
              </a:solidFill>
            </a:endParaRPr>
          </a:p>
        </p:txBody>
      </p:sp>
      <p:pic>
        <p:nvPicPr>
          <p:cNvPr id="900" name="Google Shape;900;p48"/>
          <p:cNvPicPr preferRelativeResize="0"/>
          <p:nvPr/>
        </p:nvPicPr>
        <p:blipFill>
          <a:blip r:embed="rId4">
            <a:alphaModFix/>
          </a:blip>
          <a:stretch>
            <a:fillRect/>
          </a:stretch>
        </p:blipFill>
        <p:spPr>
          <a:xfrm>
            <a:off x="434625" y="268025"/>
            <a:ext cx="8276751" cy="46881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49"/>
          <p:cNvSpPr/>
          <p:nvPr/>
        </p:nvSpPr>
        <p:spPr>
          <a:xfrm>
            <a:off x="2380400" y="3435425"/>
            <a:ext cx="46818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9"/>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9"/>
          <p:cNvSpPr txBox="1">
            <a:spLocks noGrp="1"/>
          </p:cNvSpPr>
          <p:nvPr>
            <p:ph type="title"/>
          </p:nvPr>
        </p:nvSpPr>
        <p:spPr>
          <a:xfrm>
            <a:off x="2913800" y="1318450"/>
            <a:ext cx="4631100" cy="145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Requêtes</a:t>
            </a:r>
            <a:endParaRPr>
              <a:solidFill>
                <a:schemeClr val="lt2"/>
              </a:solidFill>
            </a:endParaRPr>
          </a:p>
        </p:txBody>
      </p:sp>
      <p:sp>
        <p:nvSpPr>
          <p:cNvPr id="908" name="Google Shape;908;p49"/>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07</a:t>
            </a:r>
            <a:endParaRPr/>
          </a:p>
        </p:txBody>
      </p:sp>
      <p:sp>
        <p:nvSpPr>
          <p:cNvPr id="909" name="Google Shape;909;p49"/>
          <p:cNvSpPr txBox="1"/>
          <p:nvPr/>
        </p:nvSpPr>
        <p:spPr>
          <a:xfrm>
            <a:off x="7062200" y="232724"/>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07 _ Requêtes</a:t>
            </a:r>
            <a:endParaRPr>
              <a:solidFill>
                <a:schemeClr val="lt2"/>
              </a:solidFill>
            </a:endParaRPr>
          </a:p>
        </p:txBody>
      </p:sp>
      <p:sp>
        <p:nvSpPr>
          <p:cNvPr id="910" name="Google Shape;910;p49"/>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9"/>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9"/>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9"/>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9"/>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5" name="Google Shape;915;p49"/>
          <p:cNvGrpSpPr/>
          <p:nvPr/>
        </p:nvGrpSpPr>
        <p:grpSpPr>
          <a:xfrm>
            <a:off x="7741747" y="734402"/>
            <a:ext cx="695830" cy="243805"/>
            <a:chOff x="2271950" y="2722775"/>
            <a:chExt cx="575875" cy="201775"/>
          </a:xfrm>
        </p:grpSpPr>
        <p:sp>
          <p:nvSpPr>
            <p:cNvPr id="916" name="Google Shape;916;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1" name="Google Shape;921;p49"/>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9"/>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9"/>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9"/>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9"/>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p:nvPr/>
        </p:nvSpPr>
        <p:spPr>
          <a:xfrm>
            <a:off x="1005075" y="1009400"/>
            <a:ext cx="550949" cy="529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00"/>
          </a:p>
        </p:txBody>
      </p:sp>
      <p:sp>
        <p:nvSpPr>
          <p:cNvPr id="323" name="Google Shape;323;p32"/>
          <p:cNvSpPr/>
          <p:nvPr/>
        </p:nvSpPr>
        <p:spPr>
          <a:xfrm>
            <a:off x="4697225" y="1019250"/>
            <a:ext cx="550949" cy="529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00"/>
          </a:p>
        </p:txBody>
      </p:sp>
      <p:sp>
        <p:nvSpPr>
          <p:cNvPr id="324" name="Google Shape;324;p32"/>
          <p:cNvSpPr txBox="1">
            <a:spLocks noGrp="1"/>
          </p:cNvSpPr>
          <p:nvPr>
            <p:ph type="title" idx="15"/>
          </p:nvPr>
        </p:nvSpPr>
        <p:spPr>
          <a:xfrm>
            <a:off x="476600" y="-89262"/>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Plan</a:t>
            </a:r>
            <a:endParaRPr/>
          </a:p>
        </p:txBody>
      </p:sp>
      <p:sp>
        <p:nvSpPr>
          <p:cNvPr id="325" name="Google Shape;325;p32"/>
          <p:cNvSpPr txBox="1">
            <a:spLocks noGrp="1"/>
          </p:cNvSpPr>
          <p:nvPr>
            <p:ph type="title" idx="5"/>
          </p:nvPr>
        </p:nvSpPr>
        <p:spPr>
          <a:xfrm>
            <a:off x="953400" y="1208923"/>
            <a:ext cx="602400" cy="14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a:t> 01</a:t>
            </a:r>
            <a:endParaRPr sz="2100"/>
          </a:p>
        </p:txBody>
      </p:sp>
      <p:sp>
        <p:nvSpPr>
          <p:cNvPr id="326" name="Google Shape;326;p32"/>
          <p:cNvSpPr txBox="1">
            <a:spLocks noGrp="1"/>
          </p:cNvSpPr>
          <p:nvPr>
            <p:ph type="title" idx="8"/>
          </p:nvPr>
        </p:nvSpPr>
        <p:spPr>
          <a:xfrm>
            <a:off x="4697225" y="1132852"/>
            <a:ext cx="551100" cy="2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a:t>02</a:t>
            </a:r>
            <a:endParaRPr sz="2100"/>
          </a:p>
        </p:txBody>
      </p:sp>
      <p:sp>
        <p:nvSpPr>
          <p:cNvPr id="327" name="Google Shape;327;p3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sz="2000" dirty="0">
                <a:solidFill>
                  <a:schemeClr val="lt2"/>
                </a:solidFill>
                <a:latin typeface="Bebas Neue"/>
                <a:ea typeface="Bebas Neue"/>
                <a:cs typeface="Bebas Neue"/>
                <a:sym typeface="Bebas Neue"/>
              </a:rPr>
              <a:t>Samar Kacem</a:t>
            </a:r>
          </a:p>
        </p:txBody>
      </p:sp>
      <p:sp>
        <p:nvSpPr>
          <p:cNvPr id="328" name="Google Shape;328;p3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a:off x="7450613" y="28086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32"/>
          <p:cNvGrpSpPr/>
          <p:nvPr/>
        </p:nvGrpSpPr>
        <p:grpSpPr>
          <a:xfrm>
            <a:off x="7671697" y="886552"/>
            <a:ext cx="695830" cy="243805"/>
            <a:chOff x="2271950" y="2722775"/>
            <a:chExt cx="575875" cy="201775"/>
          </a:xfrm>
        </p:grpSpPr>
        <p:sp>
          <p:nvSpPr>
            <p:cNvPr id="332" name="Google Shape;332;p32"/>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32"/>
          <p:cNvSpPr/>
          <p:nvPr/>
        </p:nvSpPr>
        <p:spPr>
          <a:xfrm rot="-1685758">
            <a:off x="8157103" y="3019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7899351" y="31565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1774401" y="24723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00"/>
          </a:p>
        </p:txBody>
      </p:sp>
      <p:sp>
        <p:nvSpPr>
          <p:cNvPr id="343" name="Google Shape;343;p32"/>
          <p:cNvSpPr txBox="1">
            <a:spLocks noGrp="1"/>
          </p:cNvSpPr>
          <p:nvPr>
            <p:ph type="title"/>
          </p:nvPr>
        </p:nvSpPr>
        <p:spPr>
          <a:xfrm>
            <a:off x="1555713" y="1040400"/>
            <a:ext cx="13089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latin typeface="Arial"/>
                <a:ea typeface="Arial"/>
                <a:cs typeface="Arial"/>
                <a:sym typeface="Arial"/>
              </a:rPr>
              <a:t>Outil </a:t>
            </a:r>
            <a:endParaRPr sz="2100">
              <a:latin typeface="Arial"/>
              <a:ea typeface="Arial"/>
              <a:cs typeface="Arial"/>
              <a:sym typeface="Arial"/>
            </a:endParaRPr>
          </a:p>
          <a:p>
            <a:pPr marL="0" lvl="0" indent="0" algn="l" rtl="0">
              <a:spcBef>
                <a:spcPts val="0"/>
              </a:spcBef>
              <a:spcAft>
                <a:spcPts val="0"/>
              </a:spcAft>
              <a:buNone/>
            </a:pPr>
            <a:endParaRPr sz="2100"/>
          </a:p>
        </p:txBody>
      </p:sp>
      <p:sp>
        <p:nvSpPr>
          <p:cNvPr id="344" name="Google Shape;344;p32"/>
          <p:cNvSpPr txBox="1">
            <a:spLocks noGrp="1"/>
          </p:cNvSpPr>
          <p:nvPr>
            <p:ph type="title"/>
          </p:nvPr>
        </p:nvSpPr>
        <p:spPr>
          <a:xfrm>
            <a:off x="5248317" y="1019257"/>
            <a:ext cx="2147100" cy="2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latin typeface="Arial"/>
                <a:ea typeface="Arial"/>
                <a:cs typeface="Arial"/>
                <a:sym typeface="Arial"/>
              </a:rPr>
              <a:t>Fonctionnalités </a:t>
            </a:r>
            <a:endParaRPr sz="2100">
              <a:latin typeface="Arial"/>
              <a:ea typeface="Arial"/>
              <a:cs typeface="Arial"/>
              <a:sym typeface="Arial"/>
            </a:endParaRPr>
          </a:p>
        </p:txBody>
      </p:sp>
      <p:sp>
        <p:nvSpPr>
          <p:cNvPr id="345" name="Google Shape;345;p32"/>
          <p:cNvSpPr txBox="1">
            <a:spLocks noGrp="1"/>
          </p:cNvSpPr>
          <p:nvPr>
            <p:ph type="title"/>
          </p:nvPr>
        </p:nvSpPr>
        <p:spPr>
          <a:xfrm>
            <a:off x="1556025" y="1788525"/>
            <a:ext cx="1760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latin typeface="Arial"/>
                <a:ea typeface="Arial"/>
                <a:cs typeface="Arial"/>
                <a:sym typeface="Arial"/>
              </a:rPr>
              <a:t>Avantages</a:t>
            </a:r>
            <a:endParaRPr sz="2100">
              <a:latin typeface="Arial"/>
              <a:ea typeface="Arial"/>
              <a:cs typeface="Arial"/>
              <a:sym typeface="Arial"/>
            </a:endParaRPr>
          </a:p>
          <a:p>
            <a:pPr marL="0" lvl="0" indent="0" algn="l" rtl="0">
              <a:spcBef>
                <a:spcPts val="0"/>
              </a:spcBef>
              <a:spcAft>
                <a:spcPts val="0"/>
              </a:spcAft>
              <a:buNone/>
            </a:pPr>
            <a:endParaRPr sz="2100"/>
          </a:p>
        </p:txBody>
      </p:sp>
      <p:sp>
        <p:nvSpPr>
          <p:cNvPr id="346" name="Google Shape;346;p32"/>
          <p:cNvSpPr/>
          <p:nvPr/>
        </p:nvSpPr>
        <p:spPr>
          <a:xfrm>
            <a:off x="4722125" y="1829175"/>
            <a:ext cx="551102" cy="529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txBox="1">
            <a:spLocks noGrp="1"/>
          </p:cNvSpPr>
          <p:nvPr>
            <p:ph type="title"/>
          </p:nvPr>
        </p:nvSpPr>
        <p:spPr>
          <a:xfrm>
            <a:off x="5273325" y="1867150"/>
            <a:ext cx="2394600" cy="32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latin typeface="Arial"/>
                <a:ea typeface="Arial"/>
                <a:cs typeface="Arial"/>
                <a:sym typeface="Arial"/>
              </a:rPr>
              <a:t>Inconvénient</a:t>
            </a:r>
            <a:endParaRPr sz="2100">
              <a:latin typeface="Arial"/>
              <a:ea typeface="Arial"/>
              <a:cs typeface="Arial"/>
              <a:sym typeface="Arial"/>
            </a:endParaRPr>
          </a:p>
        </p:txBody>
      </p:sp>
      <p:sp>
        <p:nvSpPr>
          <p:cNvPr id="348" name="Google Shape;348;p32"/>
          <p:cNvSpPr txBox="1">
            <a:spLocks noGrp="1"/>
          </p:cNvSpPr>
          <p:nvPr>
            <p:ph type="title" idx="2"/>
          </p:nvPr>
        </p:nvSpPr>
        <p:spPr>
          <a:xfrm>
            <a:off x="4679926" y="1964813"/>
            <a:ext cx="593400" cy="2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a:t>04</a:t>
            </a:r>
            <a:endParaRPr sz="2100"/>
          </a:p>
        </p:txBody>
      </p:sp>
      <p:sp>
        <p:nvSpPr>
          <p:cNvPr id="349" name="Google Shape;349;p32"/>
          <p:cNvSpPr/>
          <p:nvPr/>
        </p:nvSpPr>
        <p:spPr>
          <a:xfrm>
            <a:off x="988325" y="2591175"/>
            <a:ext cx="551102" cy="529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txBox="1">
            <a:spLocks noGrp="1"/>
          </p:cNvSpPr>
          <p:nvPr>
            <p:ph type="title"/>
          </p:nvPr>
        </p:nvSpPr>
        <p:spPr>
          <a:xfrm>
            <a:off x="1539525" y="2629150"/>
            <a:ext cx="2394600" cy="32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latin typeface="Arial"/>
                <a:ea typeface="Arial"/>
                <a:cs typeface="Arial"/>
                <a:sym typeface="Arial"/>
              </a:rPr>
              <a:t>Comparaisons </a:t>
            </a:r>
            <a:endParaRPr sz="2100">
              <a:latin typeface="Arial"/>
              <a:ea typeface="Arial"/>
              <a:cs typeface="Arial"/>
              <a:sym typeface="Arial"/>
            </a:endParaRPr>
          </a:p>
        </p:txBody>
      </p:sp>
      <p:sp>
        <p:nvSpPr>
          <p:cNvPr id="351" name="Google Shape;351;p32"/>
          <p:cNvSpPr txBox="1">
            <a:spLocks noGrp="1"/>
          </p:cNvSpPr>
          <p:nvPr>
            <p:ph type="title" idx="2"/>
          </p:nvPr>
        </p:nvSpPr>
        <p:spPr>
          <a:xfrm>
            <a:off x="946126" y="2726813"/>
            <a:ext cx="593400" cy="2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a:t>05</a:t>
            </a:r>
            <a:endParaRPr sz="2100"/>
          </a:p>
        </p:txBody>
      </p:sp>
      <p:sp>
        <p:nvSpPr>
          <p:cNvPr id="352" name="Google Shape;352;p32"/>
          <p:cNvSpPr/>
          <p:nvPr/>
        </p:nvSpPr>
        <p:spPr>
          <a:xfrm>
            <a:off x="4722125" y="2591175"/>
            <a:ext cx="551102" cy="529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txBox="1">
            <a:spLocks noGrp="1"/>
          </p:cNvSpPr>
          <p:nvPr>
            <p:ph type="title"/>
          </p:nvPr>
        </p:nvSpPr>
        <p:spPr>
          <a:xfrm>
            <a:off x="5273325" y="2629150"/>
            <a:ext cx="2394600" cy="329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100">
                <a:latin typeface="Arial"/>
                <a:ea typeface="Arial"/>
                <a:cs typeface="Arial"/>
                <a:sym typeface="Arial"/>
              </a:rPr>
              <a:t>Objectif</a:t>
            </a:r>
            <a:endParaRPr sz="2400">
              <a:solidFill>
                <a:srgbClr val="003D8D"/>
              </a:solidFill>
              <a:highlight>
                <a:srgbClr val="FFFFFF"/>
              </a:highlight>
              <a:latin typeface="Arial"/>
              <a:ea typeface="Arial"/>
              <a:cs typeface="Arial"/>
              <a:sym typeface="Arial"/>
            </a:endParaRPr>
          </a:p>
          <a:p>
            <a:pPr marL="0" lvl="0" indent="0" algn="l" rtl="0">
              <a:spcBef>
                <a:spcPts val="0"/>
              </a:spcBef>
              <a:spcAft>
                <a:spcPts val="0"/>
              </a:spcAft>
              <a:buNone/>
            </a:pPr>
            <a:endParaRPr sz="2100">
              <a:latin typeface="Arial"/>
              <a:ea typeface="Arial"/>
              <a:cs typeface="Arial"/>
              <a:sym typeface="Arial"/>
            </a:endParaRPr>
          </a:p>
        </p:txBody>
      </p:sp>
      <p:sp>
        <p:nvSpPr>
          <p:cNvPr id="354" name="Google Shape;354;p32"/>
          <p:cNvSpPr txBox="1">
            <a:spLocks noGrp="1"/>
          </p:cNvSpPr>
          <p:nvPr>
            <p:ph type="title" idx="2"/>
          </p:nvPr>
        </p:nvSpPr>
        <p:spPr>
          <a:xfrm>
            <a:off x="4679926" y="2726813"/>
            <a:ext cx="593400" cy="2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a:t>06</a:t>
            </a:r>
            <a:endParaRPr sz="2100"/>
          </a:p>
        </p:txBody>
      </p:sp>
      <p:sp>
        <p:nvSpPr>
          <p:cNvPr id="355" name="Google Shape;355;p32"/>
          <p:cNvSpPr/>
          <p:nvPr/>
        </p:nvSpPr>
        <p:spPr>
          <a:xfrm>
            <a:off x="2893325" y="3429375"/>
            <a:ext cx="551102" cy="529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txBox="1">
            <a:spLocks noGrp="1"/>
          </p:cNvSpPr>
          <p:nvPr>
            <p:ph type="title"/>
          </p:nvPr>
        </p:nvSpPr>
        <p:spPr>
          <a:xfrm>
            <a:off x="3444525" y="3467350"/>
            <a:ext cx="2394600" cy="32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latin typeface="Arial"/>
                <a:ea typeface="Arial"/>
                <a:cs typeface="Arial"/>
                <a:sym typeface="Arial"/>
              </a:rPr>
              <a:t>Requêtes</a:t>
            </a:r>
            <a:endParaRPr sz="2100">
              <a:latin typeface="Arial"/>
              <a:ea typeface="Arial"/>
              <a:cs typeface="Arial"/>
              <a:sym typeface="Arial"/>
            </a:endParaRPr>
          </a:p>
        </p:txBody>
      </p:sp>
      <p:sp>
        <p:nvSpPr>
          <p:cNvPr id="357" name="Google Shape;357;p32"/>
          <p:cNvSpPr txBox="1">
            <a:spLocks noGrp="1"/>
          </p:cNvSpPr>
          <p:nvPr>
            <p:ph type="title" idx="2"/>
          </p:nvPr>
        </p:nvSpPr>
        <p:spPr>
          <a:xfrm>
            <a:off x="2851126" y="3565013"/>
            <a:ext cx="593400" cy="2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a:t>07</a:t>
            </a:r>
            <a:endParaRPr sz="2100"/>
          </a:p>
        </p:txBody>
      </p:sp>
      <p:sp>
        <p:nvSpPr>
          <p:cNvPr id="358" name="Google Shape;358;p32"/>
          <p:cNvSpPr/>
          <p:nvPr/>
        </p:nvSpPr>
        <p:spPr>
          <a:xfrm>
            <a:off x="5221151" y="23842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988325" y="1752975"/>
            <a:ext cx="551102" cy="529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txBox="1">
            <a:spLocks noGrp="1"/>
          </p:cNvSpPr>
          <p:nvPr>
            <p:ph type="title" idx="2"/>
          </p:nvPr>
        </p:nvSpPr>
        <p:spPr>
          <a:xfrm>
            <a:off x="946126" y="1888613"/>
            <a:ext cx="593400" cy="2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a:t>03</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50"/>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228600" lvl="0" indent="-228600" algn="ctr" rtl="0">
              <a:lnSpc>
                <a:spcPct val="110000"/>
              </a:lnSpc>
              <a:spcBef>
                <a:spcPts val="0"/>
              </a:spcBef>
              <a:spcAft>
                <a:spcPts val="0"/>
              </a:spcAft>
              <a:buNone/>
            </a:pPr>
            <a:r>
              <a:rPr lang="en" sz="1700" b="1">
                <a:solidFill>
                  <a:schemeClr val="lt2"/>
                </a:solidFill>
                <a:latin typeface="Gill Sans"/>
                <a:ea typeface="Gill Sans"/>
                <a:cs typeface="Gill Sans"/>
                <a:sym typeface="Gill Sans"/>
              </a:rPr>
              <a:t>Rq 1:</a:t>
            </a:r>
            <a:r>
              <a:rPr lang="en" sz="1700">
                <a:latin typeface="Gill Sans"/>
                <a:ea typeface="Gill Sans"/>
                <a:cs typeface="Gill Sans"/>
                <a:sym typeface="Gill Sans"/>
              </a:rPr>
              <a:t> Analyser les film qui ont les meilleurs score</a:t>
            </a:r>
            <a:endParaRPr/>
          </a:p>
        </p:txBody>
      </p:sp>
      <p:pic>
        <p:nvPicPr>
          <p:cNvPr id="933" name="Google Shape;933;p50"/>
          <p:cNvPicPr preferRelativeResize="0"/>
          <p:nvPr/>
        </p:nvPicPr>
        <p:blipFill>
          <a:blip r:embed="rId3">
            <a:alphaModFix/>
          </a:blip>
          <a:stretch>
            <a:fillRect/>
          </a:stretch>
        </p:blipFill>
        <p:spPr>
          <a:xfrm>
            <a:off x="2060475" y="1071475"/>
            <a:ext cx="5023049" cy="3991001"/>
          </a:xfrm>
          <a:prstGeom prst="rect">
            <a:avLst/>
          </a:prstGeom>
          <a:noFill/>
          <a:ln>
            <a:noFill/>
          </a:ln>
        </p:spPr>
      </p:pic>
      <p:sp>
        <p:nvSpPr>
          <p:cNvPr id="934" name="Google Shape;934;p50"/>
          <p:cNvSpPr txBox="1"/>
          <p:nvPr/>
        </p:nvSpPr>
        <p:spPr>
          <a:xfrm>
            <a:off x="7062200" y="232724"/>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07 _ Requêtes</a:t>
            </a:r>
            <a:endParaRPr>
              <a:solidFill>
                <a:schemeClr val="l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51"/>
          <p:cNvSpPr txBox="1">
            <a:spLocks noGrp="1"/>
          </p:cNvSpPr>
          <p:nvPr>
            <p:ph type="title"/>
          </p:nvPr>
        </p:nvSpPr>
        <p:spPr>
          <a:xfrm>
            <a:off x="714400" y="383174"/>
            <a:ext cx="7715400" cy="605700"/>
          </a:xfrm>
          <a:prstGeom prst="rect">
            <a:avLst/>
          </a:prstGeom>
        </p:spPr>
        <p:txBody>
          <a:bodyPr spcFirstLastPara="1" wrap="square" lIns="91425" tIns="91425" rIns="91425" bIns="91425" anchor="t" anchorCtr="0">
            <a:noAutofit/>
          </a:bodyPr>
          <a:lstStyle/>
          <a:p>
            <a:pPr marL="228600" lvl="0" indent="-228600" algn="ctr" rtl="0">
              <a:lnSpc>
                <a:spcPct val="110000"/>
              </a:lnSpc>
              <a:spcBef>
                <a:spcPts val="1800"/>
              </a:spcBef>
              <a:spcAft>
                <a:spcPts val="0"/>
              </a:spcAft>
              <a:buNone/>
            </a:pPr>
            <a:r>
              <a:rPr lang="en" sz="1700" b="1" dirty="0">
                <a:solidFill>
                  <a:schemeClr val="lt2"/>
                </a:solidFill>
                <a:latin typeface="Gill Sans"/>
                <a:ea typeface="Gill Sans"/>
                <a:cs typeface="Gill Sans"/>
                <a:sym typeface="Gill Sans"/>
              </a:rPr>
              <a:t>Rq 2:</a:t>
            </a:r>
            <a:r>
              <a:rPr lang="en" sz="1700" dirty="0">
                <a:latin typeface="Gill Sans"/>
                <a:ea typeface="Gill Sans"/>
                <a:cs typeface="Gill Sans"/>
                <a:sym typeface="Gill Sans"/>
              </a:rPr>
              <a:t> Analyser les film qui ont les meilleurs vote</a:t>
            </a:r>
            <a:endParaRPr dirty="0"/>
          </a:p>
        </p:txBody>
      </p:sp>
      <p:pic>
        <p:nvPicPr>
          <p:cNvPr id="940" name="Google Shape;940;p51"/>
          <p:cNvPicPr preferRelativeResize="0"/>
          <p:nvPr/>
        </p:nvPicPr>
        <p:blipFill>
          <a:blip r:embed="rId3">
            <a:alphaModFix/>
          </a:blip>
          <a:stretch>
            <a:fillRect/>
          </a:stretch>
        </p:blipFill>
        <p:spPr>
          <a:xfrm>
            <a:off x="2267724" y="1048550"/>
            <a:ext cx="5049401" cy="4034374"/>
          </a:xfrm>
          <a:prstGeom prst="rect">
            <a:avLst/>
          </a:prstGeom>
          <a:noFill/>
          <a:ln>
            <a:noFill/>
          </a:ln>
        </p:spPr>
      </p:pic>
      <p:sp>
        <p:nvSpPr>
          <p:cNvPr id="941" name="Google Shape;941;p51"/>
          <p:cNvSpPr txBox="1"/>
          <p:nvPr/>
        </p:nvSpPr>
        <p:spPr>
          <a:xfrm>
            <a:off x="7062200" y="232724"/>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07_ Requêtes</a:t>
            </a:r>
            <a:endParaRPr>
              <a:solidFill>
                <a:schemeClr val="l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2"/>
          <p:cNvSpPr txBox="1">
            <a:spLocks noGrp="1"/>
          </p:cNvSpPr>
          <p:nvPr>
            <p:ph type="title"/>
          </p:nvPr>
        </p:nvSpPr>
        <p:spPr>
          <a:xfrm>
            <a:off x="792449" y="383174"/>
            <a:ext cx="7715400" cy="605700"/>
          </a:xfrm>
          <a:prstGeom prst="rect">
            <a:avLst/>
          </a:prstGeom>
        </p:spPr>
        <p:txBody>
          <a:bodyPr spcFirstLastPara="1" wrap="square" lIns="91425" tIns="91425" rIns="91425" bIns="91425" anchor="t" anchorCtr="0">
            <a:noAutofit/>
          </a:bodyPr>
          <a:lstStyle/>
          <a:p>
            <a:pPr marL="228600" lvl="0" indent="-228600" algn="ctr" rtl="0">
              <a:lnSpc>
                <a:spcPct val="110000"/>
              </a:lnSpc>
              <a:spcBef>
                <a:spcPts val="1800"/>
              </a:spcBef>
              <a:spcAft>
                <a:spcPts val="0"/>
              </a:spcAft>
              <a:buNone/>
            </a:pPr>
            <a:r>
              <a:rPr lang="en" sz="1700" b="1" dirty="0">
                <a:solidFill>
                  <a:schemeClr val="lt2"/>
                </a:solidFill>
                <a:latin typeface="Gill Sans"/>
                <a:ea typeface="Gill Sans"/>
                <a:cs typeface="Gill Sans"/>
                <a:sym typeface="Gill Sans"/>
              </a:rPr>
              <a:t>Rq 3:</a:t>
            </a:r>
            <a:r>
              <a:rPr lang="en" sz="1700" dirty="0">
                <a:latin typeface="Gill Sans"/>
                <a:ea typeface="Gill Sans"/>
                <a:cs typeface="Gill Sans"/>
                <a:sym typeface="Gill Sans"/>
              </a:rPr>
              <a:t> Analyser les nombres de film par année</a:t>
            </a:r>
            <a:endParaRPr sz="1700" dirty="0">
              <a:latin typeface="Gill Sans"/>
              <a:ea typeface="Gill Sans"/>
              <a:cs typeface="Gill Sans"/>
              <a:sym typeface="Gill Sans"/>
            </a:endParaRPr>
          </a:p>
          <a:p>
            <a:pPr marL="228600" lvl="0" indent="-228600" algn="ctr" rtl="0">
              <a:lnSpc>
                <a:spcPct val="110000"/>
              </a:lnSpc>
              <a:spcBef>
                <a:spcPts val="0"/>
              </a:spcBef>
              <a:spcAft>
                <a:spcPts val="0"/>
              </a:spcAft>
              <a:buNone/>
            </a:pPr>
            <a:endParaRPr sz="1700" b="1" dirty="0">
              <a:solidFill>
                <a:schemeClr val="lt2"/>
              </a:solidFill>
              <a:latin typeface="Gill Sans"/>
              <a:ea typeface="Gill Sans"/>
              <a:cs typeface="Gill Sans"/>
              <a:sym typeface="Gill Sans"/>
            </a:endParaRPr>
          </a:p>
        </p:txBody>
      </p:sp>
      <p:pic>
        <p:nvPicPr>
          <p:cNvPr id="947" name="Google Shape;947;p52"/>
          <p:cNvPicPr preferRelativeResize="0"/>
          <p:nvPr/>
        </p:nvPicPr>
        <p:blipFill>
          <a:blip r:embed="rId3">
            <a:alphaModFix/>
          </a:blip>
          <a:stretch>
            <a:fillRect/>
          </a:stretch>
        </p:blipFill>
        <p:spPr>
          <a:xfrm>
            <a:off x="2137449" y="1017125"/>
            <a:ext cx="5025400" cy="3945600"/>
          </a:xfrm>
          <a:prstGeom prst="rect">
            <a:avLst/>
          </a:prstGeom>
          <a:noFill/>
          <a:ln>
            <a:noFill/>
          </a:ln>
        </p:spPr>
      </p:pic>
      <p:sp>
        <p:nvSpPr>
          <p:cNvPr id="948" name="Google Shape;948;p52"/>
          <p:cNvSpPr txBox="1"/>
          <p:nvPr/>
        </p:nvSpPr>
        <p:spPr>
          <a:xfrm>
            <a:off x="7062200" y="232724"/>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07 _ Requêtes</a:t>
            </a:r>
            <a:endParaRPr>
              <a:solidFill>
                <a:schemeClr val="l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53"/>
          <p:cNvSpPr txBox="1">
            <a:spLocks noGrp="1"/>
          </p:cNvSpPr>
          <p:nvPr>
            <p:ph type="title"/>
          </p:nvPr>
        </p:nvSpPr>
        <p:spPr>
          <a:xfrm>
            <a:off x="714200" y="383174"/>
            <a:ext cx="7715400" cy="605700"/>
          </a:xfrm>
          <a:prstGeom prst="rect">
            <a:avLst/>
          </a:prstGeom>
        </p:spPr>
        <p:txBody>
          <a:bodyPr spcFirstLastPara="1" wrap="square" lIns="91425" tIns="91425" rIns="91425" bIns="91425" anchor="t" anchorCtr="0">
            <a:noAutofit/>
          </a:bodyPr>
          <a:lstStyle/>
          <a:p>
            <a:pPr marL="228600" lvl="0" indent="-228600" algn="ctr" rtl="0">
              <a:lnSpc>
                <a:spcPct val="110000"/>
              </a:lnSpc>
              <a:spcBef>
                <a:spcPts val="1800"/>
              </a:spcBef>
              <a:spcAft>
                <a:spcPts val="0"/>
              </a:spcAft>
              <a:buNone/>
            </a:pPr>
            <a:r>
              <a:rPr lang="en" sz="1700" b="1" dirty="0">
                <a:solidFill>
                  <a:schemeClr val="lt2"/>
                </a:solidFill>
                <a:latin typeface="Gill Sans"/>
                <a:ea typeface="Gill Sans"/>
                <a:cs typeface="Gill Sans"/>
                <a:sym typeface="Gill Sans"/>
              </a:rPr>
              <a:t>Rq 4:</a:t>
            </a:r>
            <a:r>
              <a:rPr lang="en" sz="1700" dirty="0">
                <a:latin typeface="Gill Sans"/>
                <a:ea typeface="Gill Sans"/>
                <a:cs typeface="Gill Sans"/>
                <a:sym typeface="Gill Sans"/>
              </a:rPr>
              <a:t> Analyser les nombres de film par genre</a:t>
            </a:r>
            <a:endParaRPr sz="1700" dirty="0">
              <a:latin typeface="Gill Sans"/>
              <a:ea typeface="Gill Sans"/>
              <a:cs typeface="Gill Sans"/>
              <a:sym typeface="Gill Sans"/>
            </a:endParaRPr>
          </a:p>
          <a:p>
            <a:pPr marL="228600" lvl="0" indent="-228600" algn="ctr" rtl="0">
              <a:lnSpc>
                <a:spcPct val="110000"/>
              </a:lnSpc>
              <a:spcBef>
                <a:spcPts val="0"/>
              </a:spcBef>
              <a:spcAft>
                <a:spcPts val="0"/>
              </a:spcAft>
              <a:buNone/>
            </a:pPr>
            <a:endParaRPr sz="1700" b="1" dirty="0">
              <a:solidFill>
                <a:schemeClr val="lt2"/>
              </a:solidFill>
              <a:latin typeface="Gill Sans"/>
              <a:ea typeface="Gill Sans"/>
              <a:cs typeface="Gill Sans"/>
              <a:sym typeface="Gill Sans"/>
            </a:endParaRPr>
          </a:p>
        </p:txBody>
      </p:sp>
      <p:pic>
        <p:nvPicPr>
          <p:cNvPr id="954" name="Google Shape;954;p53"/>
          <p:cNvPicPr preferRelativeResize="0"/>
          <p:nvPr/>
        </p:nvPicPr>
        <p:blipFill>
          <a:blip r:embed="rId3">
            <a:alphaModFix/>
          </a:blip>
          <a:stretch>
            <a:fillRect/>
          </a:stretch>
        </p:blipFill>
        <p:spPr>
          <a:xfrm>
            <a:off x="1208900" y="1056500"/>
            <a:ext cx="7139300" cy="3679550"/>
          </a:xfrm>
          <a:prstGeom prst="rect">
            <a:avLst/>
          </a:prstGeom>
          <a:noFill/>
          <a:ln>
            <a:noFill/>
          </a:ln>
        </p:spPr>
      </p:pic>
      <p:sp>
        <p:nvSpPr>
          <p:cNvPr id="955" name="Google Shape;955;p53"/>
          <p:cNvSpPr txBox="1"/>
          <p:nvPr/>
        </p:nvSpPr>
        <p:spPr>
          <a:xfrm>
            <a:off x="7062200" y="232724"/>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07 _ Requêtes</a:t>
            </a:r>
            <a:endParaRPr>
              <a:solidFill>
                <a:schemeClr val="l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54"/>
          <p:cNvSpPr txBox="1">
            <a:spLocks noGrp="1"/>
          </p:cNvSpPr>
          <p:nvPr>
            <p:ph type="title"/>
          </p:nvPr>
        </p:nvSpPr>
        <p:spPr>
          <a:xfrm>
            <a:off x="714400" y="435686"/>
            <a:ext cx="7715400" cy="605700"/>
          </a:xfrm>
          <a:prstGeom prst="rect">
            <a:avLst/>
          </a:prstGeom>
        </p:spPr>
        <p:txBody>
          <a:bodyPr spcFirstLastPara="1" wrap="square" lIns="91425" tIns="91425" rIns="91425" bIns="91425" anchor="t" anchorCtr="0">
            <a:noAutofit/>
          </a:bodyPr>
          <a:lstStyle/>
          <a:p>
            <a:pPr marL="228600" lvl="0" indent="-228600" algn="ctr" rtl="0">
              <a:lnSpc>
                <a:spcPct val="110000"/>
              </a:lnSpc>
              <a:spcBef>
                <a:spcPts val="1800"/>
              </a:spcBef>
              <a:spcAft>
                <a:spcPts val="0"/>
              </a:spcAft>
              <a:buNone/>
            </a:pPr>
            <a:r>
              <a:rPr lang="en" sz="1700" b="1" dirty="0">
                <a:solidFill>
                  <a:schemeClr val="lt2"/>
                </a:solidFill>
                <a:latin typeface="Gill Sans"/>
                <a:ea typeface="Gill Sans"/>
                <a:cs typeface="Gill Sans"/>
                <a:sym typeface="Gill Sans"/>
              </a:rPr>
              <a:t>Rq 5: </a:t>
            </a:r>
            <a:r>
              <a:rPr lang="en" sz="1700" dirty="0">
                <a:latin typeface="Gill Sans"/>
                <a:ea typeface="Gill Sans"/>
                <a:cs typeface="Gill Sans"/>
                <a:sym typeface="Gill Sans"/>
              </a:rPr>
              <a:t> Analyser les films par durée</a:t>
            </a:r>
            <a:endParaRPr dirty="0"/>
          </a:p>
        </p:txBody>
      </p:sp>
      <p:pic>
        <p:nvPicPr>
          <p:cNvPr id="961" name="Google Shape;961;p54"/>
          <p:cNvPicPr preferRelativeResize="0"/>
          <p:nvPr/>
        </p:nvPicPr>
        <p:blipFill>
          <a:blip r:embed="rId3">
            <a:alphaModFix/>
          </a:blip>
          <a:stretch>
            <a:fillRect/>
          </a:stretch>
        </p:blipFill>
        <p:spPr>
          <a:xfrm>
            <a:off x="2085650" y="1159150"/>
            <a:ext cx="4972699" cy="3957851"/>
          </a:xfrm>
          <a:prstGeom prst="rect">
            <a:avLst/>
          </a:prstGeom>
          <a:noFill/>
          <a:ln>
            <a:noFill/>
          </a:ln>
        </p:spPr>
      </p:pic>
      <p:sp>
        <p:nvSpPr>
          <p:cNvPr id="962" name="Google Shape;962;p54"/>
          <p:cNvSpPr txBox="1"/>
          <p:nvPr/>
        </p:nvSpPr>
        <p:spPr>
          <a:xfrm>
            <a:off x="7062200" y="232724"/>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07 _ Requêtes</a:t>
            </a:r>
            <a:endParaRPr>
              <a:solidFill>
                <a:schemeClr val="l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5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228600" lvl="0" indent="-228600" algn="ctr" rtl="0">
              <a:lnSpc>
                <a:spcPct val="110000"/>
              </a:lnSpc>
              <a:spcBef>
                <a:spcPts val="1800"/>
              </a:spcBef>
              <a:spcAft>
                <a:spcPts val="0"/>
              </a:spcAft>
              <a:buNone/>
            </a:pPr>
            <a:r>
              <a:rPr lang="en" sz="1700" b="1">
                <a:solidFill>
                  <a:schemeClr val="lt2"/>
                </a:solidFill>
                <a:latin typeface="Gill Sans"/>
                <a:ea typeface="Gill Sans"/>
                <a:cs typeface="Gill Sans"/>
                <a:sym typeface="Gill Sans"/>
              </a:rPr>
              <a:t>Rq 6: </a:t>
            </a:r>
            <a:r>
              <a:rPr lang="en" sz="1700">
                <a:latin typeface="Gill Sans"/>
                <a:ea typeface="Gill Sans"/>
                <a:cs typeface="Gill Sans"/>
                <a:sym typeface="Gill Sans"/>
              </a:rPr>
              <a:t>Analyser les nombres de film par country</a:t>
            </a:r>
            <a:endParaRPr/>
          </a:p>
        </p:txBody>
      </p:sp>
      <p:pic>
        <p:nvPicPr>
          <p:cNvPr id="968" name="Google Shape;968;p55"/>
          <p:cNvPicPr preferRelativeResize="0"/>
          <p:nvPr/>
        </p:nvPicPr>
        <p:blipFill>
          <a:blip r:embed="rId3">
            <a:alphaModFix/>
          </a:blip>
          <a:stretch>
            <a:fillRect/>
          </a:stretch>
        </p:blipFill>
        <p:spPr>
          <a:xfrm>
            <a:off x="2214183" y="1290768"/>
            <a:ext cx="4715633" cy="3679550"/>
          </a:xfrm>
          <a:prstGeom prst="rect">
            <a:avLst/>
          </a:prstGeom>
          <a:noFill/>
          <a:ln>
            <a:noFill/>
          </a:ln>
        </p:spPr>
      </p:pic>
      <p:sp>
        <p:nvSpPr>
          <p:cNvPr id="969" name="Google Shape;969;p55"/>
          <p:cNvSpPr txBox="1"/>
          <p:nvPr/>
        </p:nvSpPr>
        <p:spPr>
          <a:xfrm>
            <a:off x="7062200" y="232724"/>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07 _ Requêtes</a:t>
            </a:r>
            <a:endParaRPr>
              <a:solidFill>
                <a:schemeClr val="l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5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228600" lvl="0" indent="-228600" algn="ctr" rtl="0">
              <a:lnSpc>
                <a:spcPct val="110000"/>
              </a:lnSpc>
              <a:spcBef>
                <a:spcPts val="1800"/>
              </a:spcBef>
              <a:spcAft>
                <a:spcPts val="0"/>
              </a:spcAft>
              <a:buNone/>
            </a:pPr>
            <a:r>
              <a:rPr lang="en" sz="1700" b="1">
                <a:solidFill>
                  <a:schemeClr val="lt2"/>
                </a:solidFill>
                <a:latin typeface="Gill Sans"/>
                <a:ea typeface="Gill Sans"/>
                <a:cs typeface="Gill Sans"/>
                <a:sym typeface="Gill Sans"/>
              </a:rPr>
              <a:t>Rq 7: </a:t>
            </a:r>
            <a:r>
              <a:rPr lang="en" sz="1700">
                <a:latin typeface="Gill Sans"/>
                <a:ea typeface="Gill Sans"/>
                <a:cs typeface="Gill Sans"/>
                <a:sym typeface="Gill Sans"/>
              </a:rPr>
              <a:t> Analyser les films par type</a:t>
            </a:r>
            <a:endParaRPr/>
          </a:p>
        </p:txBody>
      </p:sp>
      <p:pic>
        <p:nvPicPr>
          <p:cNvPr id="975" name="Google Shape;975;p56"/>
          <p:cNvPicPr preferRelativeResize="0"/>
          <p:nvPr/>
        </p:nvPicPr>
        <p:blipFill>
          <a:blip r:embed="rId3">
            <a:alphaModFix/>
          </a:blip>
          <a:stretch>
            <a:fillRect/>
          </a:stretch>
        </p:blipFill>
        <p:spPr>
          <a:xfrm>
            <a:off x="2406573" y="1412875"/>
            <a:ext cx="4114575" cy="3524250"/>
          </a:xfrm>
          <a:prstGeom prst="rect">
            <a:avLst/>
          </a:prstGeom>
          <a:noFill/>
          <a:ln>
            <a:noFill/>
          </a:ln>
        </p:spPr>
      </p:pic>
      <p:sp>
        <p:nvSpPr>
          <p:cNvPr id="976" name="Google Shape;976;p56"/>
          <p:cNvSpPr txBox="1"/>
          <p:nvPr/>
        </p:nvSpPr>
        <p:spPr>
          <a:xfrm>
            <a:off x="7062200" y="232724"/>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07 _ Requêtes</a:t>
            </a:r>
            <a:endParaRPr>
              <a:solidFill>
                <a:schemeClr val="l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57"/>
          <p:cNvSpPr txBox="1">
            <a:spLocks noGrp="1"/>
          </p:cNvSpPr>
          <p:nvPr>
            <p:ph type="title"/>
          </p:nvPr>
        </p:nvSpPr>
        <p:spPr>
          <a:xfrm>
            <a:off x="714400" y="318655"/>
            <a:ext cx="7715400" cy="605700"/>
          </a:xfrm>
          <a:prstGeom prst="rect">
            <a:avLst/>
          </a:prstGeom>
        </p:spPr>
        <p:txBody>
          <a:bodyPr spcFirstLastPara="1" wrap="square" lIns="91425" tIns="91425" rIns="91425" bIns="91425" anchor="t" anchorCtr="0">
            <a:noAutofit/>
          </a:bodyPr>
          <a:lstStyle/>
          <a:p>
            <a:pPr marL="228600" lvl="0" indent="-228600" algn="ctr" rtl="0">
              <a:lnSpc>
                <a:spcPct val="110000"/>
              </a:lnSpc>
              <a:spcBef>
                <a:spcPts val="1800"/>
              </a:spcBef>
              <a:spcAft>
                <a:spcPts val="0"/>
              </a:spcAft>
              <a:buNone/>
            </a:pPr>
            <a:r>
              <a:rPr lang="en" sz="1700" b="1" dirty="0">
                <a:solidFill>
                  <a:schemeClr val="lt2"/>
                </a:solidFill>
                <a:latin typeface="Gill Sans"/>
                <a:ea typeface="Gill Sans"/>
                <a:cs typeface="Gill Sans"/>
                <a:sym typeface="Gill Sans"/>
              </a:rPr>
              <a:t>Rq 8: </a:t>
            </a:r>
            <a:r>
              <a:rPr lang="en" sz="1700" dirty="0">
                <a:latin typeface="Gill Sans"/>
                <a:ea typeface="Gill Sans"/>
                <a:cs typeface="Gill Sans"/>
                <a:sym typeface="Gill Sans"/>
              </a:rPr>
              <a:t>Analyser les films en fonction de score et genre</a:t>
            </a:r>
            <a:endParaRPr dirty="0"/>
          </a:p>
        </p:txBody>
      </p:sp>
      <p:pic>
        <p:nvPicPr>
          <p:cNvPr id="982" name="Google Shape;982;p57"/>
          <p:cNvPicPr preferRelativeResize="0"/>
          <p:nvPr/>
        </p:nvPicPr>
        <p:blipFill>
          <a:blip r:embed="rId3">
            <a:alphaModFix/>
          </a:blip>
          <a:stretch>
            <a:fillRect/>
          </a:stretch>
        </p:blipFill>
        <p:spPr>
          <a:xfrm>
            <a:off x="2050366" y="1007482"/>
            <a:ext cx="5368750" cy="4432625"/>
          </a:xfrm>
          <a:prstGeom prst="rect">
            <a:avLst/>
          </a:prstGeom>
          <a:noFill/>
          <a:ln>
            <a:noFill/>
          </a:ln>
        </p:spPr>
      </p:pic>
      <p:sp>
        <p:nvSpPr>
          <p:cNvPr id="983" name="Google Shape;983;p57"/>
          <p:cNvSpPr txBox="1"/>
          <p:nvPr/>
        </p:nvSpPr>
        <p:spPr>
          <a:xfrm>
            <a:off x="7062200" y="232724"/>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07 _ Requêtes</a:t>
            </a:r>
            <a:endParaRPr>
              <a:solidFill>
                <a:schemeClr val="lt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58"/>
          <p:cNvSpPr txBox="1">
            <a:spLocks noGrp="1"/>
          </p:cNvSpPr>
          <p:nvPr>
            <p:ph type="title"/>
          </p:nvPr>
        </p:nvSpPr>
        <p:spPr>
          <a:xfrm>
            <a:off x="1808050" y="752700"/>
            <a:ext cx="5407800" cy="3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Merci pour votre attention</a:t>
            </a:r>
            <a:r>
              <a:rPr lang="en" sz="5000">
                <a:solidFill>
                  <a:schemeClr val="lt2"/>
                </a:solidFill>
              </a:rPr>
              <a:t> </a:t>
            </a:r>
            <a:endParaRPr>
              <a:solidFill>
                <a:schemeClr val="lt2"/>
              </a:solidFill>
            </a:endParaRPr>
          </a:p>
        </p:txBody>
      </p:sp>
      <p:sp>
        <p:nvSpPr>
          <p:cNvPr id="989" name="Google Shape;989;p58"/>
          <p:cNvSpPr/>
          <p:nvPr/>
        </p:nvSpPr>
        <p:spPr>
          <a:xfrm rot="8100000">
            <a:off x="698745" y="26904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8"/>
          <p:cNvSpPr/>
          <p:nvPr/>
        </p:nvSpPr>
        <p:spPr>
          <a:xfrm rot="7198710">
            <a:off x="7684748" y="7834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8"/>
          <p:cNvSpPr/>
          <p:nvPr/>
        </p:nvSpPr>
        <p:spPr>
          <a:xfrm rot="7198898">
            <a:off x="1428737" y="365734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8"/>
          <p:cNvSpPr/>
          <p:nvPr/>
        </p:nvSpPr>
        <p:spPr>
          <a:xfrm rot="7201932">
            <a:off x="7814250" y="17495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8"/>
          <p:cNvSpPr/>
          <p:nvPr/>
        </p:nvSpPr>
        <p:spPr>
          <a:xfrm>
            <a:off x="7414938" y="8973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8"/>
          <p:cNvSpPr/>
          <p:nvPr/>
        </p:nvSpPr>
        <p:spPr>
          <a:xfrm>
            <a:off x="565801" y="24889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8"/>
          <p:cNvSpPr/>
          <p:nvPr/>
        </p:nvSpPr>
        <p:spPr>
          <a:xfrm>
            <a:off x="8322988" y="2452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8"/>
          <p:cNvSpPr/>
          <p:nvPr/>
        </p:nvSpPr>
        <p:spPr>
          <a:xfrm>
            <a:off x="8322988"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8"/>
          <p:cNvSpPr/>
          <p:nvPr/>
        </p:nvSpPr>
        <p:spPr>
          <a:xfrm rot="-1685758">
            <a:off x="840716" y="3914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8"/>
          <p:cNvSpPr/>
          <p:nvPr/>
        </p:nvSpPr>
        <p:spPr>
          <a:xfrm>
            <a:off x="660389" y="11632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8"/>
          <p:cNvSpPr/>
          <p:nvPr/>
        </p:nvSpPr>
        <p:spPr>
          <a:xfrm>
            <a:off x="8536424" y="33224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8"/>
          <p:cNvSpPr/>
          <p:nvPr/>
        </p:nvSpPr>
        <p:spPr>
          <a:xfrm>
            <a:off x="998263" y="8448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8"/>
          <p:cNvSpPr/>
          <p:nvPr/>
        </p:nvSpPr>
        <p:spPr>
          <a:xfrm>
            <a:off x="910913" y="21881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8"/>
          <p:cNvSpPr/>
          <p:nvPr/>
        </p:nvSpPr>
        <p:spPr>
          <a:xfrm>
            <a:off x="1302152" y="152740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8"/>
          <p:cNvSpPr/>
          <p:nvPr/>
        </p:nvSpPr>
        <p:spPr>
          <a:xfrm>
            <a:off x="7578100" y="3904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8"/>
          <p:cNvSpPr/>
          <p:nvPr/>
        </p:nvSpPr>
        <p:spPr>
          <a:xfrm rot="-1685758">
            <a:off x="7500516" y="36188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7" name="Google Shape;1007;p58"/>
          <p:cNvGrpSpPr/>
          <p:nvPr/>
        </p:nvGrpSpPr>
        <p:grpSpPr>
          <a:xfrm>
            <a:off x="706038" y="312972"/>
            <a:ext cx="140222" cy="140409"/>
            <a:chOff x="2741000" y="199475"/>
            <a:chExt cx="191953" cy="192210"/>
          </a:xfrm>
        </p:grpSpPr>
        <p:sp>
          <p:nvSpPr>
            <p:cNvPr id="1008" name="Google Shape;1008;p5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5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8" name="Google Shape;1018;p58"/>
          <p:cNvCxnSpPr/>
          <p:nvPr/>
        </p:nvCxnSpPr>
        <p:spPr>
          <a:xfrm>
            <a:off x="2526911" y="2571738"/>
            <a:ext cx="4090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3"/>
          <p:cNvSpPr/>
          <p:nvPr/>
        </p:nvSpPr>
        <p:spPr>
          <a:xfrm>
            <a:off x="2380400" y="3435425"/>
            <a:ext cx="46818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txBox="1">
            <a:spLocks noGrp="1"/>
          </p:cNvSpPr>
          <p:nvPr>
            <p:ph type="title"/>
          </p:nvPr>
        </p:nvSpPr>
        <p:spPr>
          <a:xfrm>
            <a:off x="2722075" y="1547850"/>
            <a:ext cx="4445400" cy="110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rPr>
              <a:t>      Outil</a:t>
            </a:r>
            <a:endParaRPr/>
          </a:p>
        </p:txBody>
      </p:sp>
      <p:sp>
        <p:nvSpPr>
          <p:cNvPr id="368" name="Google Shape;368;p33"/>
          <p:cNvSpPr txBox="1">
            <a:spLocks noGrp="1"/>
          </p:cNvSpPr>
          <p:nvPr>
            <p:ph type="subTitle" idx="1"/>
          </p:nvPr>
        </p:nvSpPr>
        <p:spPr>
          <a:xfrm>
            <a:off x="2206500" y="3529775"/>
            <a:ext cx="4580400" cy="3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Tableau</a:t>
            </a:r>
            <a:endParaRPr/>
          </a:p>
        </p:txBody>
      </p:sp>
      <p:sp>
        <p:nvSpPr>
          <p:cNvPr id="369" name="Google Shape;369;p33"/>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70" name="Google Shape;370;p33"/>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ctr" rtl="0">
              <a:spcBef>
                <a:spcPts val="0"/>
              </a:spcBef>
              <a:spcAft>
                <a:spcPts val="0"/>
              </a:spcAft>
              <a:buNone/>
            </a:pPr>
            <a:r>
              <a:rPr lang="en">
                <a:solidFill>
                  <a:schemeClr val="lt2"/>
                </a:solidFill>
                <a:latin typeface="Bebas Neue"/>
                <a:ea typeface="Bebas Neue"/>
                <a:cs typeface="Bebas Neue"/>
                <a:sym typeface="Bebas Neue"/>
              </a:rPr>
              <a:t>01 _ Outil </a:t>
            </a:r>
            <a:endParaRPr>
              <a:solidFill>
                <a:schemeClr val="lt2"/>
              </a:solidFill>
              <a:latin typeface="Bebas Neue"/>
              <a:ea typeface="Bebas Neue"/>
              <a:cs typeface="Bebas Neue"/>
              <a:sym typeface="Bebas Neue"/>
            </a:endParaRPr>
          </a:p>
        </p:txBody>
      </p:sp>
      <p:sp>
        <p:nvSpPr>
          <p:cNvPr id="371" name="Google Shape;371;p33"/>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33"/>
          <p:cNvGrpSpPr/>
          <p:nvPr/>
        </p:nvGrpSpPr>
        <p:grpSpPr>
          <a:xfrm>
            <a:off x="7741747" y="734402"/>
            <a:ext cx="695830" cy="243805"/>
            <a:chOff x="2271950" y="2722775"/>
            <a:chExt cx="575875" cy="201775"/>
          </a:xfrm>
        </p:grpSpPr>
        <p:sp>
          <p:nvSpPr>
            <p:cNvPr id="377" name="Google Shape;377;p3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 name="Google Shape;382;p33"/>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33"/>
          <p:cNvGrpSpPr/>
          <p:nvPr/>
        </p:nvGrpSpPr>
        <p:grpSpPr>
          <a:xfrm>
            <a:off x="706038" y="312972"/>
            <a:ext cx="140222" cy="140409"/>
            <a:chOff x="2741000" y="199475"/>
            <a:chExt cx="191953" cy="192210"/>
          </a:xfrm>
        </p:grpSpPr>
        <p:sp>
          <p:nvSpPr>
            <p:cNvPr id="390" name="Google Shape;390;p33"/>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33">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4"/>
          <p:cNvSpPr/>
          <p:nvPr/>
        </p:nvSpPr>
        <p:spPr>
          <a:xfrm>
            <a:off x="5088625" y="1140188"/>
            <a:ext cx="2867100" cy="5499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txBox="1">
            <a:spLocks noGrp="1"/>
          </p:cNvSpPr>
          <p:nvPr>
            <p:ph type="title"/>
          </p:nvPr>
        </p:nvSpPr>
        <p:spPr>
          <a:xfrm>
            <a:off x="5088625" y="1230188"/>
            <a:ext cx="2867100" cy="36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Tableau</a:t>
            </a:r>
            <a:endParaRPr/>
          </a:p>
        </p:txBody>
      </p:sp>
      <p:sp>
        <p:nvSpPr>
          <p:cNvPr id="406" name="Google Shape;406;p34"/>
          <p:cNvSpPr txBox="1">
            <a:spLocks noGrp="1"/>
          </p:cNvSpPr>
          <p:nvPr>
            <p:ph type="subTitle" idx="1"/>
          </p:nvPr>
        </p:nvSpPr>
        <p:spPr>
          <a:xfrm>
            <a:off x="4139425" y="1925525"/>
            <a:ext cx="4765500" cy="2443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T</a:t>
            </a:r>
            <a:r>
              <a:rPr lang="en" sz="2000">
                <a:latin typeface="Arial"/>
                <a:ea typeface="Arial"/>
                <a:cs typeface="Arial"/>
                <a:sym typeface="Arial"/>
              </a:rPr>
              <a:t>ableau est une plate-forme d'analytique visuelle qui transforme la manière d'utiliser les données pour répondre à des problématiques. Elle donne aux entreprises et aux utilisateurs les moyens de tirer pleinement parti de leurs données.</a:t>
            </a:r>
            <a:endParaRPr/>
          </a:p>
        </p:txBody>
      </p:sp>
      <p:cxnSp>
        <p:nvCxnSpPr>
          <p:cNvPr id="407" name="Google Shape;407;p3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08" name="Google Shape;408;p3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409" name="Google Shape;409;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ctr" rtl="0">
              <a:spcBef>
                <a:spcPts val="0"/>
              </a:spcBef>
              <a:spcAft>
                <a:spcPts val="0"/>
              </a:spcAft>
              <a:buNone/>
            </a:pPr>
            <a:r>
              <a:rPr lang="en">
                <a:solidFill>
                  <a:schemeClr val="lt2"/>
                </a:solidFill>
                <a:latin typeface="Bebas Neue"/>
                <a:ea typeface="Bebas Neue"/>
                <a:cs typeface="Bebas Neue"/>
                <a:sym typeface="Bebas Neue"/>
              </a:rPr>
              <a:t>01 _ Outil </a:t>
            </a:r>
            <a:endParaRPr>
              <a:solidFill>
                <a:schemeClr val="lt2"/>
              </a:solidFill>
            </a:endParaRPr>
          </a:p>
        </p:txBody>
      </p:sp>
      <p:sp>
        <p:nvSpPr>
          <p:cNvPr id="410" name="Google Shape;410;p34"/>
          <p:cNvSpPr/>
          <p:nvPr/>
        </p:nvSpPr>
        <p:spPr>
          <a:xfrm flipH="1">
            <a:off x="4366301" y="11086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5527308" y="1119165"/>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34"/>
          <p:cNvGrpSpPr/>
          <p:nvPr/>
        </p:nvGrpSpPr>
        <p:grpSpPr>
          <a:xfrm>
            <a:off x="706038" y="312972"/>
            <a:ext cx="140222" cy="140409"/>
            <a:chOff x="2741000" y="199475"/>
            <a:chExt cx="191953" cy="192210"/>
          </a:xfrm>
        </p:grpSpPr>
        <p:sp>
          <p:nvSpPr>
            <p:cNvPr id="415" name="Google Shape;415;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34">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5" name="Google Shape;425;p34"/>
          <p:cNvPicPr preferRelativeResize="0"/>
          <p:nvPr/>
        </p:nvPicPr>
        <p:blipFill>
          <a:blip r:embed="rId4">
            <a:alphaModFix/>
          </a:blip>
          <a:stretch>
            <a:fillRect/>
          </a:stretch>
        </p:blipFill>
        <p:spPr>
          <a:xfrm>
            <a:off x="714300" y="1791986"/>
            <a:ext cx="3021750" cy="17324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5"/>
          <p:cNvSpPr/>
          <p:nvPr/>
        </p:nvSpPr>
        <p:spPr>
          <a:xfrm>
            <a:off x="2380400" y="3435425"/>
            <a:ext cx="46818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txBox="1">
            <a:spLocks noGrp="1"/>
          </p:cNvSpPr>
          <p:nvPr>
            <p:ph type="title"/>
          </p:nvPr>
        </p:nvSpPr>
        <p:spPr>
          <a:xfrm>
            <a:off x="2254976" y="1254675"/>
            <a:ext cx="5087700" cy="145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Fonctionnalités</a:t>
            </a:r>
            <a:endParaRPr>
              <a:solidFill>
                <a:schemeClr val="lt2"/>
              </a:solidFill>
            </a:endParaRPr>
          </a:p>
        </p:txBody>
      </p:sp>
      <p:sp>
        <p:nvSpPr>
          <p:cNvPr id="433" name="Google Shape;433;p35"/>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34" name="Google Shape;434;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ctr" rtl="0">
              <a:spcBef>
                <a:spcPts val="0"/>
              </a:spcBef>
              <a:spcAft>
                <a:spcPts val="0"/>
              </a:spcAft>
              <a:buNone/>
            </a:pPr>
            <a:r>
              <a:rPr lang="en">
                <a:solidFill>
                  <a:schemeClr val="lt2"/>
                </a:solidFill>
                <a:latin typeface="Bebas Neue"/>
                <a:ea typeface="Bebas Neue"/>
                <a:cs typeface="Bebas Neue"/>
                <a:sym typeface="Bebas Neue"/>
              </a:rPr>
              <a:t>02 _  Fonctionnalité</a:t>
            </a:r>
            <a:endParaRPr>
              <a:solidFill>
                <a:schemeClr val="lt2"/>
              </a:solidFill>
              <a:latin typeface="Bebas Neue"/>
              <a:ea typeface="Bebas Neue"/>
              <a:cs typeface="Bebas Neue"/>
              <a:sym typeface="Bebas Neue"/>
            </a:endParaRPr>
          </a:p>
        </p:txBody>
      </p:sp>
      <p:sp>
        <p:nvSpPr>
          <p:cNvPr id="435" name="Google Shape;435;p35"/>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 name="Google Shape;440;p35"/>
          <p:cNvGrpSpPr/>
          <p:nvPr/>
        </p:nvGrpSpPr>
        <p:grpSpPr>
          <a:xfrm>
            <a:off x="7741747" y="734402"/>
            <a:ext cx="695830" cy="243805"/>
            <a:chOff x="2271950" y="2722775"/>
            <a:chExt cx="575875" cy="201775"/>
          </a:xfrm>
        </p:grpSpPr>
        <p:sp>
          <p:nvSpPr>
            <p:cNvPr id="441" name="Google Shape;441;p3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5"/>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35"/>
          <p:cNvGrpSpPr/>
          <p:nvPr/>
        </p:nvGrpSpPr>
        <p:grpSpPr>
          <a:xfrm>
            <a:off x="706038" y="312972"/>
            <a:ext cx="140222" cy="140409"/>
            <a:chOff x="2741000" y="199475"/>
            <a:chExt cx="191953" cy="192210"/>
          </a:xfrm>
        </p:grpSpPr>
        <p:sp>
          <p:nvSpPr>
            <p:cNvPr id="454" name="Google Shape;454;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3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a:t>Fonctionnalité</a:t>
            </a:r>
            <a:endParaRPr sz="3800"/>
          </a:p>
        </p:txBody>
      </p:sp>
      <p:grpSp>
        <p:nvGrpSpPr>
          <p:cNvPr id="469" name="Google Shape;469;p36"/>
          <p:cNvGrpSpPr/>
          <p:nvPr/>
        </p:nvGrpSpPr>
        <p:grpSpPr>
          <a:xfrm rot="5400000">
            <a:off x="714306" y="3545146"/>
            <a:ext cx="612965" cy="612965"/>
            <a:chOff x="5208200" y="980975"/>
            <a:chExt cx="440475" cy="440475"/>
          </a:xfrm>
        </p:grpSpPr>
        <p:sp>
          <p:nvSpPr>
            <p:cNvPr id="470" name="Google Shape;470;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36"/>
          <p:cNvGrpSpPr/>
          <p:nvPr/>
        </p:nvGrpSpPr>
        <p:grpSpPr>
          <a:xfrm>
            <a:off x="6066397" y="3338339"/>
            <a:ext cx="695830" cy="243805"/>
            <a:chOff x="2271950" y="2722775"/>
            <a:chExt cx="575875" cy="201775"/>
          </a:xfrm>
        </p:grpSpPr>
        <p:sp>
          <p:nvSpPr>
            <p:cNvPr id="473" name="Google Shape;473;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36"/>
          <p:cNvGrpSpPr/>
          <p:nvPr/>
        </p:nvGrpSpPr>
        <p:grpSpPr>
          <a:xfrm>
            <a:off x="706038" y="312972"/>
            <a:ext cx="140222" cy="140409"/>
            <a:chOff x="2741000" y="199475"/>
            <a:chExt cx="191953" cy="192210"/>
          </a:xfrm>
        </p:grpSpPr>
        <p:sp>
          <p:nvSpPr>
            <p:cNvPr id="493" name="Google Shape;49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txBox="1">
            <a:spLocks noGrp="1"/>
          </p:cNvSpPr>
          <p:nvPr>
            <p:ph type="subTitle" idx="1"/>
          </p:nvPr>
        </p:nvSpPr>
        <p:spPr>
          <a:xfrm>
            <a:off x="1327275" y="1304263"/>
            <a:ext cx="5535300" cy="2458500"/>
          </a:xfrm>
          <a:prstGeom prst="rect">
            <a:avLst/>
          </a:prstGeom>
        </p:spPr>
        <p:txBody>
          <a:bodyPr spcFirstLastPara="1" wrap="square" lIns="91425" tIns="91425" rIns="91425" bIns="91425" anchor="t" anchorCtr="0">
            <a:noAutofit/>
          </a:bodyPr>
          <a:lstStyle/>
          <a:p>
            <a:pPr marL="457200" lvl="0" indent="-368300" algn="l" rtl="0">
              <a:lnSpc>
                <a:spcPct val="110000"/>
              </a:lnSpc>
              <a:spcBef>
                <a:spcPts val="0"/>
              </a:spcBef>
              <a:spcAft>
                <a:spcPts val="0"/>
              </a:spcAft>
              <a:buClr>
                <a:schemeClr val="dk1"/>
              </a:buClr>
              <a:buSzPts val="2200"/>
              <a:buFont typeface="Arial"/>
              <a:buChar char="●"/>
            </a:pPr>
            <a:r>
              <a:rPr lang="en" sz="1900" b="1">
                <a:latin typeface="Arial"/>
                <a:ea typeface="Arial"/>
                <a:cs typeface="Arial"/>
                <a:sym typeface="Arial"/>
              </a:rPr>
              <a:t>Visualisation de données  </a:t>
            </a:r>
            <a:endParaRPr sz="3100" b="1">
              <a:latin typeface="Arial"/>
              <a:ea typeface="Arial"/>
              <a:cs typeface="Arial"/>
              <a:sym typeface="Arial"/>
            </a:endParaRPr>
          </a:p>
          <a:p>
            <a:pPr marL="457200" lvl="0" indent="-368300" algn="l" rtl="0">
              <a:lnSpc>
                <a:spcPct val="110000"/>
              </a:lnSpc>
              <a:spcBef>
                <a:spcPts val="1800"/>
              </a:spcBef>
              <a:spcAft>
                <a:spcPts val="0"/>
              </a:spcAft>
              <a:buClr>
                <a:schemeClr val="dk1"/>
              </a:buClr>
              <a:buSzPts val="2200"/>
              <a:buFont typeface="Arial"/>
              <a:buChar char="●"/>
            </a:pPr>
            <a:r>
              <a:rPr lang="en" sz="2200" b="1">
                <a:latin typeface="Arial"/>
                <a:ea typeface="Arial"/>
                <a:cs typeface="Arial"/>
                <a:sym typeface="Arial"/>
              </a:rPr>
              <a:t>Filtres et paramètres  </a:t>
            </a:r>
            <a:endParaRPr sz="1700" b="1">
              <a:latin typeface="Arial"/>
              <a:ea typeface="Arial"/>
              <a:cs typeface="Arial"/>
              <a:sym typeface="Arial"/>
            </a:endParaRPr>
          </a:p>
          <a:p>
            <a:pPr marL="457200" lvl="0" indent="-368300" algn="l" rtl="0">
              <a:lnSpc>
                <a:spcPct val="110000"/>
              </a:lnSpc>
              <a:spcBef>
                <a:spcPts val="1800"/>
              </a:spcBef>
              <a:spcAft>
                <a:spcPts val="0"/>
              </a:spcAft>
              <a:buClr>
                <a:schemeClr val="dk1"/>
              </a:buClr>
              <a:buSzPts val="2200"/>
              <a:buFont typeface="Arial"/>
              <a:buChar char="●"/>
            </a:pPr>
            <a:r>
              <a:rPr lang="en" sz="2200" b="1">
                <a:latin typeface="Arial"/>
                <a:ea typeface="Arial"/>
                <a:cs typeface="Arial"/>
                <a:sym typeface="Arial"/>
              </a:rPr>
              <a:t>Collaboration et partage  </a:t>
            </a:r>
            <a:endParaRPr b="1">
              <a:latin typeface="Arial"/>
              <a:ea typeface="Arial"/>
              <a:cs typeface="Arial"/>
              <a:sym typeface="Arial"/>
            </a:endParaRPr>
          </a:p>
          <a:p>
            <a:pPr marL="457200" lvl="0" indent="-368300" algn="l" rtl="0">
              <a:lnSpc>
                <a:spcPct val="110000"/>
              </a:lnSpc>
              <a:spcBef>
                <a:spcPts val="1800"/>
              </a:spcBef>
              <a:spcAft>
                <a:spcPts val="0"/>
              </a:spcAft>
              <a:buClr>
                <a:schemeClr val="dk1"/>
              </a:buClr>
              <a:buSzPts val="2200"/>
              <a:buFont typeface="Arial"/>
              <a:buChar char="●"/>
            </a:pPr>
            <a:r>
              <a:rPr lang="en" sz="2200" b="1">
                <a:latin typeface="Arial"/>
                <a:ea typeface="Arial"/>
                <a:cs typeface="Arial"/>
                <a:sym typeface="Arial"/>
              </a:rPr>
              <a:t>Intégration de données </a:t>
            </a:r>
            <a:endParaRPr sz="1700" b="1">
              <a:latin typeface="Arial"/>
              <a:ea typeface="Arial"/>
              <a:cs typeface="Arial"/>
              <a:sym typeface="Arial"/>
            </a:endParaRPr>
          </a:p>
          <a:p>
            <a:pPr marL="457200" lvl="0" indent="-368300" algn="l" rtl="0">
              <a:lnSpc>
                <a:spcPct val="110000"/>
              </a:lnSpc>
              <a:spcBef>
                <a:spcPts val="1800"/>
              </a:spcBef>
              <a:spcAft>
                <a:spcPts val="0"/>
              </a:spcAft>
              <a:buClr>
                <a:schemeClr val="dk1"/>
              </a:buClr>
              <a:buSzPts val="2200"/>
              <a:buFont typeface="Arial"/>
              <a:buChar char="●"/>
            </a:pPr>
            <a:r>
              <a:rPr lang="en" sz="2200" b="1">
                <a:latin typeface="Arial"/>
                <a:ea typeface="Arial"/>
                <a:cs typeface="Arial"/>
                <a:sym typeface="Arial"/>
              </a:rPr>
              <a:t>Sécurité et gestion des données  </a:t>
            </a:r>
            <a:endParaRPr sz="1700" b="1">
              <a:latin typeface="Arial"/>
              <a:ea typeface="Arial"/>
              <a:cs typeface="Arial"/>
              <a:sym typeface="Arial"/>
            </a:endParaRPr>
          </a:p>
          <a:p>
            <a:pPr marL="457200" lvl="0" indent="0" algn="l" rtl="0">
              <a:spcBef>
                <a:spcPts val="0"/>
              </a:spcBef>
              <a:spcAft>
                <a:spcPts val="0"/>
              </a:spcAft>
              <a:buNone/>
            </a:pPr>
            <a:endParaRPr/>
          </a:p>
        </p:txBody>
      </p:sp>
      <p:sp>
        <p:nvSpPr>
          <p:cNvPr id="504" name="Google Shape;504;p36"/>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ctr" rtl="0">
              <a:spcBef>
                <a:spcPts val="0"/>
              </a:spcBef>
              <a:spcAft>
                <a:spcPts val="0"/>
              </a:spcAft>
              <a:buNone/>
            </a:pPr>
            <a:r>
              <a:rPr lang="en">
                <a:solidFill>
                  <a:schemeClr val="lt2"/>
                </a:solidFill>
                <a:latin typeface="Bebas Neue"/>
                <a:ea typeface="Bebas Neue"/>
                <a:cs typeface="Bebas Neue"/>
                <a:sym typeface="Bebas Neue"/>
              </a:rPr>
              <a:t>02 _  Fonctionnalité</a:t>
            </a:r>
            <a:endParaRPr>
              <a:solidFill>
                <a:schemeClr val="lt2"/>
              </a:solidFill>
              <a:latin typeface="Bebas Neue"/>
              <a:ea typeface="Bebas Neue"/>
              <a:cs typeface="Bebas Neue"/>
              <a:sym typeface="Bebas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37"/>
          <p:cNvSpPr/>
          <p:nvPr/>
        </p:nvSpPr>
        <p:spPr>
          <a:xfrm>
            <a:off x="1943975" y="3386800"/>
            <a:ext cx="46818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txBox="1">
            <a:spLocks noGrp="1"/>
          </p:cNvSpPr>
          <p:nvPr>
            <p:ph type="title"/>
          </p:nvPr>
        </p:nvSpPr>
        <p:spPr>
          <a:xfrm>
            <a:off x="2380400" y="1318450"/>
            <a:ext cx="4631100" cy="145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Avantages</a:t>
            </a:r>
            <a:endParaRPr>
              <a:solidFill>
                <a:schemeClr val="lt2"/>
              </a:solidFill>
            </a:endParaRPr>
          </a:p>
        </p:txBody>
      </p:sp>
      <p:sp>
        <p:nvSpPr>
          <p:cNvPr id="512" name="Google Shape;512;p37"/>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13" name="Google Shape;513;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03 _ Avantages</a:t>
            </a:r>
            <a:endParaRPr>
              <a:solidFill>
                <a:schemeClr val="lt2"/>
              </a:solidFill>
            </a:endParaRPr>
          </a:p>
        </p:txBody>
      </p:sp>
      <p:sp>
        <p:nvSpPr>
          <p:cNvPr id="514" name="Google Shape;514;p37"/>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37"/>
          <p:cNvGrpSpPr/>
          <p:nvPr/>
        </p:nvGrpSpPr>
        <p:grpSpPr>
          <a:xfrm>
            <a:off x="7741747" y="734402"/>
            <a:ext cx="695830" cy="243805"/>
            <a:chOff x="2271950" y="2722775"/>
            <a:chExt cx="575875" cy="201775"/>
          </a:xfrm>
        </p:grpSpPr>
        <p:sp>
          <p:nvSpPr>
            <p:cNvPr id="520" name="Google Shape;520;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37"/>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38"/>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u="sng"/>
              <a:t>avantages</a:t>
            </a:r>
            <a:endParaRPr sz="3800" u="sng"/>
          </a:p>
        </p:txBody>
      </p:sp>
      <p:grpSp>
        <p:nvGrpSpPr>
          <p:cNvPr id="537" name="Google Shape;537;p38"/>
          <p:cNvGrpSpPr/>
          <p:nvPr/>
        </p:nvGrpSpPr>
        <p:grpSpPr>
          <a:xfrm rot="5400000">
            <a:off x="155856" y="3779871"/>
            <a:ext cx="612965" cy="612965"/>
            <a:chOff x="5208200" y="980975"/>
            <a:chExt cx="440475" cy="440475"/>
          </a:xfrm>
        </p:grpSpPr>
        <p:sp>
          <p:nvSpPr>
            <p:cNvPr id="538" name="Google Shape;538;p38"/>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38"/>
          <p:cNvGrpSpPr/>
          <p:nvPr/>
        </p:nvGrpSpPr>
        <p:grpSpPr>
          <a:xfrm>
            <a:off x="6066397" y="3338339"/>
            <a:ext cx="695830" cy="243805"/>
            <a:chOff x="2271950" y="2722775"/>
            <a:chExt cx="575875" cy="201775"/>
          </a:xfrm>
        </p:grpSpPr>
        <p:sp>
          <p:nvSpPr>
            <p:cNvPr id="541" name="Google Shape;541;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38"/>
          <p:cNvSpPr/>
          <p:nvPr/>
        </p:nvSpPr>
        <p:spPr>
          <a:xfrm rot="7201932">
            <a:off x="8478662" y="173685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rot="7198898">
            <a:off x="7836162" y="10876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7201932">
            <a:off x="8390687" y="28308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8501513" y="34256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8"/>
          <p:cNvGrpSpPr/>
          <p:nvPr/>
        </p:nvGrpSpPr>
        <p:grpSpPr>
          <a:xfrm>
            <a:off x="706038" y="312972"/>
            <a:ext cx="140222" cy="140409"/>
            <a:chOff x="2741000" y="199475"/>
            <a:chExt cx="191953" cy="192210"/>
          </a:xfrm>
        </p:grpSpPr>
        <p:sp>
          <p:nvSpPr>
            <p:cNvPr id="561" name="Google Shape;561;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txBox="1">
            <a:spLocks noGrp="1"/>
          </p:cNvSpPr>
          <p:nvPr>
            <p:ph type="subTitle" idx="1"/>
          </p:nvPr>
        </p:nvSpPr>
        <p:spPr>
          <a:xfrm>
            <a:off x="916925" y="1512375"/>
            <a:ext cx="6739500" cy="3264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rial"/>
              <a:buChar char="●"/>
            </a:pPr>
            <a:r>
              <a:rPr lang="en" sz="2000">
                <a:latin typeface="Arial"/>
                <a:ea typeface="Arial"/>
                <a:cs typeface="Arial"/>
                <a:sym typeface="Arial"/>
              </a:rPr>
              <a:t>Facilité de maîtrise et d’utilisation</a:t>
            </a:r>
            <a:endParaRPr sz="2000">
              <a:latin typeface="Arial"/>
              <a:ea typeface="Arial"/>
              <a:cs typeface="Arial"/>
              <a:sym typeface="Arial"/>
            </a:endParaRPr>
          </a:p>
          <a:p>
            <a:pPr marL="457200" lvl="0" indent="-349250" algn="l" rtl="0">
              <a:spcBef>
                <a:spcPts val="0"/>
              </a:spcBef>
              <a:spcAft>
                <a:spcPts val="0"/>
              </a:spcAft>
              <a:buSzPts val="1900"/>
              <a:buFont typeface="Arial"/>
              <a:buChar char="●"/>
            </a:pPr>
            <a:r>
              <a:rPr lang="en" sz="2000">
                <a:latin typeface="Arial"/>
                <a:ea typeface="Arial"/>
                <a:cs typeface="Arial"/>
                <a:sym typeface="Arial"/>
              </a:rPr>
              <a:t>Fourni une analyse optimale</a:t>
            </a:r>
            <a:endParaRPr sz="2000">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 sz="2000">
                <a:latin typeface="Arial"/>
                <a:ea typeface="Arial"/>
                <a:cs typeface="Arial"/>
                <a:sym typeface="Arial"/>
              </a:rPr>
              <a:t>Connexion facile et rapide aux données</a:t>
            </a:r>
            <a:endParaRPr sz="2000">
              <a:latin typeface="Arial"/>
              <a:ea typeface="Arial"/>
              <a:cs typeface="Arial"/>
              <a:sym typeface="Arial"/>
            </a:endParaRPr>
          </a:p>
          <a:p>
            <a:pPr marL="457200" lvl="0" indent="-342900" algn="l" rtl="0">
              <a:spcBef>
                <a:spcPts val="0"/>
              </a:spcBef>
              <a:spcAft>
                <a:spcPts val="0"/>
              </a:spcAft>
              <a:buSzPts val="1800"/>
              <a:buFont typeface="Open Sans"/>
              <a:buChar char="●"/>
            </a:pPr>
            <a:r>
              <a:rPr lang="en" sz="2000">
                <a:latin typeface="Arial"/>
                <a:ea typeface="Arial"/>
                <a:cs typeface="Arial"/>
                <a:sym typeface="Arial"/>
              </a:rPr>
              <a:t>Une performance accrue au niveau des requêtes.</a:t>
            </a:r>
            <a:endParaRPr sz="2000">
              <a:latin typeface="Arial"/>
              <a:ea typeface="Arial"/>
              <a:cs typeface="Arial"/>
              <a:sym typeface="Arial"/>
            </a:endParaRPr>
          </a:p>
          <a:p>
            <a:pPr marL="457200" lvl="0" indent="-342900" algn="l" rtl="0">
              <a:spcBef>
                <a:spcPts val="0"/>
              </a:spcBef>
              <a:spcAft>
                <a:spcPts val="0"/>
              </a:spcAft>
              <a:buClr>
                <a:srgbClr val="F2F2F2"/>
              </a:buClr>
              <a:buSzPts val="1800"/>
              <a:buFont typeface="Open Sans"/>
              <a:buChar char="●"/>
            </a:pPr>
            <a:r>
              <a:rPr lang="en" sz="2000">
                <a:latin typeface="Arial"/>
                <a:ea typeface="Arial"/>
                <a:cs typeface="Arial"/>
                <a:sym typeface="Arial"/>
              </a:rPr>
              <a:t>Portabilité</a:t>
            </a:r>
            <a:endParaRPr sz="2000">
              <a:latin typeface="Arial"/>
              <a:ea typeface="Arial"/>
              <a:cs typeface="Arial"/>
              <a:sym typeface="Arial"/>
            </a:endParaRPr>
          </a:p>
          <a:p>
            <a:pPr marL="457200" lvl="0" indent="-342900" algn="l" rtl="0">
              <a:spcBef>
                <a:spcPts val="0"/>
              </a:spcBef>
              <a:spcAft>
                <a:spcPts val="0"/>
              </a:spcAft>
              <a:buSzPts val="1800"/>
              <a:buFont typeface="Open Sans"/>
              <a:buChar char="●"/>
            </a:pPr>
            <a:r>
              <a:rPr lang="en" sz="2000">
                <a:latin typeface="Arial"/>
                <a:ea typeface="Arial"/>
                <a:cs typeface="Arial"/>
                <a:sym typeface="Arial"/>
              </a:rPr>
              <a:t>Des analyses géographiques approfondies</a:t>
            </a:r>
            <a:endParaRPr sz="2000">
              <a:latin typeface="Arial"/>
              <a:ea typeface="Arial"/>
              <a:cs typeface="Arial"/>
              <a:sym typeface="Arial"/>
            </a:endParaRPr>
          </a:p>
          <a:p>
            <a:pPr marL="457200" lvl="0" indent="-342900" algn="l" rtl="0">
              <a:spcBef>
                <a:spcPts val="0"/>
              </a:spcBef>
              <a:spcAft>
                <a:spcPts val="0"/>
              </a:spcAft>
              <a:buClr>
                <a:srgbClr val="F2F2F2"/>
              </a:buClr>
              <a:buSzPts val="1800"/>
              <a:buFont typeface="Open Sans"/>
              <a:buChar char="●"/>
            </a:pPr>
            <a:r>
              <a:rPr lang="en" sz="2000">
                <a:latin typeface="Arial"/>
                <a:ea typeface="Arial"/>
                <a:cs typeface="Arial"/>
                <a:sym typeface="Arial"/>
              </a:rPr>
              <a:t>Des analyses visuelles étendues</a:t>
            </a:r>
            <a:endParaRPr sz="2000">
              <a:latin typeface="Arial"/>
              <a:ea typeface="Arial"/>
              <a:cs typeface="Arial"/>
              <a:sym typeface="Arial"/>
            </a:endParaRPr>
          </a:p>
          <a:p>
            <a:pPr marL="0" lvl="0" indent="0" algn="l" rtl="0">
              <a:lnSpc>
                <a:spcPct val="110000"/>
              </a:lnSpc>
              <a:spcBef>
                <a:spcPts val="1800"/>
              </a:spcBef>
              <a:spcAft>
                <a:spcPts val="0"/>
              </a:spcAft>
              <a:buNone/>
            </a:pPr>
            <a:r>
              <a:rPr lang="en" sz="2200" b="1">
                <a:latin typeface="Arial"/>
                <a:ea typeface="Arial"/>
                <a:cs typeface="Arial"/>
                <a:sym typeface="Arial"/>
              </a:rPr>
              <a:t> </a:t>
            </a:r>
            <a:endParaRPr sz="1700" b="1">
              <a:latin typeface="Arial"/>
              <a:ea typeface="Arial"/>
              <a:cs typeface="Arial"/>
              <a:sym typeface="Arial"/>
            </a:endParaRPr>
          </a:p>
          <a:p>
            <a:pPr marL="457200" lvl="0" indent="0" algn="l" rtl="0">
              <a:spcBef>
                <a:spcPts val="0"/>
              </a:spcBef>
              <a:spcAft>
                <a:spcPts val="0"/>
              </a:spcAft>
              <a:buNone/>
            </a:pPr>
            <a:endParaRPr/>
          </a:p>
        </p:txBody>
      </p:sp>
      <p:sp>
        <p:nvSpPr>
          <p:cNvPr id="572" name="Google Shape;572;p3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03 _ Avantages</a:t>
            </a:r>
            <a:endParaRPr>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39"/>
          <p:cNvSpPr/>
          <p:nvPr/>
        </p:nvSpPr>
        <p:spPr>
          <a:xfrm>
            <a:off x="2380400" y="3435425"/>
            <a:ext cx="46818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txBox="1">
            <a:spLocks noGrp="1"/>
          </p:cNvSpPr>
          <p:nvPr>
            <p:ph type="title"/>
          </p:nvPr>
        </p:nvSpPr>
        <p:spPr>
          <a:xfrm>
            <a:off x="2380400" y="1318450"/>
            <a:ext cx="4631100" cy="145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Inconvénient</a:t>
            </a:r>
            <a:endParaRPr>
              <a:solidFill>
                <a:schemeClr val="lt2"/>
              </a:solidFill>
            </a:endParaRPr>
          </a:p>
        </p:txBody>
      </p:sp>
      <p:sp>
        <p:nvSpPr>
          <p:cNvPr id="580" name="Google Shape;580;p39"/>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81" name="Google Shape;581;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04 _ Inconvénient</a:t>
            </a:r>
            <a:endParaRPr>
              <a:solidFill>
                <a:schemeClr val="lt2"/>
              </a:solidFill>
            </a:endParaRPr>
          </a:p>
        </p:txBody>
      </p:sp>
      <p:sp>
        <p:nvSpPr>
          <p:cNvPr id="582" name="Google Shape;582;p39"/>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9"/>
          <p:cNvGrpSpPr/>
          <p:nvPr/>
        </p:nvGrpSpPr>
        <p:grpSpPr>
          <a:xfrm>
            <a:off x="7741747" y="734402"/>
            <a:ext cx="695830" cy="243805"/>
            <a:chOff x="2271950" y="2722775"/>
            <a:chExt cx="575875" cy="201775"/>
          </a:xfrm>
        </p:grpSpPr>
        <p:sp>
          <p:nvSpPr>
            <p:cNvPr id="588" name="Google Shape;588;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39"/>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828</Words>
  <Application>Microsoft Office PowerPoint</Application>
  <PresentationFormat>On-screen Show (16:9)</PresentationFormat>
  <Paragraphs>133</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Roboto Condensed Light</vt:lpstr>
      <vt:lpstr>Anaheim</vt:lpstr>
      <vt:lpstr>Bebas Neue</vt:lpstr>
      <vt:lpstr>Gill Sans</vt:lpstr>
      <vt:lpstr>Arial</vt:lpstr>
      <vt:lpstr>Open Sans</vt:lpstr>
      <vt:lpstr>Arimo</vt:lpstr>
      <vt:lpstr>Calibri</vt:lpstr>
      <vt:lpstr>Data Analysis for Business by Slidesgo</vt:lpstr>
      <vt:lpstr>                   Shows    and Movies</vt:lpstr>
      <vt:lpstr>Plan</vt:lpstr>
      <vt:lpstr>      Outil</vt:lpstr>
      <vt:lpstr>Tableau</vt:lpstr>
      <vt:lpstr>Fonctionnalités</vt:lpstr>
      <vt:lpstr>Fonctionnalité</vt:lpstr>
      <vt:lpstr> Avantages</vt:lpstr>
      <vt:lpstr>avantages</vt:lpstr>
      <vt:lpstr>Inconvénient</vt:lpstr>
      <vt:lpstr>Inconvénient </vt:lpstr>
      <vt:lpstr>Comparaisons</vt:lpstr>
      <vt:lpstr>Tableau</vt:lpstr>
      <vt:lpstr>PowerPoint Presentation</vt:lpstr>
      <vt:lpstr>Tableau</vt:lpstr>
      <vt:lpstr>PowerPoint Presentation</vt:lpstr>
      <vt:lpstr>06</vt:lpstr>
      <vt:lpstr>PowerPoint Presentation</vt:lpstr>
      <vt:lpstr>PowerPoint Presentation</vt:lpstr>
      <vt:lpstr>Requêtes</vt:lpstr>
      <vt:lpstr>Rq 1: Analyser les film qui ont les meilleurs score</vt:lpstr>
      <vt:lpstr>Rq 2: Analyser les film qui ont les meilleurs vote</vt:lpstr>
      <vt:lpstr>Rq 3: Analyser les nombres de film par année </vt:lpstr>
      <vt:lpstr>Rq 4: Analyser les nombres de film par genre </vt:lpstr>
      <vt:lpstr>Rq 5:  Analyser les films par durée</vt:lpstr>
      <vt:lpstr>Rq 6: Analyser les nombres de film par country</vt:lpstr>
      <vt:lpstr>Rq 7:  Analyser les films par type</vt:lpstr>
      <vt:lpstr>Rq 8: Analyser les films en fonction de score et genre</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Shows    and Movies</dc:title>
  <cp:lastModifiedBy>smayra kacem</cp:lastModifiedBy>
  <cp:revision>1</cp:revision>
  <dcterms:modified xsi:type="dcterms:W3CDTF">2022-12-27T13:18:13Z</dcterms:modified>
</cp:coreProperties>
</file>