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6"/>
  </p:notesMasterIdLst>
  <p:sldIdLst>
    <p:sldId id="256" r:id="rId2"/>
    <p:sldId id="257" r:id="rId3"/>
    <p:sldId id="339" r:id="rId4"/>
    <p:sldId id="349" r:id="rId5"/>
    <p:sldId id="350" r:id="rId6"/>
    <p:sldId id="351" r:id="rId7"/>
    <p:sldId id="352" r:id="rId8"/>
    <p:sldId id="353" r:id="rId9"/>
    <p:sldId id="354" r:id="rId10"/>
    <p:sldId id="355" r:id="rId11"/>
    <p:sldId id="356" r:id="rId12"/>
    <p:sldId id="357" r:id="rId13"/>
    <p:sldId id="382" r:id="rId14"/>
    <p:sldId id="378" r:id="rId15"/>
    <p:sldId id="387" r:id="rId16"/>
    <p:sldId id="377" r:id="rId17"/>
    <p:sldId id="379" r:id="rId18"/>
    <p:sldId id="340" r:id="rId19"/>
    <p:sldId id="380" r:id="rId20"/>
    <p:sldId id="341" r:id="rId21"/>
    <p:sldId id="346" r:id="rId22"/>
    <p:sldId id="345" r:id="rId23"/>
    <p:sldId id="347" r:id="rId24"/>
    <p:sldId id="348" r:id="rId25"/>
    <p:sldId id="381" r:id="rId26"/>
    <p:sldId id="342" r:id="rId27"/>
    <p:sldId id="383" r:id="rId28"/>
    <p:sldId id="384" r:id="rId29"/>
    <p:sldId id="385" r:id="rId30"/>
    <p:sldId id="386" r:id="rId31"/>
    <p:sldId id="343" r:id="rId32"/>
    <p:sldId id="388" r:id="rId33"/>
    <p:sldId id="389" r:id="rId34"/>
    <p:sldId id="390" r:id="rId35"/>
    <p:sldId id="344" r:id="rId36"/>
    <p:sldId id="391" r:id="rId37"/>
    <p:sldId id="398" r:id="rId38"/>
    <p:sldId id="392" r:id="rId39"/>
    <p:sldId id="393" r:id="rId40"/>
    <p:sldId id="394" r:id="rId41"/>
    <p:sldId id="395" r:id="rId42"/>
    <p:sldId id="396" r:id="rId43"/>
    <p:sldId id="397" r:id="rId44"/>
    <p:sldId id="3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The principles of WordPress security</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The best practices for WordPress security</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9045808C-87D7-4DDE-9418-1753F970A2CD}">
      <dgm:prSet phldrT="[Text]"/>
      <dgm:spPr/>
      <dgm:t>
        <a:bodyPr/>
        <a:lstStyle/>
        <a:p>
          <a:pPr>
            <a:lnSpc>
              <a:spcPct val="100000"/>
            </a:lnSpc>
          </a:pPr>
          <a:r>
            <a:rPr lang="en-US" dirty="0"/>
            <a:t>Security plugins</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3</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4" presStyleCnt="6">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7E56EEC1-52F8-4D64-BE87-A66B5BDC3FDB}" srcId="{227BD773-8A85-4B44-B978-EF7048A69C3E}"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2"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98DC886D-C212-45EC-B3FE-E540576002F4}" type="presParOf" srcId="{57293E35-2C8F-4265-BBE8-864D6E769CAF}" destId="{795259A0-C607-40FB-A034-57EB82405CEE}" srcOrd="4"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4</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User roles and abilities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6</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Managing users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9045808C-87D7-4DDE-9418-1753F970A2CD}">
      <dgm:prSet phldrT="[Text]"/>
      <dgm:spPr/>
      <dgm:t>
        <a:bodyPr/>
        <a:lstStyle/>
        <a:p>
          <a:pPr>
            <a:lnSpc>
              <a:spcPct val="100000"/>
            </a:lnSpc>
          </a:pPr>
          <a:r>
            <a:rPr lang="en-US" dirty="0"/>
            <a:t>User management plugins</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7</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9762D725-233A-44A4-BD31-8E5274D82CCC}">
      <dgm:prSet phldrT="[Text]"/>
      <dgm:spPr/>
      <dgm:t>
        <a:bodyPr/>
        <a:lstStyle/>
        <a:p>
          <a:pPr>
            <a:lnSpc>
              <a:spcPct val="100000"/>
            </a:lnSpc>
          </a:pPr>
          <a:r>
            <a:rPr lang="en-US" dirty="0"/>
            <a:t>Setting up secure user accounts</a:t>
          </a:r>
        </a:p>
      </dgm:t>
    </dgm:pt>
    <dgm:pt modelId="{73667DD0-B681-4157-8F8E-1A54464D5ACC}" type="parTrans" cxnId="{43B01838-F980-4F85-B6F2-DE23FE4E0261}">
      <dgm:prSet/>
      <dgm:spPr/>
      <dgm:t>
        <a:bodyPr/>
        <a:lstStyle/>
        <a:p>
          <a:endParaRPr lang="en-US"/>
        </a:p>
      </dgm:t>
    </dgm:pt>
    <dgm:pt modelId="{6269F3BA-610D-414C-ADA6-BD89E99BE624}" type="sibTrans" cxnId="{43B01838-F980-4F85-B6F2-DE23FE4E0261}">
      <dgm:prSet/>
      <dgm:spPr/>
      <dgm:t>
        <a:bodyPr/>
        <a:lstStyle/>
        <a:p>
          <a:endParaRPr lang="en-US"/>
        </a:p>
      </dgm:t>
    </dgm:pt>
    <dgm:pt modelId="{289D3A82-8723-4F3A-9FEE-3BCE6CC46B60}">
      <dgm:prSet phldrT="[Text]"/>
      <dgm:spPr/>
      <dgm:t>
        <a:bodyPr/>
        <a:lstStyle/>
        <a:p>
          <a:pPr>
            <a:lnSpc>
              <a:spcPct val="100000"/>
            </a:lnSpc>
            <a:defRPr b="1"/>
          </a:pPr>
          <a:r>
            <a:rPr lang="en-US"/>
            <a:t>Lesson </a:t>
          </a:r>
          <a:r>
            <a:rPr lang="en-US" dirty="0"/>
            <a:t>5</a:t>
          </a:r>
        </a:p>
      </dgm:t>
    </dgm:pt>
    <dgm:pt modelId="{40EDD574-8A4E-4306-8E37-3F5AFF2BE0E2}" type="parTrans" cxnId="{329C8FF5-9B14-49BD-A80B-275050A3E97B}">
      <dgm:prSet/>
      <dgm:spPr/>
      <dgm:t>
        <a:bodyPr/>
        <a:lstStyle/>
        <a:p>
          <a:endParaRPr lang="en-US"/>
        </a:p>
      </dgm:t>
    </dgm:pt>
    <dgm:pt modelId="{15D856B1-2208-46E2-BC5A-966F3C2CB188}" type="sibTrans" cxnId="{329C8FF5-9B14-49BD-A80B-275050A3E97B}">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8">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8">
        <dgm:presLayoutVars/>
      </dgm:prSet>
      <dgm:spPr/>
    </dgm:pt>
    <dgm:pt modelId="{0ACB803E-0E76-4313-8CE9-0F0F045B0830}" type="pres">
      <dgm:prSet presAssocID="{904E257A-23B9-4EBE-8A48-C76E9B6D17C5}" presName="sibTrans" presStyleCnt="0"/>
      <dgm:spPr/>
    </dgm:pt>
    <dgm:pt modelId="{4A0BF845-AAA3-4FB0-B421-A91362668E67}" type="pres">
      <dgm:prSet presAssocID="{289D3A82-8723-4F3A-9FEE-3BCE6CC46B60}" presName="compNode" presStyleCnt="0"/>
      <dgm:spPr/>
    </dgm:pt>
    <dgm:pt modelId="{89675152-01C7-4932-AF91-A37452717E7F}" type="pres">
      <dgm:prSet presAssocID="{289D3A82-8723-4F3A-9FEE-3BCE6CC46B60}"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ap with pin"/>
        </a:ext>
      </dgm:extLst>
    </dgm:pt>
    <dgm:pt modelId="{6AA8B4C7-B26B-4667-A04A-986DDBCBA5EA}" type="pres">
      <dgm:prSet presAssocID="{289D3A82-8723-4F3A-9FEE-3BCE6CC46B60}" presName="iconSpace" presStyleCnt="0"/>
      <dgm:spPr/>
    </dgm:pt>
    <dgm:pt modelId="{F94B6103-7BAC-4A80-978B-4D3B464DE36A}" type="pres">
      <dgm:prSet presAssocID="{289D3A82-8723-4F3A-9FEE-3BCE6CC46B60}" presName="parTx" presStyleLbl="revTx" presStyleIdx="2" presStyleCnt="8">
        <dgm:presLayoutVars>
          <dgm:chMax val="0"/>
          <dgm:chPref val="0"/>
        </dgm:presLayoutVars>
      </dgm:prSet>
      <dgm:spPr/>
    </dgm:pt>
    <dgm:pt modelId="{72B42CBB-E5D7-42B5-96E9-EC1F77C046CE}" type="pres">
      <dgm:prSet presAssocID="{289D3A82-8723-4F3A-9FEE-3BCE6CC46B60}" presName="txSpace" presStyleCnt="0"/>
      <dgm:spPr/>
    </dgm:pt>
    <dgm:pt modelId="{941DB537-8D02-44E5-9C59-A792E75837CE}" type="pres">
      <dgm:prSet presAssocID="{289D3A82-8723-4F3A-9FEE-3BCE6CC46B60}" presName="desTx" presStyleLbl="revTx" presStyleIdx="3" presStyleCnt="8">
        <dgm:presLayoutVars/>
      </dgm:prSet>
      <dgm:spPr/>
    </dgm:pt>
    <dgm:pt modelId="{B2B7D11F-12B2-4023-B846-FE9B3BA4B085}" type="pres">
      <dgm:prSet presAssocID="{15D856B1-2208-46E2-BC5A-966F3C2CB188}"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4" presStyleCnt="8">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5" presStyleCnt="8">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6" presStyleCnt="8">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7" presStyleCnt="8">
        <dgm:presLayoutVars/>
      </dgm:prSet>
      <dgm:spPr/>
    </dgm:pt>
  </dgm:ptLst>
  <dgm:cxnL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2" destOrd="0" parTransId="{9E80C5FC-521A-4F5E-B508-1EEFFBEB277E}" sibTransId="{ABFD3974-BF42-49F7-9F84-B2129CA7200A}"/>
    <dgm:cxn modelId="{C1646D37-85CE-4D04-A7A8-D5D109B0A355}" type="presOf" srcId="{121A4E49-D7FE-4C61-890E-F26433221A05}" destId="{941DB537-8D02-44E5-9C59-A792E75837CE}" srcOrd="0" destOrd="0" presId="urn:microsoft.com/office/officeart/2018/2/layout/IconLabelDescriptionList"/>
    <dgm:cxn modelId="{43B01838-F980-4F85-B6F2-DE23FE4E0261}" srcId="{227BD773-8A85-4B44-B978-EF7048A69C3E}" destId="{9762D725-233A-44A4-BD31-8E5274D82CCC}" srcOrd="0" destOrd="0" parTransId="{73667DD0-B681-4157-8F8E-1A54464D5ACC}" sibTransId="{6269F3BA-610D-414C-ADA6-BD89E99BE624}"/>
    <dgm:cxn modelId="{3E8AA256-7165-40B6-A20F-5E5BBCD80A1B}" type="presOf" srcId="{9762D725-233A-44A4-BD31-8E5274D82CCC}" destId="{0A9236D2-7D4D-4D50-85DB-5AF77D540342}" srcOrd="0" destOrd="0" presId="urn:microsoft.com/office/officeart/2018/2/layout/IconLabelDescriptionList"/>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5C0A34BD-5E0A-4DAA-9A0C-723059B067DC}" type="presOf" srcId="{289D3A82-8723-4F3A-9FEE-3BCE6CC46B60}" destId="{F94B6103-7BAC-4A80-978B-4D3B464DE36A}" srcOrd="0" destOrd="0" presId="urn:microsoft.com/office/officeart/2018/2/layout/IconLabelDescriptionList"/>
    <dgm:cxn modelId="{7E56EEC1-52F8-4D64-BE87-A66B5BDC3FDB}" srcId="{289D3A82-8723-4F3A-9FEE-3BCE6CC46B60}"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3"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329C8FF5-9B14-49BD-A80B-275050A3E97B}" srcId="{833EB1A1-3006-4C51-9A3C-6BC2C66AE145}" destId="{289D3A82-8723-4F3A-9FEE-3BCE6CC46B60}" srcOrd="1" destOrd="0" parTransId="{40EDD574-8A4E-4306-8E37-3F5AFF2BE0E2}" sibTransId="{15D856B1-2208-46E2-BC5A-966F3C2CB188}"/>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1FFE81E0-3A9B-47B2-8340-44DDE28E2B0D}" type="presParOf" srcId="{57293E35-2C8F-4265-BBE8-864D6E769CAF}" destId="{4A0BF845-AAA3-4FB0-B421-A91362668E67}" srcOrd="2" destOrd="0" presId="urn:microsoft.com/office/officeart/2018/2/layout/IconLabelDescriptionList"/>
    <dgm:cxn modelId="{2D0E11C2-1CA7-4A7E-9212-7398DB335AB1}" type="presParOf" srcId="{4A0BF845-AAA3-4FB0-B421-A91362668E67}" destId="{89675152-01C7-4932-AF91-A37452717E7F}" srcOrd="0" destOrd="0" presId="urn:microsoft.com/office/officeart/2018/2/layout/IconLabelDescriptionList"/>
    <dgm:cxn modelId="{C3DAF233-D3DF-4160-B734-90734B440606}" type="presParOf" srcId="{4A0BF845-AAA3-4FB0-B421-A91362668E67}" destId="{6AA8B4C7-B26B-4667-A04A-986DDBCBA5EA}" srcOrd="1" destOrd="0" presId="urn:microsoft.com/office/officeart/2018/2/layout/IconLabelDescriptionList"/>
    <dgm:cxn modelId="{B17D008A-5056-48B1-9468-7E63D59D898C}" type="presParOf" srcId="{4A0BF845-AAA3-4FB0-B421-A91362668E67}" destId="{F94B6103-7BAC-4A80-978B-4D3B464DE36A}" srcOrd="2" destOrd="0" presId="urn:microsoft.com/office/officeart/2018/2/layout/IconLabelDescriptionList"/>
    <dgm:cxn modelId="{814F413F-7BCB-4F7A-B618-783F51DFB7AB}" type="presParOf" srcId="{4A0BF845-AAA3-4FB0-B421-A91362668E67}" destId="{72B42CBB-E5D7-42B5-96E9-EC1F77C046CE}" srcOrd="3" destOrd="0" presId="urn:microsoft.com/office/officeart/2018/2/layout/IconLabelDescriptionList"/>
    <dgm:cxn modelId="{FC35AACE-958C-410A-B88F-6AAA97131FE8}" type="presParOf" srcId="{4A0BF845-AAA3-4FB0-B421-A91362668E67}" destId="{941DB537-8D02-44E5-9C59-A792E75837CE}" srcOrd="4" destOrd="0" presId="urn:microsoft.com/office/officeart/2018/2/layout/IconLabelDescriptionList"/>
    <dgm:cxn modelId="{4C1B01E4-D942-413F-A032-4AFD966E2743}" type="presParOf" srcId="{57293E35-2C8F-4265-BBE8-864D6E769CAF}" destId="{B2B7D11F-12B2-4023-B846-FE9B3BA4B085}" srcOrd="3" destOrd="0" presId="urn:microsoft.com/office/officeart/2018/2/layout/IconLabelDescriptionList"/>
    <dgm:cxn modelId="{4B60B43E-E324-4731-A74E-D8D8AC1B0328}" type="presParOf" srcId="{57293E35-2C8F-4265-BBE8-864D6E769CAF}" destId="{B80CBBD1-1E98-4DE1-A5B9-8E27EFD7044F}" srcOrd="4"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5" destOrd="0" presId="urn:microsoft.com/office/officeart/2018/2/layout/IconLabelDescriptionList"/>
    <dgm:cxn modelId="{98DC886D-C212-45EC-B3FE-E540576002F4}" type="presParOf" srcId="{57293E35-2C8F-4265-BBE8-864D6E769CAF}" destId="{795259A0-C607-40FB-A034-57EB82405CEE}" srcOrd="6"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Finding themes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Factors to consider when choosing a theme</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9045808C-87D7-4DDE-9418-1753F970A2CD}">
      <dgm:prSet phldrT="[Text]"/>
      <dgm:spPr/>
      <dgm:t>
        <a:bodyPr/>
        <a:lstStyle/>
        <a:p>
          <a:pPr>
            <a:lnSpc>
              <a:spcPct val="100000"/>
            </a:lnSpc>
          </a:pPr>
          <a:r>
            <a:rPr lang="en-US" dirty="0"/>
            <a:t>Installing and changing themes</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3</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4" presStyleCnt="6">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7E56EEC1-52F8-4D64-BE87-A66B5BDC3FDB}" srcId="{227BD773-8A85-4B44-B978-EF7048A69C3E}"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2"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98DC886D-C212-45EC-B3FE-E540576002F4}" type="presParOf" srcId="{57293E35-2C8F-4265-BBE8-864D6E769CAF}" destId="{795259A0-C607-40FB-A034-57EB82405CEE}" srcOrd="4"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Menus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Widgets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4</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AMP plugins for WordPress</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9045808C-87D7-4DDE-9418-1753F970A2CD}">
      <dgm:prSet phldrT="[Text]"/>
      <dgm:spPr/>
      <dgm:t>
        <a:bodyPr/>
        <a:lstStyle/>
        <a:p>
          <a:pPr>
            <a:lnSpc>
              <a:spcPct val="100000"/>
            </a:lnSpc>
          </a:pPr>
          <a:r>
            <a:rPr lang="en-US" dirty="0"/>
            <a:t>WordPress customizer</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3</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8">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8">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8">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8">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4" presStyleCnt="8">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5" presStyleCnt="8">
        <dgm:presLayoutVars/>
      </dgm:prSet>
      <dgm:spPr/>
    </dgm:pt>
    <dgm:pt modelId="{72F7DC87-A0BF-4722-AA3D-D8C602ED804E}" type="pres">
      <dgm:prSet presAssocID="{6AE82DAA-3AD4-433C-8805-0C1A10A00764}"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6" presStyleCnt="8">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7" presStyleCnt="8">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3"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2"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98DC886D-C212-45EC-B3FE-E540576002F4}" type="presParOf" srcId="{57293E35-2C8F-4265-BBE8-864D6E769CAF}" destId="{795259A0-C607-40FB-A034-57EB82405CEE}" srcOrd="4"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 modelId="{B962612B-E062-4A68-8051-173BA063BD4B}" type="presParOf" srcId="{57293E35-2C8F-4265-BBE8-864D6E769CAF}" destId="{72F7DC87-A0BF-4722-AA3D-D8C602ED804E}" srcOrd="5" destOrd="0" presId="urn:microsoft.com/office/officeart/2018/2/layout/IconLabelDescriptionList"/>
    <dgm:cxn modelId="{24BECE52-B471-4FB6-9B52-A29291F336ED}" type="presParOf" srcId="{57293E35-2C8F-4265-BBE8-864D6E769CAF}" destId="{B195458E-8F59-4CE1-995A-C3C4ED08E15D}" srcOrd="6"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Integrating social media</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Podcasting</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9045808C-87D7-4DDE-9418-1753F970A2CD}">
      <dgm:prSet phldrT="[Text]"/>
      <dgm:spPr/>
      <dgm:t>
        <a:bodyPr/>
        <a:lstStyle/>
        <a:p>
          <a:pPr>
            <a:lnSpc>
              <a:spcPct val="100000"/>
            </a:lnSpc>
          </a:pPr>
          <a:r>
            <a:rPr lang="en-US" dirty="0"/>
            <a:t>HTTPS and SSL</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3</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4" presStyleCnt="6">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7E56EEC1-52F8-4D64-BE87-A66B5BDC3FDB}" srcId="{227BD773-8A85-4B44-B978-EF7048A69C3E}"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2"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98DC886D-C212-45EC-B3FE-E540576002F4}" type="presParOf" srcId="{57293E35-2C8F-4265-BBE8-864D6E769CAF}" destId="{795259A0-C607-40FB-A034-57EB82405CEE}" srcOrd="4"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The basics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Static websites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9045808C-87D7-4DDE-9418-1753F970A2CD}">
      <dgm:prSet phldrT="[Text]"/>
      <dgm:spPr/>
      <dgm:t>
        <a:bodyPr/>
        <a:lstStyle/>
        <a:p>
          <a:pPr>
            <a:lnSpc>
              <a:spcPct val="100000"/>
            </a:lnSpc>
          </a:pPr>
          <a:r>
            <a:rPr lang="en-US" dirty="0"/>
            <a:t>Corporate and business websites</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3</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BE6870BC-1256-4655-B473-8BBD2CF9CDF9}">
      <dgm:prSet phldrT="[Text]"/>
      <dgm:spPr/>
      <dgm:t>
        <a:bodyPr/>
        <a:lstStyle/>
        <a:p>
          <a:pPr>
            <a:lnSpc>
              <a:spcPct val="100000"/>
            </a:lnSpc>
            <a:defRPr b="1"/>
          </a:pPr>
          <a:r>
            <a:rPr lang="en-US" dirty="0"/>
            <a:t>Lesson 4</a:t>
          </a:r>
        </a:p>
      </dgm:t>
    </dgm:pt>
    <dgm:pt modelId="{7E2CA412-0E66-41DA-95D3-2FB91AD46A6C}" type="parTrans" cxnId="{84FD839C-266F-4C03-8DE0-B75F76F857B5}">
      <dgm:prSet/>
      <dgm:spPr/>
      <dgm:t>
        <a:bodyPr/>
        <a:lstStyle/>
        <a:p>
          <a:endParaRPr lang="en-US"/>
        </a:p>
      </dgm:t>
    </dgm:pt>
    <dgm:pt modelId="{A26BDE65-8EDF-4C71-8DBD-1721F12A736D}" type="sibTrans" cxnId="{84FD839C-266F-4C03-8DE0-B75F76F857B5}">
      <dgm:prSet/>
      <dgm:spPr/>
      <dgm:t>
        <a:bodyPr/>
        <a:lstStyle/>
        <a:p>
          <a:endParaRPr lang="en-US"/>
        </a:p>
      </dgm:t>
    </dgm:pt>
    <dgm:pt modelId="{A6338493-F59F-4561-B251-C5FB9C676B2E}">
      <dgm:prSet phldrT="[Text]"/>
      <dgm:spPr/>
      <dgm:t>
        <a:bodyPr/>
        <a:lstStyle/>
        <a:p>
          <a:pPr>
            <a:lnSpc>
              <a:spcPct val="100000"/>
            </a:lnSpc>
          </a:pPr>
          <a:r>
            <a:rPr lang="en-US" dirty="0"/>
            <a:t>One page websites</a:t>
          </a:r>
        </a:p>
      </dgm:t>
    </dgm:pt>
    <dgm:pt modelId="{0B76F646-4D02-4FBC-8B86-2870EF7A5547}" type="parTrans" cxnId="{7C6E5B76-E267-49D3-AAB2-14DBFD6C6204}">
      <dgm:prSet/>
      <dgm:spPr/>
      <dgm:t>
        <a:bodyPr/>
        <a:lstStyle/>
        <a:p>
          <a:endParaRPr lang="en-US"/>
        </a:p>
      </dgm:t>
    </dgm:pt>
    <dgm:pt modelId="{787BAA0B-20E5-425C-A50C-094E96B7A70D}" type="sibTrans" cxnId="{7C6E5B76-E267-49D3-AAB2-14DBFD6C6204}">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8">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8">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8">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8">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4" presStyleCnt="8">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5" presStyleCnt="8">
        <dgm:presLayoutVars/>
      </dgm:prSet>
      <dgm:spPr/>
    </dgm:pt>
    <dgm:pt modelId="{50F973B9-B914-4A56-8FAA-2A8266563ED9}" type="pres">
      <dgm:prSet presAssocID="{6AE82DAA-3AD4-433C-8805-0C1A10A00764}" presName="sibTrans" presStyleCnt="0"/>
      <dgm:spPr/>
    </dgm:pt>
    <dgm:pt modelId="{5BABDED8-0671-4A83-AC12-4C65CFF00804}" type="pres">
      <dgm:prSet presAssocID="{BE6870BC-1256-4655-B473-8BBD2CF9CDF9}" presName="compNode" presStyleCnt="0"/>
      <dgm:spPr/>
    </dgm:pt>
    <dgm:pt modelId="{781B6CAD-C61E-434B-AC0E-E0BA45558F2A}" type="pres">
      <dgm:prSet presAssocID="{BE6870BC-1256-4655-B473-8BBD2CF9CDF9}"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74EDED65-6CAC-4643-AABD-F17C364CF315}" type="pres">
      <dgm:prSet presAssocID="{BE6870BC-1256-4655-B473-8BBD2CF9CDF9}" presName="iconSpace" presStyleCnt="0"/>
      <dgm:spPr/>
    </dgm:pt>
    <dgm:pt modelId="{CA610464-650B-4AF4-B845-E786660D2435}" type="pres">
      <dgm:prSet presAssocID="{BE6870BC-1256-4655-B473-8BBD2CF9CDF9}" presName="parTx" presStyleLbl="revTx" presStyleIdx="6" presStyleCnt="8">
        <dgm:presLayoutVars>
          <dgm:chMax val="0"/>
          <dgm:chPref val="0"/>
        </dgm:presLayoutVars>
      </dgm:prSet>
      <dgm:spPr/>
    </dgm:pt>
    <dgm:pt modelId="{82EA8AC8-41B1-456E-94AA-3B44EA337755}" type="pres">
      <dgm:prSet presAssocID="{BE6870BC-1256-4655-B473-8BBD2CF9CDF9}" presName="txSpace" presStyleCnt="0"/>
      <dgm:spPr/>
    </dgm:pt>
    <dgm:pt modelId="{70D139D7-974C-4B53-92C4-E65451B33B12}" type="pres">
      <dgm:prSet presAssocID="{BE6870BC-1256-4655-B473-8BBD2CF9CDF9}" presName="desTx" presStyleLbl="revTx" presStyleIdx="7" presStyleCnt="8">
        <dgm:presLayoutVars/>
      </dgm:prSet>
      <dgm:spPr/>
    </dgm:pt>
  </dgm:ptLst>
  <dgm:cxnLst>
    <dgm:cxn modelId="{CAC34603-4D47-41BE-95CB-1C3ACAC203A1}" type="presOf" srcId="{A6338493-F59F-4561-B251-C5FB9C676B2E}" destId="{70D139D7-974C-4B53-92C4-E65451B33B12}" srcOrd="0" destOrd="0" presId="urn:microsoft.com/office/officeart/2018/2/layout/IconLabelDescriptionLi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22FA7A51-685C-44C0-A6D8-51DD43338C82}" type="presOf" srcId="{BE6870BC-1256-4655-B473-8BBD2CF9CDF9}" destId="{CA610464-650B-4AF4-B845-E786660D2435}" srcOrd="0" destOrd="0" presId="urn:microsoft.com/office/officeart/2018/2/layout/IconLabelDescriptionList"/>
    <dgm:cxn modelId="{7C6E5B76-E267-49D3-AAB2-14DBFD6C6204}" srcId="{BE6870BC-1256-4655-B473-8BBD2CF9CDF9}" destId="{A6338493-F59F-4561-B251-C5FB9C676B2E}" srcOrd="0" destOrd="0" parTransId="{0B76F646-4D02-4FBC-8B86-2870EF7A5547}" sibTransId="{787BAA0B-20E5-425C-A50C-094E96B7A70D}"/>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84FD839C-266F-4C03-8DE0-B75F76F857B5}" srcId="{833EB1A1-3006-4C51-9A3C-6BC2C66AE145}" destId="{BE6870BC-1256-4655-B473-8BBD2CF9CDF9}" srcOrd="3" destOrd="0" parTransId="{7E2CA412-0E66-41DA-95D3-2FB91AD46A6C}" sibTransId="{A26BDE65-8EDF-4C71-8DBD-1721F12A736D}"/>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7E56EEC1-52F8-4D64-BE87-A66B5BDC3FDB}" srcId="{227BD773-8A85-4B44-B978-EF7048A69C3E}"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2"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98DC886D-C212-45EC-B3FE-E540576002F4}" type="presParOf" srcId="{57293E35-2C8F-4265-BBE8-864D6E769CAF}" destId="{795259A0-C607-40FB-A034-57EB82405CEE}" srcOrd="4"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 modelId="{22B0467F-3650-4A5D-88FC-983343E3ED31}" type="presParOf" srcId="{57293E35-2C8F-4265-BBE8-864D6E769CAF}" destId="{50F973B9-B914-4A56-8FAA-2A8266563ED9}" srcOrd="5" destOrd="0" presId="urn:microsoft.com/office/officeart/2018/2/layout/IconLabelDescriptionList"/>
    <dgm:cxn modelId="{C67EE08D-461A-4F14-A5FB-E7CA3C5C10D4}" type="presParOf" srcId="{57293E35-2C8F-4265-BBE8-864D6E769CAF}" destId="{5BABDED8-0671-4A83-AC12-4C65CFF00804}" srcOrd="6" destOrd="0" presId="urn:microsoft.com/office/officeart/2018/2/layout/IconLabelDescriptionList"/>
    <dgm:cxn modelId="{FDCDA3FA-76C1-4927-BC4E-02C1E404E2A1}" type="presParOf" srcId="{5BABDED8-0671-4A83-AC12-4C65CFF00804}" destId="{781B6CAD-C61E-434B-AC0E-E0BA45558F2A}" srcOrd="0" destOrd="0" presId="urn:microsoft.com/office/officeart/2018/2/layout/IconLabelDescriptionList"/>
    <dgm:cxn modelId="{0992D687-C841-493D-8BCC-8DDA43D0E690}" type="presParOf" srcId="{5BABDED8-0671-4A83-AC12-4C65CFF00804}" destId="{74EDED65-6CAC-4643-AABD-F17C364CF315}" srcOrd="1" destOrd="0" presId="urn:microsoft.com/office/officeart/2018/2/layout/IconLabelDescriptionList"/>
    <dgm:cxn modelId="{FE6FF451-56B6-41A5-B6A0-87088EDDA717}" type="presParOf" srcId="{5BABDED8-0671-4A83-AC12-4C65CFF00804}" destId="{CA610464-650B-4AF4-B845-E786660D2435}" srcOrd="2" destOrd="0" presId="urn:microsoft.com/office/officeart/2018/2/layout/IconLabelDescriptionList"/>
    <dgm:cxn modelId="{F91F3F46-7D61-4A3F-B85E-E3102992C9BD}" type="presParOf" srcId="{5BABDED8-0671-4A83-AC12-4C65CFF00804}" destId="{82EA8AC8-41B1-456E-94AA-3B44EA337755}" srcOrd="3" destOrd="0" presId="urn:microsoft.com/office/officeart/2018/2/layout/IconLabelDescriptionList"/>
    <dgm:cxn modelId="{87B93D68-E40E-40B0-B463-92D82FADEEE2}" type="presParOf" srcId="{5BABDED8-0671-4A83-AC12-4C65CFF00804}" destId="{70D139D7-974C-4B53-92C4-E65451B33B1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E-commerce stores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Custom Post Type plugins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9045808C-87D7-4DDE-9418-1753F970A2CD}">
      <dgm:prSet phldrT="[Text]"/>
      <dgm:spPr/>
      <dgm:t>
        <a:bodyPr/>
        <a:lstStyle/>
        <a:p>
          <a:pPr>
            <a:lnSpc>
              <a:spcPct val="100000"/>
            </a:lnSpc>
          </a:pPr>
          <a:r>
            <a:rPr lang="en-US" dirty="0"/>
            <a:t>Creating a custom Post Type</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3</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B4B922B8-6BB1-41C8-8381-4DF48B1C92DE}">
      <dgm:prSet phldrT="[Text]"/>
      <dgm:spPr/>
      <dgm:t>
        <a:bodyPr/>
        <a:lstStyle/>
        <a:p>
          <a:pPr>
            <a:lnSpc>
              <a:spcPct val="100000"/>
            </a:lnSpc>
            <a:defRPr b="1"/>
          </a:pPr>
          <a:r>
            <a:rPr lang="en-US" dirty="0"/>
            <a:t>Lesson 4</a:t>
          </a:r>
        </a:p>
      </dgm:t>
    </dgm:pt>
    <dgm:pt modelId="{5C5CD9A8-11DE-4606-A6DA-7A345B56EB59}" type="parTrans" cxnId="{A671346F-8194-454D-B465-95F37483FD08}">
      <dgm:prSet/>
      <dgm:spPr/>
      <dgm:t>
        <a:bodyPr/>
        <a:lstStyle/>
        <a:p>
          <a:endParaRPr lang="en-US"/>
        </a:p>
      </dgm:t>
    </dgm:pt>
    <dgm:pt modelId="{4916DDB9-E25F-4F67-A8FE-535A0DE848C7}" type="sibTrans" cxnId="{A671346F-8194-454D-B465-95F37483FD08}">
      <dgm:prSet/>
      <dgm:spPr/>
      <dgm:t>
        <a:bodyPr/>
        <a:lstStyle/>
        <a:p>
          <a:endParaRPr lang="en-US"/>
        </a:p>
      </dgm:t>
    </dgm:pt>
    <dgm:pt modelId="{3B99E8E6-918D-4D99-9908-E31C159F243E}">
      <dgm:prSet phldrT="[Text]"/>
      <dgm:spPr/>
      <dgm:t>
        <a:bodyPr/>
        <a:lstStyle/>
        <a:p>
          <a:pPr>
            <a:lnSpc>
              <a:spcPct val="100000"/>
            </a:lnSpc>
          </a:pPr>
          <a:r>
            <a:rPr lang="en-US" dirty="0"/>
            <a:t>Search Engine Optimization (SEO)</a:t>
          </a:r>
        </a:p>
      </dgm:t>
    </dgm:pt>
    <dgm:pt modelId="{36337E06-92A8-417D-A288-709DC78EBFD0}" type="parTrans" cxnId="{728A935F-6DF4-4027-A5B2-742AF10F4752}">
      <dgm:prSet/>
      <dgm:spPr/>
      <dgm:t>
        <a:bodyPr/>
        <a:lstStyle/>
        <a:p>
          <a:endParaRPr lang="en-US"/>
        </a:p>
      </dgm:t>
    </dgm:pt>
    <dgm:pt modelId="{A6495868-D0FB-496C-8702-7B240F8CF858}" type="sibTrans" cxnId="{728A935F-6DF4-4027-A5B2-742AF10F4752}">
      <dgm:prSet/>
      <dgm:spPr/>
      <dgm:t>
        <a:bodyPr/>
        <a:lstStyle/>
        <a:p>
          <a:endParaRPr lang="en-US"/>
        </a:p>
      </dgm:t>
    </dgm:pt>
    <dgm:pt modelId="{CDE9F435-9858-4124-B031-2798DEFB115D}">
      <dgm:prSet phldrT="[Text]"/>
      <dgm:spPr/>
      <dgm:t>
        <a:bodyPr/>
        <a:lstStyle/>
        <a:p>
          <a:r>
            <a:rPr lang="en-US" dirty="0"/>
            <a:t>Sample_products.csv</a:t>
          </a:r>
        </a:p>
      </dgm:t>
    </dgm:pt>
    <dgm:pt modelId="{C1BBE77D-93FB-4A6D-B4DC-5AF2B1FA06DE}" type="parTrans" cxnId="{17B11F5F-107B-4CDF-93C5-A049AA762B17}">
      <dgm:prSet/>
      <dgm:spPr/>
      <dgm:t>
        <a:bodyPr/>
        <a:lstStyle/>
        <a:p>
          <a:endParaRPr lang="en-US"/>
        </a:p>
      </dgm:t>
    </dgm:pt>
    <dgm:pt modelId="{B2D54647-6C08-47DA-A679-A11CBCFE8DB9}" type="sibTrans" cxnId="{17B11F5F-107B-4CDF-93C5-A049AA762B17}">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8">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8" custScaleX="113994">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8">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8">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4" presStyleCnt="8">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5" presStyleCnt="8">
        <dgm:presLayoutVars/>
      </dgm:prSet>
      <dgm:spPr/>
    </dgm:pt>
    <dgm:pt modelId="{74F62555-7EDF-44A7-BA67-E8D314563321}" type="pres">
      <dgm:prSet presAssocID="{6AE82DAA-3AD4-433C-8805-0C1A10A00764}" presName="sibTrans" presStyleCnt="0"/>
      <dgm:spPr/>
    </dgm:pt>
    <dgm:pt modelId="{E258C789-45BF-428C-8BDE-5C12606399B7}" type="pres">
      <dgm:prSet presAssocID="{B4B922B8-6BB1-41C8-8381-4DF48B1C92DE}" presName="compNode" presStyleCnt="0"/>
      <dgm:spPr/>
    </dgm:pt>
    <dgm:pt modelId="{B6097837-FE56-4182-BF8D-DE4C1CF334DF}" type="pres">
      <dgm:prSet presAssocID="{B4B922B8-6BB1-41C8-8381-4DF48B1C92DE}"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2C8CA363-1FC4-4538-91EB-12599808B03B}" type="pres">
      <dgm:prSet presAssocID="{B4B922B8-6BB1-41C8-8381-4DF48B1C92DE}" presName="iconSpace" presStyleCnt="0"/>
      <dgm:spPr/>
    </dgm:pt>
    <dgm:pt modelId="{0C60DAC9-3203-4A63-9D0B-91DC56F768FA}" type="pres">
      <dgm:prSet presAssocID="{B4B922B8-6BB1-41C8-8381-4DF48B1C92DE}" presName="parTx" presStyleLbl="revTx" presStyleIdx="6" presStyleCnt="8">
        <dgm:presLayoutVars>
          <dgm:chMax val="0"/>
          <dgm:chPref val="0"/>
        </dgm:presLayoutVars>
      </dgm:prSet>
      <dgm:spPr/>
    </dgm:pt>
    <dgm:pt modelId="{C2E61712-A828-41BC-9D3A-838518B1536A}" type="pres">
      <dgm:prSet presAssocID="{B4B922B8-6BB1-41C8-8381-4DF48B1C92DE}" presName="txSpace" presStyleCnt="0"/>
      <dgm:spPr/>
    </dgm:pt>
    <dgm:pt modelId="{26B2B4F2-8EB5-43E9-959C-A7C0B8517EA3}" type="pres">
      <dgm:prSet presAssocID="{B4B922B8-6BB1-41C8-8381-4DF48B1C92DE}" presName="desTx" presStyleLbl="revTx" presStyleIdx="7" presStyleCnt="8">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17B11F5F-107B-4CDF-93C5-A049AA762B17}" srcId="{121A4E49-D7FE-4C61-890E-F26433221A05}" destId="{CDE9F435-9858-4124-B031-2798DEFB115D}" srcOrd="0" destOrd="0" parTransId="{C1BBE77D-93FB-4A6D-B4DC-5AF2B1FA06DE}" sibTransId="{B2D54647-6C08-47DA-A679-A11CBCFE8DB9}"/>
    <dgm:cxn modelId="{728A935F-6DF4-4027-A5B2-742AF10F4752}" srcId="{B4B922B8-6BB1-41C8-8381-4DF48B1C92DE}" destId="{3B99E8E6-918D-4D99-9908-E31C159F243E}" srcOrd="0" destOrd="0" parTransId="{36337E06-92A8-417D-A288-709DC78EBFD0}" sibTransId="{A6495868-D0FB-496C-8702-7B240F8CF858}"/>
    <dgm:cxn modelId="{A671346F-8194-454D-B465-95F37483FD08}" srcId="{833EB1A1-3006-4C51-9A3C-6BC2C66AE145}" destId="{B4B922B8-6BB1-41C8-8381-4DF48B1C92DE}" srcOrd="3" destOrd="0" parTransId="{5C5CD9A8-11DE-4606-A6DA-7A345B56EB59}" sibTransId="{4916DDB9-E25F-4F67-A8FE-535A0DE848C7}"/>
    <dgm:cxn modelId="{29C03674-8685-4B74-B827-BA6BC7B7A7BF}" type="presOf" srcId="{CDE9F435-9858-4124-B031-2798DEFB115D}" destId="{0A9236D2-7D4D-4D50-85DB-5AF77D540342}" srcOrd="0" destOrd="1" presId="urn:microsoft.com/office/officeart/2018/2/layout/IconLabelDescriptionList"/>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C3EF25A2-76CC-46B6-A827-FE2FA8B9FA12}" type="presOf" srcId="{B4B922B8-6BB1-41C8-8381-4DF48B1C92DE}" destId="{0C60DAC9-3203-4A63-9D0B-91DC56F768FA}"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7E56EEC1-52F8-4D64-BE87-A66B5BDC3FDB}" srcId="{227BD773-8A85-4B44-B978-EF7048A69C3E}"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2" destOrd="0" parTransId="{56858013-3F7D-438B-A6B5-2B7984449495}" sibTransId="{6AE82DAA-3AD4-433C-8805-0C1A10A00764}"/>
    <dgm:cxn modelId="{4B7DDEE9-CB34-4146-92B1-E888183DD9E8}" type="presOf" srcId="{3B99E8E6-918D-4D99-9908-E31C159F243E}" destId="{26B2B4F2-8EB5-43E9-959C-A7C0B8517EA3}" srcOrd="0" destOrd="0" presId="urn:microsoft.com/office/officeart/2018/2/layout/IconLabelDescriptionList"/>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98DC886D-C212-45EC-B3FE-E540576002F4}" type="presParOf" srcId="{57293E35-2C8F-4265-BBE8-864D6E769CAF}" destId="{795259A0-C607-40FB-A034-57EB82405CEE}" srcOrd="4"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 modelId="{C7FF2652-CAA6-47EC-AA8E-19DD82136AFF}" type="presParOf" srcId="{57293E35-2C8F-4265-BBE8-864D6E769CAF}" destId="{74F62555-7EDF-44A7-BA67-E8D314563321}" srcOrd="5" destOrd="0" presId="urn:microsoft.com/office/officeart/2018/2/layout/IconLabelDescriptionList"/>
    <dgm:cxn modelId="{2951D3C1-1B31-4100-BBCA-C5440CD7629F}" type="presParOf" srcId="{57293E35-2C8F-4265-BBE8-864D6E769CAF}" destId="{E258C789-45BF-428C-8BDE-5C12606399B7}" srcOrd="6" destOrd="0" presId="urn:microsoft.com/office/officeart/2018/2/layout/IconLabelDescriptionList"/>
    <dgm:cxn modelId="{55FCDC50-3627-4BA9-86FD-5218AB660CD7}" type="presParOf" srcId="{E258C789-45BF-428C-8BDE-5C12606399B7}" destId="{B6097837-FE56-4182-BF8D-DE4C1CF334DF}" srcOrd="0" destOrd="0" presId="urn:microsoft.com/office/officeart/2018/2/layout/IconLabelDescriptionList"/>
    <dgm:cxn modelId="{3936AC6F-FA7B-4AB9-A547-E267BA4A636C}" type="presParOf" srcId="{E258C789-45BF-428C-8BDE-5C12606399B7}" destId="{2C8CA363-1FC4-4538-91EB-12599808B03B}" srcOrd="1" destOrd="0" presId="urn:microsoft.com/office/officeart/2018/2/layout/IconLabelDescriptionList"/>
    <dgm:cxn modelId="{8915E5F6-0430-4228-88E2-6895BA460FE1}" type="presParOf" srcId="{E258C789-45BF-428C-8BDE-5C12606399B7}" destId="{0C60DAC9-3203-4A63-9D0B-91DC56F768FA}" srcOrd="2" destOrd="0" presId="urn:microsoft.com/office/officeart/2018/2/layout/IconLabelDescriptionList"/>
    <dgm:cxn modelId="{63908246-7525-4069-BB5F-A6F640F571FD}" type="presParOf" srcId="{E258C789-45BF-428C-8BDE-5C12606399B7}" destId="{C2E61712-A828-41BC-9D3A-838518B1536A}" srcOrd="3" destOrd="0" presId="urn:microsoft.com/office/officeart/2018/2/layout/IconLabelDescriptionList"/>
    <dgm:cxn modelId="{B7E7D954-CE6B-4944-BE35-345C97E59028}" type="presParOf" srcId="{E258C789-45BF-428C-8BDE-5C12606399B7}" destId="{26B2B4F2-8EB5-43E9-959C-A7C0B8517EA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1919" y="719241"/>
          <a:ext cx="1046882" cy="1046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1919" y="1859702"/>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1</a:t>
          </a:r>
        </a:p>
      </dsp:txBody>
      <dsp:txXfrm>
        <a:off x="1919" y="1859702"/>
        <a:ext cx="2991093" cy="448664"/>
      </dsp:txXfrm>
    </dsp:sp>
    <dsp:sp modelId="{0A9236D2-7D4D-4D50-85DB-5AF77D540342}">
      <dsp:nvSpPr>
        <dsp:cNvPr id="0" name=""/>
        <dsp:cNvSpPr/>
      </dsp:nvSpPr>
      <dsp:spPr>
        <a:xfrm>
          <a:off x="1919" y="2351892"/>
          <a:ext cx="2991093" cy="54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The principles of WordPress security</a:t>
          </a:r>
        </a:p>
      </dsp:txBody>
      <dsp:txXfrm>
        <a:off x="1919" y="2351892"/>
        <a:ext cx="2991093" cy="543604"/>
      </dsp:txXfrm>
    </dsp:sp>
    <dsp:sp modelId="{1DC24BF2-B127-471D-8DA0-773B7E028667}">
      <dsp:nvSpPr>
        <dsp:cNvPr id="0" name=""/>
        <dsp:cNvSpPr/>
      </dsp:nvSpPr>
      <dsp:spPr>
        <a:xfrm>
          <a:off x="3516454" y="719241"/>
          <a:ext cx="1046882" cy="1046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516454" y="1859702"/>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2</a:t>
          </a:r>
        </a:p>
      </dsp:txBody>
      <dsp:txXfrm>
        <a:off x="3516454" y="1859702"/>
        <a:ext cx="2991093" cy="448664"/>
      </dsp:txXfrm>
    </dsp:sp>
    <dsp:sp modelId="{09AE3428-78F0-44E9-8F38-A15B202735D8}">
      <dsp:nvSpPr>
        <dsp:cNvPr id="0" name=""/>
        <dsp:cNvSpPr/>
      </dsp:nvSpPr>
      <dsp:spPr>
        <a:xfrm>
          <a:off x="3516454" y="2351892"/>
          <a:ext cx="2991093" cy="54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The best practices for WordPress security</a:t>
          </a:r>
        </a:p>
      </dsp:txBody>
      <dsp:txXfrm>
        <a:off x="3516454" y="2351892"/>
        <a:ext cx="2991093" cy="543604"/>
      </dsp:txXfrm>
    </dsp:sp>
    <dsp:sp modelId="{FCBB7DAA-4773-4870-B645-E74A65359885}">
      <dsp:nvSpPr>
        <dsp:cNvPr id="0" name=""/>
        <dsp:cNvSpPr/>
      </dsp:nvSpPr>
      <dsp:spPr>
        <a:xfrm>
          <a:off x="7030989" y="719241"/>
          <a:ext cx="1046882" cy="104688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7030989" y="1859702"/>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3</a:t>
          </a:r>
        </a:p>
      </dsp:txBody>
      <dsp:txXfrm>
        <a:off x="7030989" y="1859702"/>
        <a:ext cx="2991093" cy="448664"/>
      </dsp:txXfrm>
    </dsp:sp>
    <dsp:sp modelId="{9B77820A-0D90-4D85-9607-63B915A99182}">
      <dsp:nvSpPr>
        <dsp:cNvPr id="0" name=""/>
        <dsp:cNvSpPr/>
      </dsp:nvSpPr>
      <dsp:spPr>
        <a:xfrm>
          <a:off x="7030989" y="2351892"/>
          <a:ext cx="2991093" cy="54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Security plugins</a:t>
          </a:r>
        </a:p>
      </dsp:txBody>
      <dsp:txXfrm>
        <a:off x="7030989" y="2351892"/>
        <a:ext cx="2991093" cy="543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917" y="944809"/>
          <a:ext cx="775195" cy="775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917"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4</a:t>
          </a:r>
        </a:p>
      </dsp:txBody>
      <dsp:txXfrm>
        <a:off x="917" y="1794184"/>
        <a:ext cx="2214843" cy="332226"/>
      </dsp:txXfrm>
    </dsp:sp>
    <dsp:sp modelId="{0A9236D2-7D4D-4D50-85DB-5AF77D540342}">
      <dsp:nvSpPr>
        <dsp:cNvPr id="0" name=""/>
        <dsp:cNvSpPr/>
      </dsp:nvSpPr>
      <dsp:spPr>
        <a:xfrm>
          <a:off x="917"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Setting up secure user accounts</a:t>
          </a:r>
        </a:p>
      </dsp:txBody>
      <dsp:txXfrm>
        <a:off x="917" y="2160913"/>
        <a:ext cx="2214843" cy="509015"/>
      </dsp:txXfrm>
    </dsp:sp>
    <dsp:sp modelId="{89675152-01C7-4932-AF91-A37452717E7F}">
      <dsp:nvSpPr>
        <dsp:cNvPr id="0" name=""/>
        <dsp:cNvSpPr/>
      </dsp:nvSpPr>
      <dsp:spPr>
        <a:xfrm>
          <a:off x="2603358" y="944809"/>
          <a:ext cx="775195" cy="77519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4B6103-7BAC-4A80-978B-4D3B464DE36A}">
      <dsp:nvSpPr>
        <dsp:cNvPr id="0" name=""/>
        <dsp:cNvSpPr/>
      </dsp:nvSpPr>
      <dsp:spPr>
        <a:xfrm>
          <a:off x="2603358"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Lesson </a:t>
          </a:r>
          <a:r>
            <a:rPr lang="en-US" sz="2100" kern="1200" dirty="0"/>
            <a:t>5</a:t>
          </a:r>
        </a:p>
      </dsp:txBody>
      <dsp:txXfrm>
        <a:off x="2603358" y="1794184"/>
        <a:ext cx="2214843" cy="332226"/>
      </dsp:txXfrm>
    </dsp:sp>
    <dsp:sp modelId="{941DB537-8D02-44E5-9C59-A792E75837CE}">
      <dsp:nvSpPr>
        <dsp:cNvPr id="0" name=""/>
        <dsp:cNvSpPr/>
      </dsp:nvSpPr>
      <dsp:spPr>
        <a:xfrm>
          <a:off x="2603358"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User roles and abilities</a:t>
          </a:r>
        </a:p>
      </dsp:txBody>
      <dsp:txXfrm>
        <a:off x="2603358" y="2160913"/>
        <a:ext cx="2214843" cy="509015"/>
      </dsp:txXfrm>
    </dsp:sp>
    <dsp:sp modelId="{1DC24BF2-B127-471D-8DA0-773B7E028667}">
      <dsp:nvSpPr>
        <dsp:cNvPr id="0" name=""/>
        <dsp:cNvSpPr/>
      </dsp:nvSpPr>
      <dsp:spPr>
        <a:xfrm>
          <a:off x="5205800" y="944809"/>
          <a:ext cx="775195" cy="775195"/>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5205800"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6</a:t>
          </a:r>
        </a:p>
      </dsp:txBody>
      <dsp:txXfrm>
        <a:off x="5205800" y="1794184"/>
        <a:ext cx="2214843" cy="332226"/>
      </dsp:txXfrm>
    </dsp:sp>
    <dsp:sp modelId="{09AE3428-78F0-44E9-8F38-A15B202735D8}">
      <dsp:nvSpPr>
        <dsp:cNvPr id="0" name=""/>
        <dsp:cNvSpPr/>
      </dsp:nvSpPr>
      <dsp:spPr>
        <a:xfrm>
          <a:off x="5205800"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Managing users</a:t>
          </a:r>
        </a:p>
      </dsp:txBody>
      <dsp:txXfrm>
        <a:off x="5205800" y="2160913"/>
        <a:ext cx="2214843" cy="509015"/>
      </dsp:txXfrm>
    </dsp:sp>
    <dsp:sp modelId="{FCBB7DAA-4773-4870-B645-E74A65359885}">
      <dsp:nvSpPr>
        <dsp:cNvPr id="0" name=""/>
        <dsp:cNvSpPr/>
      </dsp:nvSpPr>
      <dsp:spPr>
        <a:xfrm>
          <a:off x="7808241" y="944809"/>
          <a:ext cx="775195" cy="77519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7808241"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7</a:t>
          </a:r>
        </a:p>
      </dsp:txBody>
      <dsp:txXfrm>
        <a:off x="7808241" y="1794184"/>
        <a:ext cx="2214843" cy="332226"/>
      </dsp:txXfrm>
    </dsp:sp>
    <dsp:sp modelId="{9B77820A-0D90-4D85-9607-63B915A99182}">
      <dsp:nvSpPr>
        <dsp:cNvPr id="0" name=""/>
        <dsp:cNvSpPr/>
      </dsp:nvSpPr>
      <dsp:spPr>
        <a:xfrm>
          <a:off x="7808241"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User management plugins</a:t>
          </a:r>
        </a:p>
      </dsp:txBody>
      <dsp:txXfrm>
        <a:off x="7808241" y="2160913"/>
        <a:ext cx="2214843" cy="5090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1919" y="726587"/>
          <a:ext cx="1046882" cy="1046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1919" y="1866417"/>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1</a:t>
          </a:r>
        </a:p>
      </dsp:txBody>
      <dsp:txXfrm>
        <a:off x="1919" y="1866417"/>
        <a:ext cx="2991093" cy="448664"/>
      </dsp:txXfrm>
    </dsp:sp>
    <dsp:sp modelId="{0A9236D2-7D4D-4D50-85DB-5AF77D540342}">
      <dsp:nvSpPr>
        <dsp:cNvPr id="0" name=""/>
        <dsp:cNvSpPr/>
      </dsp:nvSpPr>
      <dsp:spPr>
        <a:xfrm>
          <a:off x="1919" y="2358313"/>
          <a:ext cx="2991093" cy="529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Finding themes</a:t>
          </a:r>
        </a:p>
      </dsp:txBody>
      <dsp:txXfrm>
        <a:off x="1919" y="2358313"/>
        <a:ext cx="2991093" cy="529836"/>
      </dsp:txXfrm>
    </dsp:sp>
    <dsp:sp modelId="{1DC24BF2-B127-471D-8DA0-773B7E028667}">
      <dsp:nvSpPr>
        <dsp:cNvPr id="0" name=""/>
        <dsp:cNvSpPr/>
      </dsp:nvSpPr>
      <dsp:spPr>
        <a:xfrm>
          <a:off x="3516454" y="726587"/>
          <a:ext cx="1046882" cy="1046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516454" y="1866417"/>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2</a:t>
          </a:r>
        </a:p>
      </dsp:txBody>
      <dsp:txXfrm>
        <a:off x="3516454" y="1866417"/>
        <a:ext cx="2991093" cy="448664"/>
      </dsp:txXfrm>
    </dsp:sp>
    <dsp:sp modelId="{09AE3428-78F0-44E9-8F38-A15B202735D8}">
      <dsp:nvSpPr>
        <dsp:cNvPr id="0" name=""/>
        <dsp:cNvSpPr/>
      </dsp:nvSpPr>
      <dsp:spPr>
        <a:xfrm>
          <a:off x="3516454" y="2358313"/>
          <a:ext cx="2991093" cy="529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Factors to consider when choosing a theme</a:t>
          </a:r>
        </a:p>
      </dsp:txBody>
      <dsp:txXfrm>
        <a:off x="3516454" y="2358313"/>
        <a:ext cx="2991093" cy="529836"/>
      </dsp:txXfrm>
    </dsp:sp>
    <dsp:sp modelId="{FCBB7DAA-4773-4870-B645-E74A65359885}">
      <dsp:nvSpPr>
        <dsp:cNvPr id="0" name=""/>
        <dsp:cNvSpPr/>
      </dsp:nvSpPr>
      <dsp:spPr>
        <a:xfrm>
          <a:off x="7030989" y="726587"/>
          <a:ext cx="1046882" cy="104688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7030989" y="1866417"/>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3</a:t>
          </a:r>
        </a:p>
      </dsp:txBody>
      <dsp:txXfrm>
        <a:off x="7030989" y="1866417"/>
        <a:ext cx="2991093" cy="448664"/>
      </dsp:txXfrm>
    </dsp:sp>
    <dsp:sp modelId="{9B77820A-0D90-4D85-9607-63B915A99182}">
      <dsp:nvSpPr>
        <dsp:cNvPr id="0" name=""/>
        <dsp:cNvSpPr/>
      </dsp:nvSpPr>
      <dsp:spPr>
        <a:xfrm>
          <a:off x="7030989" y="2358313"/>
          <a:ext cx="2991093" cy="529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Installing and changing themes</a:t>
          </a:r>
        </a:p>
      </dsp:txBody>
      <dsp:txXfrm>
        <a:off x="7030989" y="2358313"/>
        <a:ext cx="2991093" cy="5298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917" y="944809"/>
          <a:ext cx="775195" cy="775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917"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1</a:t>
          </a:r>
        </a:p>
      </dsp:txBody>
      <dsp:txXfrm>
        <a:off x="917" y="1794184"/>
        <a:ext cx="2214843" cy="332226"/>
      </dsp:txXfrm>
    </dsp:sp>
    <dsp:sp modelId="{0A9236D2-7D4D-4D50-85DB-5AF77D540342}">
      <dsp:nvSpPr>
        <dsp:cNvPr id="0" name=""/>
        <dsp:cNvSpPr/>
      </dsp:nvSpPr>
      <dsp:spPr>
        <a:xfrm>
          <a:off x="917"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Menus</a:t>
          </a:r>
        </a:p>
      </dsp:txBody>
      <dsp:txXfrm>
        <a:off x="917" y="2160913"/>
        <a:ext cx="2214843" cy="509015"/>
      </dsp:txXfrm>
    </dsp:sp>
    <dsp:sp modelId="{1DC24BF2-B127-471D-8DA0-773B7E028667}">
      <dsp:nvSpPr>
        <dsp:cNvPr id="0" name=""/>
        <dsp:cNvSpPr/>
      </dsp:nvSpPr>
      <dsp:spPr>
        <a:xfrm>
          <a:off x="2603358" y="944809"/>
          <a:ext cx="775195" cy="775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2603358"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2</a:t>
          </a:r>
        </a:p>
      </dsp:txBody>
      <dsp:txXfrm>
        <a:off x="2603358" y="1794184"/>
        <a:ext cx="2214843" cy="332226"/>
      </dsp:txXfrm>
    </dsp:sp>
    <dsp:sp modelId="{09AE3428-78F0-44E9-8F38-A15B202735D8}">
      <dsp:nvSpPr>
        <dsp:cNvPr id="0" name=""/>
        <dsp:cNvSpPr/>
      </dsp:nvSpPr>
      <dsp:spPr>
        <a:xfrm>
          <a:off x="2603358"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Widgets</a:t>
          </a:r>
        </a:p>
      </dsp:txBody>
      <dsp:txXfrm>
        <a:off x="2603358" y="2160913"/>
        <a:ext cx="2214843" cy="509015"/>
      </dsp:txXfrm>
    </dsp:sp>
    <dsp:sp modelId="{FCBB7DAA-4773-4870-B645-E74A65359885}">
      <dsp:nvSpPr>
        <dsp:cNvPr id="0" name=""/>
        <dsp:cNvSpPr/>
      </dsp:nvSpPr>
      <dsp:spPr>
        <a:xfrm>
          <a:off x="5205800" y="944809"/>
          <a:ext cx="775195" cy="775195"/>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5205800"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3</a:t>
          </a:r>
        </a:p>
      </dsp:txBody>
      <dsp:txXfrm>
        <a:off x="5205800" y="1794184"/>
        <a:ext cx="2214843" cy="332226"/>
      </dsp:txXfrm>
    </dsp:sp>
    <dsp:sp modelId="{9B77820A-0D90-4D85-9607-63B915A99182}">
      <dsp:nvSpPr>
        <dsp:cNvPr id="0" name=""/>
        <dsp:cNvSpPr/>
      </dsp:nvSpPr>
      <dsp:spPr>
        <a:xfrm>
          <a:off x="5205800"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WordPress customizer</a:t>
          </a:r>
        </a:p>
      </dsp:txBody>
      <dsp:txXfrm>
        <a:off x="5205800" y="2160913"/>
        <a:ext cx="2214843" cy="509015"/>
      </dsp:txXfrm>
    </dsp:sp>
    <dsp:sp modelId="{3943ECD8-6B98-4646-83F7-69A26CE43B76}">
      <dsp:nvSpPr>
        <dsp:cNvPr id="0" name=""/>
        <dsp:cNvSpPr/>
      </dsp:nvSpPr>
      <dsp:spPr>
        <a:xfrm>
          <a:off x="7808241" y="944809"/>
          <a:ext cx="775195" cy="77519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7808241"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4</a:t>
          </a:r>
        </a:p>
      </dsp:txBody>
      <dsp:txXfrm>
        <a:off x="7808241" y="1794184"/>
        <a:ext cx="2214843" cy="332226"/>
      </dsp:txXfrm>
    </dsp:sp>
    <dsp:sp modelId="{1FE0C96F-0F41-4BFC-A492-2BF23A94BC95}">
      <dsp:nvSpPr>
        <dsp:cNvPr id="0" name=""/>
        <dsp:cNvSpPr/>
      </dsp:nvSpPr>
      <dsp:spPr>
        <a:xfrm>
          <a:off x="7808241"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AMP plugins for WordPress</a:t>
          </a:r>
        </a:p>
      </dsp:txBody>
      <dsp:txXfrm>
        <a:off x="7808241" y="2160913"/>
        <a:ext cx="2214843" cy="5090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1919" y="863795"/>
          <a:ext cx="1046882" cy="1046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1919" y="1991825"/>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1</a:t>
          </a:r>
        </a:p>
      </dsp:txBody>
      <dsp:txXfrm>
        <a:off x="1919" y="1991825"/>
        <a:ext cx="2991093" cy="448664"/>
      </dsp:txXfrm>
    </dsp:sp>
    <dsp:sp modelId="{0A9236D2-7D4D-4D50-85DB-5AF77D540342}">
      <dsp:nvSpPr>
        <dsp:cNvPr id="0" name=""/>
        <dsp:cNvSpPr/>
      </dsp:nvSpPr>
      <dsp:spPr>
        <a:xfrm>
          <a:off x="1919" y="2478232"/>
          <a:ext cx="2991093" cy="27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Integrating social media</a:t>
          </a:r>
        </a:p>
      </dsp:txBody>
      <dsp:txXfrm>
        <a:off x="1919" y="2478232"/>
        <a:ext cx="2991093" cy="272710"/>
      </dsp:txXfrm>
    </dsp:sp>
    <dsp:sp modelId="{1DC24BF2-B127-471D-8DA0-773B7E028667}">
      <dsp:nvSpPr>
        <dsp:cNvPr id="0" name=""/>
        <dsp:cNvSpPr/>
      </dsp:nvSpPr>
      <dsp:spPr>
        <a:xfrm>
          <a:off x="3516454" y="863795"/>
          <a:ext cx="1046882" cy="1046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516454" y="1991825"/>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2</a:t>
          </a:r>
        </a:p>
      </dsp:txBody>
      <dsp:txXfrm>
        <a:off x="3516454" y="1991825"/>
        <a:ext cx="2991093" cy="448664"/>
      </dsp:txXfrm>
    </dsp:sp>
    <dsp:sp modelId="{09AE3428-78F0-44E9-8F38-A15B202735D8}">
      <dsp:nvSpPr>
        <dsp:cNvPr id="0" name=""/>
        <dsp:cNvSpPr/>
      </dsp:nvSpPr>
      <dsp:spPr>
        <a:xfrm>
          <a:off x="3516454" y="2478232"/>
          <a:ext cx="2991093" cy="27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Podcasting</a:t>
          </a:r>
        </a:p>
      </dsp:txBody>
      <dsp:txXfrm>
        <a:off x="3516454" y="2478232"/>
        <a:ext cx="2991093" cy="272710"/>
      </dsp:txXfrm>
    </dsp:sp>
    <dsp:sp modelId="{FCBB7DAA-4773-4870-B645-E74A65359885}">
      <dsp:nvSpPr>
        <dsp:cNvPr id="0" name=""/>
        <dsp:cNvSpPr/>
      </dsp:nvSpPr>
      <dsp:spPr>
        <a:xfrm>
          <a:off x="7030989" y="863795"/>
          <a:ext cx="1046882" cy="104688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7030989" y="1991825"/>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3</a:t>
          </a:r>
        </a:p>
      </dsp:txBody>
      <dsp:txXfrm>
        <a:off x="7030989" y="1991825"/>
        <a:ext cx="2991093" cy="448664"/>
      </dsp:txXfrm>
    </dsp:sp>
    <dsp:sp modelId="{9B77820A-0D90-4D85-9607-63B915A99182}">
      <dsp:nvSpPr>
        <dsp:cNvPr id="0" name=""/>
        <dsp:cNvSpPr/>
      </dsp:nvSpPr>
      <dsp:spPr>
        <a:xfrm>
          <a:off x="7030989" y="2478232"/>
          <a:ext cx="2991093" cy="27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HTTPS and SSL</a:t>
          </a:r>
        </a:p>
      </dsp:txBody>
      <dsp:txXfrm>
        <a:off x="7030989" y="2478232"/>
        <a:ext cx="2991093" cy="2727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917" y="944809"/>
          <a:ext cx="775195" cy="775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917"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1</a:t>
          </a:r>
        </a:p>
      </dsp:txBody>
      <dsp:txXfrm>
        <a:off x="917" y="1794184"/>
        <a:ext cx="2214843" cy="332226"/>
      </dsp:txXfrm>
    </dsp:sp>
    <dsp:sp modelId="{0A9236D2-7D4D-4D50-85DB-5AF77D540342}">
      <dsp:nvSpPr>
        <dsp:cNvPr id="0" name=""/>
        <dsp:cNvSpPr/>
      </dsp:nvSpPr>
      <dsp:spPr>
        <a:xfrm>
          <a:off x="917"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The basics</a:t>
          </a:r>
        </a:p>
      </dsp:txBody>
      <dsp:txXfrm>
        <a:off x="917" y="2160913"/>
        <a:ext cx="2214843" cy="509015"/>
      </dsp:txXfrm>
    </dsp:sp>
    <dsp:sp modelId="{1DC24BF2-B127-471D-8DA0-773B7E028667}">
      <dsp:nvSpPr>
        <dsp:cNvPr id="0" name=""/>
        <dsp:cNvSpPr/>
      </dsp:nvSpPr>
      <dsp:spPr>
        <a:xfrm>
          <a:off x="2603358" y="944809"/>
          <a:ext cx="775195" cy="775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2603358"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2</a:t>
          </a:r>
        </a:p>
      </dsp:txBody>
      <dsp:txXfrm>
        <a:off x="2603358" y="1794184"/>
        <a:ext cx="2214843" cy="332226"/>
      </dsp:txXfrm>
    </dsp:sp>
    <dsp:sp modelId="{09AE3428-78F0-44E9-8F38-A15B202735D8}">
      <dsp:nvSpPr>
        <dsp:cNvPr id="0" name=""/>
        <dsp:cNvSpPr/>
      </dsp:nvSpPr>
      <dsp:spPr>
        <a:xfrm>
          <a:off x="2603358"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Static websites</a:t>
          </a:r>
        </a:p>
      </dsp:txBody>
      <dsp:txXfrm>
        <a:off x="2603358" y="2160913"/>
        <a:ext cx="2214843" cy="509015"/>
      </dsp:txXfrm>
    </dsp:sp>
    <dsp:sp modelId="{FCBB7DAA-4773-4870-B645-E74A65359885}">
      <dsp:nvSpPr>
        <dsp:cNvPr id="0" name=""/>
        <dsp:cNvSpPr/>
      </dsp:nvSpPr>
      <dsp:spPr>
        <a:xfrm>
          <a:off x="5205800" y="944809"/>
          <a:ext cx="775195" cy="775195"/>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5205800"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3</a:t>
          </a:r>
        </a:p>
      </dsp:txBody>
      <dsp:txXfrm>
        <a:off x="5205800" y="1794184"/>
        <a:ext cx="2214843" cy="332226"/>
      </dsp:txXfrm>
    </dsp:sp>
    <dsp:sp modelId="{9B77820A-0D90-4D85-9607-63B915A99182}">
      <dsp:nvSpPr>
        <dsp:cNvPr id="0" name=""/>
        <dsp:cNvSpPr/>
      </dsp:nvSpPr>
      <dsp:spPr>
        <a:xfrm>
          <a:off x="5205800"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Corporate and business websites</a:t>
          </a:r>
        </a:p>
      </dsp:txBody>
      <dsp:txXfrm>
        <a:off x="5205800" y="2160913"/>
        <a:ext cx="2214843" cy="509015"/>
      </dsp:txXfrm>
    </dsp:sp>
    <dsp:sp modelId="{781B6CAD-C61E-434B-AC0E-E0BA45558F2A}">
      <dsp:nvSpPr>
        <dsp:cNvPr id="0" name=""/>
        <dsp:cNvSpPr/>
      </dsp:nvSpPr>
      <dsp:spPr>
        <a:xfrm>
          <a:off x="7808241" y="944809"/>
          <a:ext cx="775195" cy="77519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10464-650B-4AF4-B845-E786660D2435}">
      <dsp:nvSpPr>
        <dsp:cNvPr id="0" name=""/>
        <dsp:cNvSpPr/>
      </dsp:nvSpPr>
      <dsp:spPr>
        <a:xfrm>
          <a:off x="7808241"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4</a:t>
          </a:r>
        </a:p>
      </dsp:txBody>
      <dsp:txXfrm>
        <a:off x="7808241" y="1794184"/>
        <a:ext cx="2214843" cy="332226"/>
      </dsp:txXfrm>
    </dsp:sp>
    <dsp:sp modelId="{70D139D7-974C-4B53-92C4-E65451B33B12}">
      <dsp:nvSpPr>
        <dsp:cNvPr id="0" name=""/>
        <dsp:cNvSpPr/>
      </dsp:nvSpPr>
      <dsp:spPr>
        <a:xfrm>
          <a:off x="7808241"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One page websites</a:t>
          </a:r>
        </a:p>
      </dsp:txBody>
      <dsp:txXfrm>
        <a:off x="7808241" y="2160913"/>
        <a:ext cx="2214843" cy="5090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153636" y="964458"/>
          <a:ext cx="751570" cy="751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153636" y="1787339"/>
          <a:ext cx="2147343" cy="322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Lesson 1</a:t>
          </a:r>
        </a:p>
      </dsp:txBody>
      <dsp:txXfrm>
        <a:off x="153636" y="1787339"/>
        <a:ext cx="2147343" cy="322101"/>
      </dsp:txXfrm>
    </dsp:sp>
    <dsp:sp modelId="{0A9236D2-7D4D-4D50-85DB-5AF77D540342}">
      <dsp:nvSpPr>
        <dsp:cNvPr id="0" name=""/>
        <dsp:cNvSpPr/>
      </dsp:nvSpPr>
      <dsp:spPr>
        <a:xfrm>
          <a:off x="3386" y="2115189"/>
          <a:ext cx="2447843" cy="535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dirty="0"/>
            <a:t>E-commerce stores</a:t>
          </a:r>
        </a:p>
        <a:p>
          <a:pPr marL="114300" lvl="1" indent="-114300" algn="l" defTabSz="666750">
            <a:lnSpc>
              <a:spcPct val="90000"/>
            </a:lnSpc>
            <a:spcBef>
              <a:spcPct val="0"/>
            </a:spcBef>
            <a:spcAft>
              <a:spcPct val="15000"/>
            </a:spcAft>
            <a:buChar char="•"/>
          </a:pPr>
          <a:r>
            <a:rPr lang="en-US" sz="1500" kern="1200" dirty="0"/>
            <a:t>Sample_products.csv</a:t>
          </a:r>
        </a:p>
      </dsp:txBody>
      <dsp:txXfrm>
        <a:off x="3386" y="2115189"/>
        <a:ext cx="2447843" cy="535090"/>
      </dsp:txXfrm>
    </dsp:sp>
    <dsp:sp modelId="{1DC24BF2-B127-471D-8DA0-773B7E028667}">
      <dsp:nvSpPr>
        <dsp:cNvPr id="0" name=""/>
        <dsp:cNvSpPr/>
      </dsp:nvSpPr>
      <dsp:spPr>
        <a:xfrm>
          <a:off x="2827014" y="978167"/>
          <a:ext cx="751570" cy="751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2827014" y="1801049"/>
          <a:ext cx="2147343" cy="322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Lesson 2</a:t>
          </a:r>
        </a:p>
      </dsp:txBody>
      <dsp:txXfrm>
        <a:off x="2827014" y="1801049"/>
        <a:ext cx="2147343" cy="322101"/>
      </dsp:txXfrm>
    </dsp:sp>
    <dsp:sp modelId="{09AE3428-78F0-44E9-8F38-A15B202735D8}">
      <dsp:nvSpPr>
        <dsp:cNvPr id="0" name=""/>
        <dsp:cNvSpPr/>
      </dsp:nvSpPr>
      <dsp:spPr>
        <a:xfrm>
          <a:off x="2827014" y="2156319"/>
          <a:ext cx="2147343" cy="480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dirty="0"/>
            <a:t>Custom Post Type plugins</a:t>
          </a:r>
        </a:p>
      </dsp:txBody>
      <dsp:txXfrm>
        <a:off x="2827014" y="2156319"/>
        <a:ext cx="2147343" cy="480251"/>
      </dsp:txXfrm>
    </dsp:sp>
    <dsp:sp modelId="{FCBB7DAA-4773-4870-B645-E74A65359885}">
      <dsp:nvSpPr>
        <dsp:cNvPr id="0" name=""/>
        <dsp:cNvSpPr/>
      </dsp:nvSpPr>
      <dsp:spPr>
        <a:xfrm>
          <a:off x="5350143" y="978167"/>
          <a:ext cx="751570" cy="75157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5350143" y="1801049"/>
          <a:ext cx="2147343" cy="322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Lesson 3</a:t>
          </a:r>
        </a:p>
      </dsp:txBody>
      <dsp:txXfrm>
        <a:off x="5350143" y="1801049"/>
        <a:ext cx="2147343" cy="322101"/>
      </dsp:txXfrm>
    </dsp:sp>
    <dsp:sp modelId="{9B77820A-0D90-4D85-9607-63B915A99182}">
      <dsp:nvSpPr>
        <dsp:cNvPr id="0" name=""/>
        <dsp:cNvSpPr/>
      </dsp:nvSpPr>
      <dsp:spPr>
        <a:xfrm>
          <a:off x="5350143" y="2156319"/>
          <a:ext cx="2147343" cy="480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dirty="0"/>
            <a:t>Creating a custom Post Type</a:t>
          </a:r>
        </a:p>
      </dsp:txBody>
      <dsp:txXfrm>
        <a:off x="5350143" y="2156319"/>
        <a:ext cx="2147343" cy="480251"/>
      </dsp:txXfrm>
    </dsp:sp>
    <dsp:sp modelId="{B6097837-FE56-4182-BF8D-DE4C1CF334DF}">
      <dsp:nvSpPr>
        <dsp:cNvPr id="0" name=""/>
        <dsp:cNvSpPr/>
      </dsp:nvSpPr>
      <dsp:spPr>
        <a:xfrm>
          <a:off x="7873272" y="978167"/>
          <a:ext cx="751570" cy="75157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60DAC9-3203-4A63-9D0B-91DC56F768FA}">
      <dsp:nvSpPr>
        <dsp:cNvPr id="0" name=""/>
        <dsp:cNvSpPr/>
      </dsp:nvSpPr>
      <dsp:spPr>
        <a:xfrm>
          <a:off x="7873272" y="1801049"/>
          <a:ext cx="2147343" cy="322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Lesson 4</a:t>
          </a:r>
        </a:p>
      </dsp:txBody>
      <dsp:txXfrm>
        <a:off x="7873272" y="1801049"/>
        <a:ext cx="2147343" cy="322101"/>
      </dsp:txXfrm>
    </dsp:sp>
    <dsp:sp modelId="{26B2B4F2-8EB5-43E9-959C-A7C0B8517EA3}">
      <dsp:nvSpPr>
        <dsp:cNvPr id="0" name=""/>
        <dsp:cNvSpPr/>
      </dsp:nvSpPr>
      <dsp:spPr>
        <a:xfrm>
          <a:off x="7873272" y="2156319"/>
          <a:ext cx="2147343" cy="480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dirty="0"/>
            <a:t>Search Engine Optimization (SEO)</a:t>
          </a:r>
        </a:p>
      </dsp:txBody>
      <dsp:txXfrm>
        <a:off x="7873272" y="2156319"/>
        <a:ext cx="2147343" cy="48025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7DD65-A0E2-41C2-B3B9-1A10AA8E1949}"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75795-962F-400F-B243-18D012347B5A}" type="slidenum">
              <a:rPr lang="en-US" smtClean="0"/>
              <a:t>‹#›</a:t>
            </a:fld>
            <a:endParaRPr lang="en-US"/>
          </a:p>
        </p:txBody>
      </p:sp>
    </p:spTree>
    <p:extLst>
      <p:ext uri="{BB962C8B-B14F-4D97-AF65-F5344CB8AC3E}">
        <p14:creationId xmlns:p14="http://schemas.microsoft.com/office/powerpoint/2010/main" val="147576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88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9907A60-4596-47D4-831F-2FCDE63F8738}"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15109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00425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110104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8127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318134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195321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634846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421643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99484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2821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07A60-4596-47D4-831F-2FCDE63F8738}"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6780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07A60-4596-47D4-831F-2FCDE63F8738}"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94673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907A60-4596-47D4-831F-2FCDE63F8738}"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58621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07A60-4596-47D4-831F-2FCDE63F8738}"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0088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07A60-4596-47D4-831F-2FCDE63F8738}"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83120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07A60-4596-47D4-831F-2FCDE63F8738}"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66667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9907A60-4596-47D4-831F-2FCDE63F8738}" type="datetimeFigureOut">
              <a:rPr lang="en-US" smtClean="0"/>
              <a:t>4/12/2023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1BF8C4E-8FAC-4EBD-8B09-BE3ABA1A8A14}" type="slidenum">
              <a:rPr lang="en-US" smtClean="0"/>
              <a:t>‹#›</a:t>
            </a:fld>
            <a:endParaRPr lang="en-US"/>
          </a:p>
        </p:txBody>
      </p:sp>
    </p:spTree>
    <p:extLst>
      <p:ext uri="{BB962C8B-B14F-4D97-AF65-F5344CB8AC3E}">
        <p14:creationId xmlns:p14="http://schemas.microsoft.com/office/powerpoint/2010/main" val="56698737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pbeginner.com/wp-tutorials/how-to-disable-php-execution-in-certain-wordpress-director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pbeginner.com/wp-tutorials/how-to-change-the-wordpress-database-prefix-to-improve-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ordpress.org/plugins/wps-hide-log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log.hubspot.com/website/amp-plugi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hyperlink" Target="https://wordpress.com/support/sharing/" TargetMode="External"/><Relationship Id="rId2" Type="http://schemas.openxmlformats.org/officeDocument/2006/relationships/hyperlink" Target="https://wordpress.com/support/wordpress-editor/blocks/embed-block/" TargetMode="External"/><Relationship Id="rId1" Type="http://schemas.openxmlformats.org/officeDocument/2006/relationships/slideLayout" Target="../slideLayouts/slideLayout2.xml"/><Relationship Id="rId4" Type="http://schemas.openxmlformats.org/officeDocument/2006/relationships/hyperlink" Target="https://wordpress.com/support/post-automatically-to-social-media/"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podcasters.spotify.com/pod/wordpressdot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oocommerce.com/document/digital-downloadable-product-handling/#:~:text=Go%20to%3A%20WooCommerce%20%3E%20Settings%20%3E%20Products%20%3E%20Downloadable%20Product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ordpress.org/themes/" TargetMode="External"/><Relationship Id="rId2" Type="http://schemas.openxmlformats.org/officeDocument/2006/relationships/hyperlink" Target="https://wordpress.org/plugin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mysite.com/customposttyp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yoast.com/help/configuration-guide-for-yoast-seo/#h-general" TargetMode="External"/><Relationship Id="rId2" Type="http://schemas.openxmlformats.org/officeDocument/2006/relationships/hyperlink" Target="https://yoast.com/what-does-yoast-seo-d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9" name="Straight Connector 18">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DA8A1E42-1D39-4E37-65D1-417107DC70CB}"/>
              </a:ext>
            </a:extLst>
          </p:cNvPr>
          <p:cNvSpPr>
            <a:spLocks noGrp="1"/>
          </p:cNvSpPr>
          <p:nvPr>
            <p:ph type="ctrTitle"/>
          </p:nvPr>
        </p:nvSpPr>
        <p:spPr>
          <a:xfrm>
            <a:off x="684211" y="685799"/>
            <a:ext cx="8420877" cy="2971801"/>
          </a:xfrm>
        </p:spPr>
        <p:txBody>
          <a:bodyPr>
            <a:normAutofit/>
          </a:bodyPr>
          <a:lstStyle/>
          <a:p>
            <a:r>
              <a:rPr lang="en-US" dirty="0"/>
              <a:t>Wordpress - advanced</a:t>
            </a:r>
          </a:p>
        </p:txBody>
      </p:sp>
      <p:sp>
        <p:nvSpPr>
          <p:cNvPr id="3" name="Subtitle 2">
            <a:extLst>
              <a:ext uri="{FF2B5EF4-FFF2-40B4-BE49-F238E27FC236}">
                <a16:creationId xmlns:a16="http://schemas.microsoft.com/office/drawing/2014/main" id="{D04B7EC9-6C62-769B-4918-F0D7EB13D82A}"/>
              </a:ext>
            </a:extLst>
          </p:cNvPr>
          <p:cNvSpPr>
            <a:spLocks noGrp="1"/>
          </p:cNvSpPr>
          <p:nvPr>
            <p:ph type="subTitle" idx="1"/>
          </p:nvPr>
        </p:nvSpPr>
        <p:spPr>
          <a:xfrm>
            <a:off x="684212" y="3843867"/>
            <a:ext cx="6400800" cy="1947333"/>
          </a:xfrm>
        </p:spPr>
        <p:txBody>
          <a:bodyPr>
            <a:normAutofit/>
          </a:bodyPr>
          <a:lstStyle/>
          <a:p>
            <a:r>
              <a:rPr lang="en-US">
                <a:solidFill>
                  <a:schemeClr val="tx2">
                    <a:lumMod val="75000"/>
                  </a:schemeClr>
                </a:solidFill>
              </a:rPr>
              <a:t>Trish Conner-Cato</a:t>
            </a:r>
          </a:p>
        </p:txBody>
      </p:sp>
    </p:spTree>
    <p:extLst>
      <p:ext uri="{BB962C8B-B14F-4D97-AF65-F5344CB8AC3E}">
        <p14:creationId xmlns:p14="http://schemas.microsoft.com/office/powerpoint/2010/main" val="19994540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2:  best practices for wordpress security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3" name="Table 3">
            <a:extLst>
              <a:ext uri="{FF2B5EF4-FFF2-40B4-BE49-F238E27FC236}">
                <a16:creationId xmlns:a16="http://schemas.microsoft.com/office/drawing/2014/main" id="{72788ABB-6619-458C-A973-BB9359780804}"/>
              </a:ext>
            </a:extLst>
          </p:cNvPr>
          <p:cNvGraphicFramePr>
            <a:graphicFrameLocks noGrp="1"/>
          </p:cNvGraphicFramePr>
          <p:nvPr>
            <p:ph idx="1"/>
            <p:extLst>
              <p:ext uri="{D42A27DB-BD31-4B8C-83A1-F6EECF244321}">
                <p14:modId xmlns:p14="http://schemas.microsoft.com/office/powerpoint/2010/main" val="3351294207"/>
              </p:ext>
            </p:extLst>
          </p:nvPr>
        </p:nvGraphicFramePr>
        <p:xfrm>
          <a:off x="618938" y="2118315"/>
          <a:ext cx="8534400" cy="3754120"/>
        </p:xfrm>
        <a:graphic>
          <a:graphicData uri="http://schemas.openxmlformats.org/drawingml/2006/table">
            <a:tbl>
              <a:tblPr firstRow="1" bandRow="1">
                <a:tableStyleId>{3B4B98B0-60AC-42C2-AFA5-B58CD77FA1E5}</a:tableStyleId>
              </a:tblPr>
              <a:tblGrid>
                <a:gridCol w="2844800">
                  <a:extLst>
                    <a:ext uri="{9D8B030D-6E8A-4147-A177-3AD203B41FA5}">
                      <a16:colId xmlns:a16="http://schemas.microsoft.com/office/drawing/2014/main" val="1949443736"/>
                    </a:ext>
                  </a:extLst>
                </a:gridCol>
                <a:gridCol w="2844800">
                  <a:extLst>
                    <a:ext uri="{9D8B030D-6E8A-4147-A177-3AD203B41FA5}">
                      <a16:colId xmlns:a16="http://schemas.microsoft.com/office/drawing/2014/main" val="727168707"/>
                    </a:ext>
                  </a:extLst>
                </a:gridCol>
                <a:gridCol w="2844800">
                  <a:extLst>
                    <a:ext uri="{9D8B030D-6E8A-4147-A177-3AD203B41FA5}">
                      <a16:colId xmlns:a16="http://schemas.microsoft.com/office/drawing/2014/main" val="1768008602"/>
                    </a:ext>
                  </a:extLst>
                </a:gridCol>
              </a:tblGrid>
              <a:tr h="370840">
                <a:tc>
                  <a:txBody>
                    <a:bodyPr/>
                    <a:lstStyle/>
                    <a:p>
                      <a:r>
                        <a:rPr lang="en-US" dirty="0"/>
                        <a:t>Secure hosting</a:t>
                      </a:r>
                    </a:p>
                  </a:txBody>
                  <a:tcPr/>
                </a:tc>
                <a:tc>
                  <a:txBody>
                    <a:bodyPr/>
                    <a:lstStyle/>
                    <a:p>
                      <a:r>
                        <a:rPr lang="en-US" dirty="0"/>
                        <a:t>Back up website</a:t>
                      </a:r>
                    </a:p>
                  </a:txBody>
                  <a:tcPr/>
                </a:tc>
                <a:tc>
                  <a:txBody>
                    <a:bodyPr/>
                    <a:lstStyle/>
                    <a:p>
                      <a:r>
                        <a:rPr lang="en-US" dirty="0"/>
                        <a:t>Usernames to avoid:</a:t>
                      </a:r>
                    </a:p>
                    <a:p>
                      <a:r>
                        <a:rPr lang="en-US" dirty="0"/>
                        <a:t>Admin; real or nickname, personal information, title of your site</a:t>
                      </a:r>
                    </a:p>
                  </a:txBody>
                  <a:tcPr/>
                </a:tc>
                <a:extLst>
                  <a:ext uri="{0D108BD9-81ED-4DB2-BD59-A6C34878D82A}">
                    <a16:rowId xmlns:a16="http://schemas.microsoft.com/office/drawing/2014/main" val="3248525097"/>
                  </a:ext>
                </a:extLst>
              </a:tr>
              <a:tr h="370840">
                <a:tc>
                  <a:txBody>
                    <a:bodyPr/>
                    <a:lstStyle/>
                    <a:p>
                      <a:r>
                        <a:rPr lang="en-US" b="1" dirty="0"/>
                        <a:t>Strong passwords</a:t>
                      </a:r>
                    </a:p>
                  </a:txBody>
                  <a:tcPr/>
                </a:tc>
                <a:tc>
                  <a:txBody>
                    <a:bodyPr/>
                    <a:lstStyle/>
                    <a:p>
                      <a:r>
                        <a:rPr lang="en-US" b="1" dirty="0"/>
                        <a:t>Lock down login page</a:t>
                      </a:r>
                    </a:p>
                  </a:txBody>
                  <a:tcPr/>
                </a:tc>
                <a:tc>
                  <a:txBody>
                    <a:bodyPr/>
                    <a:lstStyle/>
                    <a:p>
                      <a:r>
                        <a:rPr lang="en-US" b="1" dirty="0"/>
                        <a:t>Two-step authentication</a:t>
                      </a:r>
                    </a:p>
                  </a:txBody>
                  <a:tcPr/>
                </a:tc>
                <a:extLst>
                  <a:ext uri="{0D108BD9-81ED-4DB2-BD59-A6C34878D82A}">
                    <a16:rowId xmlns:a16="http://schemas.microsoft.com/office/drawing/2014/main" val="4273575743"/>
                  </a:ext>
                </a:extLst>
              </a:tr>
              <a:tr h="370840">
                <a:tc>
                  <a:txBody>
                    <a:bodyPr/>
                    <a:lstStyle/>
                    <a:p>
                      <a:r>
                        <a:rPr lang="en-US" b="1" dirty="0"/>
                        <a:t>Automatically log out idle users</a:t>
                      </a:r>
                    </a:p>
                  </a:txBody>
                  <a:tcPr/>
                </a:tc>
                <a:tc>
                  <a:txBody>
                    <a:bodyPr/>
                    <a:lstStyle/>
                    <a:p>
                      <a:r>
                        <a:rPr lang="en-US" b="1" dirty="0"/>
                        <a:t>Add security questions to WordPress login</a:t>
                      </a:r>
                    </a:p>
                  </a:txBody>
                  <a:tcPr/>
                </a:tc>
                <a:tc>
                  <a:txBody>
                    <a:bodyPr/>
                    <a:lstStyle/>
                    <a:p>
                      <a:r>
                        <a:rPr lang="en-US" b="1" dirty="0"/>
                        <a:t>Scan for malware and vulnerabilities</a:t>
                      </a:r>
                    </a:p>
                  </a:txBody>
                  <a:tcPr/>
                </a:tc>
                <a:extLst>
                  <a:ext uri="{0D108BD9-81ED-4DB2-BD59-A6C34878D82A}">
                    <a16:rowId xmlns:a16="http://schemas.microsoft.com/office/drawing/2014/main" val="3438545911"/>
                  </a:ext>
                </a:extLst>
              </a:tr>
              <a:tr h="370840">
                <a:tc>
                  <a:txBody>
                    <a:bodyPr/>
                    <a:lstStyle/>
                    <a:p>
                      <a:r>
                        <a:rPr lang="en-US" b="1" dirty="0"/>
                        <a:t>Update themes and plugins</a:t>
                      </a:r>
                    </a:p>
                  </a:txBody>
                  <a:tcPr/>
                </a:tc>
                <a:tc>
                  <a:txBody>
                    <a:bodyPr/>
                    <a:lstStyle/>
                    <a:p>
                      <a:r>
                        <a:rPr lang="en-US" b="1" dirty="0"/>
                        <a:t>Disable file editing*</a:t>
                      </a:r>
                    </a:p>
                  </a:txBody>
                  <a:tcPr/>
                </a:tc>
                <a:tc>
                  <a:txBody>
                    <a:bodyPr/>
                    <a:lstStyle/>
                    <a:p>
                      <a:r>
                        <a:rPr lang="en-US" b="1" dirty="0"/>
                        <a:t>Disable PHP file execution*</a:t>
                      </a:r>
                    </a:p>
                  </a:txBody>
                  <a:tcPr/>
                </a:tc>
                <a:extLst>
                  <a:ext uri="{0D108BD9-81ED-4DB2-BD59-A6C34878D82A}">
                    <a16:rowId xmlns:a16="http://schemas.microsoft.com/office/drawing/2014/main" val="226771151"/>
                  </a:ext>
                </a:extLst>
              </a:tr>
              <a:tr h="370840">
                <a:tc>
                  <a:txBody>
                    <a:bodyPr/>
                    <a:lstStyle/>
                    <a:p>
                      <a:r>
                        <a:rPr lang="en-US" b="1" dirty="0"/>
                        <a:t>Change WP database prefix (wp_)*</a:t>
                      </a:r>
                    </a:p>
                  </a:txBody>
                  <a:tcPr/>
                </a:tc>
                <a:tc>
                  <a:txBody>
                    <a:bodyPr/>
                    <a:lstStyle/>
                    <a:p>
                      <a:r>
                        <a:rPr lang="en-US" b="1" dirty="0"/>
                        <a:t>Disable directory indexing and browsing*</a:t>
                      </a:r>
                    </a:p>
                  </a:txBody>
                  <a:tcPr/>
                </a:tc>
                <a:tc>
                  <a:txBody>
                    <a:bodyPr/>
                    <a:lstStyle/>
                    <a:p>
                      <a:endParaRPr lang="en-US" b="1" dirty="0"/>
                    </a:p>
                  </a:txBody>
                  <a:tcPr/>
                </a:tc>
                <a:extLst>
                  <a:ext uri="{0D108BD9-81ED-4DB2-BD59-A6C34878D82A}">
                    <a16:rowId xmlns:a16="http://schemas.microsoft.com/office/drawing/2014/main" val="1370894336"/>
                  </a:ext>
                </a:extLst>
              </a:tr>
            </a:tbl>
          </a:graphicData>
        </a:graphic>
      </p:graphicFrame>
    </p:spTree>
    <p:extLst>
      <p:ext uri="{BB962C8B-B14F-4D97-AF65-F5344CB8AC3E}">
        <p14:creationId xmlns:p14="http://schemas.microsoft.com/office/powerpoint/2010/main" val="84479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141684"/>
            <a:ext cx="11479366" cy="1507067"/>
          </a:xfrm>
        </p:spPr>
        <p:txBody>
          <a:bodyPr>
            <a:normAutofit/>
          </a:bodyPr>
          <a:lstStyle/>
          <a:p>
            <a:pPr marL="2459038" indent="-2459038"/>
            <a:r>
              <a:rPr lang="en-US" dirty="0"/>
              <a:t>Lesson 2:  best practices for wordpress security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3" name="Table 3">
            <a:extLst>
              <a:ext uri="{FF2B5EF4-FFF2-40B4-BE49-F238E27FC236}">
                <a16:creationId xmlns:a16="http://schemas.microsoft.com/office/drawing/2014/main" id="{72788ABB-6619-458C-A973-BB9359780804}"/>
              </a:ext>
            </a:extLst>
          </p:cNvPr>
          <p:cNvGraphicFramePr>
            <a:graphicFrameLocks noGrp="1"/>
          </p:cNvGraphicFramePr>
          <p:nvPr>
            <p:ph idx="1"/>
            <p:extLst>
              <p:ext uri="{D42A27DB-BD31-4B8C-83A1-F6EECF244321}">
                <p14:modId xmlns:p14="http://schemas.microsoft.com/office/powerpoint/2010/main" val="554445609"/>
              </p:ext>
            </p:extLst>
          </p:nvPr>
        </p:nvGraphicFramePr>
        <p:xfrm>
          <a:off x="544561" y="2053220"/>
          <a:ext cx="9751222" cy="3901440"/>
        </p:xfrm>
        <a:graphic>
          <a:graphicData uri="http://schemas.openxmlformats.org/drawingml/2006/table">
            <a:tbl>
              <a:tblPr firstRow="1" bandRow="1">
                <a:tableStyleId>{3B4B98B0-60AC-42C2-AFA5-B58CD77FA1E5}</a:tableStyleId>
              </a:tblPr>
              <a:tblGrid>
                <a:gridCol w="2464796">
                  <a:extLst>
                    <a:ext uri="{9D8B030D-6E8A-4147-A177-3AD203B41FA5}">
                      <a16:colId xmlns:a16="http://schemas.microsoft.com/office/drawing/2014/main" val="1949443736"/>
                    </a:ext>
                  </a:extLst>
                </a:gridCol>
                <a:gridCol w="7286426">
                  <a:extLst>
                    <a:ext uri="{9D8B030D-6E8A-4147-A177-3AD203B41FA5}">
                      <a16:colId xmlns:a16="http://schemas.microsoft.com/office/drawing/2014/main" val="727168707"/>
                    </a:ext>
                  </a:extLst>
                </a:gridCol>
              </a:tblGrid>
              <a:tr h="370840">
                <a:tc>
                  <a:txBody>
                    <a:bodyPr/>
                    <a:lstStyle/>
                    <a:p>
                      <a:r>
                        <a:rPr lang="en-US" sz="1400" dirty="0"/>
                        <a:t>Disable File Editing</a:t>
                      </a:r>
                    </a:p>
                  </a:txBody>
                  <a:tcPr/>
                </a:tc>
                <a:tc>
                  <a:txBody>
                    <a:bodyPr/>
                    <a:lstStyle/>
                    <a:p>
                      <a:r>
                        <a:rPr lang="en-US" sz="1400" dirty="0"/>
                        <a:t>WordPress comes with a set of theme and plugin editors.  These allow direct access to your site’s code.  Many WordPress users aren’t programmers and will never need to use these editors.  Hackers can use the editor to execute malicious code or delete entire parts of your website.</a:t>
                      </a:r>
                    </a:p>
                  </a:txBody>
                  <a:tcPr/>
                </a:tc>
                <a:extLst>
                  <a:ext uri="{0D108BD9-81ED-4DB2-BD59-A6C34878D82A}">
                    <a16:rowId xmlns:a16="http://schemas.microsoft.com/office/drawing/2014/main" val="3248525097"/>
                  </a:ext>
                </a:extLst>
              </a:tr>
              <a:tr h="370840">
                <a:tc>
                  <a:txBody>
                    <a:bodyPr/>
                    <a:lstStyle/>
                    <a:p>
                      <a:r>
                        <a:rPr lang="en-US" sz="1400" b="1" dirty="0"/>
                        <a:t>Disable PHP File Execution in certain directories</a:t>
                      </a:r>
                    </a:p>
                  </a:txBody>
                  <a:tcPr/>
                </a:tc>
                <a:tc>
                  <a:txBody>
                    <a:bodyPr/>
                    <a:lstStyle/>
                    <a:p>
                      <a:r>
                        <a:rPr lang="en-US" sz="1400" b="1" dirty="0"/>
                        <a:t>PHP stands for Hypertext Preprocessor.  It’s a scripting language used for dynamic web development.  Hackers can upload malware to your website in an attempt to break in.  Disabling PHP in certain directories will stop the malware from running.  </a:t>
                      </a:r>
                    </a:p>
                    <a:p>
                      <a:endParaRPr lang="en-US" sz="1400" b="1" dirty="0"/>
                    </a:p>
                    <a:p>
                      <a:r>
                        <a:rPr lang="en-US" sz="1400" b="1" dirty="0"/>
                        <a:t>There are two </a:t>
                      </a:r>
                      <a:r>
                        <a:rPr lang="en-US" sz="1400" b="1" dirty="0" err="1"/>
                        <a:t>functions.php</a:t>
                      </a:r>
                      <a:r>
                        <a:rPr lang="en-US" sz="1400" b="1" dirty="0"/>
                        <a:t> files in your WordPress website.  One for WordPress Core and an additional one in your theme.  A child theme will also have its </a:t>
                      </a:r>
                      <a:r>
                        <a:rPr lang="en-US" sz="1400" b="1" dirty="0" err="1"/>
                        <a:t>functions.php</a:t>
                      </a:r>
                      <a:r>
                        <a:rPr lang="en-US" sz="1400" b="1" dirty="0"/>
                        <a:t> file.</a:t>
                      </a:r>
                    </a:p>
                    <a:p>
                      <a:endParaRPr lang="en-US" sz="1400" b="1" dirty="0"/>
                    </a:p>
                    <a:p>
                      <a:r>
                        <a:rPr lang="en-US" sz="1400" b="1" dirty="0"/>
                        <a:t>These files exist to allow users to enter in custom PHP code to execute on pages.</a:t>
                      </a:r>
                    </a:p>
                    <a:p>
                      <a:endParaRPr lang="en-US" sz="1400" b="1" dirty="0"/>
                    </a:p>
                    <a:p>
                      <a:r>
                        <a:rPr lang="en-US" sz="1400" dirty="0">
                          <a:solidFill>
                            <a:schemeClr val="tx1"/>
                          </a:solidFill>
                          <a:hlinkClick r:id="rId2">
                            <a:extLst>
                              <a:ext uri="{A12FA001-AC4F-418D-AE19-62706E023703}">
                                <ahyp:hlinkClr xmlns:ahyp="http://schemas.microsoft.com/office/drawing/2018/hyperlinkcolor" val="tx"/>
                              </a:ext>
                            </a:extLst>
                          </a:hlinkClick>
                        </a:rPr>
                        <a:t>How to Disable PHP Execution in Certain WordPress Directories (wpbeginner.com)</a:t>
                      </a:r>
                      <a:endParaRPr lang="en-US" sz="1400" b="1" dirty="0">
                        <a:solidFill>
                          <a:schemeClr val="tx1"/>
                        </a:solidFill>
                      </a:endParaRPr>
                    </a:p>
                  </a:txBody>
                  <a:tcPr/>
                </a:tc>
                <a:extLst>
                  <a:ext uri="{0D108BD9-81ED-4DB2-BD59-A6C34878D82A}">
                    <a16:rowId xmlns:a16="http://schemas.microsoft.com/office/drawing/2014/main" val="4273575743"/>
                  </a:ext>
                </a:extLst>
              </a:tr>
              <a:tr h="370840">
                <a:tc>
                  <a:txBody>
                    <a:bodyPr/>
                    <a:lstStyle/>
                    <a:p>
                      <a:r>
                        <a:rPr lang="en-US" sz="1400" b="1" dirty="0"/>
                        <a:t>Directory browsing and indexing</a:t>
                      </a:r>
                    </a:p>
                  </a:txBody>
                  <a:tcPr/>
                </a:tc>
                <a:tc>
                  <a:txBody>
                    <a:bodyPr/>
                    <a:lstStyle/>
                    <a:p>
                      <a:r>
                        <a:rPr lang="en-US" sz="1400" b="1" dirty="0"/>
                        <a:t>Directory browsing means that people can view the content of the individual folders in your website.  </a:t>
                      </a:r>
                    </a:p>
                  </a:txBody>
                  <a:tcPr/>
                </a:tc>
                <a:extLst>
                  <a:ext uri="{0D108BD9-81ED-4DB2-BD59-A6C34878D82A}">
                    <a16:rowId xmlns:a16="http://schemas.microsoft.com/office/drawing/2014/main" val="3344929257"/>
                  </a:ext>
                </a:extLst>
              </a:tr>
            </a:tbl>
          </a:graphicData>
        </a:graphic>
      </p:graphicFrame>
    </p:spTree>
    <p:extLst>
      <p:ext uri="{BB962C8B-B14F-4D97-AF65-F5344CB8AC3E}">
        <p14:creationId xmlns:p14="http://schemas.microsoft.com/office/powerpoint/2010/main" val="394416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141684"/>
            <a:ext cx="11479366" cy="1507067"/>
          </a:xfrm>
        </p:spPr>
        <p:txBody>
          <a:bodyPr>
            <a:normAutofit/>
          </a:bodyPr>
          <a:lstStyle/>
          <a:p>
            <a:pPr marL="2459038" indent="-2459038"/>
            <a:r>
              <a:rPr lang="en-US" dirty="0"/>
              <a:t>Lesson 2:  directory browsing</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026" name="Picture 2" descr="A WordPress site with directory browsing enabled">
            <a:extLst>
              <a:ext uri="{FF2B5EF4-FFF2-40B4-BE49-F238E27FC236}">
                <a16:creationId xmlns:a16="http://schemas.microsoft.com/office/drawing/2014/main" id="{7A6AAEF4-BB35-4A79-BC2C-7FA47DD3E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099" y="1752600"/>
            <a:ext cx="6477000" cy="3352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4DA56B-B08F-49E8-B83F-0F50FB244FDA}"/>
              </a:ext>
            </a:extLst>
          </p:cNvPr>
          <p:cNvSpPr txBox="1"/>
          <p:nvPr/>
        </p:nvSpPr>
        <p:spPr>
          <a:xfrm>
            <a:off x="7166918" y="1752600"/>
            <a:ext cx="4139922" cy="3139321"/>
          </a:xfrm>
          <a:prstGeom prst="rect">
            <a:avLst/>
          </a:prstGeom>
          <a:noFill/>
        </p:spPr>
        <p:txBody>
          <a:bodyPr wrap="square" rtlCol="0">
            <a:spAutoFit/>
          </a:bodyPr>
          <a:lstStyle/>
          <a:p>
            <a:r>
              <a:rPr lang="en-US" dirty="0"/>
              <a:t>Many hosting providers automatically disable directory browsing.  To see if it is enabled, in your address bar type https://example.com/wp-includes/ - where example.com is your domain.  If you see something similar to the screenshot on the left, directory browsing is enabled.  If you get a Forbidden message, it is disabled.</a:t>
            </a:r>
          </a:p>
        </p:txBody>
      </p:sp>
    </p:spTree>
    <p:extLst>
      <p:ext uri="{BB962C8B-B14F-4D97-AF65-F5344CB8AC3E}">
        <p14:creationId xmlns:p14="http://schemas.microsoft.com/office/powerpoint/2010/main" val="3193166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2:  changing the wp database prefix</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a:bodyPr>
          <a:lstStyle/>
          <a:p>
            <a:pPr lvl="1" fontAlgn="base">
              <a:buFont typeface="Arial" panose="020B0604020202020204" pitchFamily="34" charset="0"/>
              <a:buChar char="•"/>
            </a:pPr>
            <a:r>
              <a:rPr lang="en-US" dirty="0"/>
              <a:t>WordPress Database is like a brain for your entire WordPress site because every single information is stored in there thus making it hacker’s favorite target. Spammers and hackers run automated codes for SQL injections. Well, unfortunately many people forget to change the database prefix while they install WordPress. This makes it easier for hackers to plan a mass attack by targeting the default prefix wp_. The smartest way you can protect your database is by changing the database prefix which is really easy to do on a site that you are setting up. But it takes a few steps to change the WordPress database prefix properly for your established site without completely messing it up.</a:t>
            </a:r>
          </a:p>
          <a:p>
            <a:pPr lvl="1" fontAlgn="base">
              <a:buFont typeface="Arial" panose="020B0604020202020204" pitchFamily="34" charset="0"/>
              <a:buChar char="•"/>
            </a:pPr>
            <a:r>
              <a:rPr lang="en-US" dirty="0"/>
              <a:t>Click here for step-by-step instructions:  </a:t>
            </a:r>
            <a:r>
              <a:rPr lang="en-US" dirty="0">
                <a:hlinkClick r:id="rId2">
                  <a:extLst>
                    <a:ext uri="{A12FA001-AC4F-418D-AE19-62706E023703}">
                      <ahyp:hlinkClr xmlns:ahyp="http://schemas.microsoft.com/office/drawing/2018/hyperlinkcolor" val="tx"/>
                    </a:ext>
                  </a:extLst>
                </a:hlinkClick>
              </a:rPr>
              <a:t>How to Change the WordPress Database Prefix to Improve Security (wpbeginner.com)</a:t>
            </a:r>
            <a:endParaRPr lang="en-US" dirty="0"/>
          </a:p>
        </p:txBody>
      </p:sp>
    </p:spTree>
    <p:extLst>
      <p:ext uri="{BB962C8B-B14F-4D97-AF65-F5344CB8AC3E}">
        <p14:creationId xmlns:p14="http://schemas.microsoft.com/office/powerpoint/2010/main" val="304056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356317" y="149927"/>
            <a:ext cx="11479366" cy="1507067"/>
          </a:xfrm>
        </p:spPr>
        <p:txBody>
          <a:bodyPr>
            <a:normAutofit/>
          </a:bodyPr>
          <a:lstStyle/>
          <a:p>
            <a:pPr marL="2459038" indent="-2459038"/>
            <a:r>
              <a:rPr lang="en-US" dirty="0"/>
              <a:t>Lesson 3:  security plugins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53BB6AC9-3E4F-4A20-B91E-FDFCB9CB7D3B}"/>
              </a:ext>
            </a:extLst>
          </p:cNvPr>
          <p:cNvGraphicFramePr>
            <a:graphicFrameLocks noGrp="1"/>
          </p:cNvGraphicFramePr>
          <p:nvPr>
            <p:ph idx="1"/>
            <p:extLst>
              <p:ext uri="{D42A27DB-BD31-4B8C-83A1-F6EECF244321}">
                <p14:modId xmlns:p14="http://schemas.microsoft.com/office/powerpoint/2010/main" val="1261214598"/>
              </p:ext>
            </p:extLst>
          </p:nvPr>
        </p:nvGraphicFramePr>
        <p:xfrm>
          <a:off x="412364" y="1476632"/>
          <a:ext cx="10657539" cy="3977640"/>
        </p:xfrm>
        <a:graphic>
          <a:graphicData uri="http://schemas.openxmlformats.org/drawingml/2006/table">
            <a:tbl>
              <a:tblPr firstRow="1" bandRow="1">
                <a:tableStyleId>{5C22544A-7EE6-4342-B048-85BDC9FD1C3A}</a:tableStyleId>
              </a:tblPr>
              <a:tblGrid>
                <a:gridCol w="4638663">
                  <a:extLst>
                    <a:ext uri="{9D8B030D-6E8A-4147-A177-3AD203B41FA5}">
                      <a16:colId xmlns:a16="http://schemas.microsoft.com/office/drawing/2014/main" val="1879376137"/>
                    </a:ext>
                  </a:extLst>
                </a:gridCol>
                <a:gridCol w="6018876">
                  <a:extLst>
                    <a:ext uri="{9D8B030D-6E8A-4147-A177-3AD203B41FA5}">
                      <a16:colId xmlns:a16="http://schemas.microsoft.com/office/drawing/2014/main" val="2163378475"/>
                    </a:ext>
                  </a:extLst>
                </a:gridCol>
              </a:tblGrid>
              <a:tr h="370840">
                <a:tc>
                  <a:txBody>
                    <a:bodyPr/>
                    <a:lstStyle/>
                    <a:p>
                      <a:r>
                        <a:rPr lang="en-US" dirty="0"/>
                        <a:t>Plugin</a:t>
                      </a:r>
                    </a:p>
                  </a:txBody>
                  <a:tcPr/>
                </a:tc>
                <a:tc>
                  <a:txBody>
                    <a:bodyPr/>
                    <a:lstStyle/>
                    <a:p>
                      <a:r>
                        <a:rPr lang="en-US" dirty="0"/>
                        <a:t>Function</a:t>
                      </a:r>
                    </a:p>
                  </a:txBody>
                  <a:tcPr/>
                </a:tc>
                <a:extLst>
                  <a:ext uri="{0D108BD9-81ED-4DB2-BD59-A6C34878D82A}">
                    <a16:rowId xmlns:a16="http://schemas.microsoft.com/office/drawing/2014/main" val="2559139596"/>
                  </a:ext>
                </a:extLst>
              </a:tr>
              <a:tr h="370840">
                <a:tc>
                  <a:txBody>
                    <a:bodyPr/>
                    <a:lstStyle/>
                    <a:p>
                      <a:r>
                        <a:rPr lang="en-US" dirty="0"/>
                        <a:t>Updraft Plus</a:t>
                      </a:r>
                    </a:p>
                  </a:txBody>
                  <a:tcPr/>
                </a:tc>
                <a:tc>
                  <a:txBody>
                    <a:bodyPr/>
                    <a:lstStyle/>
                    <a:p>
                      <a:r>
                        <a:rPr lang="en-US" dirty="0"/>
                        <a:t>Backup your site</a:t>
                      </a:r>
                    </a:p>
                  </a:txBody>
                  <a:tcPr/>
                </a:tc>
                <a:extLst>
                  <a:ext uri="{0D108BD9-81ED-4DB2-BD59-A6C34878D82A}">
                    <a16:rowId xmlns:a16="http://schemas.microsoft.com/office/drawing/2014/main" val="3397697292"/>
                  </a:ext>
                </a:extLst>
              </a:tr>
              <a:tr h="370840">
                <a:tc>
                  <a:txBody>
                    <a:bodyPr/>
                    <a:lstStyle/>
                    <a:p>
                      <a:r>
                        <a:rPr lang="en-US" dirty="0" err="1"/>
                        <a:t>Sucuri</a:t>
                      </a:r>
                      <a:r>
                        <a:rPr lang="en-US" dirty="0"/>
                        <a:t> Scanner</a:t>
                      </a:r>
                    </a:p>
                  </a:txBody>
                  <a:tcPr/>
                </a:tc>
                <a:tc>
                  <a:txBody>
                    <a:bodyPr/>
                    <a:lstStyle/>
                    <a:p>
                      <a:r>
                        <a:rPr lang="en-US" dirty="0"/>
                        <a:t>An auditing and monitoring system that keeps track of everything that happens on your site.</a:t>
                      </a:r>
                    </a:p>
                  </a:txBody>
                  <a:tcPr/>
                </a:tc>
                <a:extLst>
                  <a:ext uri="{0D108BD9-81ED-4DB2-BD59-A6C34878D82A}">
                    <a16:rowId xmlns:a16="http://schemas.microsoft.com/office/drawing/2014/main" val="995865081"/>
                  </a:ext>
                </a:extLst>
              </a:tr>
              <a:tr h="370840">
                <a:tc gridSpan="2">
                  <a:txBody>
                    <a:bodyPr/>
                    <a:lstStyle/>
                    <a:p>
                      <a:pPr algn="ctr"/>
                      <a:r>
                        <a:rPr lang="en-US" b="1" dirty="0"/>
                        <a:t>Lockdown Login Page</a:t>
                      </a:r>
                    </a:p>
                  </a:txBody>
                  <a:tcPr/>
                </a:tc>
                <a:tc hMerge="1">
                  <a:txBody>
                    <a:bodyPr/>
                    <a:lstStyle/>
                    <a:p>
                      <a:endParaRPr lang="en-US" dirty="0"/>
                    </a:p>
                  </a:txBody>
                  <a:tcPr/>
                </a:tc>
                <a:extLst>
                  <a:ext uri="{0D108BD9-81ED-4DB2-BD59-A6C34878D82A}">
                    <a16:rowId xmlns:a16="http://schemas.microsoft.com/office/drawing/2014/main" val="1140071843"/>
                  </a:ext>
                </a:extLst>
              </a:tr>
              <a:tr h="370840">
                <a:tc>
                  <a:txBody>
                    <a:bodyPr/>
                    <a:lstStyle/>
                    <a:p>
                      <a:r>
                        <a:rPr lang="en-US" dirty="0"/>
                        <a:t>Limit Login Attempts Reloaded</a:t>
                      </a:r>
                    </a:p>
                  </a:txBody>
                  <a:tcPr/>
                </a:tc>
                <a:tc>
                  <a:txBody>
                    <a:bodyPr/>
                    <a:lstStyle/>
                    <a:p>
                      <a:r>
                        <a:rPr lang="en-US" dirty="0"/>
                        <a:t>Limits the number of login attempts</a:t>
                      </a:r>
                    </a:p>
                  </a:txBody>
                  <a:tcPr/>
                </a:tc>
                <a:extLst>
                  <a:ext uri="{0D108BD9-81ED-4DB2-BD59-A6C34878D82A}">
                    <a16:rowId xmlns:a16="http://schemas.microsoft.com/office/drawing/2014/main" val="409141223"/>
                  </a:ext>
                </a:extLst>
              </a:tr>
              <a:tr h="370840">
                <a:tc>
                  <a:txBody>
                    <a:bodyPr/>
                    <a:lstStyle/>
                    <a:p>
                      <a:r>
                        <a:rPr lang="en-US" dirty="0" err="1"/>
                        <a:t>miniOrange</a:t>
                      </a:r>
                      <a:r>
                        <a:rPr lang="en-US" dirty="0"/>
                        <a:t> 2 Factor</a:t>
                      </a:r>
                    </a:p>
                  </a:txBody>
                  <a:tcPr/>
                </a:tc>
                <a:tc>
                  <a:txBody>
                    <a:bodyPr/>
                    <a:lstStyle/>
                    <a:p>
                      <a:r>
                        <a:rPr lang="en-US" dirty="0"/>
                        <a:t>Two-step authentication and security questions</a:t>
                      </a:r>
                    </a:p>
                  </a:txBody>
                  <a:tcPr/>
                </a:tc>
                <a:extLst>
                  <a:ext uri="{0D108BD9-81ED-4DB2-BD59-A6C34878D82A}">
                    <a16:rowId xmlns:a16="http://schemas.microsoft.com/office/drawing/2014/main" val="3539989235"/>
                  </a:ext>
                </a:extLst>
              </a:tr>
              <a:tr h="370840">
                <a:tc>
                  <a:txBody>
                    <a:bodyPr/>
                    <a:lstStyle/>
                    <a:p>
                      <a:r>
                        <a:rPr lang="en-US" dirty="0"/>
                        <a:t>Inactive Logout</a:t>
                      </a:r>
                    </a:p>
                  </a:txBody>
                  <a:tcPr/>
                </a:tc>
                <a:tc>
                  <a:txBody>
                    <a:bodyPr/>
                    <a:lstStyle/>
                    <a:p>
                      <a:r>
                        <a:rPr lang="en-US" dirty="0"/>
                        <a:t>Automatically logs out inactive users</a:t>
                      </a:r>
                    </a:p>
                  </a:txBody>
                  <a:tcPr/>
                </a:tc>
                <a:extLst>
                  <a:ext uri="{0D108BD9-81ED-4DB2-BD59-A6C34878D82A}">
                    <a16:rowId xmlns:a16="http://schemas.microsoft.com/office/drawing/2014/main" val="3103803971"/>
                  </a:ext>
                </a:extLst>
              </a:tr>
              <a:tr h="370840">
                <a:tc>
                  <a:txBody>
                    <a:bodyPr/>
                    <a:lstStyle/>
                    <a:p>
                      <a:r>
                        <a:rPr lang="en-US" dirty="0"/>
                        <a:t>WPS Hide Login</a:t>
                      </a:r>
                    </a:p>
                  </a:txBody>
                  <a:tcPr/>
                </a:tc>
                <a:tc>
                  <a:txBody>
                    <a:bodyPr/>
                    <a:lstStyle/>
                    <a:p>
                      <a:r>
                        <a:rPr lang="en-US" dirty="0"/>
                        <a:t>Change your URL to whatever you want</a:t>
                      </a:r>
                    </a:p>
                  </a:txBody>
                  <a:tcPr/>
                </a:tc>
                <a:extLst>
                  <a:ext uri="{0D108BD9-81ED-4DB2-BD59-A6C34878D82A}">
                    <a16:rowId xmlns:a16="http://schemas.microsoft.com/office/drawing/2014/main" val="2588403352"/>
                  </a:ext>
                </a:extLst>
              </a:tr>
              <a:tr h="370840">
                <a:tc>
                  <a:txBody>
                    <a:bodyPr/>
                    <a:lstStyle/>
                    <a:p>
                      <a:r>
                        <a:rPr lang="en-US" dirty="0"/>
                        <a:t>WP Activity Log</a:t>
                      </a:r>
                    </a:p>
                  </a:txBody>
                  <a:tcPr/>
                </a:tc>
                <a:tc>
                  <a:txBody>
                    <a:bodyPr/>
                    <a:lstStyle/>
                    <a:p>
                      <a:r>
                        <a:rPr lang="en-US" dirty="0"/>
                        <a:t>Logs all user activity</a:t>
                      </a:r>
                    </a:p>
                  </a:txBody>
                  <a:tcPr/>
                </a:tc>
                <a:extLst>
                  <a:ext uri="{0D108BD9-81ED-4DB2-BD59-A6C34878D82A}">
                    <a16:rowId xmlns:a16="http://schemas.microsoft.com/office/drawing/2014/main" val="2041404899"/>
                  </a:ext>
                </a:extLst>
              </a:tr>
              <a:tr h="370840">
                <a:tc>
                  <a:txBody>
                    <a:bodyPr/>
                    <a:lstStyle/>
                    <a:p>
                      <a:r>
                        <a:rPr lang="en-US" dirty="0" err="1"/>
                        <a:t>JetPack</a:t>
                      </a:r>
                      <a:endParaRPr lang="en-US" dirty="0"/>
                    </a:p>
                  </a:txBody>
                  <a:tcPr/>
                </a:tc>
                <a:tc>
                  <a:txBody>
                    <a:bodyPr/>
                    <a:lstStyle/>
                    <a:p>
                      <a:r>
                        <a:rPr lang="en-US" dirty="0"/>
                        <a:t>Security (includes </a:t>
                      </a:r>
                      <a:r>
                        <a:rPr lang="en-US" dirty="0" err="1"/>
                        <a:t>Akismet</a:t>
                      </a:r>
                      <a:r>
                        <a:rPr lang="en-US" dirty="0"/>
                        <a:t> Anti-Spam)</a:t>
                      </a:r>
                    </a:p>
                  </a:txBody>
                  <a:tcPr/>
                </a:tc>
                <a:extLst>
                  <a:ext uri="{0D108BD9-81ED-4DB2-BD59-A6C34878D82A}">
                    <a16:rowId xmlns:a16="http://schemas.microsoft.com/office/drawing/2014/main" val="3881614134"/>
                  </a:ext>
                </a:extLst>
              </a:tr>
            </a:tbl>
          </a:graphicData>
        </a:graphic>
      </p:graphicFrame>
    </p:spTree>
    <p:extLst>
      <p:ext uri="{BB962C8B-B14F-4D97-AF65-F5344CB8AC3E}">
        <p14:creationId xmlns:p14="http://schemas.microsoft.com/office/powerpoint/2010/main" val="1526225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9"/>
            <a:ext cx="11479366" cy="1128998"/>
          </a:xfrm>
        </p:spPr>
        <p:txBody>
          <a:bodyPr>
            <a:normAutofit/>
          </a:bodyPr>
          <a:lstStyle/>
          <a:p>
            <a:pPr marL="2459038" indent="-2459038"/>
            <a:r>
              <a:rPr lang="en-US" dirty="0"/>
              <a:t>Lesson 2:  WPS HIDE LOGIN PLUGIN</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1816447"/>
            <a:ext cx="8534400" cy="4127154"/>
          </a:xfrm>
        </p:spPr>
        <p:txBody>
          <a:bodyPr>
            <a:normAutofit fontScale="92500" lnSpcReduction="20000"/>
          </a:bodyPr>
          <a:lstStyle/>
          <a:p>
            <a:pPr lvl="1" fontAlgn="base">
              <a:buFont typeface="Arial" panose="020B0604020202020204" pitchFamily="34" charset="0"/>
              <a:buChar char="•"/>
            </a:pPr>
            <a:r>
              <a:rPr lang="en-US" dirty="0"/>
              <a:t>By default, the WordPress admin login is located within the same subdirectory (the last part of the URL).  Regardless of how well your website’s security is, anyone can type in your website and add the “/login” at the end of the URL.  With proper security protection like a strong password, reCAPTCHA, limited attempts before lockout, and more, you can rest easy that brute force won’t get through.</a:t>
            </a:r>
          </a:p>
          <a:p>
            <a:pPr lvl="1" fontAlgn="base">
              <a:buFont typeface="Arial" panose="020B0604020202020204" pitchFamily="34" charset="0"/>
              <a:buChar char="•"/>
            </a:pPr>
            <a:r>
              <a:rPr lang="en-US" dirty="0"/>
              <a:t>A good hacker could be able to obtain the correct login through different means, but if you were to hide admin in WordPress, it may not do them any good or, at the very least, it will stall them.</a:t>
            </a:r>
          </a:p>
          <a:p>
            <a:pPr lvl="1" fontAlgn="base">
              <a:buFont typeface="Arial" panose="020B0604020202020204" pitchFamily="34" charset="0"/>
              <a:buChar char="•"/>
            </a:pPr>
            <a:r>
              <a:rPr lang="en-US" dirty="0"/>
              <a:t>This plugin can prevent amateur hackers, not professionals.</a:t>
            </a:r>
          </a:p>
          <a:p>
            <a:pPr lvl="1" fontAlgn="base">
              <a:buFont typeface="Arial" panose="020B0604020202020204" pitchFamily="34" charset="0"/>
              <a:buChar char="•"/>
            </a:pPr>
            <a:r>
              <a:rPr lang="en-US" dirty="0"/>
              <a:t>This plugin may not work with other plugins that are hardcoded to the wp-</a:t>
            </a:r>
            <a:r>
              <a:rPr lang="en-US" dirty="0" err="1"/>
              <a:t>login.php</a:t>
            </a:r>
            <a:r>
              <a:rPr lang="en-US" dirty="0"/>
              <a:t> file.  Either the other plugins will not work correctly or they will interfere with this one.</a:t>
            </a:r>
          </a:p>
          <a:p>
            <a:pPr lvl="1" fontAlgn="base">
              <a:buFont typeface="Arial" panose="020B0604020202020204" pitchFamily="34" charset="0"/>
              <a:buChar char="•"/>
            </a:pPr>
            <a:r>
              <a:rPr lang="en-US" dirty="0"/>
              <a:t>Example:  .yoursite.com/login  to   .yoursite.com/</a:t>
            </a:r>
            <a:r>
              <a:rPr lang="en-US" dirty="0" err="1"/>
              <a:t>gdnlog</a:t>
            </a:r>
            <a:endParaRPr lang="en-US" dirty="0"/>
          </a:p>
          <a:p>
            <a:pPr lvl="1">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WPS Hide Login - WordPress Plugin | WordPress.org</a:t>
            </a:r>
            <a:endParaRPr lang="en-US" dirty="0"/>
          </a:p>
        </p:txBody>
      </p:sp>
    </p:spTree>
    <p:extLst>
      <p:ext uri="{BB962C8B-B14F-4D97-AF65-F5344CB8AC3E}">
        <p14:creationId xmlns:p14="http://schemas.microsoft.com/office/powerpoint/2010/main" val="246553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123459"/>
            <a:ext cx="11479366" cy="1161886"/>
          </a:xfrm>
        </p:spPr>
        <p:txBody>
          <a:bodyPr>
            <a:normAutofit/>
          </a:bodyPr>
          <a:lstStyle/>
          <a:p>
            <a:pPr marL="2686050" indent="-2686050"/>
            <a:r>
              <a:rPr lang="en-US" sz="3200" dirty="0"/>
              <a:t>Lesson 5:  user roles (capabilities) in wordpress</a:t>
            </a:r>
          </a:p>
        </p:txBody>
      </p:sp>
      <p:graphicFrame>
        <p:nvGraphicFramePr>
          <p:cNvPr id="5" name="Table 5">
            <a:extLst>
              <a:ext uri="{FF2B5EF4-FFF2-40B4-BE49-F238E27FC236}">
                <a16:creationId xmlns:a16="http://schemas.microsoft.com/office/drawing/2014/main" id="{4EB87317-8D0F-437D-BBCA-29AF8DA10445}"/>
              </a:ext>
            </a:extLst>
          </p:cNvPr>
          <p:cNvGraphicFramePr>
            <a:graphicFrameLocks noGrp="1"/>
          </p:cNvGraphicFramePr>
          <p:nvPr>
            <p:ph idx="1"/>
          </p:nvPr>
        </p:nvGraphicFramePr>
        <p:xfrm>
          <a:off x="590377" y="1393502"/>
          <a:ext cx="10549477" cy="4770120"/>
        </p:xfrm>
        <a:graphic>
          <a:graphicData uri="http://schemas.openxmlformats.org/drawingml/2006/table">
            <a:tbl>
              <a:tblPr firstRow="1" bandRow="1">
                <a:tableStyleId>{5C22544A-7EE6-4342-B048-85BDC9FD1C3A}</a:tableStyleId>
              </a:tblPr>
              <a:tblGrid>
                <a:gridCol w="1757171">
                  <a:extLst>
                    <a:ext uri="{9D8B030D-6E8A-4147-A177-3AD203B41FA5}">
                      <a16:colId xmlns:a16="http://schemas.microsoft.com/office/drawing/2014/main" val="1517054659"/>
                    </a:ext>
                  </a:extLst>
                </a:gridCol>
                <a:gridCol w="8792306">
                  <a:extLst>
                    <a:ext uri="{9D8B030D-6E8A-4147-A177-3AD203B41FA5}">
                      <a16:colId xmlns:a16="http://schemas.microsoft.com/office/drawing/2014/main" val="3177923633"/>
                    </a:ext>
                  </a:extLst>
                </a:gridCol>
              </a:tblGrid>
              <a:tr h="370840">
                <a:tc>
                  <a:txBody>
                    <a:bodyPr/>
                    <a:lstStyle/>
                    <a:p>
                      <a:r>
                        <a:rPr lang="en-US" sz="1400" dirty="0"/>
                        <a:t>Role</a:t>
                      </a:r>
                    </a:p>
                  </a:txBody>
                  <a:tcPr/>
                </a:tc>
                <a:tc>
                  <a:txBody>
                    <a:bodyPr/>
                    <a:lstStyle/>
                    <a:p>
                      <a:r>
                        <a:rPr lang="en-US" sz="1400" dirty="0"/>
                        <a:t>Capabilities</a:t>
                      </a:r>
                    </a:p>
                  </a:txBody>
                  <a:tcPr/>
                </a:tc>
                <a:extLst>
                  <a:ext uri="{0D108BD9-81ED-4DB2-BD59-A6C34878D82A}">
                    <a16:rowId xmlns:a16="http://schemas.microsoft.com/office/drawing/2014/main" val="1865843293"/>
                  </a:ext>
                </a:extLst>
              </a:tr>
              <a:tr h="370840">
                <a:tc>
                  <a:txBody>
                    <a:bodyPr/>
                    <a:lstStyle/>
                    <a:p>
                      <a:r>
                        <a:rPr lang="en-US" sz="1400" dirty="0"/>
                        <a:t>SEO Editor</a:t>
                      </a:r>
                    </a:p>
                  </a:txBody>
                  <a:tcPr/>
                </a:tc>
                <a:tc>
                  <a:txBody>
                    <a:bodyPr/>
                    <a:lstStyle/>
                    <a:p>
                      <a:r>
                        <a:rPr lang="en-US" sz="1400" dirty="0"/>
                        <a:t>Editor can access only the SEO content box in posts and pages and other areas where they might need to adjust.</a:t>
                      </a:r>
                    </a:p>
                  </a:txBody>
                  <a:tcPr/>
                </a:tc>
                <a:extLst>
                  <a:ext uri="{0D108BD9-81ED-4DB2-BD59-A6C34878D82A}">
                    <a16:rowId xmlns:a16="http://schemas.microsoft.com/office/drawing/2014/main" val="1641723215"/>
                  </a:ext>
                </a:extLst>
              </a:tr>
              <a:tr h="370840">
                <a:tc>
                  <a:txBody>
                    <a:bodyPr/>
                    <a:lstStyle/>
                    <a:p>
                      <a:r>
                        <a:rPr lang="en-US" sz="1400" dirty="0"/>
                        <a:t>SEO Manager</a:t>
                      </a:r>
                    </a:p>
                  </a:txBody>
                  <a:tcPr/>
                </a:tc>
                <a:tc>
                  <a:txBody>
                    <a:bodyPr/>
                    <a:lstStyle/>
                    <a:p>
                      <a:r>
                        <a:rPr lang="en-US" sz="1400" dirty="0"/>
                        <a:t>Manager has ability to edit the Yoast SEO settings and metadata information.</a:t>
                      </a:r>
                    </a:p>
                  </a:txBody>
                  <a:tcPr/>
                </a:tc>
                <a:extLst>
                  <a:ext uri="{0D108BD9-81ED-4DB2-BD59-A6C34878D82A}">
                    <a16:rowId xmlns:a16="http://schemas.microsoft.com/office/drawing/2014/main" val="1143223830"/>
                  </a:ext>
                </a:extLst>
              </a:tr>
              <a:tr h="370840">
                <a:tc>
                  <a:txBody>
                    <a:bodyPr/>
                    <a:lstStyle/>
                    <a:p>
                      <a:r>
                        <a:rPr lang="en-US" sz="1400" dirty="0"/>
                        <a:t>Subscriber</a:t>
                      </a:r>
                    </a:p>
                  </a:txBody>
                  <a:tcPr/>
                </a:tc>
                <a:tc>
                  <a:txBody>
                    <a:bodyPr/>
                    <a:lstStyle/>
                    <a:p>
                      <a:r>
                        <a:rPr lang="en-US" sz="1400" dirty="0"/>
                        <a:t>Least amount of permissions – the only part of a site that a subscriber can modify is their profile page.</a:t>
                      </a:r>
                    </a:p>
                  </a:txBody>
                  <a:tcPr/>
                </a:tc>
                <a:extLst>
                  <a:ext uri="{0D108BD9-81ED-4DB2-BD59-A6C34878D82A}">
                    <a16:rowId xmlns:a16="http://schemas.microsoft.com/office/drawing/2014/main" val="3676621396"/>
                  </a:ext>
                </a:extLst>
              </a:tr>
              <a:tr h="370840">
                <a:tc>
                  <a:txBody>
                    <a:bodyPr/>
                    <a:lstStyle/>
                    <a:p>
                      <a:r>
                        <a:rPr lang="en-US" sz="1400" dirty="0"/>
                        <a:t>Contributor</a:t>
                      </a:r>
                    </a:p>
                  </a:txBody>
                  <a:tcPr/>
                </a:tc>
                <a:tc>
                  <a:txBody>
                    <a:bodyPr/>
                    <a:lstStyle/>
                    <a:p>
                      <a:r>
                        <a:rPr lang="en-US" sz="1400" dirty="0"/>
                        <a:t>Can write posts, but has no control over publication.  Once written, the post will be submitted for proofreading by a user with more rights, who will decide whether or not it can be published.  Contributor can add categories and tags via the post editing interface.  Contributor will not be able to modify the post online and can only read comments under the posts but cannot moderate them.</a:t>
                      </a:r>
                    </a:p>
                  </a:txBody>
                  <a:tcPr/>
                </a:tc>
                <a:extLst>
                  <a:ext uri="{0D108BD9-81ED-4DB2-BD59-A6C34878D82A}">
                    <a16:rowId xmlns:a16="http://schemas.microsoft.com/office/drawing/2014/main" val="892158949"/>
                  </a:ext>
                </a:extLst>
              </a:tr>
              <a:tr h="370840">
                <a:tc>
                  <a:txBody>
                    <a:bodyPr/>
                    <a:lstStyle/>
                    <a:p>
                      <a:r>
                        <a:rPr lang="en-US" sz="1400" dirty="0"/>
                        <a:t>Author</a:t>
                      </a:r>
                    </a:p>
                  </a:txBody>
                  <a:tcPr/>
                </a:tc>
                <a:tc>
                  <a:txBody>
                    <a:bodyPr/>
                    <a:lstStyle/>
                    <a:p>
                      <a:r>
                        <a:rPr lang="en-US" sz="1400" dirty="0"/>
                        <a:t>Can publish posts, send files and add images.  Author can also modify and delete their own publications.  Author can moderate comments on their articles.  Author cannot intervene on the publications of other users.</a:t>
                      </a:r>
                    </a:p>
                  </a:txBody>
                  <a:tcPr/>
                </a:tc>
                <a:extLst>
                  <a:ext uri="{0D108BD9-81ED-4DB2-BD59-A6C34878D82A}">
                    <a16:rowId xmlns:a16="http://schemas.microsoft.com/office/drawing/2014/main" val="600455717"/>
                  </a:ext>
                </a:extLst>
              </a:tr>
              <a:tr h="370840">
                <a:tc>
                  <a:txBody>
                    <a:bodyPr/>
                    <a:lstStyle/>
                    <a:p>
                      <a:r>
                        <a:rPr lang="en-US" sz="1400" dirty="0"/>
                        <a:t>Editor</a:t>
                      </a:r>
                    </a:p>
                  </a:txBody>
                  <a:tcPr/>
                </a:tc>
                <a:tc>
                  <a:txBody>
                    <a:bodyPr/>
                    <a:lstStyle/>
                    <a:p>
                      <a:r>
                        <a:rPr lang="en-US" sz="1400" dirty="0"/>
                        <a:t>Control over all editorial matters.  Editor can publish pages  and also edit and delete them, even if created by other users.  Editor can add, modify, and delete categories and tags.  Editor can completely manage comments, and validate, moderate and delete them.</a:t>
                      </a:r>
                    </a:p>
                  </a:txBody>
                  <a:tcPr/>
                </a:tc>
                <a:extLst>
                  <a:ext uri="{0D108BD9-81ED-4DB2-BD59-A6C34878D82A}">
                    <a16:rowId xmlns:a16="http://schemas.microsoft.com/office/drawing/2014/main" val="1649993493"/>
                  </a:ext>
                </a:extLst>
              </a:tr>
              <a:tr h="370840">
                <a:tc>
                  <a:txBody>
                    <a:bodyPr/>
                    <a:lstStyle/>
                    <a:p>
                      <a:r>
                        <a:rPr lang="en-US" sz="1400" dirty="0"/>
                        <a:t>Administrator</a:t>
                      </a:r>
                    </a:p>
                  </a:txBody>
                  <a:tcPr/>
                </a:tc>
                <a:tc>
                  <a:txBody>
                    <a:bodyPr/>
                    <a:lstStyle/>
                    <a:p>
                      <a:r>
                        <a:rPr lang="en-US" sz="1400" dirty="0"/>
                        <a:t>Can do everything on your site.</a:t>
                      </a:r>
                    </a:p>
                  </a:txBody>
                  <a:tcPr/>
                </a:tc>
                <a:extLst>
                  <a:ext uri="{0D108BD9-81ED-4DB2-BD59-A6C34878D82A}">
                    <a16:rowId xmlns:a16="http://schemas.microsoft.com/office/drawing/2014/main" val="2401328707"/>
                  </a:ext>
                </a:extLst>
              </a:tr>
            </a:tbl>
          </a:graphicData>
        </a:graphic>
      </p:graphicFrame>
    </p:spTree>
    <p:extLst>
      <p:ext uri="{BB962C8B-B14F-4D97-AF65-F5344CB8AC3E}">
        <p14:creationId xmlns:p14="http://schemas.microsoft.com/office/powerpoint/2010/main" val="305261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356317" y="446494"/>
            <a:ext cx="11479366" cy="1507067"/>
          </a:xfrm>
        </p:spPr>
        <p:txBody>
          <a:bodyPr>
            <a:normAutofit/>
          </a:bodyPr>
          <a:lstStyle/>
          <a:p>
            <a:pPr marL="2459038" indent="-2459038"/>
            <a:r>
              <a:rPr lang="en-US" dirty="0"/>
              <a:t>Lesson 7:  user management plugins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53BB6AC9-3E4F-4A20-B91E-FDFCB9CB7D3B}"/>
              </a:ext>
            </a:extLst>
          </p:cNvPr>
          <p:cNvGraphicFramePr>
            <a:graphicFrameLocks noGrp="1"/>
          </p:cNvGraphicFramePr>
          <p:nvPr>
            <p:ph idx="1"/>
            <p:extLst>
              <p:ext uri="{D42A27DB-BD31-4B8C-83A1-F6EECF244321}">
                <p14:modId xmlns:p14="http://schemas.microsoft.com/office/powerpoint/2010/main" val="1523577015"/>
              </p:ext>
            </p:extLst>
          </p:nvPr>
        </p:nvGraphicFramePr>
        <p:xfrm>
          <a:off x="412365" y="2020334"/>
          <a:ext cx="8534400" cy="219964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1879376137"/>
                    </a:ext>
                  </a:extLst>
                </a:gridCol>
                <a:gridCol w="4267200">
                  <a:extLst>
                    <a:ext uri="{9D8B030D-6E8A-4147-A177-3AD203B41FA5}">
                      <a16:colId xmlns:a16="http://schemas.microsoft.com/office/drawing/2014/main" val="2163378475"/>
                    </a:ext>
                  </a:extLst>
                </a:gridCol>
              </a:tblGrid>
              <a:tr h="370840">
                <a:tc>
                  <a:txBody>
                    <a:bodyPr/>
                    <a:lstStyle/>
                    <a:p>
                      <a:r>
                        <a:rPr lang="en-US" dirty="0"/>
                        <a:t>Plugin</a:t>
                      </a:r>
                    </a:p>
                  </a:txBody>
                  <a:tcPr/>
                </a:tc>
                <a:tc>
                  <a:txBody>
                    <a:bodyPr/>
                    <a:lstStyle/>
                    <a:p>
                      <a:r>
                        <a:rPr lang="en-US" dirty="0"/>
                        <a:t>Function</a:t>
                      </a:r>
                    </a:p>
                  </a:txBody>
                  <a:tcPr/>
                </a:tc>
                <a:extLst>
                  <a:ext uri="{0D108BD9-81ED-4DB2-BD59-A6C34878D82A}">
                    <a16:rowId xmlns:a16="http://schemas.microsoft.com/office/drawing/2014/main" val="2559139596"/>
                  </a:ext>
                </a:extLst>
              </a:tr>
              <a:tr h="370840">
                <a:tc>
                  <a:txBody>
                    <a:bodyPr/>
                    <a:lstStyle/>
                    <a:p>
                      <a:r>
                        <a:rPr lang="en-US" dirty="0"/>
                        <a:t>Members</a:t>
                      </a:r>
                    </a:p>
                  </a:txBody>
                  <a:tcPr/>
                </a:tc>
                <a:tc>
                  <a:txBody>
                    <a:bodyPr/>
                    <a:lstStyle/>
                    <a:p>
                      <a:r>
                        <a:rPr lang="en-US" dirty="0"/>
                        <a:t>Lets you easily create and manage user roles and permissions in WordPress.  Also allows you to assign multiple roles to users.</a:t>
                      </a:r>
                    </a:p>
                  </a:txBody>
                  <a:tcPr/>
                </a:tc>
                <a:extLst>
                  <a:ext uri="{0D108BD9-81ED-4DB2-BD59-A6C34878D82A}">
                    <a16:rowId xmlns:a16="http://schemas.microsoft.com/office/drawing/2014/main" val="3397697292"/>
                  </a:ext>
                </a:extLst>
              </a:tr>
              <a:tr h="370840">
                <a:tc>
                  <a:txBody>
                    <a:bodyPr/>
                    <a:lstStyle/>
                    <a:p>
                      <a:r>
                        <a:rPr lang="en-US" dirty="0"/>
                        <a:t>User Switching</a:t>
                      </a:r>
                    </a:p>
                  </a:txBody>
                  <a:tcPr/>
                </a:tc>
                <a:tc>
                  <a:txBody>
                    <a:bodyPr/>
                    <a:lstStyle/>
                    <a:p>
                      <a:r>
                        <a:rPr lang="en-US" dirty="0"/>
                        <a:t>Lets you quickly switch to different user accounts.</a:t>
                      </a:r>
                    </a:p>
                  </a:txBody>
                  <a:tcPr/>
                </a:tc>
                <a:extLst>
                  <a:ext uri="{0D108BD9-81ED-4DB2-BD59-A6C34878D82A}">
                    <a16:rowId xmlns:a16="http://schemas.microsoft.com/office/drawing/2014/main" val="1806002805"/>
                  </a:ext>
                </a:extLst>
              </a:tr>
            </a:tbl>
          </a:graphicData>
        </a:graphic>
      </p:graphicFrame>
    </p:spTree>
    <p:extLst>
      <p:ext uri="{BB962C8B-B14F-4D97-AF65-F5344CB8AC3E}">
        <p14:creationId xmlns:p14="http://schemas.microsoft.com/office/powerpoint/2010/main" val="199737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2:  choosing and installing themes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3789505502"/>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357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2:  FACTORS TO CONSIDER WHEN CHOOSING A THEME</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a:bodyPr>
          <a:lstStyle/>
          <a:p>
            <a:pPr algn="l" rtl="0" fontAlgn="base">
              <a:buFont typeface="Arial" panose="020B0604020202020204" pitchFamily="34" charset="0"/>
              <a:buChar char="•"/>
            </a:pPr>
            <a:r>
              <a:rPr lang="en-US" dirty="0"/>
              <a:t>Available features based on site’s purpose</a:t>
            </a:r>
          </a:p>
          <a:p>
            <a:pPr algn="l" rtl="0" fontAlgn="base">
              <a:buFont typeface="Arial" panose="020B0604020202020204" pitchFamily="34" charset="0"/>
              <a:buChar char="•"/>
            </a:pPr>
            <a:r>
              <a:rPr lang="en-US" dirty="0"/>
              <a:t>Simplicity</a:t>
            </a:r>
          </a:p>
          <a:p>
            <a:pPr algn="l" rtl="0" fontAlgn="base">
              <a:buFont typeface="Arial" panose="020B0604020202020204" pitchFamily="34" charset="0"/>
              <a:buChar char="•"/>
            </a:pPr>
            <a:r>
              <a:rPr lang="en-US" dirty="0"/>
              <a:t>Price (budget)</a:t>
            </a:r>
          </a:p>
          <a:p>
            <a:pPr algn="l" rtl="0" fontAlgn="base">
              <a:buFont typeface="Arial" panose="020B0604020202020204" pitchFamily="34" charset="0"/>
              <a:buChar char="•"/>
            </a:pPr>
            <a:r>
              <a:rPr lang="en-US" dirty="0"/>
              <a:t>Functionality</a:t>
            </a:r>
          </a:p>
          <a:p>
            <a:pPr algn="l" rtl="0" fontAlgn="base">
              <a:buFont typeface="Arial" panose="020B0604020202020204" pitchFamily="34" charset="0"/>
              <a:buChar char="•"/>
            </a:pPr>
            <a:r>
              <a:rPr lang="en-US" dirty="0"/>
              <a:t>Customization (brand aesthetic)</a:t>
            </a:r>
          </a:p>
          <a:p>
            <a:pPr algn="l" rtl="0" fontAlgn="base">
              <a:buFont typeface="Arial" panose="020B0604020202020204" pitchFamily="34" charset="0"/>
              <a:buChar char="•"/>
            </a:pPr>
            <a:r>
              <a:rPr lang="en-US" dirty="0"/>
              <a:t>Responsiveness</a:t>
            </a:r>
          </a:p>
          <a:p>
            <a:pPr algn="l" rtl="0" fontAlgn="base">
              <a:buFont typeface="Arial" panose="020B0604020202020204" pitchFamily="34" charset="0"/>
              <a:buChar char="•"/>
            </a:pPr>
            <a:r>
              <a:rPr lang="en-US" dirty="0"/>
              <a:t>Cross-browser compatibility</a:t>
            </a:r>
          </a:p>
          <a:p>
            <a:pPr algn="l" rtl="0" fontAlgn="base">
              <a:buFont typeface="Arial" panose="020B0604020202020204" pitchFamily="34" charset="0"/>
              <a:buChar char="•"/>
            </a:pPr>
            <a:r>
              <a:rPr lang="en-US" dirty="0"/>
              <a:t>Plugin support</a:t>
            </a:r>
          </a:p>
        </p:txBody>
      </p:sp>
    </p:spTree>
    <p:extLst>
      <p:ext uri="{BB962C8B-B14F-4D97-AF65-F5344CB8AC3E}">
        <p14:creationId xmlns:p14="http://schemas.microsoft.com/office/powerpoint/2010/main" val="236478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1:  securing your wordpress website</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127244171"/>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41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3:  customizing your website appearance/design</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2130621979"/>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53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Lesson 1:  menus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1736121"/>
            <a:ext cx="8534400" cy="3615267"/>
          </a:xfrm>
        </p:spPr>
        <p:txBody>
          <a:bodyPr>
            <a:normAutofit/>
          </a:bodyPr>
          <a:lstStyle/>
          <a:p>
            <a:r>
              <a:rPr lang="en-US" dirty="0"/>
              <a:t>A menu is a list of links that are typically displayed at the top of your site.  A menu makes it easy for your visitors to find their way around your site’s pages and content.  A menu is created automatically when you start a new site.  </a:t>
            </a:r>
          </a:p>
          <a:p>
            <a:r>
              <a:rPr lang="en-US" dirty="0"/>
              <a:t>Your site’s theme can control where menus are displayed.</a:t>
            </a:r>
          </a:p>
          <a:p>
            <a:r>
              <a:rPr lang="en-US" dirty="0"/>
              <a:t>Typically, you can have multiple menu locations on your site.</a:t>
            </a:r>
          </a:p>
        </p:txBody>
      </p:sp>
    </p:spTree>
    <p:extLst>
      <p:ext uri="{BB962C8B-B14F-4D97-AF65-F5344CB8AC3E}">
        <p14:creationId xmlns:p14="http://schemas.microsoft.com/office/powerpoint/2010/main" val="722733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203476"/>
            <a:ext cx="11479366" cy="1507067"/>
          </a:xfrm>
        </p:spPr>
        <p:txBody>
          <a:bodyPr>
            <a:normAutofit/>
          </a:bodyPr>
          <a:lstStyle/>
          <a:p>
            <a:pPr marL="2686050" indent="-2686050"/>
            <a:r>
              <a:rPr lang="en-US" dirty="0"/>
              <a:t>Lesson 1:  Social Links menu</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12" name="Table 18">
            <a:extLst>
              <a:ext uri="{FF2B5EF4-FFF2-40B4-BE49-F238E27FC236}">
                <a16:creationId xmlns:a16="http://schemas.microsoft.com/office/drawing/2014/main" id="{6D9E9714-18A3-46BA-9F04-36F3075F27A1}"/>
              </a:ext>
            </a:extLst>
          </p:cNvPr>
          <p:cNvGraphicFramePr>
            <a:graphicFrameLocks noGrp="1"/>
          </p:cNvGraphicFramePr>
          <p:nvPr>
            <p:ph idx="1"/>
            <p:extLst>
              <p:ext uri="{D42A27DB-BD31-4B8C-83A1-F6EECF244321}">
                <p14:modId xmlns:p14="http://schemas.microsoft.com/office/powerpoint/2010/main" val="1777268589"/>
              </p:ext>
            </p:extLst>
          </p:nvPr>
        </p:nvGraphicFramePr>
        <p:xfrm>
          <a:off x="517395" y="1618737"/>
          <a:ext cx="8534400" cy="46177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530087766"/>
                    </a:ext>
                  </a:extLst>
                </a:gridCol>
                <a:gridCol w="2133600">
                  <a:extLst>
                    <a:ext uri="{9D8B030D-6E8A-4147-A177-3AD203B41FA5}">
                      <a16:colId xmlns:a16="http://schemas.microsoft.com/office/drawing/2014/main" val="2937435169"/>
                    </a:ext>
                  </a:extLst>
                </a:gridCol>
                <a:gridCol w="2133600">
                  <a:extLst>
                    <a:ext uri="{9D8B030D-6E8A-4147-A177-3AD203B41FA5}">
                      <a16:colId xmlns:a16="http://schemas.microsoft.com/office/drawing/2014/main" val="665069718"/>
                    </a:ext>
                  </a:extLst>
                </a:gridCol>
                <a:gridCol w="2133600">
                  <a:extLst>
                    <a:ext uri="{9D8B030D-6E8A-4147-A177-3AD203B41FA5}">
                      <a16:colId xmlns:a16="http://schemas.microsoft.com/office/drawing/2014/main" val="1590539522"/>
                    </a:ext>
                  </a:extLst>
                </a:gridCol>
              </a:tblGrid>
              <a:tr h="370840">
                <a:tc gridSpan="4">
                  <a:txBody>
                    <a:bodyPr/>
                    <a:lstStyle/>
                    <a:p>
                      <a:pPr algn="ctr"/>
                      <a:r>
                        <a:rPr lang="en-US" dirty="0"/>
                        <a:t>SUPPORTED ICONS</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932834348"/>
                  </a:ext>
                </a:extLst>
              </a:tr>
              <a:tr h="370840">
                <a:tc>
                  <a:txBody>
                    <a:bodyPr/>
                    <a:lstStyle/>
                    <a:p>
                      <a:r>
                        <a:rPr lang="en-US" dirty="0"/>
                        <a:t>500px</a:t>
                      </a:r>
                    </a:p>
                  </a:txBody>
                  <a:tcPr/>
                </a:tc>
                <a:tc>
                  <a:txBody>
                    <a:bodyPr/>
                    <a:lstStyle/>
                    <a:p>
                      <a:r>
                        <a:rPr lang="en-US" dirty="0"/>
                        <a:t>Amazon</a:t>
                      </a:r>
                    </a:p>
                  </a:txBody>
                  <a:tcPr/>
                </a:tc>
                <a:tc>
                  <a:txBody>
                    <a:bodyPr/>
                    <a:lstStyle/>
                    <a:p>
                      <a:r>
                        <a:rPr lang="en-US" dirty="0"/>
                        <a:t>Apple</a:t>
                      </a:r>
                    </a:p>
                  </a:txBody>
                  <a:tcPr/>
                </a:tc>
                <a:tc>
                  <a:txBody>
                    <a:bodyPr/>
                    <a:lstStyle/>
                    <a:p>
                      <a:r>
                        <a:rPr lang="en-US" dirty="0"/>
                        <a:t>Bandcamp</a:t>
                      </a:r>
                    </a:p>
                  </a:txBody>
                  <a:tcPr/>
                </a:tc>
                <a:extLst>
                  <a:ext uri="{0D108BD9-81ED-4DB2-BD59-A6C34878D82A}">
                    <a16:rowId xmlns:a16="http://schemas.microsoft.com/office/drawing/2014/main" val="3499761679"/>
                  </a:ext>
                </a:extLst>
              </a:tr>
              <a:tr h="370840">
                <a:tc>
                  <a:txBody>
                    <a:bodyPr/>
                    <a:lstStyle/>
                    <a:p>
                      <a:r>
                        <a:rPr lang="en-US" dirty="0" err="1"/>
                        <a:t>Behance</a:t>
                      </a:r>
                      <a:endParaRPr lang="en-US" dirty="0"/>
                    </a:p>
                  </a:txBody>
                  <a:tcPr/>
                </a:tc>
                <a:tc>
                  <a:txBody>
                    <a:bodyPr/>
                    <a:lstStyle/>
                    <a:p>
                      <a:r>
                        <a:rPr lang="en-US" dirty="0" err="1"/>
                        <a:t>CodePen</a:t>
                      </a:r>
                      <a:endParaRPr lang="en-US" dirty="0"/>
                    </a:p>
                  </a:txBody>
                  <a:tcPr/>
                </a:tc>
                <a:tc>
                  <a:txBody>
                    <a:bodyPr/>
                    <a:lstStyle/>
                    <a:p>
                      <a:r>
                        <a:rPr lang="en-US" dirty="0"/>
                        <a:t>DeviantArt</a:t>
                      </a:r>
                    </a:p>
                  </a:txBody>
                  <a:tcPr/>
                </a:tc>
                <a:tc>
                  <a:txBody>
                    <a:bodyPr/>
                    <a:lstStyle/>
                    <a:p>
                      <a:r>
                        <a:rPr lang="en-US" dirty="0"/>
                        <a:t>Digg</a:t>
                      </a:r>
                    </a:p>
                  </a:txBody>
                  <a:tcPr/>
                </a:tc>
                <a:extLst>
                  <a:ext uri="{0D108BD9-81ED-4DB2-BD59-A6C34878D82A}">
                    <a16:rowId xmlns:a16="http://schemas.microsoft.com/office/drawing/2014/main" val="2469028451"/>
                  </a:ext>
                </a:extLst>
              </a:tr>
              <a:tr h="370840">
                <a:tc>
                  <a:txBody>
                    <a:bodyPr/>
                    <a:lstStyle/>
                    <a:p>
                      <a:r>
                        <a:rPr lang="en-US" dirty="0"/>
                        <a:t>Dribble</a:t>
                      </a:r>
                    </a:p>
                  </a:txBody>
                  <a:tcPr/>
                </a:tc>
                <a:tc>
                  <a:txBody>
                    <a:bodyPr/>
                    <a:lstStyle/>
                    <a:p>
                      <a:r>
                        <a:rPr lang="en-US" dirty="0"/>
                        <a:t>Dropbox</a:t>
                      </a:r>
                    </a:p>
                  </a:txBody>
                  <a:tcPr/>
                </a:tc>
                <a:tc>
                  <a:txBody>
                    <a:bodyPr/>
                    <a:lstStyle/>
                    <a:p>
                      <a:r>
                        <a:rPr lang="en-US" dirty="0"/>
                        <a:t>Etsy</a:t>
                      </a:r>
                    </a:p>
                  </a:txBody>
                  <a:tcPr/>
                </a:tc>
                <a:tc>
                  <a:txBody>
                    <a:bodyPr/>
                    <a:lstStyle/>
                    <a:p>
                      <a:r>
                        <a:rPr lang="en-US" dirty="0"/>
                        <a:t>Facebook</a:t>
                      </a:r>
                    </a:p>
                  </a:txBody>
                  <a:tcPr/>
                </a:tc>
                <a:extLst>
                  <a:ext uri="{0D108BD9-81ED-4DB2-BD59-A6C34878D82A}">
                    <a16:rowId xmlns:a16="http://schemas.microsoft.com/office/drawing/2014/main" val="3798858254"/>
                  </a:ext>
                </a:extLst>
              </a:tr>
              <a:tr h="370840">
                <a:tc>
                  <a:txBody>
                    <a:bodyPr/>
                    <a:lstStyle/>
                    <a:p>
                      <a:r>
                        <a:rPr lang="en-US" dirty="0"/>
                        <a:t>Flickr</a:t>
                      </a:r>
                    </a:p>
                  </a:txBody>
                  <a:tcPr/>
                </a:tc>
                <a:tc>
                  <a:txBody>
                    <a:bodyPr/>
                    <a:lstStyle/>
                    <a:p>
                      <a:r>
                        <a:rPr lang="en-US" dirty="0"/>
                        <a:t>Foursquare</a:t>
                      </a:r>
                    </a:p>
                  </a:txBody>
                  <a:tcPr/>
                </a:tc>
                <a:tc>
                  <a:txBody>
                    <a:bodyPr/>
                    <a:lstStyle/>
                    <a:p>
                      <a:r>
                        <a:rPr lang="en-US" dirty="0"/>
                        <a:t>GitHub</a:t>
                      </a:r>
                    </a:p>
                  </a:txBody>
                  <a:tcPr/>
                </a:tc>
                <a:tc>
                  <a:txBody>
                    <a:bodyPr/>
                    <a:lstStyle/>
                    <a:p>
                      <a:r>
                        <a:rPr lang="en-US" dirty="0"/>
                        <a:t>Goodreads</a:t>
                      </a:r>
                    </a:p>
                  </a:txBody>
                  <a:tcPr/>
                </a:tc>
                <a:extLst>
                  <a:ext uri="{0D108BD9-81ED-4DB2-BD59-A6C34878D82A}">
                    <a16:rowId xmlns:a16="http://schemas.microsoft.com/office/drawing/2014/main" val="1427454075"/>
                  </a:ext>
                </a:extLst>
              </a:tr>
              <a:tr h="370840">
                <a:tc>
                  <a:txBody>
                    <a:bodyPr/>
                    <a:lstStyle/>
                    <a:p>
                      <a:r>
                        <a:rPr lang="en-US" dirty="0"/>
                        <a:t>Google+</a:t>
                      </a:r>
                    </a:p>
                  </a:txBody>
                  <a:tcPr/>
                </a:tc>
                <a:tc>
                  <a:txBody>
                    <a:bodyPr/>
                    <a:lstStyle/>
                    <a:p>
                      <a:r>
                        <a:rPr lang="en-US" dirty="0"/>
                        <a:t>Instagram</a:t>
                      </a:r>
                    </a:p>
                  </a:txBody>
                  <a:tcPr/>
                </a:tc>
                <a:tc>
                  <a:txBody>
                    <a:bodyPr/>
                    <a:lstStyle/>
                    <a:p>
                      <a:r>
                        <a:rPr lang="en-US" dirty="0"/>
                        <a:t>LinkedIn</a:t>
                      </a:r>
                    </a:p>
                  </a:txBody>
                  <a:tcPr/>
                </a:tc>
                <a:tc>
                  <a:txBody>
                    <a:bodyPr/>
                    <a:lstStyle/>
                    <a:p>
                      <a:r>
                        <a:rPr lang="en-US" dirty="0"/>
                        <a:t>Email (mailto: links)</a:t>
                      </a:r>
                    </a:p>
                  </a:txBody>
                  <a:tcPr/>
                </a:tc>
                <a:extLst>
                  <a:ext uri="{0D108BD9-81ED-4DB2-BD59-A6C34878D82A}">
                    <a16:rowId xmlns:a16="http://schemas.microsoft.com/office/drawing/2014/main" val="1154715381"/>
                  </a:ext>
                </a:extLst>
              </a:tr>
              <a:tr h="370840">
                <a:tc>
                  <a:txBody>
                    <a:bodyPr/>
                    <a:lstStyle/>
                    <a:p>
                      <a:r>
                        <a:rPr lang="en-US" dirty="0"/>
                        <a:t>Meetup</a:t>
                      </a:r>
                    </a:p>
                  </a:txBody>
                  <a:tcPr/>
                </a:tc>
                <a:tc>
                  <a:txBody>
                    <a:bodyPr/>
                    <a:lstStyle/>
                    <a:p>
                      <a:r>
                        <a:rPr lang="en-US" dirty="0"/>
                        <a:t>Medium</a:t>
                      </a:r>
                    </a:p>
                  </a:txBody>
                  <a:tcPr/>
                </a:tc>
                <a:tc>
                  <a:txBody>
                    <a:bodyPr/>
                    <a:lstStyle/>
                    <a:p>
                      <a:r>
                        <a:rPr lang="en-US" dirty="0"/>
                        <a:t>Pinterest</a:t>
                      </a:r>
                    </a:p>
                  </a:txBody>
                  <a:tcPr/>
                </a:tc>
                <a:tc>
                  <a:txBody>
                    <a:bodyPr/>
                    <a:lstStyle/>
                    <a:p>
                      <a:r>
                        <a:rPr lang="en-US" dirty="0"/>
                        <a:t>Pocket</a:t>
                      </a:r>
                    </a:p>
                  </a:txBody>
                  <a:tcPr/>
                </a:tc>
                <a:extLst>
                  <a:ext uri="{0D108BD9-81ED-4DB2-BD59-A6C34878D82A}">
                    <a16:rowId xmlns:a16="http://schemas.microsoft.com/office/drawing/2014/main" val="2878188853"/>
                  </a:ext>
                </a:extLst>
              </a:tr>
              <a:tr h="370840">
                <a:tc>
                  <a:txBody>
                    <a:bodyPr/>
                    <a:lstStyle/>
                    <a:p>
                      <a:r>
                        <a:rPr lang="en-US" dirty="0"/>
                        <a:t>Reddit</a:t>
                      </a:r>
                    </a:p>
                  </a:txBody>
                  <a:tcPr/>
                </a:tc>
                <a:tc>
                  <a:txBody>
                    <a:bodyPr/>
                    <a:lstStyle/>
                    <a:p>
                      <a:r>
                        <a:rPr lang="en-US" dirty="0"/>
                        <a:t>RSS Fee (URLs with /feed/)</a:t>
                      </a:r>
                    </a:p>
                  </a:txBody>
                  <a:tcPr/>
                </a:tc>
                <a:tc>
                  <a:txBody>
                    <a:bodyPr/>
                    <a:lstStyle/>
                    <a:p>
                      <a:r>
                        <a:rPr lang="en-US" dirty="0"/>
                        <a:t>Skype</a:t>
                      </a:r>
                    </a:p>
                  </a:txBody>
                  <a:tcPr/>
                </a:tc>
                <a:tc>
                  <a:txBody>
                    <a:bodyPr/>
                    <a:lstStyle/>
                    <a:p>
                      <a:r>
                        <a:rPr lang="en-US" dirty="0"/>
                        <a:t>SlideShare</a:t>
                      </a:r>
                    </a:p>
                  </a:txBody>
                  <a:tcPr/>
                </a:tc>
                <a:extLst>
                  <a:ext uri="{0D108BD9-81ED-4DB2-BD59-A6C34878D82A}">
                    <a16:rowId xmlns:a16="http://schemas.microsoft.com/office/drawing/2014/main" val="426434781"/>
                  </a:ext>
                </a:extLst>
              </a:tr>
              <a:tr h="370840">
                <a:tc>
                  <a:txBody>
                    <a:bodyPr/>
                    <a:lstStyle/>
                    <a:p>
                      <a:r>
                        <a:rPr lang="en-US" dirty="0"/>
                        <a:t>Snapchat</a:t>
                      </a:r>
                    </a:p>
                  </a:txBody>
                  <a:tcPr/>
                </a:tc>
                <a:tc>
                  <a:txBody>
                    <a:bodyPr/>
                    <a:lstStyle/>
                    <a:p>
                      <a:r>
                        <a:rPr lang="en-US" dirty="0"/>
                        <a:t>SoundCloud</a:t>
                      </a:r>
                    </a:p>
                  </a:txBody>
                  <a:tcPr/>
                </a:tc>
                <a:tc>
                  <a:txBody>
                    <a:bodyPr/>
                    <a:lstStyle/>
                    <a:p>
                      <a:r>
                        <a:rPr lang="en-US" dirty="0"/>
                        <a:t>Spotify</a:t>
                      </a:r>
                    </a:p>
                  </a:txBody>
                  <a:tcPr/>
                </a:tc>
                <a:tc>
                  <a:txBody>
                    <a:bodyPr/>
                    <a:lstStyle/>
                    <a:p>
                      <a:r>
                        <a:rPr lang="en-US" dirty="0"/>
                        <a:t>StumbleUpon</a:t>
                      </a:r>
                    </a:p>
                  </a:txBody>
                  <a:tcPr/>
                </a:tc>
                <a:extLst>
                  <a:ext uri="{0D108BD9-81ED-4DB2-BD59-A6C34878D82A}">
                    <a16:rowId xmlns:a16="http://schemas.microsoft.com/office/drawing/2014/main" val="3386625459"/>
                  </a:ext>
                </a:extLst>
              </a:tr>
              <a:tr h="370840">
                <a:tc>
                  <a:txBody>
                    <a:bodyPr/>
                    <a:lstStyle/>
                    <a:p>
                      <a:r>
                        <a:rPr lang="en-US" dirty="0"/>
                        <a:t>Tumblr</a:t>
                      </a:r>
                    </a:p>
                  </a:txBody>
                  <a:tcPr/>
                </a:tc>
                <a:tc>
                  <a:txBody>
                    <a:bodyPr/>
                    <a:lstStyle/>
                    <a:p>
                      <a:r>
                        <a:rPr lang="en-US" dirty="0"/>
                        <a:t>Twitch</a:t>
                      </a:r>
                    </a:p>
                  </a:txBody>
                  <a:tcPr/>
                </a:tc>
                <a:tc>
                  <a:txBody>
                    <a:bodyPr/>
                    <a:lstStyle/>
                    <a:p>
                      <a:r>
                        <a:rPr lang="en-US" dirty="0"/>
                        <a:t>Twitter</a:t>
                      </a:r>
                    </a:p>
                  </a:txBody>
                  <a:tcPr/>
                </a:tc>
                <a:tc>
                  <a:txBody>
                    <a:bodyPr/>
                    <a:lstStyle/>
                    <a:p>
                      <a:r>
                        <a:rPr lang="en-US" dirty="0"/>
                        <a:t>Vimeo</a:t>
                      </a:r>
                    </a:p>
                  </a:txBody>
                  <a:tcPr/>
                </a:tc>
                <a:extLst>
                  <a:ext uri="{0D108BD9-81ED-4DB2-BD59-A6C34878D82A}">
                    <a16:rowId xmlns:a16="http://schemas.microsoft.com/office/drawing/2014/main" val="2944061685"/>
                  </a:ext>
                </a:extLst>
              </a:tr>
              <a:tr h="370840">
                <a:tc>
                  <a:txBody>
                    <a:bodyPr/>
                    <a:lstStyle/>
                    <a:p>
                      <a:r>
                        <a:rPr lang="en-US" dirty="0"/>
                        <a:t>VK</a:t>
                      </a:r>
                    </a:p>
                  </a:txBody>
                  <a:tcPr/>
                </a:tc>
                <a:tc>
                  <a:txBody>
                    <a:bodyPr/>
                    <a:lstStyle/>
                    <a:p>
                      <a:r>
                        <a:rPr lang="en-US" dirty="0"/>
                        <a:t>WordPress</a:t>
                      </a:r>
                    </a:p>
                  </a:txBody>
                  <a:tcPr/>
                </a:tc>
                <a:tc>
                  <a:txBody>
                    <a:bodyPr/>
                    <a:lstStyle/>
                    <a:p>
                      <a:r>
                        <a:rPr lang="en-US" dirty="0"/>
                        <a:t>Yelp</a:t>
                      </a:r>
                    </a:p>
                  </a:txBody>
                  <a:tcPr/>
                </a:tc>
                <a:tc>
                  <a:txBody>
                    <a:bodyPr/>
                    <a:lstStyle/>
                    <a:p>
                      <a:r>
                        <a:rPr lang="en-US" dirty="0"/>
                        <a:t>YouTube</a:t>
                      </a:r>
                    </a:p>
                  </a:txBody>
                  <a:tcPr/>
                </a:tc>
                <a:extLst>
                  <a:ext uri="{0D108BD9-81ED-4DB2-BD59-A6C34878D82A}">
                    <a16:rowId xmlns:a16="http://schemas.microsoft.com/office/drawing/2014/main" val="824568240"/>
                  </a:ext>
                </a:extLst>
              </a:tr>
            </a:tbl>
          </a:graphicData>
        </a:graphic>
      </p:graphicFrame>
      <p:sp>
        <p:nvSpPr>
          <p:cNvPr id="19" name="TextBox 18">
            <a:extLst>
              <a:ext uri="{FF2B5EF4-FFF2-40B4-BE49-F238E27FC236}">
                <a16:creationId xmlns:a16="http://schemas.microsoft.com/office/drawing/2014/main" id="{A0CA45C0-FEB7-4FE0-82B9-89D7A4EFCFF4}"/>
              </a:ext>
            </a:extLst>
          </p:cNvPr>
          <p:cNvSpPr txBox="1"/>
          <p:nvPr/>
        </p:nvSpPr>
        <p:spPr>
          <a:xfrm>
            <a:off x="9314691" y="755198"/>
            <a:ext cx="2615368" cy="3077766"/>
          </a:xfrm>
          <a:prstGeom prst="rect">
            <a:avLst/>
          </a:prstGeom>
          <a:noFill/>
        </p:spPr>
        <p:txBody>
          <a:bodyPr wrap="square" rtlCol="0">
            <a:spAutoFit/>
          </a:bodyPr>
          <a:lstStyle/>
          <a:p>
            <a:r>
              <a:rPr lang="en-US" sz="1600" dirty="0"/>
              <a:t>Some themes come with a Social Links menu with icons that link to services like Twitter and Facebook so visitors can find you on social media.  If your theme does not have a Social Links menu, you can still create one by inserting a Social Icons block.</a:t>
            </a:r>
          </a:p>
          <a:p>
            <a:endParaRPr lang="en-US" sz="1600" dirty="0"/>
          </a:p>
        </p:txBody>
      </p:sp>
    </p:spTree>
    <p:extLst>
      <p:ext uri="{BB962C8B-B14F-4D97-AF65-F5344CB8AC3E}">
        <p14:creationId xmlns:p14="http://schemas.microsoft.com/office/powerpoint/2010/main" val="127239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203476"/>
            <a:ext cx="11479366" cy="1507067"/>
          </a:xfrm>
        </p:spPr>
        <p:txBody>
          <a:bodyPr>
            <a:normAutofit/>
          </a:bodyPr>
          <a:lstStyle/>
          <a:p>
            <a:pPr marL="2686050" indent="-2686050"/>
            <a:r>
              <a:rPr lang="en-US" dirty="0"/>
              <a:t>Lesson 1:  advanced menu options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5" name="Table 5">
            <a:extLst>
              <a:ext uri="{FF2B5EF4-FFF2-40B4-BE49-F238E27FC236}">
                <a16:creationId xmlns:a16="http://schemas.microsoft.com/office/drawing/2014/main" id="{0C9E4794-CF62-4B06-9C1D-996CF3B4F0E1}"/>
              </a:ext>
            </a:extLst>
          </p:cNvPr>
          <p:cNvGraphicFramePr>
            <a:graphicFrameLocks noGrp="1"/>
          </p:cNvGraphicFramePr>
          <p:nvPr>
            <p:ph idx="1"/>
            <p:extLst>
              <p:ext uri="{D42A27DB-BD31-4B8C-83A1-F6EECF244321}">
                <p14:modId xmlns:p14="http://schemas.microsoft.com/office/powerpoint/2010/main" val="63453332"/>
              </p:ext>
            </p:extLst>
          </p:nvPr>
        </p:nvGraphicFramePr>
        <p:xfrm>
          <a:off x="547738" y="1554243"/>
          <a:ext cx="10177927" cy="3860800"/>
        </p:xfrm>
        <a:graphic>
          <a:graphicData uri="http://schemas.openxmlformats.org/drawingml/2006/table">
            <a:tbl>
              <a:tblPr firstRow="1" bandRow="1">
                <a:tableStyleId>{5C22544A-7EE6-4342-B048-85BDC9FD1C3A}</a:tableStyleId>
              </a:tblPr>
              <a:tblGrid>
                <a:gridCol w="3293502">
                  <a:extLst>
                    <a:ext uri="{9D8B030D-6E8A-4147-A177-3AD203B41FA5}">
                      <a16:colId xmlns:a16="http://schemas.microsoft.com/office/drawing/2014/main" val="3209562018"/>
                    </a:ext>
                  </a:extLst>
                </a:gridCol>
                <a:gridCol w="6884425">
                  <a:extLst>
                    <a:ext uri="{9D8B030D-6E8A-4147-A177-3AD203B41FA5}">
                      <a16:colId xmlns:a16="http://schemas.microsoft.com/office/drawing/2014/main" val="969863877"/>
                    </a:ext>
                  </a:extLst>
                </a:gridCol>
              </a:tblGrid>
              <a:tr h="370840">
                <a:tc>
                  <a:txBody>
                    <a:bodyPr/>
                    <a:lstStyle/>
                    <a:p>
                      <a:r>
                        <a:rPr lang="en-US" sz="1600" dirty="0"/>
                        <a:t>Option</a:t>
                      </a:r>
                    </a:p>
                  </a:txBody>
                  <a:tcPr/>
                </a:tc>
                <a:tc>
                  <a:txBody>
                    <a:bodyPr/>
                    <a:lstStyle/>
                    <a:p>
                      <a:r>
                        <a:rPr lang="en-US" sz="1600" dirty="0"/>
                        <a:t>Description</a:t>
                      </a:r>
                    </a:p>
                  </a:txBody>
                  <a:tcPr/>
                </a:tc>
                <a:extLst>
                  <a:ext uri="{0D108BD9-81ED-4DB2-BD59-A6C34878D82A}">
                    <a16:rowId xmlns:a16="http://schemas.microsoft.com/office/drawing/2014/main" val="917315249"/>
                  </a:ext>
                </a:extLst>
              </a:tr>
              <a:tr h="370840">
                <a:tc>
                  <a:txBody>
                    <a:bodyPr/>
                    <a:lstStyle/>
                    <a:p>
                      <a:r>
                        <a:rPr lang="en-US" sz="1600" dirty="0"/>
                        <a:t>Link Targets (New Tab)</a:t>
                      </a:r>
                    </a:p>
                  </a:txBody>
                  <a:tcPr/>
                </a:tc>
                <a:tc>
                  <a:txBody>
                    <a:bodyPr/>
                    <a:lstStyle/>
                    <a:p>
                      <a:r>
                        <a:rPr lang="en-US" sz="1600" dirty="0"/>
                        <a:t>Reveals the Open link in a new tab setting on individual menu items</a:t>
                      </a:r>
                    </a:p>
                  </a:txBody>
                  <a:tcPr/>
                </a:tc>
                <a:extLst>
                  <a:ext uri="{0D108BD9-81ED-4DB2-BD59-A6C34878D82A}">
                    <a16:rowId xmlns:a16="http://schemas.microsoft.com/office/drawing/2014/main" val="1988180634"/>
                  </a:ext>
                </a:extLst>
              </a:tr>
              <a:tr h="370840">
                <a:tc>
                  <a:txBody>
                    <a:bodyPr/>
                    <a:lstStyle/>
                    <a:p>
                      <a:r>
                        <a:rPr lang="en-US" sz="1600" dirty="0"/>
                        <a:t>Title Attribute</a:t>
                      </a:r>
                    </a:p>
                  </a:txBody>
                  <a:tcPr/>
                </a:tc>
                <a:tc>
                  <a:txBody>
                    <a:bodyPr/>
                    <a:lstStyle/>
                    <a:p>
                      <a:r>
                        <a:rPr lang="en-US" sz="1600" dirty="0"/>
                        <a:t>Text that displays when you hover over a menu item</a:t>
                      </a:r>
                    </a:p>
                  </a:txBody>
                  <a:tcPr/>
                </a:tc>
                <a:extLst>
                  <a:ext uri="{0D108BD9-81ED-4DB2-BD59-A6C34878D82A}">
                    <a16:rowId xmlns:a16="http://schemas.microsoft.com/office/drawing/2014/main" val="2685877783"/>
                  </a:ext>
                </a:extLst>
              </a:tr>
              <a:tr h="370840">
                <a:tc>
                  <a:txBody>
                    <a:bodyPr/>
                    <a:lstStyle/>
                    <a:p>
                      <a:r>
                        <a:rPr lang="en-US" sz="1600" dirty="0"/>
                        <a:t>CSS Classes</a:t>
                      </a:r>
                    </a:p>
                  </a:txBody>
                  <a:tcPr/>
                </a:tc>
                <a:tc>
                  <a:txBody>
                    <a:bodyPr/>
                    <a:lstStyle/>
                    <a:p>
                      <a:r>
                        <a:rPr lang="en-US" sz="1600" dirty="0"/>
                        <a:t>Cascading Style Sheets are used to apply style rules to HTML content.  Used to apply a CSS class to individual menu items</a:t>
                      </a:r>
                    </a:p>
                  </a:txBody>
                  <a:tcPr/>
                </a:tc>
                <a:extLst>
                  <a:ext uri="{0D108BD9-81ED-4DB2-BD59-A6C34878D82A}">
                    <a16:rowId xmlns:a16="http://schemas.microsoft.com/office/drawing/2014/main" val="1620078795"/>
                  </a:ext>
                </a:extLst>
              </a:tr>
              <a:tr h="370840">
                <a:tc>
                  <a:txBody>
                    <a:bodyPr/>
                    <a:lstStyle/>
                    <a:p>
                      <a:r>
                        <a:rPr lang="en-US" sz="1600" dirty="0"/>
                        <a:t>Link Relationship (XFN)</a:t>
                      </a:r>
                    </a:p>
                  </a:txBody>
                  <a:tcPr/>
                </a:tc>
                <a:tc>
                  <a:txBody>
                    <a:bodyPr/>
                    <a:lstStyle/>
                    <a:p>
                      <a:r>
                        <a:rPr lang="en-US" sz="1600" dirty="0"/>
                        <a:t>XHTML Friends Network.  Attributes can be used to show how you are related to the authors/owners of the site to which you are linking.  When you add a new link, you may specify  in this box the relationship you share in real life with the author of the page you’re linking to.  This automatically adds a </a:t>
                      </a:r>
                      <a:r>
                        <a:rPr lang="en-US" sz="1600" b="1" dirty="0" err="1"/>
                        <a:t>rel</a:t>
                      </a:r>
                      <a:r>
                        <a:rPr lang="en-US" sz="1600" b="1" dirty="0"/>
                        <a:t>=“X”</a:t>
                      </a:r>
                      <a:r>
                        <a:rPr lang="en-US" sz="1600" b="0" dirty="0"/>
                        <a:t> attribute to the HTML code for the link (X is the relationship you </a:t>
                      </a:r>
                      <a:r>
                        <a:rPr lang="en-US" sz="1600" b="0" dirty="0" err="1"/>
                        <a:t>specify.</a:t>
                      </a:r>
                      <a:r>
                        <a:rPr lang="en-US" sz="1600" dirty="0" err="1"/>
                        <a:t>All</a:t>
                      </a:r>
                      <a:r>
                        <a:rPr lang="en-US" sz="1600" dirty="0"/>
                        <a:t> your links will still work if you leave this box empty.</a:t>
                      </a:r>
                    </a:p>
                  </a:txBody>
                  <a:tcPr/>
                </a:tc>
                <a:extLst>
                  <a:ext uri="{0D108BD9-81ED-4DB2-BD59-A6C34878D82A}">
                    <a16:rowId xmlns:a16="http://schemas.microsoft.com/office/drawing/2014/main" val="2274710021"/>
                  </a:ext>
                </a:extLst>
              </a:tr>
              <a:tr h="370840">
                <a:tc>
                  <a:txBody>
                    <a:bodyPr/>
                    <a:lstStyle/>
                    <a:p>
                      <a:r>
                        <a:rPr lang="en-US" sz="1600" dirty="0"/>
                        <a:t>Description</a:t>
                      </a:r>
                    </a:p>
                  </a:txBody>
                  <a:tcPr/>
                </a:tc>
                <a:tc>
                  <a:txBody>
                    <a:bodyPr/>
                    <a:lstStyle/>
                    <a:p>
                      <a:r>
                        <a:rPr lang="en-US" sz="1600" dirty="0"/>
                        <a:t>Will be displayed in the menu if the current theme supports it.</a:t>
                      </a:r>
                    </a:p>
                  </a:txBody>
                  <a:tcPr/>
                </a:tc>
                <a:extLst>
                  <a:ext uri="{0D108BD9-81ED-4DB2-BD59-A6C34878D82A}">
                    <a16:rowId xmlns:a16="http://schemas.microsoft.com/office/drawing/2014/main" val="2474860922"/>
                  </a:ext>
                </a:extLst>
              </a:tr>
            </a:tbl>
          </a:graphicData>
        </a:graphic>
      </p:graphicFrame>
    </p:spTree>
    <p:extLst>
      <p:ext uri="{BB962C8B-B14F-4D97-AF65-F5344CB8AC3E}">
        <p14:creationId xmlns:p14="http://schemas.microsoft.com/office/powerpoint/2010/main" val="1107346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Lesson 2:  widgets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1736121"/>
            <a:ext cx="8534400" cy="3615267"/>
          </a:xfrm>
        </p:spPr>
        <p:txBody>
          <a:bodyPr>
            <a:normAutofit/>
          </a:bodyPr>
          <a:lstStyle/>
          <a:p>
            <a:r>
              <a:rPr lang="en-US" dirty="0"/>
              <a:t>A WordPress widget is a modular element that enables you to add a specific feature to your website.  Widgets can be added to different areas of a site, such as sidebars or footer areas, and they’re an inherent part of WordPress’ design and layout customizations.</a:t>
            </a:r>
          </a:p>
        </p:txBody>
      </p:sp>
    </p:spTree>
    <p:extLst>
      <p:ext uri="{BB962C8B-B14F-4D97-AF65-F5344CB8AC3E}">
        <p14:creationId xmlns:p14="http://schemas.microsoft.com/office/powerpoint/2010/main" val="3772133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Lesson 4:  amp plugins for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1736121"/>
            <a:ext cx="8534400" cy="3615267"/>
          </a:xfrm>
        </p:spPr>
        <p:txBody>
          <a:bodyPr>
            <a:normAutofit fontScale="92500" lnSpcReduction="20000"/>
          </a:bodyPr>
          <a:lstStyle/>
          <a:p>
            <a:r>
              <a:rPr lang="en-US" dirty="0"/>
              <a:t>AMP stands for Accelerated Mobile Pages.  This open-source development framework was developed by Google and introduced in 2015.</a:t>
            </a:r>
          </a:p>
          <a:p>
            <a:r>
              <a:rPr lang="en-US" dirty="0"/>
              <a:t>The goal of AMP is to decrease load times on mobile devices by removing excessive page elements and features that require more resources to process.  When accessed on a mobile device, “heavier” websites – those which contain and execute more HTML, CSS, and scripts – take longer to load.</a:t>
            </a:r>
          </a:p>
          <a:p>
            <a:r>
              <a:rPr lang="en-US" dirty="0"/>
              <a:t>AMP creates alternative mobile versions of web pages that remove excess code and bulky media content, leaving a stripped-down page.  This cuts down load times and improves mobile UX.</a:t>
            </a:r>
          </a:p>
          <a:p>
            <a:r>
              <a:rPr lang="en-US" dirty="0">
                <a:hlinkClick r:id="rId2">
                  <a:extLst>
                    <a:ext uri="{A12FA001-AC4F-418D-AE19-62706E023703}">
                      <ahyp:hlinkClr xmlns:ahyp="http://schemas.microsoft.com/office/drawing/2018/hyperlinkcolor" val="tx"/>
                    </a:ext>
                  </a:extLst>
                </a:hlinkClick>
              </a:rPr>
              <a:t>10 Best AMP Plugins for WordPress (hubspot.com)</a:t>
            </a:r>
            <a:endParaRPr lang="en-US" dirty="0"/>
          </a:p>
        </p:txBody>
      </p:sp>
    </p:spTree>
    <p:extLst>
      <p:ext uri="{BB962C8B-B14F-4D97-AF65-F5344CB8AC3E}">
        <p14:creationId xmlns:p14="http://schemas.microsoft.com/office/powerpoint/2010/main" val="538257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4:  social media integration, podcasting, and https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282068064"/>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969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92674"/>
            <a:ext cx="11479366" cy="1043281"/>
          </a:xfrm>
        </p:spPr>
        <p:txBody>
          <a:bodyPr>
            <a:normAutofit/>
          </a:bodyPr>
          <a:lstStyle/>
          <a:p>
            <a:pPr marL="2686050" indent="-2686050"/>
            <a:r>
              <a:rPr lang="en-US" dirty="0"/>
              <a:t>Lesson 1:  integrating social media	</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5" name="Table 5">
            <a:extLst>
              <a:ext uri="{FF2B5EF4-FFF2-40B4-BE49-F238E27FC236}">
                <a16:creationId xmlns:a16="http://schemas.microsoft.com/office/drawing/2014/main" id="{0C9E4794-CF62-4B06-9C1D-996CF3B4F0E1}"/>
              </a:ext>
            </a:extLst>
          </p:cNvPr>
          <p:cNvGraphicFramePr>
            <a:graphicFrameLocks noGrp="1"/>
          </p:cNvGraphicFramePr>
          <p:nvPr>
            <p:ph idx="1"/>
            <p:extLst>
              <p:ext uri="{D42A27DB-BD31-4B8C-83A1-F6EECF244321}">
                <p14:modId xmlns:p14="http://schemas.microsoft.com/office/powerpoint/2010/main" val="4268084444"/>
              </p:ext>
            </p:extLst>
          </p:nvPr>
        </p:nvGraphicFramePr>
        <p:xfrm>
          <a:off x="547738" y="951852"/>
          <a:ext cx="11129397" cy="5034280"/>
        </p:xfrm>
        <a:graphic>
          <a:graphicData uri="http://schemas.openxmlformats.org/drawingml/2006/table">
            <a:tbl>
              <a:tblPr firstRow="1" bandRow="1">
                <a:tableStyleId>{5C22544A-7EE6-4342-B048-85BDC9FD1C3A}</a:tableStyleId>
              </a:tblPr>
              <a:tblGrid>
                <a:gridCol w="3140754">
                  <a:extLst>
                    <a:ext uri="{9D8B030D-6E8A-4147-A177-3AD203B41FA5}">
                      <a16:colId xmlns:a16="http://schemas.microsoft.com/office/drawing/2014/main" val="3209562018"/>
                    </a:ext>
                  </a:extLst>
                </a:gridCol>
                <a:gridCol w="7988643">
                  <a:extLst>
                    <a:ext uri="{9D8B030D-6E8A-4147-A177-3AD203B41FA5}">
                      <a16:colId xmlns:a16="http://schemas.microsoft.com/office/drawing/2014/main" val="969863877"/>
                    </a:ext>
                  </a:extLst>
                </a:gridCol>
              </a:tblGrid>
              <a:tr h="370840">
                <a:tc>
                  <a:txBody>
                    <a:bodyPr/>
                    <a:lstStyle/>
                    <a:p>
                      <a:r>
                        <a:rPr lang="en-US" sz="1200" dirty="0"/>
                        <a:t>Option</a:t>
                      </a:r>
                    </a:p>
                  </a:txBody>
                  <a:tcPr/>
                </a:tc>
                <a:tc>
                  <a:txBody>
                    <a:bodyPr/>
                    <a:lstStyle/>
                    <a:p>
                      <a:r>
                        <a:rPr lang="en-US" sz="1200" dirty="0"/>
                        <a:t>Description</a:t>
                      </a:r>
                    </a:p>
                  </a:txBody>
                  <a:tcPr/>
                </a:tc>
                <a:extLst>
                  <a:ext uri="{0D108BD9-81ED-4DB2-BD59-A6C34878D82A}">
                    <a16:rowId xmlns:a16="http://schemas.microsoft.com/office/drawing/2014/main" val="917315249"/>
                  </a:ext>
                </a:extLst>
              </a:tr>
              <a:tr h="370840">
                <a:tc>
                  <a:txBody>
                    <a:bodyPr/>
                    <a:lstStyle/>
                    <a:p>
                      <a:r>
                        <a:rPr lang="en-US" sz="1200" dirty="0"/>
                        <a:t>Social Media Feeds on Your Site</a:t>
                      </a:r>
                    </a:p>
                  </a:txBody>
                  <a:tcPr/>
                </a:tc>
                <a:tc>
                  <a:txBody>
                    <a:bodyPr/>
                    <a:lstStyle/>
                    <a:p>
                      <a:r>
                        <a:rPr lang="en-US" sz="1200" kern="1200" dirty="0">
                          <a:solidFill>
                            <a:schemeClr val="dk1"/>
                          </a:solidFill>
                          <a:latin typeface="+mn-lt"/>
                          <a:ea typeface="+mn-ea"/>
                          <a:cs typeface="+mn-cs"/>
                        </a:rPr>
                        <a:t>You can add feeds to your WordPress.com site to display posts from your social media accounts in real-time. This can help you stay connected with your audience when they’re taking a break from social media, but still checking your site. WordPress.com offers built-in features for displaying your social media feeds from Instagram,  Facebook, Twitter, Pinterest, and TikTok, to name a few.  You use the embed block for this option.  Click here to see more:  </a:t>
                      </a:r>
                      <a:r>
                        <a:rPr lang="en-US" sz="1200" dirty="0">
                          <a:solidFill>
                            <a:schemeClr val="bg1"/>
                          </a:solidFill>
                          <a:hlinkClick r:id="rId2">
                            <a:extLst>
                              <a:ext uri="{A12FA001-AC4F-418D-AE19-62706E023703}">
                                <ahyp:hlinkClr xmlns:ahyp="http://schemas.microsoft.com/office/drawing/2018/hyperlinkcolor" val="tx"/>
                              </a:ext>
                            </a:extLst>
                          </a:hlinkClick>
                        </a:rPr>
                        <a:t>Embed Block – WordPress.com Support</a:t>
                      </a:r>
                      <a:endParaRPr lang="en-US" sz="1200" kern="1200" dirty="0">
                        <a:solidFill>
                          <a:schemeClr val="bg1"/>
                        </a:solidFill>
                        <a:latin typeface="+mn-lt"/>
                        <a:ea typeface="+mn-ea"/>
                        <a:cs typeface="+mn-cs"/>
                      </a:endParaRPr>
                    </a:p>
                  </a:txBody>
                  <a:tcPr/>
                </a:tc>
                <a:extLst>
                  <a:ext uri="{0D108BD9-81ED-4DB2-BD59-A6C34878D82A}">
                    <a16:rowId xmlns:a16="http://schemas.microsoft.com/office/drawing/2014/main" val="2685877783"/>
                  </a:ext>
                </a:extLst>
              </a:tr>
              <a:tr h="370840">
                <a:tc>
                  <a:txBody>
                    <a:bodyPr/>
                    <a:lstStyle/>
                    <a:p>
                      <a:r>
                        <a:rPr lang="en-US" sz="1200" dirty="0"/>
                        <a:t>Social Icons Block</a:t>
                      </a:r>
                    </a:p>
                  </a:txBody>
                  <a:tcPr/>
                </a:tc>
                <a:tc>
                  <a:txBody>
                    <a:bodyPr/>
                    <a:lstStyle/>
                    <a:p>
                      <a:r>
                        <a:rPr lang="en-US" sz="1200" kern="1200" dirty="0">
                          <a:solidFill>
                            <a:schemeClr val="dk1"/>
                          </a:solidFill>
                          <a:latin typeface="+mn-lt"/>
                          <a:ea typeface="+mn-ea"/>
                          <a:cs typeface="+mn-cs"/>
                        </a:rPr>
                        <a:t>Use a social icons block on a page and add / configure the required icons for the services.  This allows your visitors to click the icon and go to your service(s) feed.</a:t>
                      </a:r>
                    </a:p>
                  </a:txBody>
                  <a:tcPr/>
                </a:tc>
                <a:extLst>
                  <a:ext uri="{0D108BD9-81ED-4DB2-BD59-A6C34878D82A}">
                    <a16:rowId xmlns:a16="http://schemas.microsoft.com/office/drawing/2014/main" val="4278149751"/>
                  </a:ext>
                </a:extLst>
              </a:tr>
              <a:tr h="370840">
                <a:tc>
                  <a:txBody>
                    <a:bodyPr/>
                    <a:lstStyle/>
                    <a:p>
                      <a:r>
                        <a:rPr lang="en-US" sz="1200" dirty="0"/>
                        <a:t>Social Media Menus</a:t>
                      </a:r>
                    </a:p>
                  </a:txBody>
                  <a:tcPr/>
                </a:tc>
                <a:tc>
                  <a:txBody>
                    <a:bodyPr/>
                    <a:lstStyle/>
                    <a:p>
                      <a:r>
                        <a:rPr lang="en-US" sz="1200" kern="1200" dirty="0">
                          <a:solidFill>
                            <a:schemeClr val="dk1"/>
                          </a:solidFill>
                          <a:latin typeface="+mn-lt"/>
                          <a:ea typeface="+mn-ea"/>
                          <a:cs typeface="+mn-cs"/>
                        </a:rPr>
                        <a:t>Many WordPress.com themes offer a dedicated Social Menu that allows you to connect your site to various social media platforms and display their respective icons on your site.</a:t>
                      </a:r>
                    </a:p>
                    <a:p>
                      <a:r>
                        <a:rPr lang="en-US" sz="1200" kern="1200" dirty="0">
                          <a:solidFill>
                            <a:schemeClr val="dk1"/>
                          </a:solidFill>
                          <a:latin typeface="+mn-lt"/>
                          <a:ea typeface="+mn-ea"/>
                          <a:cs typeface="+mn-cs"/>
                        </a:rPr>
                        <a:t>If your theme doesn’t offer this menu option, you can still create social media-style menus using our Social Icons Block. This ensures that your audience knows how to easily find you on your preferred social media platforms.</a:t>
                      </a:r>
                    </a:p>
                  </a:txBody>
                  <a:tcPr/>
                </a:tc>
                <a:extLst>
                  <a:ext uri="{0D108BD9-81ED-4DB2-BD59-A6C34878D82A}">
                    <a16:rowId xmlns:a16="http://schemas.microsoft.com/office/drawing/2014/main" val="1620078795"/>
                  </a:ext>
                </a:extLst>
              </a:tr>
              <a:tr h="370840">
                <a:tc>
                  <a:txBody>
                    <a:bodyPr/>
                    <a:lstStyle/>
                    <a:p>
                      <a:r>
                        <a:rPr lang="en-US" sz="1200" dirty="0"/>
                        <a:t>Social Sharing</a:t>
                      </a:r>
                    </a:p>
                  </a:txBody>
                  <a:tcPr/>
                </a:tc>
                <a:tc>
                  <a:txBody>
                    <a:bodyPr/>
                    <a:lstStyle/>
                    <a:p>
                      <a:r>
                        <a:rPr lang="en-US" sz="1200" kern="1200" dirty="0">
                          <a:solidFill>
                            <a:schemeClr val="dk1"/>
                          </a:solidFill>
                          <a:latin typeface="+mn-lt"/>
                          <a:ea typeface="+mn-ea"/>
                          <a:cs typeface="+mn-cs"/>
                        </a:rPr>
                        <a:t>Don’t forget to enlist your visitors to share the love from your website to their social accounts by setting up WordPress.com’s Social Sharing option.</a:t>
                      </a:r>
                    </a:p>
                    <a:p>
                      <a:endParaRPr lang="en-US" sz="1200" kern="1200" dirty="0">
                        <a:solidFill>
                          <a:schemeClr val="dk1"/>
                        </a:solidFill>
                        <a:latin typeface="+mn-lt"/>
                        <a:ea typeface="+mn-ea"/>
                        <a:cs typeface="+mn-cs"/>
                      </a:endParaRPr>
                    </a:p>
                    <a:p>
                      <a:r>
                        <a:rPr lang="en-US" sz="1200" kern="1200" dirty="0">
                          <a:solidFill>
                            <a:schemeClr val="dk1"/>
                          </a:solidFill>
                          <a:latin typeface="+mn-lt"/>
                          <a:ea typeface="+mn-ea"/>
                          <a:cs typeface="+mn-cs"/>
                        </a:rPr>
                        <a:t>This feature allows you to choose which social platforms you want to encourage your visitors to spread the word by providing a Share button on every piece of content you publish. Nothing connects your audience more than the ability to share.  Click here to see more:  </a:t>
                      </a:r>
                      <a:r>
                        <a:rPr lang="en-US" sz="1200" dirty="0">
                          <a:hlinkClick r:id="rId3"/>
                        </a:rPr>
                        <a:t>How To Add WordPress Share Buttons | WordPress.com Support</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274710021"/>
                  </a:ext>
                </a:extLst>
              </a:tr>
              <a:tr h="370840">
                <a:tc>
                  <a:txBody>
                    <a:bodyPr/>
                    <a:lstStyle/>
                    <a:p>
                      <a:r>
                        <a:rPr lang="en-US" sz="1200" dirty="0"/>
                        <a:t>Auto-Sharing Feature</a:t>
                      </a:r>
                    </a:p>
                  </a:txBody>
                  <a:tcPr/>
                </a:tc>
                <a:tc>
                  <a:txBody>
                    <a:bodyPr/>
                    <a:lstStyle/>
                    <a:p>
                      <a:r>
                        <a:rPr lang="en-US" sz="1200" dirty="0"/>
                        <a:t>Formerly known as Publicize.  Included in all WordPress plans.  Every post you publish will automatically post to the platform(s) you’ve selected (Facebook, Twitter, LinkedIn, Tumblr).  Instagram does not allow auto-posting from third-party services. </a:t>
                      </a:r>
                    </a:p>
                    <a:p>
                      <a:r>
                        <a:rPr lang="en-US" sz="1200" dirty="0"/>
                        <a:t>Click here for specific platform instructions:  </a:t>
                      </a:r>
                      <a:r>
                        <a:rPr lang="en-US" sz="1200" dirty="0">
                          <a:solidFill>
                            <a:schemeClr val="bg1"/>
                          </a:solidFill>
                          <a:hlinkClick r:id="rId4">
                            <a:extLst>
                              <a:ext uri="{A12FA001-AC4F-418D-AE19-62706E023703}">
                                <ahyp:hlinkClr xmlns:ahyp="http://schemas.microsoft.com/office/drawing/2018/hyperlinkcolor" val="tx"/>
                              </a:ext>
                            </a:extLst>
                          </a:hlinkClick>
                        </a:rPr>
                        <a:t>Post Automatically to Social Media – WordPress.com Support</a:t>
                      </a:r>
                      <a:endParaRPr lang="en-US" sz="1200" dirty="0">
                        <a:solidFill>
                          <a:schemeClr val="bg1"/>
                        </a:solidFill>
                      </a:endParaRPr>
                    </a:p>
                  </a:txBody>
                  <a:tcPr/>
                </a:tc>
                <a:extLst>
                  <a:ext uri="{0D108BD9-81ED-4DB2-BD59-A6C34878D82A}">
                    <a16:rowId xmlns:a16="http://schemas.microsoft.com/office/drawing/2014/main" val="2777717283"/>
                  </a:ext>
                </a:extLst>
              </a:tr>
            </a:tbl>
          </a:graphicData>
        </a:graphic>
      </p:graphicFrame>
    </p:spTree>
    <p:extLst>
      <p:ext uri="{BB962C8B-B14F-4D97-AF65-F5344CB8AC3E}">
        <p14:creationId xmlns:p14="http://schemas.microsoft.com/office/powerpoint/2010/main" val="3706327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475739"/>
            <a:ext cx="11479366" cy="1043281"/>
          </a:xfrm>
        </p:spPr>
        <p:txBody>
          <a:bodyPr>
            <a:normAutofit/>
          </a:bodyPr>
          <a:lstStyle/>
          <a:p>
            <a:pPr marL="2686050" indent="-2686050"/>
            <a:r>
              <a:rPr lang="en-US" dirty="0"/>
              <a:t>Lesson 2:  podcasting	</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5" name="Table 5">
            <a:extLst>
              <a:ext uri="{FF2B5EF4-FFF2-40B4-BE49-F238E27FC236}">
                <a16:creationId xmlns:a16="http://schemas.microsoft.com/office/drawing/2014/main" id="{0C9E4794-CF62-4B06-9C1D-996CF3B4F0E1}"/>
              </a:ext>
            </a:extLst>
          </p:cNvPr>
          <p:cNvGraphicFramePr>
            <a:graphicFrameLocks noGrp="1"/>
          </p:cNvGraphicFramePr>
          <p:nvPr>
            <p:ph idx="1"/>
            <p:extLst>
              <p:ext uri="{D42A27DB-BD31-4B8C-83A1-F6EECF244321}">
                <p14:modId xmlns:p14="http://schemas.microsoft.com/office/powerpoint/2010/main" val="2444329125"/>
              </p:ext>
            </p:extLst>
          </p:nvPr>
        </p:nvGraphicFramePr>
        <p:xfrm>
          <a:off x="531301" y="2140480"/>
          <a:ext cx="11129397" cy="2169160"/>
        </p:xfrm>
        <a:graphic>
          <a:graphicData uri="http://schemas.openxmlformats.org/drawingml/2006/table">
            <a:tbl>
              <a:tblPr firstRow="1" bandRow="1">
                <a:tableStyleId>{5C22544A-7EE6-4342-B048-85BDC9FD1C3A}</a:tableStyleId>
              </a:tblPr>
              <a:tblGrid>
                <a:gridCol w="3140754">
                  <a:extLst>
                    <a:ext uri="{9D8B030D-6E8A-4147-A177-3AD203B41FA5}">
                      <a16:colId xmlns:a16="http://schemas.microsoft.com/office/drawing/2014/main" val="3209562018"/>
                    </a:ext>
                  </a:extLst>
                </a:gridCol>
                <a:gridCol w="7988643">
                  <a:extLst>
                    <a:ext uri="{9D8B030D-6E8A-4147-A177-3AD203B41FA5}">
                      <a16:colId xmlns:a16="http://schemas.microsoft.com/office/drawing/2014/main" val="969863877"/>
                    </a:ext>
                  </a:extLst>
                </a:gridCol>
              </a:tblGrid>
              <a:tr h="370840">
                <a:tc>
                  <a:txBody>
                    <a:bodyPr/>
                    <a:lstStyle/>
                    <a:p>
                      <a:r>
                        <a:rPr lang="en-US" sz="1400" dirty="0"/>
                        <a:t>Method</a:t>
                      </a:r>
                    </a:p>
                  </a:txBody>
                  <a:tcPr/>
                </a:tc>
                <a:tc>
                  <a:txBody>
                    <a:bodyPr/>
                    <a:lstStyle/>
                    <a:p>
                      <a:r>
                        <a:rPr lang="en-US" sz="1400" dirty="0"/>
                        <a:t>Description</a:t>
                      </a:r>
                    </a:p>
                  </a:txBody>
                  <a:tcPr/>
                </a:tc>
                <a:extLst>
                  <a:ext uri="{0D108BD9-81ED-4DB2-BD59-A6C34878D82A}">
                    <a16:rowId xmlns:a16="http://schemas.microsoft.com/office/drawing/2014/main" val="917315249"/>
                  </a:ext>
                </a:extLst>
              </a:tr>
              <a:tr h="370840">
                <a:tc>
                  <a:txBody>
                    <a:bodyPr/>
                    <a:lstStyle/>
                    <a:p>
                      <a:r>
                        <a:rPr lang="en-US" sz="1400" dirty="0"/>
                        <a:t>Anchor Podcast</a:t>
                      </a:r>
                    </a:p>
                  </a:txBody>
                  <a:tcPr/>
                </a:tc>
                <a:tc>
                  <a:txBody>
                    <a:bodyPr/>
                    <a:lstStyle/>
                    <a:p>
                      <a:r>
                        <a:rPr lang="en-US" sz="1400" dirty="0"/>
                        <a:t>You can automatically convert the text on any post into a podcast via Anchor (part of Spotify) at no cost to you.  The text-to-speech feature uses technology to convert your written words to spoken audio.  You must create a new Anchor account to link your WordPress.com account in Anchor and start creating podcasts from your existing posts.  Existing Anchor accounts cannot be linked manually at this time. </a:t>
                      </a:r>
                      <a:r>
                        <a:rPr lang="en-US" sz="1400" dirty="0">
                          <a:hlinkClick r:id="rId2"/>
                        </a:rPr>
                        <a:t>Anchor - The easiest way to make a podcast (spotify.com)</a:t>
                      </a:r>
                      <a:endParaRPr lang="en-US" sz="1400" dirty="0"/>
                    </a:p>
                    <a:p>
                      <a:endParaRPr lang="en-US" sz="1400" dirty="0">
                        <a:solidFill>
                          <a:schemeClr val="bg1"/>
                        </a:solidFill>
                      </a:endParaRPr>
                    </a:p>
                    <a:p>
                      <a:r>
                        <a:rPr lang="en-US" sz="1400" dirty="0">
                          <a:solidFill>
                            <a:schemeClr val="bg1"/>
                          </a:solidFill>
                        </a:rPr>
                        <a:t>You can also easily convert new posts that you’re publishing on your site.  </a:t>
                      </a:r>
                    </a:p>
                  </a:txBody>
                  <a:tcPr/>
                </a:tc>
                <a:extLst>
                  <a:ext uri="{0D108BD9-81ED-4DB2-BD59-A6C34878D82A}">
                    <a16:rowId xmlns:a16="http://schemas.microsoft.com/office/drawing/2014/main" val="1988180634"/>
                  </a:ext>
                </a:extLst>
              </a:tr>
            </a:tbl>
          </a:graphicData>
        </a:graphic>
      </p:graphicFrame>
    </p:spTree>
    <p:extLst>
      <p:ext uri="{BB962C8B-B14F-4D97-AF65-F5344CB8AC3E}">
        <p14:creationId xmlns:p14="http://schemas.microsoft.com/office/powerpoint/2010/main" val="2449588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3:  https and </a:t>
            </a:r>
            <a:r>
              <a:rPr lang="en-US" dirty="0" err="1"/>
              <a:t>ssl</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fontScale="92500" lnSpcReduction="10000"/>
          </a:bodyPr>
          <a:lstStyle/>
          <a:p>
            <a:pPr marL="0" indent="0" algn="l" rtl="0" fontAlgn="base">
              <a:buNone/>
            </a:pPr>
            <a:r>
              <a:rPr lang="en-US" dirty="0"/>
              <a:t>HTTP = Hypertext Transfer Protocol, the application protocol through which all data communication on the web happens.  HTTP helps users retrieve web pages. </a:t>
            </a:r>
          </a:p>
          <a:p>
            <a:pPr marL="0" indent="0" algn="l" rtl="0" fontAlgn="base">
              <a:buNone/>
            </a:pPr>
            <a:r>
              <a:rPr lang="en-US" dirty="0"/>
              <a:t>HTTPS = A security-enhanced version of HTTP.</a:t>
            </a:r>
          </a:p>
          <a:p>
            <a:pPr marL="0" indent="0" algn="l" rtl="0" fontAlgn="base">
              <a:buNone/>
            </a:pPr>
            <a:r>
              <a:rPr lang="en-US" dirty="0"/>
              <a:t>SSL = Secure Socket Layer uses both asymmetric and symmetric encryption to protect the confidentiality and integrity of data-in-transit.</a:t>
            </a:r>
          </a:p>
          <a:p>
            <a:pPr marL="0" indent="0" algn="l" rtl="0" fontAlgn="base">
              <a:buNone/>
            </a:pPr>
            <a:r>
              <a:rPr lang="en-US" dirty="0"/>
              <a:t>TLS = Transport Security Layer – successor to SSL</a:t>
            </a:r>
          </a:p>
          <a:p>
            <a:pPr marL="0" indent="0" algn="l" rtl="0" fontAlgn="base">
              <a:buNone/>
            </a:pPr>
            <a:r>
              <a:rPr lang="en-US" dirty="0"/>
              <a:t>Let’s start with the difference between HTTP and HTTPS.  HTTPS is HTTP with encryption and verification.  The only difference between the two protocols is that HTTPS uses TLS (SSL) to encrypt normal HTTP requests and responses, and to digitally sign those requests and responses.  As a result, HTTPS is far more secure than HTTP.</a:t>
            </a:r>
          </a:p>
          <a:p>
            <a:pPr marL="0" indent="0" algn="l" rtl="0" fontAlgn="base">
              <a:buNone/>
            </a:pPr>
            <a:endParaRPr lang="en-US" dirty="0"/>
          </a:p>
        </p:txBody>
      </p:sp>
    </p:spTree>
    <p:extLst>
      <p:ext uri="{BB962C8B-B14F-4D97-AF65-F5344CB8AC3E}">
        <p14:creationId xmlns:p14="http://schemas.microsoft.com/office/powerpoint/2010/main" val="57688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1:  securing your wordpress website</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914344799"/>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913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3:  https and </a:t>
            </a:r>
            <a:r>
              <a:rPr lang="en-US" dirty="0" err="1"/>
              <a:t>ssl</a:t>
            </a:r>
            <a:endParaRPr lang="en-US" dirty="0"/>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EDC4119D-D6AF-42DB-ADCF-752EF4EB9C5E}"/>
              </a:ext>
            </a:extLst>
          </p:cNvPr>
          <p:cNvGraphicFramePr>
            <a:graphicFrameLocks noGrp="1"/>
          </p:cNvGraphicFramePr>
          <p:nvPr>
            <p:ph idx="1"/>
            <p:extLst>
              <p:ext uri="{D42A27DB-BD31-4B8C-83A1-F6EECF244321}">
                <p14:modId xmlns:p14="http://schemas.microsoft.com/office/powerpoint/2010/main" val="3412789488"/>
              </p:ext>
            </p:extLst>
          </p:nvPr>
        </p:nvGraphicFramePr>
        <p:xfrm>
          <a:off x="548286" y="1847342"/>
          <a:ext cx="7567973" cy="3764280"/>
        </p:xfrm>
        <a:graphic>
          <a:graphicData uri="http://schemas.openxmlformats.org/drawingml/2006/table">
            <a:tbl>
              <a:tblPr firstRow="1" bandRow="1">
                <a:tableStyleId>{5C22544A-7EE6-4342-B048-85BDC9FD1C3A}</a:tableStyleId>
              </a:tblPr>
              <a:tblGrid>
                <a:gridCol w="905403">
                  <a:extLst>
                    <a:ext uri="{9D8B030D-6E8A-4147-A177-3AD203B41FA5}">
                      <a16:colId xmlns:a16="http://schemas.microsoft.com/office/drawing/2014/main" val="3328938014"/>
                    </a:ext>
                  </a:extLst>
                </a:gridCol>
                <a:gridCol w="6662570">
                  <a:extLst>
                    <a:ext uri="{9D8B030D-6E8A-4147-A177-3AD203B41FA5}">
                      <a16:colId xmlns:a16="http://schemas.microsoft.com/office/drawing/2014/main" val="88606409"/>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1649401484"/>
                  </a:ext>
                </a:extLst>
              </a:tr>
              <a:tr h="370840">
                <a:tc>
                  <a:txBody>
                    <a:bodyPr/>
                    <a:lstStyle/>
                    <a:p>
                      <a:r>
                        <a:rPr lang="en-US" dirty="0"/>
                        <a:t>HTTP</a:t>
                      </a:r>
                    </a:p>
                  </a:txBody>
                  <a:tcPr/>
                </a:tc>
                <a:tc>
                  <a:txBody>
                    <a:bodyPr/>
                    <a:lstStyle/>
                    <a:p>
                      <a:r>
                        <a:rPr lang="en-US" dirty="0"/>
                        <a:t>Hypertext Transfer Protocol, the application protocol through which all data communication on the web happens.  HTTP helps users retrieve web pages.</a:t>
                      </a:r>
                    </a:p>
                  </a:txBody>
                  <a:tcPr/>
                </a:tc>
                <a:extLst>
                  <a:ext uri="{0D108BD9-81ED-4DB2-BD59-A6C34878D82A}">
                    <a16:rowId xmlns:a16="http://schemas.microsoft.com/office/drawing/2014/main" val="134981629"/>
                  </a:ext>
                </a:extLst>
              </a:tr>
              <a:tr h="370840">
                <a:tc>
                  <a:txBody>
                    <a:bodyPr/>
                    <a:lstStyle/>
                    <a:p>
                      <a:r>
                        <a:rPr lang="en-US" dirty="0"/>
                        <a:t>HTTPS</a:t>
                      </a:r>
                    </a:p>
                  </a:txBody>
                  <a:tcPr/>
                </a:tc>
                <a:tc>
                  <a:txBody>
                    <a:bodyPr/>
                    <a:lstStyle/>
                    <a:p>
                      <a:r>
                        <a:rPr lang="en-US" dirty="0"/>
                        <a:t>A security-enhanced version of HTTP.</a:t>
                      </a:r>
                    </a:p>
                  </a:txBody>
                  <a:tcPr/>
                </a:tc>
                <a:extLst>
                  <a:ext uri="{0D108BD9-81ED-4DB2-BD59-A6C34878D82A}">
                    <a16:rowId xmlns:a16="http://schemas.microsoft.com/office/drawing/2014/main" val="3854036135"/>
                  </a:ext>
                </a:extLst>
              </a:tr>
              <a:tr h="370840">
                <a:tc>
                  <a:txBody>
                    <a:bodyPr/>
                    <a:lstStyle/>
                    <a:p>
                      <a:r>
                        <a:rPr lang="en-US" dirty="0"/>
                        <a:t>SSL</a:t>
                      </a:r>
                    </a:p>
                  </a:txBody>
                  <a:tcPr/>
                </a:tc>
                <a:tc>
                  <a:txBody>
                    <a:bodyPr/>
                    <a:lstStyle/>
                    <a:p>
                      <a:r>
                        <a:rPr lang="en-US" dirty="0"/>
                        <a:t>Secure Socket Layer uses both asymmetric and symmetric encryption to protect the confidentiality and integrity of data-in-transit.  Asymmetric encryption is used to establish a secure session between a client and a server.  Symmetric encryption is used to exchange data within the secured session.</a:t>
                      </a:r>
                    </a:p>
                  </a:txBody>
                  <a:tcPr/>
                </a:tc>
                <a:extLst>
                  <a:ext uri="{0D108BD9-81ED-4DB2-BD59-A6C34878D82A}">
                    <a16:rowId xmlns:a16="http://schemas.microsoft.com/office/drawing/2014/main" val="803819266"/>
                  </a:ext>
                </a:extLst>
              </a:tr>
              <a:tr h="370840">
                <a:tc>
                  <a:txBody>
                    <a:bodyPr/>
                    <a:lstStyle/>
                    <a:p>
                      <a:r>
                        <a:rPr lang="en-US" dirty="0"/>
                        <a:t>TLS</a:t>
                      </a:r>
                    </a:p>
                  </a:txBody>
                  <a:tcPr/>
                </a:tc>
                <a:tc>
                  <a:txBody>
                    <a:bodyPr/>
                    <a:lstStyle/>
                    <a:p>
                      <a:r>
                        <a:rPr lang="en-US" dirty="0"/>
                        <a:t>Transport Security Layer – successor to SSL</a:t>
                      </a:r>
                    </a:p>
                  </a:txBody>
                  <a:tcPr/>
                </a:tc>
                <a:extLst>
                  <a:ext uri="{0D108BD9-81ED-4DB2-BD59-A6C34878D82A}">
                    <a16:rowId xmlns:a16="http://schemas.microsoft.com/office/drawing/2014/main" val="2022111645"/>
                  </a:ext>
                </a:extLst>
              </a:tr>
            </a:tbl>
          </a:graphicData>
        </a:graphic>
      </p:graphicFrame>
      <p:sp>
        <p:nvSpPr>
          <p:cNvPr id="19" name="Content Placeholder 4">
            <a:extLst>
              <a:ext uri="{FF2B5EF4-FFF2-40B4-BE49-F238E27FC236}">
                <a16:creationId xmlns:a16="http://schemas.microsoft.com/office/drawing/2014/main" id="{164F0390-7EBD-4FD4-95C3-5B57161A5C1C}"/>
              </a:ext>
            </a:extLst>
          </p:cNvPr>
          <p:cNvSpPr txBox="1">
            <a:spLocks/>
          </p:cNvSpPr>
          <p:nvPr/>
        </p:nvSpPr>
        <p:spPr>
          <a:xfrm>
            <a:off x="8166972" y="1864290"/>
            <a:ext cx="3181610" cy="145468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a:lstStyle>
          <a:p>
            <a:pPr marL="0" indent="0" fontAlgn="base">
              <a:buFont typeface="Wingdings 3" panose="05040102010807070707" pitchFamily="18" charset="2"/>
              <a:buNone/>
            </a:pPr>
            <a:r>
              <a:rPr lang="en-US" dirty="0"/>
              <a:t>A website must have an SSL/TLS certificate for their web server/domain name to use SSL/TLS encryption.</a:t>
            </a:r>
          </a:p>
        </p:txBody>
      </p:sp>
    </p:spTree>
    <p:extLst>
      <p:ext uri="{BB962C8B-B14F-4D97-AF65-F5344CB8AC3E}">
        <p14:creationId xmlns:p14="http://schemas.microsoft.com/office/powerpoint/2010/main" val="4032658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5:  creating a non-blog website – Part one:  the basics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3364421482"/>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5046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2:  static vs. dynamic websites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fontScale="77500" lnSpcReduction="20000"/>
          </a:bodyPr>
          <a:lstStyle/>
          <a:p>
            <a:pPr algn="l"/>
            <a:r>
              <a:rPr lang="en-US" sz="1900" dirty="0"/>
              <a:t>A static website is a website made up of a collection of static pages, or pages that don’t change, created by HTML, CSS, and </a:t>
            </a:r>
            <a:r>
              <a:rPr lang="en-US" sz="1900" dirty="0" err="1"/>
              <a:t>Javascript</a:t>
            </a:r>
            <a:r>
              <a:rPr lang="en-US" sz="1900" dirty="0"/>
              <a:t>. In its simplest form, each web page is represented as an HTML file visitors access while browsing a website. Static websites appear the same for every visitor who accesses them, and the only way to change this is to modify the source files.</a:t>
            </a:r>
          </a:p>
          <a:p>
            <a:pPr algn="l"/>
            <a:r>
              <a:rPr lang="en-US" sz="1900" dirty="0"/>
              <a:t>Static websites can have interactive elements like web forms, although those elements cannot be tailored per individual user.</a:t>
            </a:r>
          </a:p>
          <a:p>
            <a:r>
              <a:rPr lang="en-US" sz="1900" dirty="0"/>
              <a:t>Dynamic websites generate content on the fly, loading it from a database. The dynamic content on pages can be tailored to the visitor's needs (based on visitor behavior). This means a dynamic site can present different information to different visitors. Dynamic websites typically have a content management system (CMS) or a web framework at its core, and they work best for websites that require frequent content updates.</a:t>
            </a:r>
          </a:p>
          <a:p>
            <a:r>
              <a:rPr lang="en-US" sz="1900" dirty="0"/>
              <a:t>These days most websites belong to the category of hybrid websites. Hybrid websites have a set of static web pages (content that doesn't change very often), as well as a set of dynamic web pages. For example, you can blend some static and dynamic functionality on your company's website with a set of static pages (i.e., "About us," "Our mission," etc.), as well as dynamic ones (pages where content changes frequently, such as a blog .</a:t>
            </a:r>
            <a:br>
              <a:rPr lang="en-US" sz="1900" dirty="0"/>
            </a:br>
            <a:endParaRPr lang="en-US" sz="1900" dirty="0"/>
          </a:p>
        </p:txBody>
      </p:sp>
    </p:spTree>
    <p:extLst>
      <p:ext uri="{BB962C8B-B14F-4D97-AF65-F5344CB8AC3E}">
        <p14:creationId xmlns:p14="http://schemas.microsoft.com/office/powerpoint/2010/main" val="2397478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206801"/>
            <a:ext cx="11479366" cy="1507067"/>
          </a:xfrm>
        </p:spPr>
        <p:txBody>
          <a:bodyPr>
            <a:normAutofit/>
          </a:bodyPr>
          <a:lstStyle/>
          <a:p>
            <a:pPr marL="2459038" indent="-2459038"/>
            <a:r>
              <a:rPr lang="en-US" dirty="0"/>
              <a:t>Lesson 2:  static websites pros &amp; cons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4FC8CFE0-3623-4850-8310-E36D40B43639}"/>
              </a:ext>
            </a:extLst>
          </p:cNvPr>
          <p:cNvGraphicFramePr>
            <a:graphicFrameLocks noGrp="1"/>
          </p:cNvGraphicFramePr>
          <p:nvPr>
            <p:ph idx="1"/>
            <p:extLst>
              <p:ext uri="{D42A27DB-BD31-4B8C-83A1-F6EECF244321}">
                <p14:modId xmlns:p14="http://schemas.microsoft.com/office/powerpoint/2010/main" val="3635903076"/>
              </p:ext>
            </p:extLst>
          </p:nvPr>
        </p:nvGraphicFramePr>
        <p:xfrm>
          <a:off x="684213" y="1679331"/>
          <a:ext cx="8534400" cy="421132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894640688"/>
                    </a:ext>
                  </a:extLst>
                </a:gridCol>
                <a:gridCol w="4267200">
                  <a:extLst>
                    <a:ext uri="{9D8B030D-6E8A-4147-A177-3AD203B41FA5}">
                      <a16:colId xmlns:a16="http://schemas.microsoft.com/office/drawing/2014/main" val="1074887530"/>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658981629"/>
                  </a:ext>
                </a:extLst>
              </a:tr>
              <a:tr h="370840">
                <a:tc>
                  <a:txBody>
                    <a:bodyPr/>
                    <a:lstStyle/>
                    <a:p>
                      <a:r>
                        <a:rPr lang="en-US" dirty="0"/>
                        <a:t>Ease of creation – do not require any logic for content loading from database</a:t>
                      </a:r>
                    </a:p>
                  </a:txBody>
                  <a:tcPr/>
                </a:tc>
                <a:tc>
                  <a:txBody>
                    <a:bodyPr/>
                    <a:lstStyle/>
                    <a:p>
                      <a:r>
                        <a:rPr lang="en-US" dirty="0"/>
                        <a:t>Time-consuming content management – if you want to modify content, you need to access source code</a:t>
                      </a:r>
                    </a:p>
                  </a:txBody>
                  <a:tcPr/>
                </a:tc>
                <a:extLst>
                  <a:ext uri="{0D108BD9-81ED-4DB2-BD59-A6C34878D82A}">
                    <a16:rowId xmlns:a16="http://schemas.microsoft.com/office/drawing/2014/main" val="226268115"/>
                  </a:ext>
                </a:extLst>
              </a:tr>
              <a:tr h="370840">
                <a:tc>
                  <a:txBody>
                    <a:bodyPr/>
                    <a:lstStyle/>
                    <a:p>
                      <a:r>
                        <a:rPr lang="en-US" dirty="0"/>
                        <a:t>Good performance – requires minimal back-end processing.</a:t>
                      </a:r>
                    </a:p>
                  </a:txBody>
                  <a:tcPr/>
                </a:tc>
                <a:tc>
                  <a:txBody>
                    <a:bodyPr/>
                    <a:lstStyle/>
                    <a:p>
                      <a:r>
                        <a:rPr lang="en-US" dirty="0"/>
                        <a:t>Poor scalability – if you need to add 100 new pages to your site, you’d need to create all 100 manually and every page will be built as a separate entity.</a:t>
                      </a:r>
                    </a:p>
                  </a:txBody>
                  <a:tcPr/>
                </a:tc>
                <a:extLst>
                  <a:ext uri="{0D108BD9-81ED-4DB2-BD59-A6C34878D82A}">
                    <a16:rowId xmlns:a16="http://schemas.microsoft.com/office/drawing/2014/main" val="1199422772"/>
                  </a:ext>
                </a:extLst>
              </a:tr>
              <a:tr h="370840">
                <a:tc>
                  <a:txBody>
                    <a:bodyPr/>
                    <a:lstStyle/>
                    <a:p>
                      <a:r>
                        <a:rPr lang="en-US" dirty="0"/>
                        <a:t>Better level of security – since they require much fewer tech building blocks to perform, they are less affected by security issues.</a:t>
                      </a:r>
                    </a:p>
                  </a:txBody>
                  <a:tcPr/>
                </a:tc>
                <a:tc>
                  <a:txBody>
                    <a:bodyPr/>
                    <a:lstStyle/>
                    <a:p>
                      <a:r>
                        <a:rPr lang="en-US" dirty="0"/>
                        <a:t>Unable to offer tailored experience – allow limited or no personalization and customization for visitors.</a:t>
                      </a:r>
                    </a:p>
                  </a:txBody>
                  <a:tcPr/>
                </a:tc>
                <a:extLst>
                  <a:ext uri="{0D108BD9-81ED-4DB2-BD59-A6C34878D82A}">
                    <a16:rowId xmlns:a16="http://schemas.microsoft.com/office/drawing/2014/main" val="4058336708"/>
                  </a:ext>
                </a:extLst>
              </a:tr>
            </a:tbl>
          </a:graphicData>
        </a:graphic>
      </p:graphicFrame>
    </p:spTree>
    <p:extLst>
      <p:ext uri="{BB962C8B-B14F-4D97-AF65-F5344CB8AC3E}">
        <p14:creationId xmlns:p14="http://schemas.microsoft.com/office/powerpoint/2010/main" val="799354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206801"/>
            <a:ext cx="11479366" cy="1507067"/>
          </a:xfrm>
        </p:spPr>
        <p:txBody>
          <a:bodyPr>
            <a:normAutofit/>
          </a:bodyPr>
          <a:lstStyle/>
          <a:p>
            <a:pPr marL="2459038" indent="-2459038"/>
            <a:r>
              <a:rPr lang="en-US" dirty="0"/>
              <a:t>Lesson 2:  dynamic websites pros &amp; cons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4FC8CFE0-3623-4850-8310-E36D40B43639}"/>
              </a:ext>
            </a:extLst>
          </p:cNvPr>
          <p:cNvGraphicFramePr>
            <a:graphicFrameLocks noGrp="1"/>
          </p:cNvGraphicFramePr>
          <p:nvPr>
            <p:ph idx="1"/>
            <p:extLst>
              <p:ext uri="{D42A27DB-BD31-4B8C-83A1-F6EECF244321}">
                <p14:modId xmlns:p14="http://schemas.microsoft.com/office/powerpoint/2010/main" val="1158412876"/>
              </p:ext>
            </p:extLst>
          </p:nvPr>
        </p:nvGraphicFramePr>
        <p:xfrm>
          <a:off x="684213" y="1679331"/>
          <a:ext cx="8534400" cy="421132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894640688"/>
                    </a:ext>
                  </a:extLst>
                </a:gridCol>
                <a:gridCol w="4267200">
                  <a:extLst>
                    <a:ext uri="{9D8B030D-6E8A-4147-A177-3AD203B41FA5}">
                      <a16:colId xmlns:a16="http://schemas.microsoft.com/office/drawing/2014/main" val="1074887530"/>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658981629"/>
                  </a:ext>
                </a:extLst>
              </a:tr>
              <a:tr h="370840">
                <a:tc>
                  <a:txBody>
                    <a:bodyPr/>
                    <a:lstStyle/>
                    <a:p>
                      <a:r>
                        <a:rPr lang="en-US" dirty="0"/>
                        <a:t>Ease of content management – changes can be done in one place and applied across all pages.</a:t>
                      </a:r>
                    </a:p>
                  </a:txBody>
                  <a:tcPr/>
                </a:tc>
                <a:tc>
                  <a:txBody>
                    <a:bodyPr/>
                    <a:lstStyle/>
                    <a:p>
                      <a:r>
                        <a:rPr lang="en-US" dirty="0"/>
                        <a:t>More complex web design process – you must invest time in creating business logic.  Rules on how content will be organized in a database and accessed by visitors.</a:t>
                      </a:r>
                    </a:p>
                  </a:txBody>
                  <a:tcPr/>
                </a:tc>
                <a:extLst>
                  <a:ext uri="{0D108BD9-81ED-4DB2-BD59-A6C34878D82A}">
                    <a16:rowId xmlns:a16="http://schemas.microsoft.com/office/drawing/2014/main" val="226268115"/>
                  </a:ext>
                </a:extLst>
              </a:tr>
              <a:tr h="370840">
                <a:tc>
                  <a:txBody>
                    <a:bodyPr/>
                    <a:lstStyle/>
                    <a:p>
                      <a:r>
                        <a:rPr lang="en-US" dirty="0"/>
                        <a:t>Easy to update the visual design – via themes</a:t>
                      </a:r>
                    </a:p>
                  </a:txBody>
                  <a:tcPr/>
                </a:tc>
                <a:tc>
                  <a:txBody>
                    <a:bodyPr/>
                    <a:lstStyle/>
                    <a:p>
                      <a:r>
                        <a:rPr lang="en-US" dirty="0"/>
                        <a:t>Higher cost of creation – could require technical expertise (i.e., coding or how to use CMS).</a:t>
                      </a:r>
                    </a:p>
                  </a:txBody>
                  <a:tcPr/>
                </a:tc>
                <a:extLst>
                  <a:ext uri="{0D108BD9-81ED-4DB2-BD59-A6C34878D82A}">
                    <a16:rowId xmlns:a16="http://schemas.microsoft.com/office/drawing/2014/main" val="1199422772"/>
                  </a:ext>
                </a:extLst>
              </a:tr>
              <a:tr h="370840">
                <a:tc>
                  <a:txBody>
                    <a:bodyPr/>
                    <a:lstStyle/>
                    <a:p>
                      <a:r>
                        <a:rPr lang="en-US" dirty="0"/>
                        <a:t>Better visitor experience – possible to use user location and cookies to offer tailored experiences to visitors.</a:t>
                      </a:r>
                    </a:p>
                  </a:txBody>
                  <a:tcPr/>
                </a:tc>
                <a:tc>
                  <a:txBody>
                    <a:bodyPr/>
                    <a:lstStyle/>
                    <a:p>
                      <a:r>
                        <a:rPr lang="en-US" dirty="0"/>
                        <a:t>Performance and security problems – because of more technical components, each component can affect the performance and be vulnerable to a security breach.</a:t>
                      </a:r>
                    </a:p>
                  </a:txBody>
                  <a:tcPr/>
                </a:tc>
                <a:extLst>
                  <a:ext uri="{0D108BD9-81ED-4DB2-BD59-A6C34878D82A}">
                    <a16:rowId xmlns:a16="http://schemas.microsoft.com/office/drawing/2014/main" val="4058336708"/>
                  </a:ext>
                </a:extLst>
              </a:tr>
            </a:tbl>
          </a:graphicData>
        </a:graphic>
      </p:graphicFrame>
    </p:spTree>
    <p:extLst>
      <p:ext uri="{BB962C8B-B14F-4D97-AF65-F5344CB8AC3E}">
        <p14:creationId xmlns:p14="http://schemas.microsoft.com/office/powerpoint/2010/main" val="3987538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5" y="589086"/>
            <a:ext cx="11479366" cy="1547698"/>
          </a:xfrm>
        </p:spPr>
        <p:txBody>
          <a:bodyPr>
            <a:noAutofit/>
          </a:bodyPr>
          <a:lstStyle/>
          <a:p>
            <a:pPr marL="2057400" indent="-2057400"/>
            <a:r>
              <a:rPr lang="en-US" sz="2800" dirty="0"/>
              <a:t>Module 6:  creating a non-blog website – Part two:  </a:t>
            </a:r>
            <a:br>
              <a:rPr lang="en-US" sz="2800" dirty="0"/>
            </a:br>
            <a:r>
              <a:rPr lang="en-US" sz="2800" dirty="0"/>
              <a:t>e-commerce websites and custom content elements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618994938"/>
              </p:ext>
            </p:extLst>
          </p:nvPr>
        </p:nvGraphicFramePr>
        <p:xfrm>
          <a:off x="662107"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959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206801"/>
            <a:ext cx="11479366" cy="1507067"/>
          </a:xfrm>
        </p:spPr>
        <p:txBody>
          <a:bodyPr>
            <a:normAutofit/>
          </a:bodyPr>
          <a:lstStyle/>
          <a:p>
            <a:pPr marL="2459038" indent="-2459038"/>
            <a:r>
              <a:rPr lang="en-US" dirty="0"/>
              <a:t>Lesson 1:  E-COMMERCE STORES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4FC8CFE0-3623-4850-8310-E36D40B43639}"/>
              </a:ext>
            </a:extLst>
          </p:cNvPr>
          <p:cNvGraphicFramePr>
            <a:graphicFrameLocks noGrp="1"/>
          </p:cNvGraphicFramePr>
          <p:nvPr>
            <p:ph idx="1"/>
            <p:extLst>
              <p:ext uri="{D42A27DB-BD31-4B8C-83A1-F6EECF244321}">
                <p14:modId xmlns:p14="http://schemas.microsoft.com/office/powerpoint/2010/main" val="455884679"/>
              </p:ext>
            </p:extLst>
          </p:nvPr>
        </p:nvGraphicFramePr>
        <p:xfrm>
          <a:off x="684213" y="2031022"/>
          <a:ext cx="10095156" cy="4185920"/>
        </p:xfrm>
        <a:graphic>
          <a:graphicData uri="http://schemas.openxmlformats.org/drawingml/2006/table">
            <a:tbl>
              <a:tblPr firstRow="1" bandRow="1">
                <a:tableStyleId>{5C22544A-7EE6-4342-B048-85BDC9FD1C3A}</a:tableStyleId>
              </a:tblPr>
              <a:tblGrid>
                <a:gridCol w="4072425">
                  <a:extLst>
                    <a:ext uri="{9D8B030D-6E8A-4147-A177-3AD203B41FA5}">
                      <a16:colId xmlns:a16="http://schemas.microsoft.com/office/drawing/2014/main" val="3894640688"/>
                    </a:ext>
                  </a:extLst>
                </a:gridCol>
                <a:gridCol w="6022731">
                  <a:extLst>
                    <a:ext uri="{9D8B030D-6E8A-4147-A177-3AD203B41FA5}">
                      <a16:colId xmlns:a16="http://schemas.microsoft.com/office/drawing/2014/main" val="1074887530"/>
                    </a:ext>
                  </a:extLst>
                </a:gridCol>
              </a:tblGrid>
              <a:tr h="370840">
                <a:tc gridSpan="2">
                  <a:txBody>
                    <a:bodyPr/>
                    <a:lstStyle/>
                    <a:p>
                      <a:pPr algn="ctr"/>
                      <a:r>
                        <a:rPr lang="en-US" sz="1600" dirty="0"/>
                        <a:t>DOWNLOADABLE VS. VIRTUAL PRODUCTS</a:t>
                      </a:r>
                    </a:p>
                  </a:txBody>
                  <a:tcPr/>
                </a:tc>
                <a:tc hMerge="1">
                  <a:txBody>
                    <a:bodyPr/>
                    <a:lstStyle/>
                    <a:p>
                      <a:r>
                        <a:rPr lang="en-US" dirty="0"/>
                        <a:t>Cons</a:t>
                      </a:r>
                    </a:p>
                  </a:txBody>
                  <a:tcPr/>
                </a:tc>
                <a:extLst>
                  <a:ext uri="{0D108BD9-81ED-4DB2-BD59-A6C34878D82A}">
                    <a16:rowId xmlns:a16="http://schemas.microsoft.com/office/drawing/2014/main" val="658981629"/>
                  </a:ext>
                </a:extLst>
              </a:tr>
              <a:tr h="370840">
                <a:tc>
                  <a:txBody>
                    <a:bodyPr/>
                    <a:lstStyle/>
                    <a:p>
                      <a:r>
                        <a:rPr lang="en-US" sz="1600" b="1" dirty="0"/>
                        <a:t>Type</a:t>
                      </a:r>
                    </a:p>
                  </a:txBody>
                  <a:tcPr/>
                </a:tc>
                <a:tc>
                  <a:txBody>
                    <a:bodyPr/>
                    <a:lstStyle/>
                    <a:p>
                      <a:r>
                        <a:rPr lang="en-US" sz="1600" b="1" dirty="0"/>
                        <a:t>Description</a:t>
                      </a:r>
                    </a:p>
                  </a:txBody>
                  <a:tcPr/>
                </a:tc>
                <a:extLst>
                  <a:ext uri="{0D108BD9-81ED-4DB2-BD59-A6C34878D82A}">
                    <a16:rowId xmlns:a16="http://schemas.microsoft.com/office/drawing/2014/main" val="226268115"/>
                  </a:ext>
                </a:extLst>
              </a:tr>
              <a:tr h="370840">
                <a:tc>
                  <a:txBody>
                    <a:bodyPr/>
                    <a:lstStyle/>
                    <a:p>
                      <a:r>
                        <a:rPr lang="en-US" sz="1600" dirty="0"/>
                        <a:t>Downloadable</a:t>
                      </a:r>
                    </a:p>
                  </a:txBody>
                  <a:tcPr/>
                </a:tc>
                <a:tc>
                  <a:txBody>
                    <a:bodyPr/>
                    <a:lstStyle/>
                    <a:p>
                      <a:r>
                        <a:rPr lang="en-US" sz="1600" dirty="0"/>
                        <a:t>A downloadable product adds a downloadable item to your product page enabling users to download it as a file after purchase.  Downloadable products can appear as stand-alone goods or packed with a hard version of your product (music videos, programs, templates).</a:t>
                      </a:r>
                    </a:p>
                  </a:txBody>
                  <a:tcPr/>
                </a:tc>
                <a:extLst>
                  <a:ext uri="{0D108BD9-81ED-4DB2-BD59-A6C34878D82A}">
                    <a16:rowId xmlns:a16="http://schemas.microsoft.com/office/drawing/2014/main" val="1199422772"/>
                  </a:ext>
                </a:extLst>
              </a:tr>
              <a:tr h="370840">
                <a:tc>
                  <a:txBody>
                    <a:bodyPr/>
                    <a:lstStyle/>
                    <a:p>
                      <a:r>
                        <a:rPr lang="en-US" sz="1600" dirty="0"/>
                        <a:t>Virtual</a:t>
                      </a:r>
                    </a:p>
                  </a:txBody>
                  <a:tcPr/>
                </a:tc>
                <a:tc>
                  <a:txBody>
                    <a:bodyPr/>
                    <a:lstStyle/>
                    <a:p>
                      <a:r>
                        <a:rPr lang="en-US" sz="1600" dirty="0"/>
                        <a:t>Virtual products are actually non-physical objects so they don’t require shipping or inventory management.  Once a customer makes a purchase they can either use it online or download it for offline use (e-books, videos, software, audio, graphics, photos, memberships, subscriptions).</a:t>
                      </a:r>
                      <a:endParaRPr lang="en-US" sz="1600" b="1" dirty="0"/>
                    </a:p>
                  </a:txBody>
                  <a:tcPr/>
                </a:tc>
                <a:extLst>
                  <a:ext uri="{0D108BD9-81ED-4DB2-BD59-A6C34878D82A}">
                    <a16:rowId xmlns:a16="http://schemas.microsoft.com/office/drawing/2014/main" val="4058336708"/>
                  </a:ext>
                </a:extLst>
              </a:tr>
              <a:tr h="370840">
                <a:tc>
                  <a:txBody>
                    <a:bodyPr/>
                    <a:lstStyle/>
                    <a:p>
                      <a:r>
                        <a:rPr lang="en-US" sz="1600" dirty="0"/>
                        <a:t>Caveat</a:t>
                      </a:r>
                    </a:p>
                  </a:txBody>
                  <a:tcPr/>
                </a:tc>
                <a:tc>
                  <a:txBody>
                    <a:bodyPr/>
                    <a:lstStyle/>
                    <a:p>
                      <a:r>
                        <a:rPr lang="en-US" sz="1600" b="1" dirty="0"/>
                        <a:t>There is some overlap between virtual and downloadable products and it’s not easy to separate them.  In some cases, virtual goods may consist of downloadable items.</a:t>
                      </a:r>
                    </a:p>
                  </a:txBody>
                  <a:tcPr/>
                </a:tc>
                <a:extLst>
                  <a:ext uri="{0D108BD9-81ED-4DB2-BD59-A6C34878D82A}">
                    <a16:rowId xmlns:a16="http://schemas.microsoft.com/office/drawing/2014/main" val="10573926"/>
                  </a:ext>
                </a:extLst>
              </a:tr>
            </a:tbl>
          </a:graphicData>
        </a:graphic>
      </p:graphicFrame>
      <p:sp>
        <p:nvSpPr>
          <p:cNvPr id="3" name="TextBox 2">
            <a:extLst>
              <a:ext uri="{FF2B5EF4-FFF2-40B4-BE49-F238E27FC236}">
                <a16:creationId xmlns:a16="http://schemas.microsoft.com/office/drawing/2014/main" id="{8AD450DB-FEDB-4BA3-9138-271EFC18AC45}"/>
              </a:ext>
            </a:extLst>
          </p:cNvPr>
          <p:cNvSpPr txBox="1"/>
          <p:nvPr/>
        </p:nvSpPr>
        <p:spPr>
          <a:xfrm>
            <a:off x="684213" y="1291841"/>
            <a:ext cx="10095156" cy="646331"/>
          </a:xfrm>
          <a:prstGeom prst="rect">
            <a:avLst/>
          </a:prstGeom>
          <a:noFill/>
        </p:spPr>
        <p:txBody>
          <a:bodyPr wrap="square" rtlCol="0">
            <a:spAutoFit/>
          </a:bodyPr>
          <a:lstStyle/>
          <a:p>
            <a:r>
              <a:rPr lang="en-US" dirty="0"/>
              <a:t>The path to the sample_products.csv is:</a:t>
            </a:r>
          </a:p>
          <a:p>
            <a:r>
              <a:rPr lang="en-US" dirty="0"/>
              <a:t>/</a:t>
            </a:r>
            <a:r>
              <a:rPr lang="en-US" dirty="0" err="1"/>
              <a:t>public_html</a:t>
            </a:r>
            <a:r>
              <a:rPr lang="en-US" dirty="0"/>
              <a:t>/wp-content/plugins/</a:t>
            </a:r>
            <a:r>
              <a:rPr lang="en-US" dirty="0" err="1"/>
              <a:t>woocommerce</a:t>
            </a:r>
            <a:r>
              <a:rPr lang="en-US" dirty="0"/>
              <a:t>/sample data</a:t>
            </a:r>
          </a:p>
        </p:txBody>
      </p:sp>
    </p:spTree>
    <p:extLst>
      <p:ext uri="{BB962C8B-B14F-4D97-AF65-F5344CB8AC3E}">
        <p14:creationId xmlns:p14="http://schemas.microsoft.com/office/powerpoint/2010/main" val="2850749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206801"/>
            <a:ext cx="11479366" cy="1507067"/>
          </a:xfrm>
        </p:spPr>
        <p:txBody>
          <a:bodyPr>
            <a:normAutofit/>
          </a:bodyPr>
          <a:lstStyle/>
          <a:p>
            <a:pPr marL="2459038" indent="-2459038"/>
            <a:r>
              <a:rPr lang="en-US" dirty="0"/>
              <a:t>Lesson 1:  E-COMMERCE STORES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4FC8CFE0-3623-4850-8310-E36D40B43639}"/>
              </a:ext>
            </a:extLst>
          </p:cNvPr>
          <p:cNvGraphicFramePr>
            <a:graphicFrameLocks noGrp="1"/>
          </p:cNvGraphicFramePr>
          <p:nvPr>
            <p:ph idx="1"/>
          </p:nvPr>
        </p:nvGraphicFramePr>
        <p:xfrm>
          <a:off x="684213" y="2716824"/>
          <a:ext cx="10095156" cy="2875280"/>
        </p:xfrm>
        <a:graphic>
          <a:graphicData uri="http://schemas.openxmlformats.org/drawingml/2006/table">
            <a:tbl>
              <a:tblPr firstRow="1" bandRow="1">
                <a:tableStyleId>{5C22544A-7EE6-4342-B048-85BDC9FD1C3A}</a:tableStyleId>
              </a:tblPr>
              <a:tblGrid>
                <a:gridCol w="4072425">
                  <a:extLst>
                    <a:ext uri="{9D8B030D-6E8A-4147-A177-3AD203B41FA5}">
                      <a16:colId xmlns:a16="http://schemas.microsoft.com/office/drawing/2014/main" val="3894640688"/>
                    </a:ext>
                  </a:extLst>
                </a:gridCol>
                <a:gridCol w="6022731">
                  <a:extLst>
                    <a:ext uri="{9D8B030D-6E8A-4147-A177-3AD203B41FA5}">
                      <a16:colId xmlns:a16="http://schemas.microsoft.com/office/drawing/2014/main" val="1074887530"/>
                    </a:ext>
                  </a:extLst>
                </a:gridCol>
              </a:tblGrid>
              <a:tr h="370840">
                <a:tc gridSpan="2">
                  <a:txBody>
                    <a:bodyPr/>
                    <a:lstStyle/>
                    <a:p>
                      <a:pPr algn="ctr"/>
                      <a:r>
                        <a:rPr lang="en-US" sz="1600" dirty="0"/>
                        <a:t>WOOCOMMERCE SETTINGS</a:t>
                      </a:r>
                    </a:p>
                  </a:txBody>
                  <a:tcPr/>
                </a:tc>
                <a:tc hMerge="1">
                  <a:txBody>
                    <a:bodyPr/>
                    <a:lstStyle/>
                    <a:p>
                      <a:r>
                        <a:rPr lang="en-US" dirty="0"/>
                        <a:t>Cons</a:t>
                      </a:r>
                    </a:p>
                  </a:txBody>
                  <a:tcPr/>
                </a:tc>
                <a:extLst>
                  <a:ext uri="{0D108BD9-81ED-4DB2-BD59-A6C34878D82A}">
                    <a16:rowId xmlns:a16="http://schemas.microsoft.com/office/drawing/2014/main" val="658981629"/>
                  </a:ext>
                </a:extLst>
              </a:tr>
              <a:tr h="370840">
                <a:tc>
                  <a:txBody>
                    <a:bodyPr/>
                    <a:lstStyle/>
                    <a:p>
                      <a:r>
                        <a:rPr lang="en-US" sz="1600" b="1" dirty="0"/>
                        <a:t>Setting</a:t>
                      </a:r>
                    </a:p>
                  </a:txBody>
                  <a:tcPr/>
                </a:tc>
                <a:tc>
                  <a:txBody>
                    <a:bodyPr/>
                    <a:lstStyle/>
                    <a:p>
                      <a:r>
                        <a:rPr lang="en-US" sz="1600" b="1" dirty="0"/>
                        <a:t>Description</a:t>
                      </a:r>
                    </a:p>
                  </a:txBody>
                  <a:tcPr/>
                </a:tc>
                <a:extLst>
                  <a:ext uri="{0D108BD9-81ED-4DB2-BD59-A6C34878D82A}">
                    <a16:rowId xmlns:a16="http://schemas.microsoft.com/office/drawing/2014/main" val="226268115"/>
                  </a:ext>
                </a:extLst>
              </a:tr>
              <a:tr h="370840">
                <a:tc>
                  <a:txBody>
                    <a:bodyPr/>
                    <a:lstStyle/>
                    <a:p>
                      <a:r>
                        <a:rPr lang="en-US" sz="1600" dirty="0"/>
                        <a:t>General:  Ajax add to cart buttons on WooCommerce archive</a:t>
                      </a:r>
                    </a:p>
                  </a:txBody>
                  <a:tcPr/>
                </a:tc>
                <a:tc>
                  <a:txBody>
                    <a:bodyPr/>
                    <a:lstStyle/>
                    <a:p>
                      <a:r>
                        <a:rPr lang="en-US" sz="1600" dirty="0"/>
                        <a:t>When your client selects the product they want and click the “add to cart” button, WooCommerce reloads the entire page to add the product to the cart.  This setting keeps it from reloading the entire page.</a:t>
                      </a:r>
                    </a:p>
                  </a:txBody>
                  <a:tcPr/>
                </a:tc>
                <a:extLst>
                  <a:ext uri="{0D108BD9-81ED-4DB2-BD59-A6C34878D82A}">
                    <a16:rowId xmlns:a16="http://schemas.microsoft.com/office/drawing/2014/main" val="1199422772"/>
                  </a:ext>
                </a:extLst>
              </a:tr>
              <a:tr h="370840">
                <a:tc>
                  <a:txBody>
                    <a:bodyPr/>
                    <a:lstStyle/>
                    <a:p>
                      <a:r>
                        <a:rPr lang="en-US" sz="1600" dirty="0"/>
                        <a:t>Products:  Downloadable Products</a:t>
                      </a:r>
                    </a:p>
                  </a:txBody>
                  <a:tcPr/>
                </a:tc>
                <a:tc>
                  <a:txBody>
                    <a:bodyPr/>
                    <a:lstStyle/>
                    <a:p>
                      <a:r>
                        <a:rPr lang="en-US" sz="1600" dirty="0"/>
                        <a:t>Digital goods sold in your online store (images, songs, posters, e-books, etc.).  Provides customers with immediate option for the purchased product to be received.</a:t>
                      </a:r>
                    </a:p>
                    <a:p>
                      <a:r>
                        <a:rPr lang="en-US" sz="1600" b="1" dirty="0">
                          <a:hlinkClick r:id="rId2"/>
                        </a:rPr>
                        <a:t>Digital/Downloadable Product Handling – WooCommerce</a:t>
                      </a:r>
                      <a:endParaRPr lang="en-US" sz="1600" b="1" dirty="0"/>
                    </a:p>
                  </a:txBody>
                  <a:tcPr/>
                </a:tc>
                <a:extLst>
                  <a:ext uri="{0D108BD9-81ED-4DB2-BD59-A6C34878D82A}">
                    <a16:rowId xmlns:a16="http://schemas.microsoft.com/office/drawing/2014/main" val="4058336708"/>
                  </a:ext>
                </a:extLst>
              </a:tr>
            </a:tbl>
          </a:graphicData>
        </a:graphic>
      </p:graphicFrame>
    </p:spTree>
    <p:extLst>
      <p:ext uri="{BB962C8B-B14F-4D97-AF65-F5344CB8AC3E}">
        <p14:creationId xmlns:p14="http://schemas.microsoft.com/office/powerpoint/2010/main" val="1457700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127673"/>
            <a:ext cx="11479366" cy="1507067"/>
          </a:xfrm>
        </p:spPr>
        <p:txBody>
          <a:bodyPr>
            <a:normAutofit/>
          </a:bodyPr>
          <a:lstStyle/>
          <a:p>
            <a:pPr marL="2459038" indent="-2459038"/>
            <a:r>
              <a:rPr lang="en-US" dirty="0"/>
              <a:t>Lesson 1:  E-COMMERCE STORES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4FC8CFE0-3623-4850-8310-E36D40B43639}"/>
              </a:ext>
            </a:extLst>
          </p:cNvPr>
          <p:cNvGraphicFramePr>
            <a:graphicFrameLocks noGrp="1"/>
          </p:cNvGraphicFramePr>
          <p:nvPr>
            <p:ph idx="1"/>
            <p:extLst>
              <p:ext uri="{D42A27DB-BD31-4B8C-83A1-F6EECF244321}">
                <p14:modId xmlns:p14="http://schemas.microsoft.com/office/powerpoint/2010/main" val="1755530562"/>
              </p:ext>
            </p:extLst>
          </p:nvPr>
        </p:nvGraphicFramePr>
        <p:xfrm>
          <a:off x="640253" y="1345223"/>
          <a:ext cx="10095156" cy="3698240"/>
        </p:xfrm>
        <a:graphic>
          <a:graphicData uri="http://schemas.openxmlformats.org/drawingml/2006/table">
            <a:tbl>
              <a:tblPr firstRow="1" bandRow="1">
                <a:tableStyleId>{5C22544A-7EE6-4342-B048-85BDC9FD1C3A}</a:tableStyleId>
              </a:tblPr>
              <a:tblGrid>
                <a:gridCol w="4072425">
                  <a:extLst>
                    <a:ext uri="{9D8B030D-6E8A-4147-A177-3AD203B41FA5}">
                      <a16:colId xmlns:a16="http://schemas.microsoft.com/office/drawing/2014/main" val="3894640688"/>
                    </a:ext>
                  </a:extLst>
                </a:gridCol>
                <a:gridCol w="6022731">
                  <a:extLst>
                    <a:ext uri="{9D8B030D-6E8A-4147-A177-3AD203B41FA5}">
                      <a16:colId xmlns:a16="http://schemas.microsoft.com/office/drawing/2014/main" val="1074887530"/>
                    </a:ext>
                  </a:extLst>
                </a:gridCol>
              </a:tblGrid>
              <a:tr h="370840">
                <a:tc gridSpan="2">
                  <a:txBody>
                    <a:bodyPr/>
                    <a:lstStyle/>
                    <a:p>
                      <a:pPr algn="ctr"/>
                      <a:r>
                        <a:rPr lang="en-US" sz="1600" dirty="0"/>
                        <a:t>WOOCOMMERCE TERMS</a:t>
                      </a:r>
                    </a:p>
                  </a:txBody>
                  <a:tcPr/>
                </a:tc>
                <a:tc hMerge="1">
                  <a:txBody>
                    <a:bodyPr/>
                    <a:lstStyle/>
                    <a:p>
                      <a:r>
                        <a:rPr lang="en-US" dirty="0"/>
                        <a:t>Cons</a:t>
                      </a:r>
                    </a:p>
                  </a:txBody>
                  <a:tcPr/>
                </a:tc>
                <a:extLst>
                  <a:ext uri="{0D108BD9-81ED-4DB2-BD59-A6C34878D82A}">
                    <a16:rowId xmlns:a16="http://schemas.microsoft.com/office/drawing/2014/main" val="658981629"/>
                  </a:ext>
                </a:extLst>
              </a:tr>
              <a:tr h="370840">
                <a:tc>
                  <a:txBody>
                    <a:bodyPr/>
                    <a:lstStyle/>
                    <a:p>
                      <a:r>
                        <a:rPr lang="en-US" sz="1600" b="1" dirty="0"/>
                        <a:t>Term</a:t>
                      </a:r>
                    </a:p>
                  </a:txBody>
                  <a:tcPr/>
                </a:tc>
                <a:tc>
                  <a:txBody>
                    <a:bodyPr/>
                    <a:lstStyle/>
                    <a:p>
                      <a:r>
                        <a:rPr lang="en-US" sz="1600" b="1" dirty="0"/>
                        <a:t>Description</a:t>
                      </a:r>
                    </a:p>
                  </a:txBody>
                  <a:tcPr/>
                </a:tc>
                <a:extLst>
                  <a:ext uri="{0D108BD9-81ED-4DB2-BD59-A6C34878D82A}">
                    <a16:rowId xmlns:a16="http://schemas.microsoft.com/office/drawing/2014/main" val="226268115"/>
                  </a:ext>
                </a:extLst>
              </a:tr>
              <a:tr h="370840">
                <a:tc>
                  <a:txBody>
                    <a:bodyPr/>
                    <a:lstStyle/>
                    <a:p>
                      <a:r>
                        <a:rPr lang="en-US" sz="1600" dirty="0"/>
                        <a:t>Endpoints</a:t>
                      </a:r>
                    </a:p>
                  </a:txBody>
                  <a:tcPr/>
                </a:tc>
                <a:tc>
                  <a:txBody>
                    <a:bodyPr/>
                    <a:lstStyle/>
                    <a:p>
                      <a:r>
                        <a:rPr lang="en-US" sz="1600" dirty="0"/>
                        <a:t>An extra part in the website URL that is detected to show different content when present.  </a:t>
                      </a:r>
                      <a:r>
                        <a:rPr lang="en-US" sz="1600" i="0" dirty="0"/>
                        <a:t>Example:  </a:t>
                      </a:r>
                      <a:r>
                        <a:rPr lang="en-US" sz="1600" b="1" i="1" dirty="0"/>
                        <a:t>yoursite.com/my-account</a:t>
                      </a:r>
                      <a:r>
                        <a:rPr lang="en-US" sz="1600" b="1" dirty="0"/>
                        <a:t> </a:t>
                      </a:r>
                      <a:r>
                        <a:rPr lang="en-US" sz="1600" dirty="0"/>
                        <a:t>when you are on the my account page.  Example:  </a:t>
                      </a:r>
                      <a:r>
                        <a:rPr lang="en-US" sz="1600" b="1" i="1" dirty="0"/>
                        <a:t>yoursite.com/my-account/edit-account</a:t>
                      </a:r>
                      <a:r>
                        <a:rPr lang="en-US" sz="1600" dirty="0"/>
                        <a:t> when you go to the edit account page from my account.</a:t>
                      </a:r>
                    </a:p>
                  </a:txBody>
                  <a:tcPr/>
                </a:tc>
                <a:extLst>
                  <a:ext uri="{0D108BD9-81ED-4DB2-BD59-A6C34878D82A}">
                    <a16:rowId xmlns:a16="http://schemas.microsoft.com/office/drawing/2014/main" val="1199422772"/>
                  </a:ext>
                </a:extLst>
              </a:tr>
              <a:tr h="370840">
                <a:tc>
                  <a:txBody>
                    <a:bodyPr/>
                    <a:lstStyle/>
                    <a:p>
                      <a:r>
                        <a:rPr lang="en-US" sz="1600" dirty="0"/>
                        <a:t>Checkout Endpoints</a:t>
                      </a:r>
                    </a:p>
                  </a:txBody>
                  <a:tcPr/>
                </a:tc>
                <a:tc>
                  <a:txBody>
                    <a:bodyPr/>
                    <a:lstStyle/>
                    <a:p>
                      <a:r>
                        <a:rPr lang="en-US" sz="1600" dirty="0"/>
                        <a:t>These endpoints are appended to the URL of the checkout page.  Examples:  </a:t>
                      </a:r>
                      <a:r>
                        <a:rPr lang="en-US" sz="1600" b="1" i="1" dirty="0"/>
                        <a:t>order-pay</a:t>
                      </a:r>
                      <a:r>
                        <a:rPr lang="en-US" sz="1600" dirty="0"/>
                        <a:t> or </a:t>
                      </a:r>
                      <a:r>
                        <a:rPr lang="en-US" sz="1600" b="1" i="1" dirty="0"/>
                        <a:t>add-payment method</a:t>
                      </a:r>
                    </a:p>
                  </a:txBody>
                  <a:tcPr/>
                </a:tc>
                <a:extLst>
                  <a:ext uri="{0D108BD9-81ED-4DB2-BD59-A6C34878D82A}">
                    <a16:rowId xmlns:a16="http://schemas.microsoft.com/office/drawing/2014/main" val="4058336708"/>
                  </a:ext>
                </a:extLst>
              </a:tr>
              <a:tr h="370840">
                <a:tc>
                  <a:txBody>
                    <a:bodyPr/>
                    <a:lstStyle/>
                    <a:p>
                      <a:r>
                        <a:rPr lang="en-US" sz="1600" dirty="0"/>
                        <a:t>Account Endpoints</a:t>
                      </a:r>
                    </a:p>
                  </a:txBody>
                  <a:tcPr/>
                </a:tc>
                <a:tc>
                  <a:txBody>
                    <a:bodyPr/>
                    <a:lstStyle/>
                    <a:p>
                      <a:r>
                        <a:rPr lang="en-US" sz="1600" dirty="0"/>
                        <a:t>These endpoints are appended to the URL of the my-account page.  Examples:  </a:t>
                      </a:r>
                      <a:r>
                        <a:rPr lang="en-US" sz="1600" b="1" i="1" dirty="0"/>
                        <a:t>edit-address</a:t>
                      </a:r>
                      <a:r>
                        <a:rPr lang="en-US" sz="1600" dirty="0"/>
                        <a:t> or </a:t>
                      </a:r>
                      <a:r>
                        <a:rPr lang="en-US" sz="1600" b="1" i="1" dirty="0"/>
                        <a:t>payment-methods</a:t>
                      </a:r>
                    </a:p>
                  </a:txBody>
                  <a:tcPr/>
                </a:tc>
                <a:extLst>
                  <a:ext uri="{0D108BD9-81ED-4DB2-BD59-A6C34878D82A}">
                    <a16:rowId xmlns:a16="http://schemas.microsoft.com/office/drawing/2014/main" val="1582809225"/>
                  </a:ext>
                </a:extLst>
              </a:tr>
            </a:tbl>
          </a:graphicData>
        </a:graphic>
      </p:graphicFrame>
      <p:sp>
        <p:nvSpPr>
          <p:cNvPr id="3" name="TextBox 2">
            <a:extLst>
              <a:ext uri="{FF2B5EF4-FFF2-40B4-BE49-F238E27FC236}">
                <a16:creationId xmlns:a16="http://schemas.microsoft.com/office/drawing/2014/main" id="{ABFA4E46-4C73-4994-B8B8-019C86FF8191}"/>
              </a:ext>
            </a:extLst>
          </p:cNvPr>
          <p:cNvSpPr txBox="1"/>
          <p:nvPr/>
        </p:nvSpPr>
        <p:spPr>
          <a:xfrm>
            <a:off x="640253" y="5205052"/>
            <a:ext cx="10095156" cy="1169551"/>
          </a:xfrm>
          <a:prstGeom prst="rect">
            <a:avLst/>
          </a:prstGeom>
          <a:noFill/>
        </p:spPr>
        <p:txBody>
          <a:bodyPr wrap="square" rtlCol="0">
            <a:spAutoFit/>
          </a:bodyPr>
          <a:lstStyle/>
          <a:p>
            <a:r>
              <a:rPr lang="en-US" sz="1400" dirty="0"/>
              <a:t>The URL for each endpoint can be customized in Settings/Advanced/Page Setup.  Ensure they are unique if you customize them.</a:t>
            </a:r>
          </a:p>
          <a:p>
            <a:endParaRPr lang="en-US" sz="1400" dirty="0"/>
          </a:p>
          <a:p>
            <a:r>
              <a:rPr lang="en-US" sz="1400" dirty="0"/>
              <a:t>Endpoints can be included in menus by using a link to the full URL.  Some endpoints, such as view-order, require an Order ID to work, don’t add these types to menus.</a:t>
            </a:r>
          </a:p>
        </p:txBody>
      </p:sp>
    </p:spTree>
    <p:extLst>
      <p:ext uri="{BB962C8B-B14F-4D97-AF65-F5344CB8AC3E}">
        <p14:creationId xmlns:p14="http://schemas.microsoft.com/office/powerpoint/2010/main" val="1493515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206801"/>
            <a:ext cx="11479366" cy="1507067"/>
          </a:xfrm>
        </p:spPr>
        <p:txBody>
          <a:bodyPr>
            <a:normAutofit/>
          </a:bodyPr>
          <a:lstStyle/>
          <a:p>
            <a:pPr marL="2459038" indent="-2459038"/>
            <a:r>
              <a:rPr lang="en-US" dirty="0"/>
              <a:t>Lesson 1:  E-COMMERCE STORES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4FC8CFE0-3623-4850-8310-E36D40B43639}"/>
              </a:ext>
            </a:extLst>
          </p:cNvPr>
          <p:cNvGraphicFramePr>
            <a:graphicFrameLocks noGrp="1"/>
          </p:cNvGraphicFramePr>
          <p:nvPr>
            <p:ph idx="1"/>
            <p:extLst>
              <p:ext uri="{D42A27DB-BD31-4B8C-83A1-F6EECF244321}">
                <p14:modId xmlns:p14="http://schemas.microsoft.com/office/powerpoint/2010/main" val="571351833"/>
              </p:ext>
            </p:extLst>
          </p:nvPr>
        </p:nvGraphicFramePr>
        <p:xfrm>
          <a:off x="684213" y="1556239"/>
          <a:ext cx="10095156" cy="4246880"/>
        </p:xfrm>
        <a:graphic>
          <a:graphicData uri="http://schemas.openxmlformats.org/drawingml/2006/table">
            <a:tbl>
              <a:tblPr firstRow="1" bandRow="1">
                <a:tableStyleId>{5C22544A-7EE6-4342-B048-85BDC9FD1C3A}</a:tableStyleId>
              </a:tblPr>
              <a:tblGrid>
                <a:gridCol w="4072425">
                  <a:extLst>
                    <a:ext uri="{9D8B030D-6E8A-4147-A177-3AD203B41FA5}">
                      <a16:colId xmlns:a16="http://schemas.microsoft.com/office/drawing/2014/main" val="3894640688"/>
                    </a:ext>
                  </a:extLst>
                </a:gridCol>
                <a:gridCol w="6022731">
                  <a:extLst>
                    <a:ext uri="{9D8B030D-6E8A-4147-A177-3AD203B41FA5}">
                      <a16:colId xmlns:a16="http://schemas.microsoft.com/office/drawing/2014/main" val="1074887530"/>
                    </a:ext>
                  </a:extLst>
                </a:gridCol>
              </a:tblGrid>
              <a:tr h="370840">
                <a:tc gridSpan="2">
                  <a:txBody>
                    <a:bodyPr/>
                    <a:lstStyle/>
                    <a:p>
                      <a:pPr algn="ctr"/>
                      <a:r>
                        <a:rPr lang="en-US" sz="1600" dirty="0"/>
                        <a:t>WOOCOMMERCE SETTINGS</a:t>
                      </a:r>
                    </a:p>
                  </a:txBody>
                  <a:tcPr/>
                </a:tc>
                <a:tc hMerge="1">
                  <a:txBody>
                    <a:bodyPr/>
                    <a:lstStyle/>
                    <a:p>
                      <a:r>
                        <a:rPr lang="en-US" dirty="0"/>
                        <a:t>Cons</a:t>
                      </a:r>
                    </a:p>
                  </a:txBody>
                  <a:tcPr/>
                </a:tc>
                <a:extLst>
                  <a:ext uri="{0D108BD9-81ED-4DB2-BD59-A6C34878D82A}">
                    <a16:rowId xmlns:a16="http://schemas.microsoft.com/office/drawing/2014/main" val="658981629"/>
                  </a:ext>
                </a:extLst>
              </a:tr>
              <a:tr h="370840">
                <a:tc>
                  <a:txBody>
                    <a:bodyPr/>
                    <a:lstStyle/>
                    <a:p>
                      <a:r>
                        <a:rPr lang="en-US" sz="1600" b="1" dirty="0"/>
                        <a:t>Setting</a:t>
                      </a:r>
                    </a:p>
                  </a:txBody>
                  <a:tcPr/>
                </a:tc>
                <a:tc>
                  <a:txBody>
                    <a:bodyPr/>
                    <a:lstStyle/>
                    <a:p>
                      <a:r>
                        <a:rPr lang="en-US" sz="1600" b="1" dirty="0"/>
                        <a:t>Description</a:t>
                      </a:r>
                    </a:p>
                  </a:txBody>
                  <a:tcPr/>
                </a:tc>
                <a:extLst>
                  <a:ext uri="{0D108BD9-81ED-4DB2-BD59-A6C34878D82A}">
                    <a16:rowId xmlns:a16="http://schemas.microsoft.com/office/drawing/2014/main" val="226268115"/>
                  </a:ext>
                </a:extLst>
              </a:tr>
              <a:tr h="370840">
                <a:tc>
                  <a:txBody>
                    <a:bodyPr/>
                    <a:lstStyle/>
                    <a:p>
                      <a:r>
                        <a:rPr lang="en-US" sz="1600" dirty="0"/>
                        <a:t>Advanced:  Rest API (Application Programming Interface)</a:t>
                      </a:r>
                    </a:p>
                  </a:txBody>
                  <a:tcPr/>
                </a:tc>
                <a:tc>
                  <a:txBody>
                    <a:bodyPr/>
                    <a:lstStyle/>
                    <a:p>
                      <a:pPr marL="285750" indent="-285750">
                        <a:buFont typeface="Arial" panose="020B0604020202020204" pitchFamily="34" charset="0"/>
                        <a:buChar char="•"/>
                      </a:pPr>
                      <a:r>
                        <a:rPr lang="en-US" sz="1600" b="0" dirty="0"/>
                        <a:t>An interface that you can use to access your WooCommerce store from outside WordPress.  It makes it easy to interact with other websites and applications over the internet.</a:t>
                      </a:r>
                    </a:p>
                    <a:p>
                      <a:pPr marL="285750" indent="-285750">
                        <a:buFont typeface="Arial" panose="020B0604020202020204" pitchFamily="34" charset="0"/>
                        <a:buChar char="•"/>
                      </a:pPr>
                      <a:r>
                        <a:rPr lang="en-US" sz="1600" b="0" kern="1200" dirty="0">
                          <a:solidFill>
                            <a:schemeClr val="dk1"/>
                          </a:solidFill>
                          <a:latin typeface="+mn-lt"/>
                          <a:ea typeface="+mn-ea"/>
                          <a:cs typeface="+mn-cs"/>
                        </a:rPr>
                        <a:t>The functionality is managed via HTTP requests, and all HTTP requests are universally available. The HTTP protocols help WooCommerce websites to read, send, create, update, and delete service requests via the endpoints. The WooCommerce REST API can also understand directory-like URL structures. </a:t>
                      </a:r>
                    </a:p>
                    <a:p>
                      <a:pPr marL="285750" indent="-285750">
                        <a:buFont typeface="Arial" panose="020B0604020202020204" pitchFamily="34" charset="0"/>
                        <a:buChar char="•"/>
                      </a:pPr>
                      <a:r>
                        <a:rPr lang="en-US" sz="1600" b="0" kern="1200" dirty="0">
                          <a:solidFill>
                            <a:schemeClr val="dk1"/>
                          </a:solidFill>
                          <a:latin typeface="+mn-lt"/>
                          <a:ea typeface="+mn-ea"/>
                          <a:cs typeface="+mn-cs"/>
                        </a:rPr>
                        <a:t>Thus, the WooCommerce REST API helps you to do everything offered by your WooCommerce admin area, remotely, that is, without having to log into your website manually. </a:t>
                      </a:r>
                    </a:p>
                  </a:txBody>
                  <a:tcPr/>
                </a:tc>
                <a:extLst>
                  <a:ext uri="{0D108BD9-81ED-4DB2-BD59-A6C34878D82A}">
                    <a16:rowId xmlns:a16="http://schemas.microsoft.com/office/drawing/2014/main" val="1199422772"/>
                  </a:ext>
                </a:extLst>
              </a:tr>
            </a:tbl>
          </a:graphicData>
        </a:graphic>
      </p:graphicFrame>
    </p:spTree>
    <p:extLst>
      <p:ext uri="{BB962C8B-B14F-4D97-AF65-F5344CB8AC3E}">
        <p14:creationId xmlns:p14="http://schemas.microsoft.com/office/powerpoint/2010/main" val="306413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1:  The principles of wordpress security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3615267"/>
          </a:xfrm>
        </p:spPr>
        <p:txBody>
          <a:bodyPr>
            <a:normAutofit fontScale="70000" lnSpcReduction="20000"/>
          </a:bodyPr>
          <a:lstStyle/>
          <a:p>
            <a:pPr algn="l" rtl="0" fontAlgn="base">
              <a:buFont typeface="Arial" panose="020B0604020202020204" pitchFamily="34" charset="0"/>
              <a:buChar char="•"/>
            </a:pPr>
            <a:r>
              <a:rPr lang="en-US" dirty="0"/>
              <a:t>Integrity</a:t>
            </a:r>
          </a:p>
          <a:p>
            <a:pPr lvl="1" fontAlgn="base">
              <a:buFont typeface="Arial" panose="020B0604020202020204" pitchFamily="34" charset="0"/>
              <a:buChar char="•"/>
            </a:pPr>
            <a:r>
              <a:rPr lang="en-US" dirty="0"/>
              <a:t>Integrity means that you ensure data is not tampered or altered by unauthorized users.  Your hosting provider has some responsibility as the files and database are on their servers.  Look for a host that offers:</a:t>
            </a:r>
          </a:p>
          <a:p>
            <a:pPr lvl="2" fontAlgn="base">
              <a:buFont typeface="Arial" panose="020B0604020202020204" pitchFamily="34" charset="0"/>
              <a:buChar char="•"/>
            </a:pPr>
            <a:r>
              <a:rPr lang="en-US" dirty="0"/>
              <a:t>Up to date server software</a:t>
            </a:r>
          </a:p>
          <a:p>
            <a:pPr lvl="2" fontAlgn="base">
              <a:buFont typeface="Arial" panose="020B0604020202020204" pitchFamily="34" charset="0"/>
              <a:buChar char="•"/>
            </a:pPr>
            <a:r>
              <a:rPr lang="en-US" dirty="0"/>
              <a:t>Malware monitoring and removal</a:t>
            </a:r>
          </a:p>
          <a:p>
            <a:pPr lvl="2" fontAlgn="base">
              <a:buFont typeface="Arial" panose="020B0604020202020204" pitchFamily="34" charset="0"/>
              <a:buChar char="•"/>
            </a:pPr>
            <a:r>
              <a:rPr lang="en-US" dirty="0"/>
              <a:t>Firewalls and other security measures</a:t>
            </a:r>
          </a:p>
          <a:p>
            <a:pPr lvl="1" fontAlgn="base">
              <a:buFont typeface="Arial" panose="020B0604020202020204" pitchFamily="34" charset="0"/>
              <a:buChar char="•"/>
            </a:pPr>
            <a:r>
              <a:rPr lang="en-US" dirty="0"/>
              <a:t>Make sure you get all WordPress plugins and themes from trusted sources. </a:t>
            </a:r>
            <a:r>
              <a:rPr lang="en-US" sz="1900" dirty="0"/>
              <a:t>Avoid if they haven’t been updated over the last year or more, have less than a few hundred installations, or receive low ratings. </a:t>
            </a:r>
          </a:p>
          <a:p>
            <a:pPr lvl="2" fontAlgn="base">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WordPress Plugins | WordPress.org</a:t>
            </a:r>
            <a:endParaRPr lang="en-US" dirty="0"/>
          </a:p>
          <a:p>
            <a:pPr lvl="2" fontAlgn="base">
              <a:buFont typeface="Arial" panose="020B0604020202020204" pitchFamily="34" charset="0"/>
              <a:buChar char="•"/>
            </a:pPr>
            <a:r>
              <a:rPr lang="en-US" dirty="0">
                <a:hlinkClick r:id="rId3">
                  <a:extLst>
                    <a:ext uri="{A12FA001-AC4F-418D-AE19-62706E023703}">
                      <ahyp:hlinkClr xmlns:ahyp="http://schemas.microsoft.com/office/drawing/2018/hyperlinkcolor" val="tx"/>
                    </a:ext>
                  </a:extLst>
                </a:hlinkClick>
              </a:rPr>
              <a:t>WordPress Themes | WordPress.org</a:t>
            </a:r>
            <a:r>
              <a:rPr lang="en-US" dirty="0"/>
              <a:t> </a:t>
            </a:r>
          </a:p>
          <a:p>
            <a:pPr lvl="1" fontAlgn="base">
              <a:buFont typeface="Arial" panose="020B0604020202020204" pitchFamily="34" charset="0"/>
              <a:buChar char="•"/>
            </a:pPr>
            <a:r>
              <a:rPr lang="en-US" dirty="0"/>
              <a:t>Backing up your site is one way to ensure integrity.</a:t>
            </a:r>
          </a:p>
          <a:p>
            <a:pPr lvl="2" fontAlgn="base">
              <a:buFont typeface="Arial" panose="020B0604020202020204" pitchFamily="34" charset="0"/>
              <a:buChar char="•"/>
            </a:pPr>
            <a:r>
              <a:rPr lang="en-US" dirty="0"/>
              <a:t>Your host may offer backups</a:t>
            </a:r>
          </a:p>
          <a:p>
            <a:pPr lvl="2" fontAlgn="base">
              <a:buFont typeface="Arial" panose="020B0604020202020204" pitchFamily="34" charset="0"/>
              <a:buChar char="•"/>
            </a:pPr>
            <a:r>
              <a:rPr lang="en-US" dirty="0"/>
              <a:t>WP includes the </a:t>
            </a:r>
            <a:r>
              <a:rPr lang="en-US" dirty="0" err="1"/>
              <a:t>UpdraftPlus</a:t>
            </a:r>
            <a:r>
              <a:rPr lang="en-US" dirty="0"/>
              <a:t> plugin for backups</a:t>
            </a:r>
          </a:p>
        </p:txBody>
      </p:sp>
    </p:spTree>
    <p:extLst>
      <p:ext uri="{BB962C8B-B14F-4D97-AF65-F5344CB8AC3E}">
        <p14:creationId xmlns:p14="http://schemas.microsoft.com/office/powerpoint/2010/main" val="2351169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74189" y="206802"/>
            <a:ext cx="10943734" cy="1273238"/>
          </a:xfrm>
        </p:spPr>
        <p:txBody>
          <a:bodyPr>
            <a:normAutofit/>
          </a:bodyPr>
          <a:lstStyle/>
          <a:p>
            <a:pPr marL="2459038" indent="-2459038"/>
            <a:r>
              <a:rPr lang="en-US" dirty="0"/>
              <a:t>Lesson 1:  E-COMMERCE STORES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6" name="Table 6">
            <a:extLst>
              <a:ext uri="{FF2B5EF4-FFF2-40B4-BE49-F238E27FC236}">
                <a16:creationId xmlns:a16="http://schemas.microsoft.com/office/drawing/2014/main" id="{4FC8CFE0-3623-4850-8310-E36D40B43639}"/>
              </a:ext>
            </a:extLst>
          </p:cNvPr>
          <p:cNvGraphicFramePr>
            <a:graphicFrameLocks noGrp="1"/>
          </p:cNvGraphicFramePr>
          <p:nvPr>
            <p:ph idx="1"/>
            <p:extLst>
              <p:ext uri="{D42A27DB-BD31-4B8C-83A1-F6EECF244321}">
                <p14:modId xmlns:p14="http://schemas.microsoft.com/office/powerpoint/2010/main" val="942680016"/>
              </p:ext>
            </p:extLst>
          </p:nvPr>
        </p:nvGraphicFramePr>
        <p:xfrm>
          <a:off x="684213" y="1556239"/>
          <a:ext cx="10095156" cy="2783840"/>
        </p:xfrm>
        <a:graphic>
          <a:graphicData uri="http://schemas.openxmlformats.org/drawingml/2006/table">
            <a:tbl>
              <a:tblPr firstRow="1" bandRow="1">
                <a:tableStyleId>{5C22544A-7EE6-4342-B048-85BDC9FD1C3A}</a:tableStyleId>
              </a:tblPr>
              <a:tblGrid>
                <a:gridCol w="4072425">
                  <a:extLst>
                    <a:ext uri="{9D8B030D-6E8A-4147-A177-3AD203B41FA5}">
                      <a16:colId xmlns:a16="http://schemas.microsoft.com/office/drawing/2014/main" val="3894640688"/>
                    </a:ext>
                  </a:extLst>
                </a:gridCol>
                <a:gridCol w="6022731">
                  <a:extLst>
                    <a:ext uri="{9D8B030D-6E8A-4147-A177-3AD203B41FA5}">
                      <a16:colId xmlns:a16="http://schemas.microsoft.com/office/drawing/2014/main" val="1074887530"/>
                    </a:ext>
                  </a:extLst>
                </a:gridCol>
              </a:tblGrid>
              <a:tr h="370840">
                <a:tc gridSpan="2">
                  <a:txBody>
                    <a:bodyPr/>
                    <a:lstStyle/>
                    <a:p>
                      <a:pPr algn="ctr"/>
                      <a:r>
                        <a:rPr lang="en-US" sz="1600" dirty="0"/>
                        <a:t>WOOCOMMERCE SETTINGS</a:t>
                      </a:r>
                    </a:p>
                  </a:txBody>
                  <a:tcPr/>
                </a:tc>
                <a:tc hMerge="1">
                  <a:txBody>
                    <a:bodyPr/>
                    <a:lstStyle/>
                    <a:p>
                      <a:r>
                        <a:rPr lang="en-US" dirty="0"/>
                        <a:t>Cons</a:t>
                      </a:r>
                    </a:p>
                  </a:txBody>
                  <a:tcPr/>
                </a:tc>
                <a:extLst>
                  <a:ext uri="{0D108BD9-81ED-4DB2-BD59-A6C34878D82A}">
                    <a16:rowId xmlns:a16="http://schemas.microsoft.com/office/drawing/2014/main" val="658981629"/>
                  </a:ext>
                </a:extLst>
              </a:tr>
              <a:tr h="370840">
                <a:tc>
                  <a:txBody>
                    <a:bodyPr/>
                    <a:lstStyle/>
                    <a:p>
                      <a:r>
                        <a:rPr lang="en-US" sz="1600" b="1" dirty="0"/>
                        <a:t>Setting</a:t>
                      </a:r>
                    </a:p>
                  </a:txBody>
                  <a:tcPr/>
                </a:tc>
                <a:tc>
                  <a:txBody>
                    <a:bodyPr/>
                    <a:lstStyle/>
                    <a:p>
                      <a:r>
                        <a:rPr lang="en-US" sz="1600" b="1" dirty="0"/>
                        <a:t>Description</a:t>
                      </a:r>
                    </a:p>
                  </a:txBody>
                  <a:tcPr/>
                </a:tc>
                <a:extLst>
                  <a:ext uri="{0D108BD9-81ED-4DB2-BD59-A6C34878D82A}">
                    <a16:rowId xmlns:a16="http://schemas.microsoft.com/office/drawing/2014/main" val="226268115"/>
                  </a:ext>
                </a:extLst>
              </a:tr>
              <a:tr h="370840">
                <a:tc>
                  <a:txBody>
                    <a:bodyPr/>
                    <a:lstStyle/>
                    <a:p>
                      <a:r>
                        <a:rPr lang="en-US" sz="1600" dirty="0"/>
                        <a:t>Advanced:  Webhooks</a:t>
                      </a:r>
                    </a:p>
                  </a:txBody>
                  <a:tcPr/>
                </a:tc>
                <a:tc>
                  <a:txBody>
                    <a:bodyPr/>
                    <a:lstStyle/>
                    <a:p>
                      <a:pPr marL="285750" indent="-285750">
                        <a:buFont typeface="Arial" panose="020B0604020202020204" pitchFamily="34" charset="0"/>
                        <a:buChar char="•"/>
                      </a:pPr>
                      <a:r>
                        <a:rPr lang="en-US" sz="1600" b="0" dirty="0"/>
                        <a:t>Typically used to connect two applications.  When an event happens in the trigger application (your store), it serializes the data about that event and sends it to a webhook URL from the action application, the one you want to do something based on the data from the first application.</a:t>
                      </a:r>
                    </a:p>
                    <a:p>
                      <a:pPr marL="285750" indent="-285750">
                        <a:buFont typeface="Arial" panose="020B0604020202020204" pitchFamily="34" charset="0"/>
                        <a:buChar char="•"/>
                      </a:pPr>
                      <a:r>
                        <a:rPr lang="en-US" sz="1600" b="0" kern="1200" dirty="0">
                          <a:solidFill>
                            <a:schemeClr val="dk1"/>
                          </a:solidFill>
                          <a:latin typeface="+mn-lt"/>
                          <a:ea typeface="+mn-ea"/>
                          <a:cs typeface="+mn-cs"/>
                        </a:rPr>
                        <a:t>Example:  send data to another application when something is added to the cart in your store.</a:t>
                      </a:r>
                    </a:p>
                  </a:txBody>
                  <a:tcPr/>
                </a:tc>
                <a:extLst>
                  <a:ext uri="{0D108BD9-81ED-4DB2-BD59-A6C34878D82A}">
                    <a16:rowId xmlns:a16="http://schemas.microsoft.com/office/drawing/2014/main" val="1199422772"/>
                  </a:ext>
                </a:extLst>
              </a:tr>
            </a:tbl>
          </a:graphicData>
        </a:graphic>
      </p:graphicFrame>
    </p:spTree>
    <p:extLst>
      <p:ext uri="{BB962C8B-B14F-4D97-AF65-F5344CB8AC3E}">
        <p14:creationId xmlns:p14="http://schemas.microsoft.com/office/powerpoint/2010/main" val="1741795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709459" y="333813"/>
            <a:ext cx="11479366" cy="1065152"/>
          </a:xfrm>
        </p:spPr>
        <p:txBody>
          <a:bodyPr>
            <a:normAutofit/>
          </a:bodyPr>
          <a:lstStyle/>
          <a:p>
            <a:pPr marL="2459038" indent="-2459038"/>
            <a:r>
              <a:rPr lang="en-US" dirty="0"/>
              <a:t>Lesson 2:  Custom post type plugins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1526298"/>
            <a:ext cx="8534400" cy="4127154"/>
          </a:xfrm>
        </p:spPr>
        <p:txBody>
          <a:bodyPr>
            <a:normAutofit lnSpcReduction="10000"/>
          </a:bodyPr>
          <a:lstStyle/>
          <a:p>
            <a:pPr algn="l"/>
            <a:r>
              <a:rPr lang="en-US" sz="1900" dirty="0"/>
              <a:t>Before we discuss custom post type plugins, let’s review a few of the default post types included in WordPress Core:</a:t>
            </a:r>
          </a:p>
          <a:p>
            <a:pPr lvl="1"/>
            <a:r>
              <a:rPr lang="en-US" sz="1700" dirty="0"/>
              <a:t>Post (‘post’) – Posts are used in blogs.  They are:</a:t>
            </a:r>
          </a:p>
          <a:p>
            <a:pPr lvl="2"/>
            <a:r>
              <a:rPr lang="en-US" sz="1500" dirty="0"/>
              <a:t>displayed in reverse sequential order by time, with the newest post first</a:t>
            </a:r>
          </a:p>
          <a:p>
            <a:pPr lvl="2"/>
            <a:r>
              <a:rPr lang="en-US" sz="1500" dirty="0"/>
              <a:t>have a date and time stamp</a:t>
            </a:r>
          </a:p>
          <a:p>
            <a:pPr lvl="2"/>
            <a:r>
              <a:rPr lang="en-US" sz="1500" dirty="0"/>
              <a:t>may have the default taxonomies of categories and tags applied</a:t>
            </a:r>
          </a:p>
          <a:p>
            <a:pPr lvl="2"/>
            <a:r>
              <a:rPr lang="en-US" sz="1500" dirty="0"/>
              <a:t>are used for creating feeds</a:t>
            </a:r>
          </a:p>
          <a:p>
            <a:pPr lvl="1"/>
            <a:r>
              <a:rPr lang="en-US" sz="1700" dirty="0"/>
              <a:t>Page (‘page’) – Pages are a static Post Type, outside of the normal blog stream/feed.  Their features are:</a:t>
            </a:r>
          </a:p>
          <a:p>
            <a:pPr lvl="2"/>
            <a:r>
              <a:rPr lang="en-US" sz="1500" dirty="0"/>
              <a:t>non-time dependent and without a time stamp</a:t>
            </a:r>
          </a:p>
          <a:p>
            <a:pPr lvl="2"/>
            <a:r>
              <a:rPr lang="en-US" sz="1500" dirty="0"/>
              <a:t>are not organized using the categories and/or tags taxonomies</a:t>
            </a:r>
          </a:p>
          <a:p>
            <a:pPr lvl="2"/>
            <a:r>
              <a:rPr lang="en-US" sz="1500" dirty="0"/>
              <a:t>can be organized in a hierarchical structure – pages can be parents/children of other pages</a:t>
            </a:r>
          </a:p>
        </p:txBody>
      </p:sp>
    </p:spTree>
    <p:extLst>
      <p:ext uri="{BB962C8B-B14F-4D97-AF65-F5344CB8AC3E}">
        <p14:creationId xmlns:p14="http://schemas.microsoft.com/office/powerpoint/2010/main" val="3823544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709459" y="333813"/>
            <a:ext cx="11479366" cy="1065152"/>
          </a:xfrm>
        </p:spPr>
        <p:txBody>
          <a:bodyPr>
            <a:normAutofit/>
          </a:bodyPr>
          <a:lstStyle/>
          <a:p>
            <a:pPr marL="2459038" indent="-2459038"/>
            <a:r>
              <a:rPr lang="en-US" dirty="0"/>
              <a:t>Lesson 2:  Custom post type plugins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1526298"/>
            <a:ext cx="8534400" cy="4127154"/>
          </a:xfrm>
        </p:spPr>
        <p:txBody>
          <a:bodyPr>
            <a:normAutofit lnSpcReduction="10000"/>
          </a:bodyPr>
          <a:lstStyle/>
          <a:p>
            <a:pPr lvl="1"/>
            <a:r>
              <a:rPr lang="en-US" sz="1700" dirty="0"/>
              <a:t>Attachment (‘attachment’) – Attachments are commonly used to display images or media in content, and may also be used to link to relevant files.  Their features are:</a:t>
            </a:r>
          </a:p>
          <a:p>
            <a:pPr lvl="2"/>
            <a:r>
              <a:rPr lang="en-US" sz="1500" dirty="0"/>
              <a:t>Contain information (such as name or description) about files uploaded through media upload system</a:t>
            </a:r>
          </a:p>
          <a:p>
            <a:pPr lvl="2"/>
            <a:r>
              <a:rPr lang="en-US" sz="1500" dirty="0"/>
              <a:t>For images, this includes metadata information stored in the </a:t>
            </a:r>
            <a:r>
              <a:rPr lang="en-US" sz="1500" dirty="0" err="1"/>
              <a:t>wp_postmeta</a:t>
            </a:r>
            <a:r>
              <a:rPr lang="en-US" sz="1500" dirty="0"/>
              <a:t> table (including size, thumbnails, location, etc.)</a:t>
            </a:r>
          </a:p>
          <a:p>
            <a:pPr lvl="1"/>
            <a:r>
              <a:rPr lang="en-US" sz="1700" dirty="0"/>
              <a:t>Others include:</a:t>
            </a:r>
          </a:p>
          <a:p>
            <a:pPr lvl="2"/>
            <a:r>
              <a:rPr lang="en-US" sz="1500" dirty="0"/>
              <a:t>Revision (‘revision’) </a:t>
            </a:r>
          </a:p>
          <a:p>
            <a:pPr lvl="2"/>
            <a:r>
              <a:rPr lang="en-US" sz="1500" dirty="0"/>
              <a:t>Navigation menu (‘</a:t>
            </a:r>
            <a:r>
              <a:rPr lang="en-US" sz="1500" dirty="0" err="1"/>
              <a:t>nav_menu_item</a:t>
            </a:r>
            <a:r>
              <a:rPr lang="en-US" sz="1500" dirty="0"/>
              <a:t>’)</a:t>
            </a:r>
          </a:p>
          <a:p>
            <a:pPr lvl="2"/>
            <a:r>
              <a:rPr lang="en-US" sz="1500" dirty="0"/>
              <a:t>Block templates (‘</a:t>
            </a:r>
            <a:r>
              <a:rPr lang="en-US" sz="1500" dirty="0" err="1"/>
              <a:t>wp_template</a:t>
            </a:r>
            <a:r>
              <a:rPr lang="en-US" sz="1500" dirty="0"/>
              <a:t>’)</a:t>
            </a:r>
          </a:p>
          <a:p>
            <a:pPr lvl="2"/>
            <a:r>
              <a:rPr lang="en-US" sz="1500" dirty="0"/>
              <a:t>Template parts (‘</a:t>
            </a:r>
            <a:r>
              <a:rPr lang="en-US" sz="1500" dirty="0" err="1"/>
              <a:t>wp_template_part</a:t>
            </a:r>
            <a:r>
              <a:rPr lang="en-US" sz="1500" dirty="0"/>
              <a:t>’)</a:t>
            </a:r>
          </a:p>
          <a:p>
            <a:pPr lvl="1"/>
            <a:r>
              <a:rPr lang="en-US" sz="1700" dirty="0"/>
              <a:t>They all can be modified or removed by a plugin or theme, but it’s not recommended that you remove built-in functionality.</a:t>
            </a:r>
          </a:p>
        </p:txBody>
      </p:sp>
    </p:spTree>
    <p:extLst>
      <p:ext uri="{BB962C8B-B14F-4D97-AF65-F5344CB8AC3E}">
        <p14:creationId xmlns:p14="http://schemas.microsoft.com/office/powerpoint/2010/main" val="196149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709459" y="333813"/>
            <a:ext cx="11479366" cy="1065152"/>
          </a:xfrm>
        </p:spPr>
        <p:txBody>
          <a:bodyPr>
            <a:normAutofit/>
          </a:bodyPr>
          <a:lstStyle/>
          <a:p>
            <a:pPr marL="2459038" indent="-2459038"/>
            <a:r>
              <a:rPr lang="en-US" dirty="0"/>
              <a:t>Lesson 2:  Custom post type plugins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1482337"/>
            <a:ext cx="8534400" cy="4997889"/>
          </a:xfrm>
        </p:spPr>
        <p:txBody>
          <a:bodyPr>
            <a:noAutofit/>
          </a:bodyPr>
          <a:lstStyle/>
          <a:p>
            <a:pPr algn="l"/>
            <a:r>
              <a:rPr lang="en-US" sz="1200" dirty="0"/>
              <a:t>A custom post type is nothing more than a regular post with a different </a:t>
            </a:r>
            <a:r>
              <a:rPr lang="en-US" sz="1200" dirty="0" err="1"/>
              <a:t>post_type</a:t>
            </a:r>
            <a:r>
              <a:rPr lang="en-US" sz="1200" dirty="0"/>
              <a:t> value in the database.  You can now created your own to indicate the type of content created.  You could create custom post types for books, movies, reviews, products, and so on.</a:t>
            </a:r>
          </a:p>
          <a:p>
            <a:pPr algn="l"/>
            <a:r>
              <a:rPr lang="en-US" sz="1200" dirty="0"/>
              <a:t>The custom post type will show up in the backend as a separate menu item with its own post list and “add new” page.</a:t>
            </a:r>
          </a:p>
          <a:p>
            <a:pPr algn="l"/>
            <a:r>
              <a:rPr lang="en-US" sz="1200" dirty="0"/>
              <a:t>Navigating to </a:t>
            </a:r>
            <a:r>
              <a:rPr lang="en-US" sz="1200" dirty="0">
                <a:hlinkClick r:id="rId2"/>
              </a:rPr>
              <a:t>https://mysite.com/customposttype/</a:t>
            </a:r>
            <a:r>
              <a:rPr lang="en-US" sz="1200" dirty="0"/>
              <a:t> will take you to the archive page for the post type.  This is akin to visiting the front page for latest posts from the ‘post’ post type.</a:t>
            </a:r>
          </a:p>
          <a:p>
            <a:pPr algn="l"/>
            <a:r>
              <a:rPr lang="en-US" sz="1200" dirty="0"/>
              <a:t>Categories and tags can be made available to the custom post type, or you can create custom taxonomies.</a:t>
            </a:r>
          </a:p>
          <a:p>
            <a:pPr algn="l"/>
            <a:r>
              <a:rPr lang="en-US" sz="1200" dirty="0"/>
              <a:t>You can also modify:</a:t>
            </a:r>
          </a:p>
          <a:p>
            <a:pPr lvl="1"/>
            <a:r>
              <a:rPr lang="en-US" sz="1200" dirty="0"/>
              <a:t>Where the custom post type should be placed in the menu</a:t>
            </a:r>
          </a:p>
          <a:p>
            <a:pPr lvl="1"/>
            <a:r>
              <a:rPr lang="en-US" sz="1200" dirty="0"/>
              <a:t>Should it be searchable</a:t>
            </a:r>
          </a:p>
          <a:p>
            <a:pPr lvl="1"/>
            <a:r>
              <a:rPr lang="en-US" sz="1200" dirty="0"/>
              <a:t>Which user level can access it</a:t>
            </a:r>
          </a:p>
          <a:p>
            <a:pPr lvl="1"/>
            <a:r>
              <a:rPr lang="en-US" sz="1200" dirty="0"/>
              <a:t>Should it be hierarchical</a:t>
            </a:r>
          </a:p>
          <a:p>
            <a:pPr lvl="1"/>
            <a:r>
              <a:rPr lang="en-US" sz="1200" dirty="0"/>
              <a:t>And more</a:t>
            </a:r>
          </a:p>
          <a:p>
            <a:r>
              <a:rPr lang="en-US" sz="1200" dirty="0"/>
              <a:t>For a book custom post type you could specify the book’s author, the page count, genre, publisher and other book-specific data.</a:t>
            </a:r>
          </a:p>
          <a:p>
            <a:r>
              <a:rPr lang="en-US" sz="1200" dirty="0"/>
              <a:t>WooCommerce adds a ‘product’ post type to your online store</a:t>
            </a:r>
          </a:p>
          <a:p>
            <a:r>
              <a:rPr lang="en-US" sz="1200" dirty="0" err="1"/>
              <a:t>WPForms</a:t>
            </a:r>
            <a:r>
              <a:rPr lang="en-US" sz="1200" dirty="0"/>
              <a:t> creates a ‘</a:t>
            </a:r>
            <a:r>
              <a:rPr lang="en-US" sz="1200" dirty="0" err="1"/>
              <a:t>wpforms</a:t>
            </a:r>
            <a:r>
              <a:rPr lang="en-US" sz="1200" dirty="0"/>
              <a:t>’ post type to store all your forms</a:t>
            </a:r>
          </a:p>
        </p:txBody>
      </p:sp>
    </p:spTree>
    <p:extLst>
      <p:ext uri="{BB962C8B-B14F-4D97-AF65-F5344CB8AC3E}">
        <p14:creationId xmlns:p14="http://schemas.microsoft.com/office/powerpoint/2010/main" val="3114257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709459" y="333813"/>
            <a:ext cx="11479366" cy="1065152"/>
          </a:xfrm>
        </p:spPr>
        <p:txBody>
          <a:bodyPr>
            <a:normAutofit/>
          </a:bodyPr>
          <a:lstStyle/>
          <a:p>
            <a:pPr marL="2459038" indent="-2459038"/>
            <a:r>
              <a:rPr lang="en-US" dirty="0"/>
              <a:t>Lesson 4:  search engine optimization (SEO)</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1757859"/>
            <a:ext cx="9722296" cy="3227672"/>
          </a:xfrm>
        </p:spPr>
        <p:txBody>
          <a:bodyPr>
            <a:noAutofit/>
          </a:bodyPr>
          <a:lstStyle/>
          <a:p>
            <a:pPr lvl="1"/>
            <a:r>
              <a:rPr lang="en-US" sz="1700" dirty="0"/>
              <a:t>In simple terms, SEO means the process of improving your website to increase its visibility in Google, Microsoft Bing, and other search engines whenever people search for:</a:t>
            </a:r>
          </a:p>
          <a:p>
            <a:pPr lvl="2"/>
            <a:r>
              <a:rPr lang="en-US" sz="1500" dirty="0"/>
              <a:t>Products you sell</a:t>
            </a:r>
          </a:p>
          <a:p>
            <a:pPr lvl="2"/>
            <a:r>
              <a:rPr lang="en-US" sz="1500" dirty="0"/>
              <a:t>Services you provide</a:t>
            </a:r>
          </a:p>
          <a:p>
            <a:pPr lvl="2"/>
            <a:r>
              <a:rPr lang="en-US" sz="1500" dirty="0"/>
              <a:t>Information on topics in which you have deep expertise and/or experience</a:t>
            </a:r>
          </a:p>
          <a:p>
            <a:pPr lvl="1"/>
            <a:r>
              <a:rPr lang="en-US" sz="1700" dirty="0"/>
              <a:t>The better visibility your pages have in search results, the more likely you are to be found and clicked on. Ultimately, the goal of search engine optimization is to help attract website visitors who will become customers, clients or an audience that keeps coming back.</a:t>
            </a:r>
          </a:p>
          <a:p>
            <a:pPr algn="l"/>
            <a:endParaRPr lang="en-US" b="1" dirty="0">
              <a:hlinkClick r:id="rId2">
                <a:extLst>
                  <a:ext uri="{A12FA001-AC4F-418D-AE19-62706E023703}">
                    <ahyp:hlinkClr xmlns:ahyp="http://schemas.microsoft.com/office/drawing/2018/hyperlinkcolor" val="tx"/>
                  </a:ext>
                </a:extLst>
              </a:hlinkClick>
            </a:endParaRPr>
          </a:p>
          <a:p>
            <a:pPr algn="l"/>
            <a:r>
              <a:rPr lang="en-US" b="1" dirty="0">
                <a:hlinkClick r:id="rId2">
                  <a:extLst>
                    <a:ext uri="{A12FA001-AC4F-418D-AE19-62706E023703}">
                      <ahyp:hlinkClr xmlns:ahyp="http://schemas.microsoft.com/office/drawing/2018/hyperlinkcolor" val="tx"/>
                    </a:ext>
                  </a:extLst>
                </a:hlinkClick>
              </a:rPr>
              <a:t>What does Yoast SEO do? • Yoast</a:t>
            </a:r>
            <a:endParaRPr lang="en-US" b="1" dirty="0"/>
          </a:p>
          <a:p>
            <a:pPr algn="l"/>
            <a:r>
              <a:rPr lang="en-US" b="1" dirty="0">
                <a:hlinkClick r:id="rId3">
                  <a:extLst>
                    <a:ext uri="{A12FA001-AC4F-418D-AE19-62706E023703}">
                      <ahyp:hlinkClr xmlns:ahyp="http://schemas.microsoft.com/office/drawing/2018/hyperlinkcolor" val="tx"/>
                    </a:ext>
                  </a:extLst>
                </a:hlinkClick>
              </a:rPr>
              <a:t>Configuration guide for Yoast SEO • Yoast</a:t>
            </a:r>
            <a:endParaRPr lang="en-US" sz="1800" b="1" dirty="0"/>
          </a:p>
        </p:txBody>
      </p:sp>
    </p:spTree>
    <p:extLst>
      <p:ext uri="{BB962C8B-B14F-4D97-AF65-F5344CB8AC3E}">
        <p14:creationId xmlns:p14="http://schemas.microsoft.com/office/powerpoint/2010/main" val="169843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1:  The principles of wordpress security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a:bodyPr>
          <a:lstStyle/>
          <a:p>
            <a:pPr algn="l" rtl="0" fontAlgn="base">
              <a:buFont typeface="Arial" panose="020B0604020202020204" pitchFamily="34" charset="0"/>
              <a:buChar char="•"/>
            </a:pPr>
            <a:r>
              <a:rPr lang="en-US" dirty="0"/>
              <a:t>Availability</a:t>
            </a:r>
          </a:p>
          <a:p>
            <a:pPr lvl="1" fontAlgn="base">
              <a:buFont typeface="Arial" panose="020B0604020202020204" pitchFamily="34" charset="0"/>
              <a:buChar char="•"/>
            </a:pPr>
            <a:r>
              <a:rPr lang="en-US" dirty="0"/>
              <a:t>This means that you ensure systems and data are available to authorized users when they need it.  Using solid hosting with good uptime is one way to ensure this.  Your host should have measures in place to reduce the damage of Denial of Service (DoS) and Distributed Denial of Service (</a:t>
            </a:r>
            <a:r>
              <a:rPr lang="en-US" dirty="0" err="1"/>
              <a:t>Ddos</a:t>
            </a:r>
            <a:r>
              <a:rPr lang="en-US" dirty="0"/>
              <a:t>) attacks.  These are attacks in which your web server is inundated with traffic in an attempt to knock your site offline.  </a:t>
            </a:r>
          </a:p>
          <a:p>
            <a:pPr lvl="1" fontAlgn="base">
              <a:buFont typeface="Arial" panose="020B0604020202020204" pitchFamily="34" charset="0"/>
              <a:buChar char="•"/>
            </a:pPr>
            <a:r>
              <a:rPr lang="en-US" dirty="0"/>
              <a:t>Not only do you need to have backups; you need the ability to restore the backups when you need them.</a:t>
            </a:r>
          </a:p>
          <a:p>
            <a:pPr lvl="1" fontAlgn="base">
              <a:buFont typeface="Arial" panose="020B0604020202020204" pitchFamily="34" charset="0"/>
              <a:buChar char="•"/>
            </a:pPr>
            <a:r>
              <a:rPr lang="en-US" dirty="0"/>
              <a:t>Ensuring users can access what they need requires that the site be online, and that users have appropriate permissions.</a:t>
            </a:r>
          </a:p>
        </p:txBody>
      </p:sp>
    </p:spTree>
    <p:extLst>
      <p:ext uri="{BB962C8B-B14F-4D97-AF65-F5344CB8AC3E}">
        <p14:creationId xmlns:p14="http://schemas.microsoft.com/office/powerpoint/2010/main" val="264876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1:  The principles of wordpress security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a:bodyPr>
          <a:lstStyle/>
          <a:p>
            <a:pPr algn="l" rtl="0" fontAlgn="base">
              <a:buFont typeface="Arial" panose="020B0604020202020204" pitchFamily="34" charset="0"/>
              <a:buChar char="•"/>
            </a:pPr>
            <a:r>
              <a:rPr lang="en-US" dirty="0"/>
              <a:t>Minimize Attack Surface</a:t>
            </a:r>
          </a:p>
          <a:p>
            <a:pPr lvl="1" fontAlgn="base">
              <a:buFont typeface="Arial" panose="020B0604020202020204" pitchFamily="34" charset="0"/>
              <a:buChar char="•"/>
            </a:pPr>
            <a:r>
              <a:rPr lang="en-US" dirty="0"/>
              <a:t>The attack surface describes all of the different points where an attacker could get into a system, and where they could get data out.  For a WordPress website, that means all the software that makes up your website, the data it contains, and the ways the software and data can be accessed.</a:t>
            </a:r>
          </a:p>
          <a:p>
            <a:pPr lvl="1" fontAlgn="base">
              <a:buFont typeface="Arial" panose="020B0604020202020204" pitchFamily="34" charset="0"/>
              <a:buChar char="•"/>
            </a:pPr>
            <a:r>
              <a:rPr lang="en-US" dirty="0"/>
              <a:t>Remove unnecessary plugins, themes, and users from your website.</a:t>
            </a:r>
          </a:p>
          <a:p>
            <a:pPr lvl="2" fontAlgn="base">
              <a:buFont typeface="Arial" panose="020B0604020202020204" pitchFamily="34" charset="0"/>
              <a:buChar char="•"/>
            </a:pPr>
            <a:r>
              <a:rPr lang="en-US" dirty="0"/>
              <a:t>Deactivating plugins and themes is not enough, also delete them.</a:t>
            </a:r>
          </a:p>
          <a:p>
            <a:pPr lvl="1" fontAlgn="base">
              <a:buFont typeface="Arial" panose="020B0604020202020204" pitchFamily="34" charset="0"/>
              <a:buChar char="•"/>
            </a:pPr>
            <a:r>
              <a:rPr lang="en-US" dirty="0"/>
              <a:t>Check your web server for unnecessary files via your hosts file manager.</a:t>
            </a:r>
          </a:p>
        </p:txBody>
      </p:sp>
    </p:spTree>
    <p:extLst>
      <p:ext uri="{BB962C8B-B14F-4D97-AF65-F5344CB8AC3E}">
        <p14:creationId xmlns:p14="http://schemas.microsoft.com/office/powerpoint/2010/main" val="39221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1:  The principles of wordpress security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a:bodyPr>
          <a:lstStyle/>
          <a:p>
            <a:pPr algn="l" rtl="0" fontAlgn="base">
              <a:buFont typeface="Arial" panose="020B0604020202020204" pitchFamily="34" charset="0"/>
              <a:buChar char="•"/>
            </a:pPr>
            <a:r>
              <a:rPr lang="en-US" dirty="0"/>
              <a:t>Defense in Depth</a:t>
            </a:r>
          </a:p>
          <a:p>
            <a:pPr lvl="1" fontAlgn="base">
              <a:buFont typeface="Arial" panose="020B0604020202020204" pitchFamily="34" charset="0"/>
              <a:buChar char="•"/>
            </a:pPr>
            <a:r>
              <a:rPr lang="en-US" dirty="0"/>
              <a:t>The principle of Defense in Depth means that you have multiple layers of defense.  Even if a hacker gets through one or more layers, there are other layers that will stop them.</a:t>
            </a:r>
          </a:p>
          <a:p>
            <a:pPr lvl="1" fontAlgn="base">
              <a:buFont typeface="Arial" panose="020B0604020202020204" pitchFamily="34" charset="0"/>
              <a:buChar char="•"/>
            </a:pPr>
            <a:r>
              <a:rPr lang="en-US" dirty="0"/>
              <a:t>Your web host should have multiple layers of security. </a:t>
            </a:r>
          </a:p>
          <a:p>
            <a:pPr lvl="1" fontAlgn="base">
              <a:buFont typeface="Arial" panose="020B0604020202020204" pitchFamily="34" charset="0"/>
              <a:buChar char="•"/>
            </a:pPr>
            <a:r>
              <a:rPr lang="en-US" dirty="0"/>
              <a:t>If you’re not comfortable with your host’s security, you can consider a WordPress security plugin.</a:t>
            </a:r>
          </a:p>
        </p:txBody>
      </p:sp>
    </p:spTree>
    <p:extLst>
      <p:ext uri="{BB962C8B-B14F-4D97-AF65-F5344CB8AC3E}">
        <p14:creationId xmlns:p14="http://schemas.microsoft.com/office/powerpoint/2010/main" val="116648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1:  The principles of wordpress security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a:bodyPr>
          <a:lstStyle/>
          <a:p>
            <a:pPr algn="l" rtl="0" fontAlgn="base">
              <a:buFont typeface="Arial" panose="020B0604020202020204" pitchFamily="34" charset="0"/>
              <a:buChar char="•"/>
            </a:pPr>
            <a:r>
              <a:rPr lang="en-US" dirty="0"/>
              <a:t>Confidentiality</a:t>
            </a:r>
          </a:p>
          <a:p>
            <a:pPr lvl="1" fontAlgn="base">
              <a:buFont typeface="Arial" panose="020B0604020202020204" pitchFamily="34" charset="0"/>
              <a:buChar char="•"/>
            </a:pPr>
            <a:r>
              <a:rPr lang="en-US" dirty="0"/>
              <a:t>Confidentiality means that you only allow access to data for which the user is permitted.</a:t>
            </a:r>
          </a:p>
          <a:p>
            <a:pPr lvl="1" fontAlgn="base">
              <a:buFont typeface="Arial" panose="020B0604020202020204" pitchFamily="34" charset="0"/>
              <a:buChar char="•"/>
            </a:pPr>
            <a:r>
              <a:rPr lang="en-US" dirty="0"/>
              <a:t>Ensure legitimate users can only access as much as they need to, and illegitimate users cannot access anything</a:t>
            </a:r>
          </a:p>
          <a:p>
            <a:pPr lvl="2" fontAlgn="base">
              <a:buFont typeface="Arial" panose="020B0604020202020204" pitchFamily="34" charset="0"/>
              <a:buChar char="•"/>
            </a:pPr>
            <a:r>
              <a:rPr lang="en-US" dirty="0"/>
              <a:t>Use strong passwords and two-factor authentication.</a:t>
            </a:r>
          </a:p>
          <a:p>
            <a:pPr lvl="2" fontAlgn="base">
              <a:buFont typeface="Arial" panose="020B0604020202020204" pitchFamily="34" charset="0"/>
              <a:buChar char="•"/>
            </a:pPr>
            <a:r>
              <a:rPr lang="en-US" dirty="0"/>
              <a:t>Cryptography is a tool to protect confidentiality.  You encrypt data, and only authorized users can decrypt it.  When you add SSL/TLS to your site, that encrypts data flowing between the user’s browser and the web server.  Don’t save your WordPress password in an </a:t>
            </a:r>
            <a:r>
              <a:rPr lang="en-US" dirty="0" err="1"/>
              <a:t>unecrypted</a:t>
            </a:r>
            <a:r>
              <a:rPr lang="en-US" dirty="0"/>
              <a:t> file.</a:t>
            </a:r>
          </a:p>
          <a:p>
            <a:pPr lvl="2" fontAlgn="base">
              <a:buFont typeface="Arial" panose="020B0604020202020204" pitchFamily="34" charset="0"/>
              <a:buChar char="•"/>
            </a:pPr>
            <a:r>
              <a:rPr lang="en-US" dirty="0"/>
              <a:t>Access Control protects confidentiality.  Each person who needs access to your site should have a separate WordPress account.</a:t>
            </a:r>
          </a:p>
        </p:txBody>
      </p:sp>
    </p:spTree>
    <p:extLst>
      <p:ext uri="{BB962C8B-B14F-4D97-AF65-F5344CB8AC3E}">
        <p14:creationId xmlns:p14="http://schemas.microsoft.com/office/powerpoint/2010/main" val="4232858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9038" indent="-2459038"/>
            <a:r>
              <a:rPr lang="en-US" dirty="0"/>
              <a:t>Lesson 1:  The principles of wordpress security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FFF2C378-6C67-4F26-B4D4-A21CD02B913A}"/>
              </a:ext>
            </a:extLst>
          </p:cNvPr>
          <p:cNvSpPr>
            <a:spLocks noGrp="1"/>
          </p:cNvSpPr>
          <p:nvPr>
            <p:ph idx="1"/>
          </p:nvPr>
        </p:nvSpPr>
        <p:spPr>
          <a:xfrm>
            <a:off x="566822" y="2045046"/>
            <a:ext cx="8534400" cy="4127154"/>
          </a:xfrm>
        </p:spPr>
        <p:txBody>
          <a:bodyPr>
            <a:normAutofit lnSpcReduction="10000"/>
          </a:bodyPr>
          <a:lstStyle/>
          <a:p>
            <a:pPr algn="l" rtl="0" fontAlgn="base">
              <a:buFont typeface="Arial" panose="020B0604020202020204" pitchFamily="34" charset="0"/>
              <a:buChar char="•"/>
            </a:pPr>
            <a:r>
              <a:rPr lang="en-US" dirty="0"/>
              <a:t>Confidentiality</a:t>
            </a:r>
          </a:p>
          <a:p>
            <a:pPr lvl="1" fontAlgn="base">
              <a:buFont typeface="Arial" panose="020B0604020202020204" pitchFamily="34" charset="0"/>
              <a:buChar char="•"/>
            </a:pPr>
            <a:r>
              <a:rPr lang="en-US" dirty="0"/>
              <a:t>The principle of least privilege </a:t>
            </a:r>
          </a:p>
          <a:p>
            <a:pPr lvl="1" fontAlgn="base">
              <a:buFont typeface="Arial" panose="020B0604020202020204" pitchFamily="34" charset="0"/>
              <a:buChar char="•"/>
            </a:pPr>
            <a:r>
              <a:rPr lang="en-US" dirty="0"/>
              <a:t>Do not grant a user account, process or program more access rights than it needs to accomplish its designated tasks. In terms of a typical WordPress website with a blog, think of your editors, authors, contributors and subscribers. Each of them needs access to more or less of your website’s backend. </a:t>
            </a:r>
          </a:p>
          <a:p>
            <a:pPr lvl="1" fontAlgn="base">
              <a:buFont typeface="Arial" panose="020B0604020202020204" pitchFamily="34" charset="0"/>
              <a:buChar char="•"/>
            </a:pPr>
            <a:r>
              <a:rPr lang="en-US" dirty="0"/>
              <a:t>The principle of least privilege (</a:t>
            </a:r>
            <a:r>
              <a:rPr lang="en-US" dirty="0" err="1"/>
              <a:t>PoLP</a:t>
            </a:r>
            <a:r>
              <a:rPr lang="en-US" dirty="0"/>
              <a:t>) is also known as the ‘principle of least authority’, the ‘principle of minimal privileges’ or the ‘least privileged user account’ (LUA). </a:t>
            </a:r>
          </a:p>
          <a:p>
            <a:pPr lvl="1" fontAlgn="base">
              <a:buFont typeface="Arial" panose="020B0604020202020204" pitchFamily="34" charset="0"/>
              <a:buChar char="•"/>
            </a:pPr>
            <a:r>
              <a:rPr lang="en-US" dirty="0"/>
              <a:t>Use an activity log plugin for WordPress to keep a log of all the changes that users do on your WordPress website. It helps with user accountability and eases troubleshooting. </a:t>
            </a:r>
          </a:p>
        </p:txBody>
      </p:sp>
    </p:spTree>
    <p:extLst>
      <p:ext uri="{BB962C8B-B14F-4D97-AF65-F5344CB8AC3E}">
        <p14:creationId xmlns:p14="http://schemas.microsoft.com/office/powerpoint/2010/main" val="41120814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5108</Words>
  <Application>Microsoft Office PowerPoint</Application>
  <PresentationFormat>Widescreen</PresentationFormat>
  <Paragraphs>420</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Century Gothic</vt:lpstr>
      <vt:lpstr>Wingdings 3</vt:lpstr>
      <vt:lpstr>Slice</vt:lpstr>
      <vt:lpstr>Wordpress - advanced</vt:lpstr>
      <vt:lpstr>Module 1:  securing your wordpress website</vt:lpstr>
      <vt:lpstr>Module 1:  securing your wordpress website</vt:lpstr>
      <vt:lpstr>Lesson 1:  The principles of wordpress security</vt:lpstr>
      <vt:lpstr>Lesson 1:  The principles of wordpress security</vt:lpstr>
      <vt:lpstr>Lesson 1:  The principles of wordpress security</vt:lpstr>
      <vt:lpstr>Lesson 1:  The principles of wordpress security</vt:lpstr>
      <vt:lpstr>Lesson 1:  The principles of wordpress security</vt:lpstr>
      <vt:lpstr>Lesson 1:  The principles of wordpress security</vt:lpstr>
      <vt:lpstr>Lesson 2:  best practices for wordpress security</vt:lpstr>
      <vt:lpstr>Lesson 2:  best practices for wordpress security</vt:lpstr>
      <vt:lpstr>Lesson 2:  directory browsing</vt:lpstr>
      <vt:lpstr>Lesson 2:  changing the wp database prefix</vt:lpstr>
      <vt:lpstr>Lesson 3:  security plugins</vt:lpstr>
      <vt:lpstr>Lesson 2:  WPS HIDE LOGIN PLUGIN</vt:lpstr>
      <vt:lpstr>Lesson 5:  user roles (capabilities) in wordpress</vt:lpstr>
      <vt:lpstr>Lesson 7:  user management plugins</vt:lpstr>
      <vt:lpstr>Module 2:  choosing and installing themes</vt:lpstr>
      <vt:lpstr>Lesson 2:  FACTORS TO CONSIDER WHEN CHOOSING A THEME</vt:lpstr>
      <vt:lpstr>Module 3:  customizing your website appearance/design</vt:lpstr>
      <vt:lpstr>Lesson 1:  menus</vt:lpstr>
      <vt:lpstr>Lesson 1:  Social Links menu</vt:lpstr>
      <vt:lpstr>Lesson 1:  advanced menu options</vt:lpstr>
      <vt:lpstr>Lesson 2:  widgets</vt:lpstr>
      <vt:lpstr>Lesson 4:  amp plugins for wordpress</vt:lpstr>
      <vt:lpstr>Module 4:  social media integration, podcasting, and https</vt:lpstr>
      <vt:lpstr>Lesson 1:  integrating social media </vt:lpstr>
      <vt:lpstr>Lesson 2:  podcasting </vt:lpstr>
      <vt:lpstr>Lesson 3:  https and ssl</vt:lpstr>
      <vt:lpstr>Lesson 3:  https and ssl</vt:lpstr>
      <vt:lpstr>Module 5:  creating a non-blog website – Part one:  the basics</vt:lpstr>
      <vt:lpstr>Lesson 2:  static vs. dynamic websites</vt:lpstr>
      <vt:lpstr>Lesson 2:  static websites pros &amp; cons</vt:lpstr>
      <vt:lpstr>Lesson 2:  dynamic websites pros &amp; cons</vt:lpstr>
      <vt:lpstr>Module 6:  creating a non-blog website – Part two:   e-commerce websites and custom content elements</vt:lpstr>
      <vt:lpstr>Lesson 1:  E-COMMERCE STORES</vt:lpstr>
      <vt:lpstr>Lesson 1:  E-COMMERCE STORES</vt:lpstr>
      <vt:lpstr>Lesson 1:  E-COMMERCE STORES</vt:lpstr>
      <vt:lpstr>Lesson 1:  E-COMMERCE STORES</vt:lpstr>
      <vt:lpstr>Lesson 1:  E-COMMERCE STORES</vt:lpstr>
      <vt:lpstr>Lesson 2:  Custom post type plugins</vt:lpstr>
      <vt:lpstr>Lesson 2:  Custom post type plugins</vt:lpstr>
      <vt:lpstr>Lesson 2:  Custom post type plugins</vt:lpstr>
      <vt:lpstr>Lesson 4:  search engine optimization (SEO)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2023-04-17T04:46:47Z</dcterms:created>
  <dcterms:modified xsi:type="dcterms:W3CDTF">2023-04-17T22:00:07Z</dcterms:modified>
</cp:coreProperties>
</file>