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77" r:id="rId5"/>
    <p:sldId id="339" r:id="rId6"/>
    <p:sldId id="278" r:id="rId7"/>
    <p:sldId id="383" r:id="rId8"/>
    <p:sldId id="384" r:id="rId9"/>
    <p:sldId id="385" r:id="rId10"/>
    <p:sldId id="274" r:id="rId11"/>
    <p:sldId id="275" r:id="rId12"/>
    <p:sldId id="276" r:id="rId13"/>
    <p:sldId id="279" r:id="rId14"/>
    <p:sldId id="280" r:id="rId15"/>
    <p:sldId id="296" r:id="rId16"/>
    <p:sldId id="281" r:id="rId17"/>
    <p:sldId id="297" r:id="rId18"/>
    <p:sldId id="282" r:id="rId19"/>
    <p:sldId id="298" r:id="rId20"/>
    <p:sldId id="427" r:id="rId21"/>
    <p:sldId id="283" r:id="rId22"/>
    <p:sldId id="428" r:id="rId23"/>
    <p:sldId id="429" r:id="rId24"/>
    <p:sldId id="430" r:id="rId25"/>
    <p:sldId id="431" r:id="rId26"/>
    <p:sldId id="432" r:id="rId27"/>
    <p:sldId id="433" r:id="rId28"/>
    <p:sldId id="310" r:id="rId29"/>
    <p:sldId id="293" r:id="rId30"/>
    <p:sldId id="273" r:id="rId31"/>
  </p:sldIdLst>
  <p:sldSz cx="18288000" cy="10287000"/>
  <p:notesSz cx="6858000" cy="9144000"/>
  <p:embeddedFontLst>
    <p:embeddedFont>
      <p:font typeface="Yu Gothic Light" panose="020B0300000000000000" pitchFamily="34" charset="-128"/>
      <p:regular r:id="rId34"/>
    </p:embeddedFont>
    <p:embeddedFont>
      <p:font typeface="Bahnschrift Light Condensed" panose="020B0502040204020203" pitchFamily="34" charset="0"/>
      <p:regular r:id="rId35"/>
    </p:embeddedFont>
    <p:embeddedFont>
      <p:font typeface="Century Gothic" panose="020B0502020202020204" pitchFamily="34" charset="0"/>
      <p:regular r:id="rId36"/>
      <p:bold r:id="rId37"/>
      <p:italic r:id="rId38"/>
      <p:boldItalic r:id="rId39"/>
    </p:embeddedFont>
    <p:embeddedFont>
      <p:font typeface="Yu Gothic" panose="020B0400000000000000" pitchFamily="34" charset="-128"/>
      <p:regular r:id="rId40"/>
      <p:bold r:id="rId41"/>
    </p:embeddedFont>
    <p:embeddedFont>
      <p:font typeface="ＤＦ中太楷書体" panose="020B0600070205080204" charset="-128"/>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46" d="100"/>
          <a:sy n="46" d="100"/>
        </p:scale>
        <p:origin x="792" y="48"/>
      </p:cViewPr>
      <p:guideLst>
        <p:guide orient="horz" pos="221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Century Gothic" panose="020B0502020202020204" charset="0"/>
              <a:ea typeface="ＤＦ中太楷書体" panose="02010609010101010101" charset="-128"/>
              <a:cs typeface="ＤＦ中太楷書体" panose="02010609010101010101" charset="-128"/>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Century Gothic" panose="020B0502020202020204" charset="0"/>
                <a:ea typeface="ＤＦ中太楷書体" panose="02010609010101010101" charset="-128"/>
                <a:cs typeface="ＤＦ中太楷書体" panose="02010609010101010101" charset="-128"/>
              </a:rPr>
              <a:t>5/9/2024</a:t>
            </a:fld>
            <a:endParaRPr lang="en-US">
              <a:latin typeface="Century Gothic" panose="020B0502020202020204" charset="0"/>
              <a:ea typeface="ＤＦ中太楷書体" panose="02010609010101010101" charset="-128"/>
              <a:cs typeface="ＤＦ中太楷書体" panose="02010609010101010101" charset="-128"/>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Century Gothic" panose="020B0502020202020204" charset="0"/>
              <a:ea typeface="ＤＦ中太楷書体" panose="02010609010101010101" charset="-128"/>
              <a:cs typeface="ＤＦ中太楷書体" panose="02010609010101010101" charset="-128"/>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Century Gothic" panose="020B0502020202020204" charset="0"/>
                <a:ea typeface="ＤＦ中太楷書体" panose="02010609010101010101" charset="-128"/>
                <a:cs typeface="ＤＦ中太楷書体" panose="02010609010101010101" charset="-128"/>
              </a:rPr>
              <a:t>‹#›</a:t>
            </a:fld>
            <a:endParaRPr lang="en-US">
              <a:latin typeface="Century Gothic" panose="020B0502020202020204" charset="0"/>
              <a:ea typeface="ＤＦ中太楷書体" panose="02010609010101010101" charset="-128"/>
              <a:cs typeface="ＤＦ中太楷書体" panose="02010609010101010101" charset="-128"/>
            </a:endParaRPr>
          </a:p>
        </p:txBody>
      </p:sp>
    </p:spTree>
    <p:extLst>
      <p:ext uri="{BB962C8B-B14F-4D97-AF65-F5344CB8AC3E}">
        <p14:creationId xmlns:p14="http://schemas.microsoft.com/office/powerpoint/2010/main" val="3336989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entury Gothic" panose="020B0502020202020204" charset="0"/>
                <a:ea typeface="ＤＦ中太楷書体" panose="02010609010101010101" charset="-128"/>
                <a:cs typeface="ＤＦ中太楷書体" panose="02010609010101010101" charset="-128"/>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entury Gothic" panose="020B0502020202020204" charset="0"/>
                <a:ea typeface="ＤＦ中太楷書体" panose="02010609010101010101" charset="-128"/>
                <a:cs typeface="ＤＦ中太楷書体" panose="02010609010101010101" charset="-128"/>
              </a:defRPr>
            </a:lvl1pPr>
          </a:lstStyle>
          <a:p>
            <a:fld id="{3EFD42F7-718C-4B98-AAEC-167E6DDD60A7}"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entury Gothic" panose="020B0502020202020204" charset="0"/>
                <a:ea typeface="ＤＦ中太楷書体" panose="02010609010101010101" charset="-128"/>
                <a:cs typeface="ＤＦ中太楷書体" panose="02010609010101010101" charset="-128"/>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entury Gothic" panose="020B0502020202020204" charset="0"/>
                <a:ea typeface="ＤＦ中太楷書体" panose="02010609010101010101" charset="-128"/>
                <a:cs typeface="ＤＦ中太楷書体" panose="02010609010101010101" charset="-128"/>
              </a:defRPr>
            </a:lvl1pPr>
          </a:lstStyle>
          <a:p>
            <a:fld id="{21B2AA4F-B828-4D7C-AFD3-893933DAFCB4}" type="slidenum">
              <a:rPr lang="en-US" smtClean="0"/>
              <a:t>‹#›</a:t>
            </a:fld>
            <a:endParaRPr lang="en-US"/>
          </a:p>
        </p:txBody>
      </p:sp>
    </p:spTree>
    <p:extLst>
      <p:ext uri="{BB962C8B-B14F-4D97-AF65-F5344CB8AC3E}">
        <p14:creationId xmlns:p14="http://schemas.microsoft.com/office/powerpoint/2010/main" val="1908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charset="0"/>
        <a:ea typeface="ＤＦ中太楷書体" panose="02010609010101010101" charset="-128"/>
        <a:cs typeface="ＤＦ中太楷書体" panose="02010609010101010101" charset="-128"/>
      </a:defRPr>
    </a:lvl1pPr>
    <a:lvl2pPr marL="457200" algn="l" defTabSz="914400" rtl="0" eaLnBrk="1" latinLnBrk="0" hangingPunct="1">
      <a:defRPr sz="1200" kern="1200">
        <a:solidFill>
          <a:schemeClr val="tx1"/>
        </a:solidFill>
        <a:latin typeface="Century Gothic" panose="020B0502020202020204" charset="0"/>
        <a:ea typeface="ＤＦ中太楷書体" panose="02010609010101010101" charset="-128"/>
        <a:cs typeface="ＤＦ中太楷書体" panose="02010609010101010101" charset="-128"/>
      </a:defRPr>
    </a:lvl2pPr>
    <a:lvl3pPr marL="914400" algn="l" defTabSz="914400" rtl="0" eaLnBrk="1" latinLnBrk="0" hangingPunct="1">
      <a:defRPr sz="1200" kern="1200">
        <a:solidFill>
          <a:schemeClr val="tx1"/>
        </a:solidFill>
        <a:latin typeface="Century Gothic" panose="020B0502020202020204" charset="0"/>
        <a:ea typeface="ＤＦ中太楷書体" panose="02010609010101010101" charset="-128"/>
        <a:cs typeface="ＤＦ中太楷書体" panose="02010609010101010101" charset="-128"/>
      </a:defRPr>
    </a:lvl3pPr>
    <a:lvl4pPr marL="1371600" algn="l" defTabSz="914400" rtl="0" eaLnBrk="1" latinLnBrk="0" hangingPunct="1">
      <a:defRPr sz="1200" kern="1200">
        <a:solidFill>
          <a:schemeClr val="tx1"/>
        </a:solidFill>
        <a:latin typeface="Century Gothic" panose="020B0502020202020204" charset="0"/>
        <a:ea typeface="ＤＦ中太楷書体" panose="02010609010101010101" charset="-128"/>
        <a:cs typeface="ＤＦ中太楷書体" panose="02010609010101010101" charset="-128"/>
      </a:defRPr>
    </a:lvl4pPr>
    <a:lvl5pPr marL="1828800" algn="l" defTabSz="914400" rtl="0" eaLnBrk="1" latinLnBrk="0" hangingPunct="1">
      <a:defRPr sz="1200" kern="1200">
        <a:solidFill>
          <a:schemeClr val="tx1"/>
        </a:solidFill>
        <a:latin typeface="Century Gothic" panose="020B0502020202020204" charset="0"/>
        <a:ea typeface="ＤＦ中太楷書体" panose="02010609010101010101" charset="-128"/>
        <a:cs typeface="ＤＦ中太楷書体" panose="02010609010101010101"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charset="0"/>
                <a:ea typeface="ＤＦ中太楷書体" panose="02010609010101010101" charset="-128"/>
                <a:cs typeface="ＤＦ中太楷書体" panose="02010609010101010101" charset="-128"/>
              </a:defRPr>
            </a:lvl1pPr>
          </a:lstStyle>
          <a:p>
            <a:fld id="{1D8BD707-D9CF-40AE-B4C6-C98DA3205C09}" type="datetimeFigureOut">
              <a:rPr lang="en-US" smtClean="0"/>
              <a:t>5/9/2024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charset="0"/>
                <a:ea typeface="ＤＦ中太楷書体" panose="02010609010101010101" charset="-128"/>
                <a:cs typeface="ＤＦ中太楷書体" panose="02010609010101010101" charset="-128"/>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charset="0"/>
                <a:ea typeface="ＤＦ中太楷書体" panose="02010609010101010101" charset="-128"/>
                <a:cs typeface="ＤＦ中太楷書体" panose="02010609010101010101" charset="-128"/>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Century Gothic" panose="020B0502020202020204" charset="0"/>
          <a:ea typeface="ＤＦ中太楷書体" panose="02010609010101010101" charset="-128"/>
          <a:cs typeface="ＤＦ中太楷書体" panose="02010609010101010101" charset="-128"/>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entury Gothic" panose="020B0502020202020204" charset="0"/>
          <a:ea typeface="ＤＦ中太楷書体" panose="02010609010101010101" charset="-128"/>
          <a:cs typeface="ＤＦ中太楷書体" panose="02010609010101010101" charset="-128"/>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charset="0"/>
          <a:ea typeface="ＤＦ中太楷書体" panose="02010609010101010101" charset="-128"/>
          <a:cs typeface="ＤＦ中太楷書体" panose="02010609010101010101" charset="-128"/>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charset="0"/>
          <a:ea typeface="ＤＦ中太楷書体" panose="02010609010101010101" charset="-128"/>
          <a:cs typeface="ＤＦ中太楷書体" panose="02010609010101010101" charset="-128"/>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charset="0"/>
          <a:ea typeface="ＤＦ中太楷書体" panose="02010609010101010101" charset="-128"/>
          <a:cs typeface="ＤＦ中太楷書体" panose="02010609010101010101" charset="-128"/>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charset="0"/>
          <a:ea typeface="ＤＦ中太楷書体" panose="02010609010101010101" charset="-128"/>
          <a:cs typeface="ＤＦ中太楷書体" panose="02010609010101010101"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5.jpe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9" name="TextBox 9"/>
          <p:cNvSpPr txBox="1"/>
          <p:nvPr/>
        </p:nvSpPr>
        <p:spPr>
          <a:xfrm>
            <a:off x="5545397" y="6809551"/>
            <a:ext cx="7197206" cy="529889"/>
          </a:xfrm>
          <a:prstGeom prst="rect">
            <a:avLst/>
          </a:prstGeom>
        </p:spPr>
        <p:txBody>
          <a:bodyPr lIns="0" tIns="0" rIns="0" bIns="0" rtlCol="0" anchor="t">
            <a:spAutoFit/>
          </a:bodyPr>
          <a:lstStyle/>
          <a:p>
            <a:pPr algn="ctr">
              <a:lnSpc>
                <a:spcPts val="4070"/>
              </a:lnSpc>
            </a:pPr>
            <a:r>
              <a:rPr lang="en-US" sz="3700" dirty="0">
                <a:solidFill>
                  <a:srgbClr val="545454"/>
                </a:solidFill>
                <a:latin typeface="ＤＦ中太楷書体" panose="02010609010101010101" charset="-128"/>
                <a:ea typeface="ＤＦ中太楷書体" panose="02010609010101010101" charset="-128"/>
                <a:cs typeface="ＤＦ中太楷書体" panose="02010609010101010101" charset="-128"/>
              </a:rPr>
              <a:t>DEEPER LIFE HIGH SCHOOL</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24848" y="1502435"/>
            <a:ext cx="2095500" cy="2181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9" name="Group 19"/>
          <p:cNvGrpSpPr/>
          <p:nvPr/>
        </p:nvGrpSpPr>
        <p:grpSpPr>
          <a:xfrm>
            <a:off x="1752600" y="543474"/>
            <a:ext cx="9296400"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2481520" y="641911"/>
            <a:ext cx="8415080"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AngularJS Modules</a:t>
            </a:r>
          </a:p>
        </p:txBody>
      </p:sp>
      <p:sp>
        <p:nvSpPr>
          <p:cNvPr id="27" name="TextBox 27"/>
          <p:cNvSpPr txBox="1"/>
          <p:nvPr/>
        </p:nvSpPr>
        <p:spPr>
          <a:xfrm>
            <a:off x="457200" y="2300605"/>
            <a:ext cx="17449800" cy="5380990"/>
          </a:xfrm>
          <a:prstGeom prst="rect">
            <a:avLst/>
          </a:prstGeom>
        </p:spPr>
        <p:txBody>
          <a:bodyPr wrap="square" lIns="0" tIns="0" rIns="0" bIns="0" rtlCol="0" anchor="t">
            <a:noAutofit/>
          </a:bodyPr>
          <a:lstStyle/>
          <a:p>
            <a:r>
              <a:rPr lang="en-GB" sz="7200" dirty="0">
                <a:latin typeface="ＤＦ中太楷書体" panose="02010609010101010101" charset="-128"/>
                <a:ea typeface="ＤＦ中太楷書体" panose="02010609010101010101" charset="-128"/>
                <a:cs typeface="ＤＦ中太楷書体" panose="02010609010101010101" charset="-128"/>
              </a:rPr>
              <a:t>An AngularJS module defines an application.The module is a container for the different parts of an application.The module is a container for the application controllers.Controllers always belong to a module.</a:t>
            </a:r>
            <a:endParaRPr lang="en-GB" sz="4000" dirty="0">
              <a:latin typeface="ＤＦ中太楷書体" panose="02010609010101010101" charset="-128"/>
              <a:ea typeface="ＤＦ中太楷書体" panose="02010609010101010101" charset="-128"/>
              <a:cs typeface="ＤＦ中太楷書体" panose="02010609010101010101" charset="-128"/>
            </a:endParaRPr>
          </a:p>
          <a:p>
            <a:endParaRPr lang="en-GB" sz="4000" dirty="0">
              <a:latin typeface="ＤＦ中太楷書体" panose="02010609010101010101" charset="-128"/>
              <a:ea typeface="ＤＦ中太楷書体" panose="02010609010101010101" charset="-128"/>
              <a:cs typeface="ＤＦ中太楷書体" panose="02010609010101010101"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1752600" y="543474"/>
            <a:ext cx="9296400"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1771015" y="641985"/>
            <a:ext cx="9125585"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Creating AngularJS Modules</a:t>
            </a:r>
          </a:p>
        </p:txBody>
      </p:sp>
      <p:sp>
        <p:nvSpPr>
          <p:cNvPr id="27" name="TextBox 27"/>
          <p:cNvSpPr txBox="1"/>
          <p:nvPr/>
        </p:nvSpPr>
        <p:spPr>
          <a:xfrm>
            <a:off x="457200" y="1752600"/>
            <a:ext cx="17449800" cy="5455285"/>
          </a:xfrm>
          <a:prstGeom prst="rect">
            <a:avLst/>
          </a:prstGeom>
        </p:spPr>
        <p:txBody>
          <a:bodyPr wrap="square" lIns="0" tIns="0" rIns="0" bIns="0" rtlCol="0" anchor="t">
            <a:noAutofit/>
          </a:bodyPr>
          <a:lstStyle/>
          <a:p>
            <a:r>
              <a:rPr lang="en-GB" sz="4000" dirty="0">
                <a:latin typeface="ＤＦ中太楷書体" panose="02010609010101010101" charset="-128"/>
                <a:ea typeface="ＤＦ中太楷書体" panose="02010609010101010101" charset="-128"/>
                <a:cs typeface="ＤＦ中太楷書体" panose="02010609010101010101" charset="-128"/>
              </a:rPr>
              <a:t>A module is created by using the AngularJS function angular.module</a:t>
            </a:r>
          </a:p>
          <a:p>
            <a:r>
              <a:rPr lang="en-GB" sz="4000" dirty="0">
                <a:latin typeface="ＤＦ中太楷書体" panose="02010609010101010101" charset="-128"/>
                <a:ea typeface="ＤＦ中太楷書体" panose="02010609010101010101" charset="-128"/>
                <a:cs typeface="ＤＦ中太楷書体" panose="02010609010101010101" charset="-128"/>
              </a:rPr>
              <a:t>Syntax:</a:t>
            </a: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 ng-app="myApp"&gt;...&lt;/div&gt;</a:t>
            </a: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&lt;script&gt;</a:t>
            </a: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var app = angular.module("myApp", []);</a:t>
            </a: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&lt;/script&gt;</a:t>
            </a:r>
          </a:p>
          <a:p>
            <a:r>
              <a:rPr lang="en-GB" sz="4000" dirty="0">
                <a:latin typeface="ＤＦ中太楷書体" panose="02010609010101010101" charset="-128"/>
                <a:ea typeface="ＤＦ中太楷書体" panose="02010609010101010101" charset="-128"/>
                <a:cs typeface="ＤＦ中太楷書体" panose="02010609010101010101" charset="-128"/>
              </a:rPr>
              <a:t>Note: The "myApp" parameter refers to an HTML element in which the application will run.Now you can add controllers, directives, filters, and more, to your AngularJS application.</a:t>
            </a:r>
          </a:p>
          <a:p>
            <a:endParaRPr lang="en-GB" sz="4000" dirty="0">
              <a:latin typeface="ＤＦ中太楷書体" panose="02010609010101010101" charset="-128"/>
              <a:ea typeface="ＤＦ中太楷書体" panose="02010609010101010101" charset="-128"/>
              <a:cs typeface="ＤＦ中太楷書体" panose="02010609010101010101"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1676400" y="69129"/>
            <a:ext cx="9296400"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2438340" y="266626"/>
            <a:ext cx="8415080"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Adding Controller</a:t>
            </a:r>
          </a:p>
        </p:txBody>
      </p:sp>
      <p:sp>
        <p:nvSpPr>
          <p:cNvPr id="27" name="TextBox 27"/>
          <p:cNvSpPr txBox="1"/>
          <p:nvPr/>
        </p:nvSpPr>
        <p:spPr>
          <a:xfrm>
            <a:off x="457200" y="1231265"/>
            <a:ext cx="17449800" cy="6983095"/>
          </a:xfrm>
          <a:prstGeom prst="rect">
            <a:avLst/>
          </a:prstGeom>
        </p:spPr>
        <p:txBody>
          <a:bodyPr wrap="square" lIns="0" tIns="0" rIns="0" bIns="0" rtlCol="0" anchor="t">
            <a:noAutofit/>
          </a:bodyPr>
          <a:lstStyle/>
          <a:p>
            <a:r>
              <a:rPr lang="en-GB" sz="5400" dirty="0">
                <a:latin typeface="ＤＦ中太楷書体" panose="02010609010101010101" charset="-128"/>
                <a:ea typeface="ＤＦ中太楷書体" panose="02010609010101010101" charset="-128"/>
                <a:cs typeface="ＤＦ中太楷書体" panose="02010609010101010101" charset="-128"/>
              </a:rPr>
              <a:t>Add a controller to your application, and refer to the controller with the ng-controller directive:</a:t>
            </a:r>
          </a:p>
          <a:p>
            <a:r>
              <a:rPr lang="en-GB" sz="5400" dirty="0">
                <a:latin typeface="ＤＦ中太楷書体" panose="02010609010101010101" charset="-128"/>
                <a:ea typeface="ＤＦ中太楷書体" panose="02010609010101010101" charset="-128"/>
                <a:cs typeface="ＤＦ中太楷書体" panose="02010609010101010101" charset="-128"/>
              </a:rPr>
              <a:t>Syntax: </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&lt;div ng-app="myApp" ng-controller="myCtrl"&gt;</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firstName + " " + lastName }}</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&lt;/div&gt;</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&lt;script&gt;</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var app = angular.module("myApp", []);</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app.controller("myCtrl", function($scope) {</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$scope.firstName = "John";</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$scope.lastName = "Doe";</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&lt;/script&gt;</a:t>
            </a:r>
            <a:r>
              <a:rPr lang="en-GB" sz="3600" b="1" dirty="0">
                <a:solidFill>
                  <a:srgbClr val="FF0000"/>
                </a:solidFill>
                <a:latin typeface="ＤＦ中太楷書体" panose="02010609010101010101" charset="-128"/>
                <a:ea typeface="ＤＦ中太楷書体" panose="02010609010101010101" charset="-128"/>
                <a:cs typeface="ＤＦ中太楷書体" panose="02010609010101010101" charset="-128"/>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1752600" y="543474"/>
            <a:ext cx="6858000"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1892300" y="641985"/>
            <a:ext cx="8713470"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Adding a Directive</a:t>
            </a:r>
          </a:p>
        </p:txBody>
      </p:sp>
      <p:sp>
        <p:nvSpPr>
          <p:cNvPr id="27" name="TextBox 27"/>
          <p:cNvSpPr txBox="1"/>
          <p:nvPr/>
        </p:nvSpPr>
        <p:spPr>
          <a:xfrm>
            <a:off x="457200" y="1760220"/>
            <a:ext cx="17449800" cy="2985770"/>
          </a:xfrm>
          <a:prstGeom prst="rect">
            <a:avLst/>
          </a:prstGeom>
        </p:spPr>
        <p:txBody>
          <a:bodyPr wrap="square" lIns="0" tIns="0" rIns="0" bIns="0" rtlCol="0" anchor="t">
            <a:noAutofit/>
          </a:bodyPr>
          <a:lstStyle/>
          <a:p>
            <a:r>
              <a:rPr lang="en-GB" sz="4000" dirty="0">
                <a:latin typeface="ＤＦ中太楷書体" panose="02010609010101010101" charset="-128"/>
                <a:ea typeface="ＤＦ中太楷書体" panose="02010609010101010101" charset="-128"/>
                <a:cs typeface="ＤＦ中太楷書体" panose="02010609010101010101" charset="-128"/>
              </a:rPr>
              <a:t>AngularJS has a set of built-in directives which you can use to add functionality to your application.In addition you can use the module to add your own directives to your applications:</a:t>
            </a:r>
          </a:p>
          <a:p>
            <a:r>
              <a:rPr lang="en-GB" sz="4000" dirty="0">
                <a:latin typeface="ＤＦ中太楷書体" panose="02010609010101010101" charset="-128"/>
                <a:ea typeface="ＤＦ中太楷書体" panose="02010609010101010101" charset="-128"/>
                <a:cs typeface="ＤＦ中太楷書体" panose="02010609010101010101" charset="-128"/>
              </a:rPr>
              <a:t>Syntax:</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&lt;div ng-app="myApp" w3-test-directive&gt;&lt;/div&gt;</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&lt;script&gt;</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var app = angular.module("myApp", []);</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app.directive("w3TestDirective", function() {</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return {</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template : "I was made in a directive constructor!"</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a:t>
            </a:r>
          </a:p>
          <a:p>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&lt;/script&gt;</a:t>
            </a:r>
            <a:r>
              <a:rPr lang="en-GB" sz="4000" dirty="0">
                <a:latin typeface="ＤＦ中太楷書体" panose="02010609010101010101" charset="-128"/>
                <a:ea typeface="ＤＦ中太楷書体" panose="02010609010101010101" charset="-128"/>
                <a:cs typeface="ＤＦ中太楷書体" panose="02010609010101010101" charset="-128"/>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20" name="Freeform 20"/>
          <p:cNvSpPr/>
          <p:nvPr/>
        </p:nvSpPr>
        <p:spPr>
          <a:xfrm>
            <a:off x="609600" y="206375"/>
            <a:ext cx="12317095" cy="1028065"/>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609600" y="-289560"/>
            <a:ext cx="12317095" cy="1130935"/>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sp>
        <p:nvSpPr>
          <p:cNvPr id="22" name="TextBox 22"/>
          <p:cNvSpPr txBox="1"/>
          <p:nvPr/>
        </p:nvSpPr>
        <p:spPr>
          <a:xfrm>
            <a:off x="1338580" y="206375"/>
            <a:ext cx="13291820" cy="814705"/>
          </a:xfrm>
          <a:prstGeom prst="rect">
            <a:avLst/>
          </a:prstGeom>
        </p:spPr>
        <p:txBody>
          <a:bodyPr wrap="square" lIns="0" tIns="0" rIns="0" bIns="0" rtlCol="0" anchor="t">
            <a:no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Modules and Controllers in Files</a:t>
            </a:r>
          </a:p>
        </p:txBody>
      </p:sp>
      <p:sp>
        <p:nvSpPr>
          <p:cNvPr id="27" name="TextBox 27"/>
          <p:cNvSpPr txBox="1"/>
          <p:nvPr/>
        </p:nvSpPr>
        <p:spPr>
          <a:xfrm>
            <a:off x="296545" y="1040765"/>
            <a:ext cx="17449800" cy="10755630"/>
          </a:xfrm>
          <a:prstGeom prst="rect">
            <a:avLst/>
          </a:prstGeom>
        </p:spPr>
        <p:txBody>
          <a:bodyPr wrap="square" lIns="0" tIns="0" rIns="0" bIns="0" rtlCol="0" anchor="t">
            <a:noAutofit/>
          </a:bodyPr>
          <a:lstStyle/>
          <a:p>
            <a:pPr algn="l"/>
            <a:r>
              <a:rPr lang="en-GB" sz="3200" dirty="0">
                <a:latin typeface="ＤＦ中太楷書体" panose="02010609010101010101" charset="-128"/>
                <a:ea typeface="ＤＦ中太楷書体" panose="02010609010101010101" charset="-128"/>
                <a:cs typeface="ＤＦ中太楷書体" panose="02010609010101010101" charset="-128"/>
              </a:rPr>
              <a:t>It is common in AngularJS applications to put the module and the controllers in JavaScript files.In this example, "myApp.js" contains an application module definition, while "myCtrl.js" contains the controller:</a:t>
            </a:r>
          </a:p>
          <a:p>
            <a:pPr algn="l"/>
            <a:r>
              <a:rPr lang="en-GB" sz="4400" dirty="0">
                <a:latin typeface="ＤＦ中太楷書体" panose="02010609010101010101" charset="-128"/>
                <a:ea typeface="ＤＦ中太楷書体" panose="02010609010101010101" charset="-128"/>
                <a:cs typeface="ＤＦ中太楷書体" panose="02010609010101010101" charset="-128"/>
              </a:rPr>
              <a:t>Syntax:</a:t>
            </a:r>
            <a:r>
              <a:rPr lang="en-GB" sz="5400" dirty="0">
                <a:latin typeface="ＤＦ中太楷書体" panose="02010609010101010101" charset="-128"/>
                <a:ea typeface="ＤＦ中太楷書体" panose="02010609010101010101" charset="-128"/>
                <a:cs typeface="ＤＦ中太楷書体" panose="02010609010101010101" charset="-128"/>
              </a:rPr>
              <a:t> </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&lt;!DOCTYPE html&gt;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&lt;html&gt;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&lt;script src="https://ajax.googleapis.com/ajax/libs/angularjs/1.6.9/angular.min.js"&gt;&lt;/script&gt;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&lt;body&gt;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 ng-app="myApp" ng-controller="myCtrl"&gt;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 firstName + " " + lastName }}</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&lt;script src="myApp.js"&gt;&lt;/script&gt;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&lt;script src="myCtrl.js"&gt;&lt;/script&gt;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&lt;/body&gt;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&lt;/html&gt;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75"/>
            <a:ext cx="17461865" cy="1028065"/>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781685" y="304800"/>
            <a:ext cx="17914620"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Explanation of Modules and Controllers in Files </a:t>
            </a:r>
          </a:p>
        </p:txBody>
      </p:sp>
      <p:sp>
        <p:nvSpPr>
          <p:cNvPr id="27" name="TextBox 27"/>
          <p:cNvSpPr txBox="1"/>
          <p:nvPr/>
        </p:nvSpPr>
        <p:spPr>
          <a:xfrm>
            <a:off x="296295" y="1485900"/>
            <a:ext cx="17449800" cy="7879080"/>
          </a:xfrm>
          <a:prstGeom prst="rect">
            <a:avLst/>
          </a:prstGeom>
        </p:spPr>
        <p:txBody>
          <a:bodyPr wrap="square" lIns="0" tIns="0" rIns="0" bIns="0" rtlCol="0" anchor="t">
            <a:spAutoFit/>
          </a:bodyPr>
          <a:lstStyle/>
          <a:p>
            <a:pPr algn="l"/>
            <a:r>
              <a:rPr lang="en-GB" sz="6600" dirty="0">
                <a:latin typeface="ＤＦ中太楷書体" panose="02010609010101010101" charset="-128"/>
                <a:ea typeface="ＤＦ中太楷書体" panose="02010609010101010101" charset="-128"/>
                <a:cs typeface="ＤＦ中太楷書体" panose="02010609010101010101" charset="-128"/>
              </a:rPr>
              <a:t>myApp.JS</a:t>
            </a:r>
          </a:p>
          <a:p>
            <a:pPr algn="l"/>
            <a:r>
              <a:rPr lang="en-GB" sz="6600" dirty="0">
                <a:solidFill>
                  <a:srgbClr val="FF0000"/>
                </a:solidFill>
                <a:latin typeface="ＤＦ中太楷書体" panose="02010609010101010101" charset="-128"/>
                <a:ea typeface="ＤＦ中太楷書体" panose="02010609010101010101" charset="-128"/>
                <a:cs typeface="ＤＦ中太楷書体" panose="02010609010101010101" charset="-128"/>
              </a:rPr>
              <a:t>var app = angular.module("myApp", );</a:t>
            </a:r>
          </a:p>
          <a:p>
            <a:pPr algn="l"/>
            <a:endParaRPr lang="en-GB" sz="4800" dirty="0">
              <a:latin typeface="ＤＦ中太楷書体" panose="02010609010101010101" charset="-128"/>
              <a:ea typeface="ＤＦ中太楷書体" panose="02010609010101010101" charset="-128"/>
              <a:cs typeface="ＤＦ中太楷書体" panose="02010609010101010101" charset="-128"/>
            </a:endParaRPr>
          </a:p>
          <a:p>
            <a:pPr algn="l"/>
            <a:r>
              <a:rPr lang="en-GB" sz="6000" dirty="0">
                <a:latin typeface="ＤＦ中太楷書体" panose="02010609010101010101" charset="-128"/>
                <a:ea typeface="ＤＦ中太楷書体" panose="02010609010101010101" charset="-128"/>
                <a:cs typeface="ＤＦ中太楷書体" panose="02010609010101010101" charset="-128"/>
              </a:rPr>
              <a:t>The [] parameter in the module definition can be used to define dependent modules.</a:t>
            </a:r>
          </a:p>
          <a:p>
            <a:pPr algn="l"/>
            <a:r>
              <a:rPr lang="en-GB" sz="6000" dirty="0">
                <a:latin typeface="ＤＦ中太楷書体" panose="02010609010101010101" charset="-128"/>
                <a:ea typeface="ＤＦ中太楷書体" panose="02010609010101010101" charset="-128"/>
                <a:cs typeface="ＤＦ中太楷書体" panose="02010609010101010101" charset="-128"/>
              </a:rPr>
              <a:t>Without the [] parameter, you are not creating a new module, but retrieving an existing one.</a:t>
            </a:r>
          </a:p>
          <a:p>
            <a:pPr algn="l"/>
            <a:r>
              <a:rPr lang="en-GB" sz="3200" dirty="0">
                <a:latin typeface="ＤＦ中太楷書体" panose="02010609010101010101" charset="-128"/>
                <a:ea typeface="ＤＦ中太楷書体" panose="02010609010101010101" charset="-128"/>
                <a:cs typeface="ＤＦ中太楷書体" panose="02010609010101010101" charset="-128"/>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635"/>
            <a:ext cx="8051165" cy="868680"/>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1338580" y="71755"/>
            <a:ext cx="7744460" cy="1063625"/>
          </a:xfrm>
          <a:prstGeom prst="rect">
            <a:avLst/>
          </a:prstGeom>
        </p:spPr>
        <p:txBody>
          <a:bodyPr wrap="square" lIns="0" tIns="0" rIns="0" bIns="0" rtlCol="0" anchor="t">
            <a:no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AngularJS Directives</a:t>
            </a:r>
          </a:p>
        </p:txBody>
      </p:sp>
      <p:sp>
        <p:nvSpPr>
          <p:cNvPr id="27" name="TextBox 27"/>
          <p:cNvSpPr txBox="1"/>
          <p:nvPr/>
        </p:nvSpPr>
        <p:spPr>
          <a:xfrm>
            <a:off x="381000" y="957580"/>
            <a:ext cx="17449800" cy="10160000"/>
          </a:xfrm>
          <a:prstGeom prst="rect">
            <a:avLst/>
          </a:prstGeom>
        </p:spPr>
        <p:txBody>
          <a:bodyPr wrap="square" lIns="0" tIns="0" rIns="0" bIns="0" rtlCol="0" anchor="t">
            <a:noAutofit/>
          </a:bodyPr>
          <a:lstStyle/>
          <a:p>
            <a:pPr algn="l"/>
            <a:r>
              <a:rPr lang="en-GB" sz="3600" dirty="0">
                <a:latin typeface="ＤＦ中太楷書体" panose="02010609010101010101" charset="-128"/>
                <a:ea typeface="ＤＦ中太楷書体" panose="02010609010101010101" charset="-128"/>
                <a:cs typeface="ＤＦ中太楷書体" panose="02010609010101010101" charset="-128"/>
              </a:rPr>
              <a:t>AngularJS lets you extend HTML with new attributes called Directives.AngularJS has a set of built-in directives which offers functionality to your applications.AngularJS also lets you define your own directives.</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Note: AngularJS directives are extended HTML attributes with the prefix ng-.The ng-app directive initializes an AngularJS application.The ng-init directive initializes application data.</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The ng-model directive binds the value of HTML controls (input, select, textarea) to application data.</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Syntax:</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 </a:t>
            </a:r>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 ng-app="" ng-init="firstName='John'"&gt;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&lt;p&gt;Name: &lt;input type="text" ng-model="firstName"&gt;&lt;/p&gt;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&lt;p&gt;You wrote: {{ firstName }}&lt;/p&gt;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&lt;/div&gt;</a:t>
            </a:r>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a:t>
            </a:r>
            <a:r>
              <a:rPr lang="en-GB" sz="4400" dirty="0">
                <a:latin typeface="ＤＦ中太楷書体" panose="02010609010101010101" charset="-128"/>
                <a:ea typeface="ＤＦ中太楷書体" panose="02010609010101010101" charset="-128"/>
                <a:cs typeface="ＤＦ中太楷書体" panose="02010609010101010101" charset="-128"/>
              </a:rPr>
              <a:t>  </a:t>
            </a:r>
            <a:r>
              <a:rPr lang="en-GB" sz="6600" dirty="0">
                <a:latin typeface="ＤＦ中太楷書体" panose="02010609010101010101" charset="-128"/>
                <a:ea typeface="ＤＦ中太楷書体" panose="02010609010101010101" charset="-128"/>
                <a:cs typeface="ＤＦ中太楷書体" panose="02010609010101010101" charset="-128"/>
              </a:rPr>
              <a:t> </a:t>
            </a:r>
          </a:p>
          <a:p>
            <a:pPr algn="l"/>
            <a:r>
              <a:rPr lang="en-GB" sz="4800" dirty="0">
                <a:solidFill>
                  <a:srgbClr val="FF0000"/>
                </a:solidFill>
                <a:latin typeface="ＤＦ中太楷書体" panose="02010609010101010101" charset="-128"/>
                <a:ea typeface="ＤＦ中太楷書体" panose="02010609010101010101" charset="-128"/>
                <a:cs typeface="ＤＦ中太楷書体" panose="02010609010101010101" charset="-128"/>
              </a:rPr>
              <a:t>NOTE:</a:t>
            </a:r>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 The ng-app directive also tells AngularJS that the &lt;div&gt; element is the "owner" of the AngularJS application.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63"/>
            <a:ext cx="6858000"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1338520" y="304800"/>
            <a:ext cx="5748080"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Data Binding</a:t>
            </a:r>
          </a:p>
        </p:txBody>
      </p:sp>
      <p:sp>
        <p:nvSpPr>
          <p:cNvPr id="27" name="TextBox 27"/>
          <p:cNvSpPr txBox="1"/>
          <p:nvPr/>
        </p:nvSpPr>
        <p:spPr>
          <a:xfrm>
            <a:off x="296295" y="1485900"/>
            <a:ext cx="17449800" cy="8863965"/>
          </a:xfrm>
          <a:prstGeom prst="rect">
            <a:avLst/>
          </a:prstGeom>
        </p:spPr>
        <p:txBody>
          <a:bodyPr wrap="square" lIns="0" tIns="0" rIns="0" bIns="0" rtlCol="0" anchor="t">
            <a:spAutoFit/>
          </a:bodyPr>
          <a:lstStyle/>
          <a:p>
            <a:r>
              <a:rPr lang="en-GB" sz="4800" dirty="0">
                <a:latin typeface="ＤＦ中太楷書体" panose="02010609010101010101" charset="-128"/>
                <a:ea typeface="ＤＦ中太楷書体" panose="02010609010101010101" charset="-128"/>
                <a:cs typeface="ＤＦ中太楷書体" panose="02010609010101010101" charset="-128"/>
              </a:rPr>
              <a:t>The {{ firstName }} expression, in the example above, is an AngularJS data binding expression.Data binding in AngularJS binds AngularJS expressions with AngularJS data.{{ firstName }} is bound with ng-model="firstName".In the next example two text fields are bound together with two ng-model directives:</a:t>
            </a:r>
          </a:p>
          <a:p>
            <a:r>
              <a:rPr lang="en-GB" sz="4800" dirty="0">
                <a:latin typeface="ＤＦ中太楷書体" panose="02010609010101010101" charset="-128"/>
                <a:ea typeface="ＤＦ中太楷書体" panose="02010609010101010101" charset="-128"/>
                <a:cs typeface="ＤＦ中太楷書体" panose="02010609010101010101" charset="-128"/>
              </a:rPr>
              <a:t>Syntax: </a:t>
            </a:r>
          </a:p>
          <a:p>
            <a:r>
              <a:rPr lang="en-GB" sz="4800" dirty="0">
                <a:solidFill>
                  <a:srgbClr val="FF0000"/>
                </a:solidFill>
                <a:latin typeface="ＤＦ中太楷書体" panose="02010609010101010101" charset="-128"/>
                <a:ea typeface="ＤＦ中太楷書体" panose="02010609010101010101" charset="-128"/>
                <a:cs typeface="ＤＦ中太楷書体" panose="02010609010101010101" charset="-128"/>
              </a:rPr>
              <a:t> &lt;div ng-app="" ng-init="quantity=1;price=5"&gt;</a:t>
            </a:r>
          </a:p>
          <a:p>
            <a:r>
              <a:rPr lang="en-GB" sz="4800" dirty="0">
                <a:solidFill>
                  <a:srgbClr val="FF0000"/>
                </a:solidFill>
                <a:latin typeface="ＤＦ中太楷書体" panose="02010609010101010101" charset="-128"/>
                <a:ea typeface="ＤＦ中太楷書体" panose="02010609010101010101" charset="-128"/>
                <a:cs typeface="ＤＦ中太楷書体" panose="02010609010101010101" charset="-128"/>
              </a:rPr>
              <a:t>Quantity: &lt;input type="number" ng-model="quantity"&gt;</a:t>
            </a:r>
          </a:p>
          <a:p>
            <a:r>
              <a:rPr lang="en-GB" sz="4800" dirty="0">
                <a:solidFill>
                  <a:srgbClr val="FF0000"/>
                </a:solidFill>
                <a:latin typeface="ＤＦ中太楷書体" panose="02010609010101010101" charset="-128"/>
                <a:ea typeface="ＤＦ中太楷書体" panose="02010609010101010101" charset="-128"/>
                <a:cs typeface="ＤＦ中太楷書体" panose="02010609010101010101" charset="-128"/>
              </a:rPr>
              <a:t>Costs:    &lt;input type="number" ng-model="price"&gt;</a:t>
            </a:r>
          </a:p>
          <a:p>
            <a:r>
              <a:rPr lang="en-GB" sz="4800" dirty="0">
                <a:solidFill>
                  <a:srgbClr val="FF0000"/>
                </a:solidFill>
                <a:latin typeface="ＤＦ中太楷書体" panose="02010609010101010101" charset="-128"/>
                <a:ea typeface="ＤＦ中太楷書体" panose="02010609010101010101" charset="-128"/>
                <a:cs typeface="ＤＦ中太楷書体" panose="02010609010101010101" charset="-128"/>
              </a:rPr>
              <a:t>Total in dollar: {{ quantity * price }}</a:t>
            </a:r>
          </a:p>
          <a:p>
            <a:r>
              <a:rPr lang="en-GB" sz="48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&lt;/div&gt;</a:t>
            </a:r>
            <a:r>
              <a:rPr lang="en-GB" sz="3600" dirty="0">
                <a:latin typeface="ＤＦ中太楷書体" panose="02010609010101010101" charset="-128"/>
                <a:ea typeface="ＤＦ中太楷書体" panose="02010609010101010101" charset="-128"/>
                <a:cs typeface="ＤＦ中太楷書体" panose="02010609010101010101" charset="-128"/>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75"/>
            <a:ext cx="9077325" cy="1028065"/>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1338580" y="304800"/>
            <a:ext cx="9269095"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Repeating HTML Elements.</a:t>
            </a:r>
          </a:p>
        </p:txBody>
      </p:sp>
      <p:sp>
        <p:nvSpPr>
          <p:cNvPr id="27" name="TextBox 27"/>
          <p:cNvSpPr txBox="1"/>
          <p:nvPr/>
        </p:nvSpPr>
        <p:spPr>
          <a:xfrm>
            <a:off x="296545" y="1356360"/>
            <a:ext cx="17449800" cy="9095740"/>
          </a:xfrm>
          <a:prstGeom prst="rect">
            <a:avLst/>
          </a:prstGeom>
        </p:spPr>
        <p:txBody>
          <a:bodyPr wrap="square" lIns="0" tIns="0" rIns="0" bIns="0" rtlCol="0" anchor="t">
            <a:noAutofit/>
          </a:bodyPr>
          <a:lstStyle/>
          <a:p>
            <a:pPr algn="l"/>
            <a:r>
              <a:rPr lang="en-GB" sz="6000" dirty="0">
                <a:latin typeface="ＤＦ中太楷書体" panose="02010609010101010101" charset="-128"/>
                <a:ea typeface="ＤＦ中太楷書体" panose="02010609010101010101" charset="-128"/>
                <a:cs typeface="ＤＦ中太楷書体" panose="02010609010101010101" charset="-128"/>
              </a:rPr>
              <a:t>The ng-repeat directive repeats an HTML element:</a:t>
            </a:r>
          </a:p>
          <a:p>
            <a:pPr algn="l"/>
            <a:r>
              <a:rPr lang="en-GB" sz="6000" dirty="0">
                <a:latin typeface="ＤＦ中太楷書体" panose="02010609010101010101" charset="-128"/>
                <a:ea typeface="ＤＦ中太楷書体" panose="02010609010101010101" charset="-128"/>
                <a:cs typeface="ＤＦ中太楷書体" panose="02010609010101010101" charset="-128"/>
              </a:rPr>
              <a:t>Syntax: </a:t>
            </a:r>
          </a:p>
          <a:p>
            <a:pPr algn="l"/>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 ng-app="" ng-init="names=['Jani','Hege','Kai']"&gt;</a:t>
            </a:r>
          </a:p>
          <a:p>
            <a:pPr algn="l"/>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&lt;ul&gt;</a:t>
            </a:r>
          </a:p>
          <a:p>
            <a:pPr algn="l"/>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&lt;li ng-repeat="x in names"&gt;</a:t>
            </a:r>
          </a:p>
          <a:p>
            <a:pPr algn="l"/>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 x }}</a:t>
            </a:r>
          </a:p>
          <a:p>
            <a:pPr algn="l"/>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&lt;/li&gt;</a:t>
            </a:r>
          </a:p>
          <a:p>
            <a:pPr algn="l"/>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  &lt;/ul&gt;</a:t>
            </a:r>
          </a:p>
          <a:p>
            <a:pPr algn="l"/>
            <a:r>
              <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&lt;/div&gt;</a:t>
            </a:r>
          </a:p>
          <a:p>
            <a:pPr algn="l"/>
            <a:endParaRPr lang="en-GB" sz="4400" dirty="0">
              <a:solidFill>
                <a:srgbClr val="FF0000"/>
              </a:solidFill>
              <a:latin typeface="ＤＦ中太楷書体" panose="02010609010101010101" charset="-128"/>
              <a:ea typeface="ＤＦ中太楷書体" panose="02010609010101010101" charset="-128"/>
              <a:cs typeface="ＤＦ中太楷書体" panose="02010609010101010101"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75"/>
            <a:ext cx="14232255" cy="1028065"/>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1338580" y="304800"/>
            <a:ext cx="13569950" cy="1661795"/>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Continuation of Repeatng Html Elements Elements.</a:t>
            </a:r>
          </a:p>
        </p:txBody>
      </p:sp>
      <p:sp>
        <p:nvSpPr>
          <p:cNvPr id="27" name="TextBox 27"/>
          <p:cNvSpPr txBox="1"/>
          <p:nvPr/>
        </p:nvSpPr>
        <p:spPr>
          <a:xfrm>
            <a:off x="296295" y="1485900"/>
            <a:ext cx="17449800" cy="7202170"/>
          </a:xfrm>
          <a:prstGeom prst="rect">
            <a:avLst/>
          </a:prstGeom>
        </p:spPr>
        <p:txBody>
          <a:bodyPr wrap="square" lIns="0" tIns="0" rIns="0" bIns="0" rtlCol="0" anchor="t">
            <a:spAutoFit/>
          </a:bodyPr>
          <a:lstStyle/>
          <a:p>
            <a:pPr algn="l"/>
            <a:r>
              <a:rPr lang="en-GB" sz="3600" dirty="0">
                <a:latin typeface="ＤＦ中太楷書体" panose="02010609010101010101" charset="-128"/>
                <a:ea typeface="ＤＦ中太楷書体" panose="02010609010101010101" charset="-128"/>
                <a:cs typeface="ＤＦ中太楷書体" panose="02010609010101010101" charset="-128"/>
              </a:rPr>
              <a:t>The ng-repeat directive actually clones HTML elements once for each item in a collection.The ng-repeat directive used on an array of objects:</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Syntax: </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 &lt;div ng-app="" ng-init="names=[</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{name:'Jani',country:'Norway'},</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{name:'Hege',country:'Sweden'},</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{name:'Kai',country:'Denmark'}]"&gt;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&lt;ul&gt;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  &lt;li ng-repeat="x in names"&gt;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    {{ x.name + ', ' + x.country }}</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  &lt;/li&gt;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&lt;/ul&gt;</a:t>
            </a:r>
          </a:p>
          <a:p>
            <a:pPr algn="l"/>
            <a:r>
              <a:rPr lang="en-GB" sz="36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&lt;/div&gt;</a:t>
            </a:r>
            <a:r>
              <a:rPr lang="en-GB" sz="3600" dirty="0">
                <a:latin typeface="ＤＦ中太楷書体" panose="02010609010101010101" charset="-128"/>
                <a:ea typeface="ＤＦ中太楷書体" panose="02010609010101010101" charset="-128"/>
                <a:cs typeface="ＤＦ中太楷書体" panose="02010609010101010101" charset="-128"/>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13" name="TextBox 13"/>
          <p:cNvSpPr txBox="1"/>
          <p:nvPr/>
        </p:nvSpPr>
        <p:spPr>
          <a:xfrm>
            <a:off x="3144427" y="2821476"/>
            <a:ext cx="12044053" cy="1231106"/>
          </a:xfrm>
          <a:prstGeom prst="rect">
            <a:avLst/>
          </a:prstGeom>
        </p:spPr>
        <p:txBody>
          <a:bodyPr lIns="0" tIns="0" rIns="0" bIns="0" rtlCol="0" anchor="t">
            <a:spAutoFit/>
          </a:bodyPr>
          <a:lstStyle/>
          <a:p>
            <a:pPr algn="ctr">
              <a:lnSpc>
                <a:spcPts val="9600"/>
              </a:lnSpc>
            </a:pPr>
            <a:r>
              <a:rPr lang="en-US" sz="9600" u="sng" dirty="0">
                <a:solidFill>
                  <a:schemeClr val="tx2"/>
                </a:solidFill>
                <a:latin typeface="ＤＦ中太楷書体" panose="02010609010101010101" charset="-128"/>
                <a:ea typeface="ＤＦ中太楷書体" panose="02010609010101010101" charset="-128"/>
                <a:cs typeface="ＤＦ中太楷書体" panose="02010609010101010101" charset="-128"/>
              </a:rPr>
              <a:t>TOPIC</a:t>
            </a:r>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20" name="TextBox 20"/>
          <p:cNvSpPr txBox="1"/>
          <p:nvPr/>
        </p:nvSpPr>
        <p:spPr>
          <a:xfrm>
            <a:off x="1764030" y="4402455"/>
            <a:ext cx="14711045" cy="2461895"/>
          </a:xfrm>
          <a:prstGeom prst="rect">
            <a:avLst/>
          </a:prstGeom>
        </p:spPr>
        <p:txBody>
          <a:bodyPr wrap="square" lIns="0" tIns="0" rIns="0" bIns="0" rtlCol="0" anchor="t">
            <a:spAutoFit/>
          </a:bodyPr>
          <a:lstStyle/>
          <a:p>
            <a:pPr algn="ctr">
              <a:lnSpc>
                <a:spcPts val="9600"/>
              </a:lnSpc>
            </a:pPr>
            <a:r>
              <a:rPr lang="en-GB" sz="9600" b="1" dirty="0">
                <a:solidFill>
                  <a:srgbClr val="FF0000"/>
                </a:solidFill>
                <a:ea typeface="ＤＦ中太楷書体" panose="02010609010101010101" charset="-128"/>
                <a:cs typeface="ＤＦ中太楷書体" panose="02010609010101010101" charset="-128"/>
              </a:rPr>
              <a:t>INTRODUCTION TO </a:t>
            </a:r>
          </a:p>
          <a:p>
            <a:pPr algn="ctr">
              <a:lnSpc>
                <a:spcPts val="9600"/>
              </a:lnSpc>
            </a:pPr>
            <a:r>
              <a:rPr lang="en-GB" altLang="en-US" sz="9600" b="1" dirty="0">
                <a:solidFill>
                  <a:srgbClr val="FF0000"/>
                </a:solidFill>
                <a:latin typeface="ＤＦ中太楷書体" panose="02010609010101010101" charset="-128"/>
                <a:ea typeface="ＤＦ中太楷書体" panose="02010609010101010101" charset="-128"/>
                <a:cs typeface="ＤＦ中太楷書体" panose="02010609010101010101" charset="-128"/>
              </a:rPr>
              <a:t>ANGULAR JS BASICS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27" name="TextBox 27"/>
          <p:cNvSpPr txBox="1"/>
          <p:nvPr/>
        </p:nvSpPr>
        <p:spPr>
          <a:xfrm>
            <a:off x="381000" y="85090"/>
            <a:ext cx="17449800" cy="10666095"/>
          </a:xfrm>
          <a:prstGeom prst="rect">
            <a:avLst/>
          </a:prstGeom>
        </p:spPr>
        <p:txBody>
          <a:bodyPr wrap="square" lIns="0" tIns="0" rIns="0" bIns="0" rtlCol="0" anchor="t">
            <a:noAutofit/>
          </a:bodyPr>
          <a:lstStyle/>
          <a:p>
            <a:pPr algn="l"/>
            <a:r>
              <a:rPr lang="en-GB" sz="3200" dirty="0">
                <a:solidFill>
                  <a:srgbClr val="00B0F0"/>
                </a:solidFill>
                <a:latin typeface="ＤＦ中太楷書体" panose="02010609010101010101" charset="-128"/>
                <a:ea typeface="ＤＦ中太楷書体" panose="02010609010101010101" charset="-128"/>
                <a:cs typeface="ＤＦ中太楷書体" panose="02010609010101010101" charset="-128"/>
              </a:rPr>
              <a:t>NOTES: </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The ng-app Directive</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The ng-app directive defines the root element of an AngularJS application.</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The ng-app directive will auto-bootstrap (automatically initialize) the application when a web page is loaded.</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The ng-init Directive</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The ng-init directive defines initial values for an AngularJS application.</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Normally, you will not use ng-init. You will use a controller or module instead.</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You will learn more about controllers and modules later.</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The ng-model Directive</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The ng-model directive binds the value of HTML controls (input, select, textarea) to application data.</a:t>
            </a:r>
          </a:p>
          <a:p>
            <a:pPr algn="l"/>
            <a:r>
              <a:rPr lang="en-GB" sz="3600" dirty="0">
                <a:latin typeface="ＤＦ中太楷書体" panose="02010609010101010101" charset="-128"/>
                <a:ea typeface="ＤＦ中太楷書体" panose="02010609010101010101" charset="-128"/>
                <a:cs typeface="ＤＦ中太楷書体" panose="02010609010101010101" charset="-128"/>
              </a:rPr>
              <a:t>The ng-model directive can also:</a:t>
            </a:r>
          </a:p>
          <a:p>
            <a:pPr marL="571500" indent="-571500" algn="l">
              <a:buFont typeface="Wingdings" panose="05000000000000000000" charset="0"/>
              <a:buChar char="Ø"/>
            </a:pPr>
            <a:r>
              <a:rPr lang="en-GB" sz="3600" dirty="0">
                <a:latin typeface="ＤＦ中太楷書体" panose="02010609010101010101" charset="-128"/>
                <a:ea typeface="ＤＦ中太楷書体" panose="02010609010101010101" charset="-128"/>
                <a:cs typeface="ＤＦ中太楷書体" panose="02010609010101010101" charset="-128"/>
              </a:rPr>
              <a:t>Provide type validation for application data (number, email, required).</a:t>
            </a:r>
          </a:p>
          <a:p>
            <a:pPr marL="571500" indent="-571500" algn="l">
              <a:buFont typeface="Wingdings" panose="05000000000000000000" charset="0"/>
              <a:buChar char="Ø"/>
            </a:pPr>
            <a:r>
              <a:rPr lang="en-GB" sz="3600" dirty="0">
                <a:latin typeface="ＤＦ中太楷書体" panose="02010609010101010101" charset="-128"/>
                <a:ea typeface="ＤＦ中太楷書体" panose="02010609010101010101" charset="-128"/>
                <a:cs typeface="ＤＦ中太楷書体" panose="02010609010101010101" charset="-128"/>
              </a:rPr>
              <a:t>Provide status for application data (invalid, dirty, touched, error).</a:t>
            </a:r>
          </a:p>
          <a:p>
            <a:pPr marL="571500" indent="-571500" algn="l">
              <a:buFont typeface="Wingdings" panose="05000000000000000000" charset="0"/>
              <a:buChar char="Ø"/>
            </a:pPr>
            <a:r>
              <a:rPr lang="en-GB" sz="3600" dirty="0">
                <a:latin typeface="ＤＦ中太楷書体" panose="02010609010101010101" charset="-128"/>
                <a:ea typeface="ＤＦ中太楷書体" panose="02010609010101010101" charset="-128"/>
                <a:cs typeface="ＤＦ中太楷書体" panose="02010609010101010101" charset="-128"/>
              </a:rPr>
              <a:t>Provide CSS classes for HTML elements.</a:t>
            </a:r>
          </a:p>
          <a:p>
            <a:pPr marL="571500" indent="-571500" algn="l">
              <a:buFont typeface="Wingdings" panose="05000000000000000000" charset="0"/>
              <a:buChar char="Ø"/>
            </a:pPr>
            <a:r>
              <a:rPr lang="en-GB" sz="3600" dirty="0">
                <a:latin typeface="ＤＦ中太楷書体" panose="02010609010101010101" charset="-128"/>
                <a:ea typeface="ＤＦ中太楷書体" panose="02010609010101010101" charset="-128"/>
                <a:cs typeface="ＤＦ中太楷書体" panose="02010609010101010101" charset="-128"/>
              </a:rPr>
              <a:t>Bind HTML elements to HTML forms.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75"/>
            <a:ext cx="8367395" cy="1028065"/>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1338580" y="304800"/>
            <a:ext cx="8179435"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Create New Directives</a:t>
            </a:r>
          </a:p>
        </p:txBody>
      </p:sp>
      <p:sp>
        <p:nvSpPr>
          <p:cNvPr id="27" name="TextBox 27"/>
          <p:cNvSpPr txBox="1"/>
          <p:nvPr/>
        </p:nvSpPr>
        <p:spPr>
          <a:xfrm>
            <a:off x="296295" y="1485900"/>
            <a:ext cx="17449800" cy="9479280"/>
          </a:xfrm>
          <a:prstGeom prst="rect">
            <a:avLst/>
          </a:prstGeom>
        </p:spPr>
        <p:txBody>
          <a:bodyPr wrap="square" lIns="0" tIns="0" rIns="0" bIns="0" rtlCol="0" anchor="t">
            <a:spAutoFit/>
          </a:bodyPr>
          <a:lstStyle/>
          <a:p>
            <a:r>
              <a:rPr lang="en-GB" sz="3200" dirty="0">
                <a:ea typeface="ＤＦ中太楷書体" panose="02010609010101010101" charset="-128"/>
                <a:cs typeface="ＤＦ中太楷書体" panose="02010609010101010101" charset="-128"/>
              </a:rPr>
              <a:t>In addition to all the built-in AngularJS directives, you can create your own directives.New directives are created by using the .directive function.To invoke the new directive, make an HTML element with the same tag name as the new directive.When naming a directive, you must use a camel case name, w3TestDirective, but when invoking it, you must use - separated name, w3-test-directive:</a:t>
            </a:r>
          </a:p>
          <a:p>
            <a:endParaRPr lang="en-GB" sz="3200" dirty="0">
              <a:ea typeface="ＤＦ中太楷書体" panose="02010609010101010101" charset="-128"/>
              <a:cs typeface="ＤＦ中太楷書体" panose="02010609010101010101" charset="-128"/>
            </a:endParaRPr>
          </a:p>
          <a:p>
            <a:r>
              <a:rPr lang="en-GB" sz="4000" dirty="0">
                <a:ea typeface="ＤＦ中太楷書体" panose="02010609010101010101" charset="-128"/>
                <a:cs typeface="ＤＦ中太楷書体" panose="02010609010101010101" charset="-128"/>
              </a:rPr>
              <a:t>Syntax: </a:t>
            </a:r>
          </a:p>
          <a:p>
            <a:r>
              <a:rPr lang="en-GB" sz="3200" dirty="0">
                <a:solidFill>
                  <a:srgbClr val="FF0000"/>
                </a:solidFill>
                <a:ea typeface="ＤＦ中太楷書体" panose="02010609010101010101" charset="-128"/>
                <a:cs typeface="ＤＦ中太楷書体" panose="02010609010101010101" charset="-128"/>
              </a:rPr>
              <a:t>&lt;body ng-app="myApp"&gt;</a:t>
            </a:r>
          </a:p>
          <a:p>
            <a:r>
              <a:rPr lang="en-GB" sz="3200" dirty="0">
                <a:solidFill>
                  <a:srgbClr val="FF0000"/>
                </a:solidFill>
                <a:ea typeface="ＤＦ中太楷書体" panose="02010609010101010101" charset="-128"/>
                <a:cs typeface="ＤＦ中太楷書体" panose="02010609010101010101" charset="-128"/>
              </a:rPr>
              <a:t>&lt;w3-test-directive&gt;&lt;/w3-test-directive&gt;</a:t>
            </a:r>
          </a:p>
          <a:p>
            <a:r>
              <a:rPr lang="en-GB" sz="3200" dirty="0">
                <a:solidFill>
                  <a:srgbClr val="FF0000"/>
                </a:solidFill>
                <a:ea typeface="ＤＦ中太楷書体" panose="02010609010101010101" charset="-128"/>
                <a:cs typeface="ＤＦ中太楷書体" panose="02010609010101010101" charset="-128"/>
              </a:rPr>
              <a:t>&lt;script&gt;</a:t>
            </a:r>
          </a:p>
          <a:p>
            <a:r>
              <a:rPr lang="en-GB" sz="3200" dirty="0">
                <a:solidFill>
                  <a:srgbClr val="FF0000"/>
                </a:solidFill>
                <a:ea typeface="ＤＦ中太楷書体" panose="02010609010101010101" charset="-128"/>
                <a:cs typeface="ＤＦ中太楷書体" panose="02010609010101010101" charset="-128"/>
              </a:rPr>
              <a:t>var app = angular.module("myApp", []);</a:t>
            </a:r>
          </a:p>
          <a:p>
            <a:r>
              <a:rPr lang="en-GB" sz="3200" dirty="0">
                <a:solidFill>
                  <a:srgbClr val="FF0000"/>
                </a:solidFill>
                <a:ea typeface="ＤＦ中太楷書体" panose="02010609010101010101" charset="-128"/>
                <a:cs typeface="ＤＦ中太楷書体" panose="02010609010101010101" charset="-128"/>
              </a:rPr>
              <a:t>app.directive("w3TestDirective", function() {</a:t>
            </a:r>
          </a:p>
          <a:p>
            <a:r>
              <a:rPr lang="en-GB" sz="3200" dirty="0">
                <a:solidFill>
                  <a:srgbClr val="FF0000"/>
                </a:solidFill>
                <a:ea typeface="ＤＦ中太楷書体" panose="02010609010101010101" charset="-128"/>
                <a:cs typeface="ＤＦ中太楷書体" panose="02010609010101010101" charset="-128"/>
              </a:rPr>
              <a:t>  return {</a:t>
            </a:r>
          </a:p>
          <a:p>
            <a:r>
              <a:rPr lang="en-GB" sz="3200" dirty="0">
                <a:solidFill>
                  <a:srgbClr val="FF0000"/>
                </a:solidFill>
                <a:ea typeface="ＤＦ中太楷書体" panose="02010609010101010101" charset="-128"/>
                <a:cs typeface="ＤＦ中太楷書体" panose="02010609010101010101" charset="-128"/>
              </a:rPr>
              <a:t>    template : "&lt;h1&gt;Made by a directive!&lt;/h1&gt;"</a:t>
            </a:r>
          </a:p>
          <a:p>
            <a:r>
              <a:rPr lang="en-GB" sz="3200" dirty="0">
                <a:solidFill>
                  <a:srgbClr val="FF0000"/>
                </a:solidFill>
                <a:ea typeface="ＤＦ中太楷書体" panose="02010609010101010101" charset="-128"/>
                <a:cs typeface="ＤＦ中太楷書体" panose="02010609010101010101" charset="-128"/>
              </a:rPr>
              <a:t>  };</a:t>
            </a:r>
          </a:p>
          <a:p>
            <a:r>
              <a:rPr lang="en-GB" sz="3200" dirty="0">
                <a:solidFill>
                  <a:srgbClr val="FF0000"/>
                </a:solidFill>
                <a:ea typeface="ＤＦ中太楷書体" panose="02010609010101010101" charset="-128"/>
                <a:cs typeface="ＤＦ中太楷書体" panose="02010609010101010101" charset="-128"/>
              </a:rPr>
              <a:t>});</a:t>
            </a:r>
          </a:p>
          <a:p>
            <a:r>
              <a:rPr lang="en-GB" sz="3200" dirty="0">
                <a:solidFill>
                  <a:srgbClr val="FF0000"/>
                </a:solidFill>
                <a:ea typeface="ＤＦ中太楷書体" panose="02010609010101010101" charset="-128"/>
                <a:cs typeface="ＤＦ中太楷書体" panose="02010609010101010101" charset="-128"/>
              </a:rPr>
              <a:t>&lt;/script&gt;</a:t>
            </a:r>
          </a:p>
          <a:p>
            <a:r>
              <a:rPr lang="en-GB" sz="3200" dirty="0">
                <a:solidFill>
                  <a:srgbClr val="FF0000"/>
                </a:solidFill>
                <a:ea typeface="ＤＦ中太楷書体" panose="02010609010101010101" charset="-128"/>
                <a:cs typeface="ＤＦ中太楷書体" panose="02010609010101010101" charset="-128"/>
              </a:rPr>
              <a:t>&lt;/body&gt;</a:t>
            </a:r>
          </a:p>
          <a:p>
            <a:endParaRPr lang="en-GB" sz="3200" dirty="0">
              <a:solidFill>
                <a:srgbClr val="FF0000"/>
              </a:solidFill>
              <a:ea typeface="ＤＦ中太楷書体" panose="02010609010101010101" charset="-128"/>
              <a:cs typeface="ＤＦ中太楷書体" panose="02010609010101010101"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75"/>
            <a:ext cx="16003270" cy="1028065"/>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1069975" y="304800"/>
            <a:ext cx="15459075"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Ways of Invoking Directives in HTML Elements.</a:t>
            </a:r>
          </a:p>
        </p:txBody>
      </p:sp>
      <p:sp>
        <p:nvSpPr>
          <p:cNvPr id="27" name="TextBox 27"/>
          <p:cNvSpPr txBox="1"/>
          <p:nvPr/>
        </p:nvSpPr>
        <p:spPr>
          <a:xfrm>
            <a:off x="296295" y="1485900"/>
            <a:ext cx="17449800" cy="7755890"/>
          </a:xfrm>
          <a:prstGeom prst="rect">
            <a:avLst/>
          </a:prstGeom>
        </p:spPr>
        <p:txBody>
          <a:bodyPr wrap="square" lIns="0" tIns="0" rIns="0" bIns="0" rtlCol="0" anchor="t">
            <a:spAutoFit/>
          </a:bodyPr>
          <a:lstStyle/>
          <a:p>
            <a:endParaRPr lang="en-GB" sz="7200" dirty="0">
              <a:solidFill>
                <a:srgbClr val="FF0000"/>
              </a:solidFill>
              <a:ea typeface="ＤＦ中太楷書体" panose="02010609010101010101" charset="-128"/>
              <a:cs typeface="ＤＦ中太楷書体" panose="02010609010101010101" charset="-128"/>
            </a:endParaRPr>
          </a:p>
          <a:p>
            <a:r>
              <a:rPr lang="en-GB" sz="7200" dirty="0">
                <a:solidFill>
                  <a:schemeClr val="tx1"/>
                </a:solidFill>
                <a:ea typeface="ＤＦ中太楷書体" panose="02010609010101010101" charset="-128"/>
                <a:cs typeface="ＤＦ中太楷書体" panose="02010609010101010101" charset="-128"/>
              </a:rPr>
              <a:t>You can invoke a directive by using:</a:t>
            </a:r>
          </a:p>
          <a:p>
            <a:endParaRPr lang="en-GB" sz="7200" dirty="0">
              <a:solidFill>
                <a:schemeClr val="tx1"/>
              </a:solidFill>
              <a:ea typeface="ＤＦ中太楷書体" panose="02010609010101010101" charset="-128"/>
              <a:cs typeface="ＤＦ中太楷書体" panose="02010609010101010101" charset="-128"/>
            </a:endParaRPr>
          </a:p>
          <a:p>
            <a:pPr marL="4114800" lvl="8" indent="-457200" algn="l">
              <a:buFont typeface="Wingdings" panose="05000000000000000000" charset="0"/>
              <a:buChar char="Ø"/>
            </a:pPr>
            <a:r>
              <a:rPr lang="en-GB" sz="7200" dirty="0">
                <a:solidFill>
                  <a:schemeClr val="tx1"/>
                </a:solidFill>
                <a:ea typeface="ＤＦ中太楷書体" panose="02010609010101010101" charset="-128"/>
                <a:cs typeface="ＤＦ中太楷書体" panose="02010609010101010101" charset="-128"/>
              </a:rPr>
              <a:t>    Element name</a:t>
            </a:r>
          </a:p>
          <a:p>
            <a:pPr marL="4114800" lvl="8" indent="-457200" algn="l">
              <a:buFont typeface="Wingdings" panose="05000000000000000000" charset="0"/>
              <a:buChar char="Ø"/>
            </a:pPr>
            <a:r>
              <a:rPr lang="en-GB" sz="7200" dirty="0">
                <a:solidFill>
                  <a:schemeClr val="tx1"/>
                </a:solidFill>
                <a:ea typeface="ＤＦ中太楷書体" panose="02010609010101010101" charset="-128"/>
                <a:cs typeface="ＤＦ中太楷書体" panose="02010609010101010101" charset="-128"/>
              </a:rPr>
              <a:t>   Attribute</a:t>
            </a:r>
          </a:p>
          <a:p>
            <a:pPr marL="4114800" lvl="8" indent="-457200" algn="l">
              <a:buFont typeface="Wingdings" panose="05000000000000000000" charset="0"/>
              <a:buChar char="Ø"/>
            </a:pPr>
            <a:r>
              <a:rPr lang="en-GB" sz="7200" dirty="0">
                <a:solidFill>
                  <a:schemeClr val="tx1"/>
                </a:solidFill>
                <a:ea typeface="ＤＦ中太楷書体" panose="02010609010101010101" charset="-128"/>
                <a:cs typeface="ＤＦ中太楷書体" panose="02010609010101010101" charset="-128"/>
              </a:rPr>
              <a:t>    Class</a:t>
            </a:r>
          </a:p>
          <a:p>
            <a:pPr marL="4114800" lvl="8" indent="-457200" algn="l">
              <a:buFont typeface="Wingdings" panose="05000000000000000000" charset="0"/>
              <a:buChar char="Ø"/>
            </a:pPr>
            <a:r>
              <a:rPr lang="en-GB" sz="7200" dirty="0">
                <a:solidFill>
                  <a:schemeClr val="tx1"/>
                </a:solidFill>
                <a:ea typeface="ＤＦ中太楷書体" panose="02010609010101010101" charset="-128"/>
                <a:cs typeface="ＤＦ中太楷書体" panose="02010609010101010101" charset="-128"/>
              </a:rPr>
              <a:t>    Comment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75"/>
            <a:ext cx="16003270" cy="1028065"/>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1069975" y="304800"/>
            <a:ext cx="15459075"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1.BY ELEMENT NAME.</a:t>
            </a:r>
          </a:p>
        </p:txBody>
      </p:sp>
      <p:sp>
        <p:nvSpPr>
          <p:cNvPr id="27" name="TextBox 27"/>
          <p:cNvSpPr txBox="1"/>
          <p:nvPr/>
        </p:nvSpPr>
        <p:spPr>
          <a:xfrm>
            <a:off x="296295" y="1485900"/>
            <a:ext cx="17449800" cy="6647815"/>
          </a:xfrm>
          <a:prstGeom prst="rect">
            <a:avLst/>
          </a:prstGeom>
        </p:spPr>
        <p:txBody>
          <a:bodyPr wrap="square" lIns="0" tIns="0" rIns="0" bIns="0" rtlCol="0" anchor="t">
            <a:spAutoFit/>
          </a:bodyPr>
          <a:lstStyle/>
          <a:p>
            <a:r>
              <a:rPr lang="en-GB" sz="7200" dirty="0">
                <a:solidFill>
                  <a:schemeClr val="tx1"/>
                </a:solidFill>
                <a:ea typeface="ＤＦ中太楷書体" panose="02010609010101010101" charset="-128"/>
                <a:cs typeface="ＤＦ中太楷書体" panose="02010609010101010101" charset="-128"/>
              </a:rPr>
              <a:t>You can invoke a directive by using element name:</a:t>
            </a:r>
          </a:p>
          <a:p>
            <a:endParaRPr lang="en-GB" sz="7200" dirty="0">
              <a:solidFill>
                <a:schemeClr val="tx1"/>
              </a:solidFill>
              <a:ea typeface="ＤＦ中太楷書体" panose="02010609010101010101" charset="-128"/>
              <a:cs typeface="ＤＦ中太楷書体" panose="02010609010101010101" charset="-128"/>
            </a:endParaRPr>
          </a:p>
          <a:p>
            <a:r>
              <a:rPr lang="en-GB" sz="7200" dirty="0">
                <a:solidFill>
                  <a:srgbClr val="FF0000"/>
                </a:solidFill>
                <a:ea typeface="ＤＦ中太楷書体" panose="02010609010101010101" charset="-128"/>
                <a:cs typeface="ＤＦ中太楷書体" panose="02010609010101010101" charset="-128"/>
              </a:rPr>
              <a:t>&lt;w3-test-directive&gt;&lt;/w3-test-directive&gt;</a:t>
            </a:r>
          </a:p>
          <a:p>
            <a:endParaRPr lang="en-GB" sz="7200" dirty="0">
              <a:solidFill>
                <a:schemeClr val="tx1"/>
              </a:solidFill>
              <a:ea typeface="ＤＦ中太楷書体" panose="02010609010101010101" charset="-128"/>
              <a:cs typeface="ＤＦ中太楷書体" panose="02010609010101010101" charset="-128"/>
            </a:endParaRPr>
          </a:p>
          <a:p>
            <a:pPr lvl="8" indent="0" algn="l">
              <a:buFont typeface="Wingdings" panose="05000000000000000000" charset="0"/>
              <a:buNone/>
            </a:pPr>
            <a:endParaRPr lang="en-GB" sz="7200" dirty="0">
              <a:solidFill>
                <a:schemeClr val="tx1"/>
              </a:solidFill>
              <a:ea typeface="ＤＦ中太楷書体" panose="02010609010101010101" charset="-128"/>
              <a:cs typeface="ＤＦ中太楷書体" panose="02010609010101010101"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75"/>
            <a:ext cx="16003270" cy="1028065"/>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1069975" y="304800"/>
            <a:ext cx="15459075"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2.BY  ATTRIBUTE</a:t>
            </a:r>
          </a:p>
        </p:txBody>
      </p:sp>
      <p:sp>
        <p:nvSpPr>
          <p:cNvPr id="27" name="TextBox 27"/>
          <p:cNvSpPr txBox="1"/>
          <p:nvPr/>
        </p:nvSpPr>
        <p:spPr>
          <a:xfrm>
            <a:off x="296295" y="1485900"/>
            <a:ext cx="17449800" cy="4431665"/>
          </a:xfrm>
          <a:prstGeom prst="rect">
            <a:avLst/>
          </a:prstGeom>
        </p:spPr>
        <p:txBody>
          <a:bodyPr wrap="square" lIns="0" tIns="0" rIns="0" bIns="0" rtlCol="0" anchor="t">
            <a:spAutoFit/>
          </a:bodyPr>
          <a:lstStyle/>
          <a:p>
            <a:r>
              <a:rPr lang="en-GB" sz="7200" dirty="0">
                <a:solidFill>
                  <a:schemeClr val="tx1"/>
                </a:solidFill>
                <a:ea typeface="ＤＦ中太楷書体" panose="02010609010101010101" charset="-128"/>
                <a:cs typeface="ＤＦ中太楷書体" panose="02010609010101010101" charset="-128"/>
              </a:rPr>
              <a:t>You can invoke a directive by attribute:</a:t>
            </a:r>
          </a:p>
          <a:p>
            <a:endParaRPr lang="en-GB" sz="7200" dirty="0">
              <a:solidFill>
                <a:schemeClr val="tx1"/>
              </a:solidFill>
              <a:ea typeface="ＤＦ中太楷書体" panose="02010609010101010101" charset="-128"/>
              <a:cs typeface="ＤＦ中太楷書体" panose="02010609010101010101" charset="-128"/>
            </a:endParaRPr>
          </a:p>
          <a:p>
            <a:pPr algn="ctr"/>
            <a:r>
              <a:rPr lang="en-GB" sz="7200" dirty="0">
                <a:solidFill>
                  <a:srgbClr val="FF0000"/>
                </a:solidFill>
                <a:ea typeface="ＤＦ中太楷書体" panose="02010609010101010101" charset="-128"/>
                <a:cs typeface="ＤＦ中太楷書体" panose="02010609010101010101" charset="-128"/>
              </a:rPr>
              <a:t>&lt;div w3-test-directive&gt;&lt;/div&gt;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75"/>
            <a:ext cx="16003270" cy="1028065"/>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990600" y="304800"/>
            <a:ext cx="15459075"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3.BY  CLASS</a:t>
            </a:r>
          </a:p>
        </p:txBody>
      </p:sp>
      <p:sp>
        <p:nvSpPr>
          <p:cNvPr id="27" name="TextBox 27"/>
          <p:cNvSpPr txBox="1"/>
          <p:nvPr/>
        </p:nvSpPr>
        <p:spPr>
          <a:xfrm>
            <a:off x="296295" y="1485900"/>
            <a:ext cx="17449800" cy="5539740"/>
          </a:xfrm>
          <a:prstGeom prst="rect">
            <a:avLst/>
          </a:prstGeom>
        </p:spPr>
        <p:txBody>
          <a:bodyPr wrap="square" lIns="0" tIns="0" rIns="0" bIns="0" rtlCol="0" anchor="t">
            <a:spAutoFit/>
          </a:bodyPr>
          <a:lstStyle/>
          <a:p>
            <a:r>
              <a:rPr lang="en-GB" sz="7200" dirty="0">
                <a:solidFill>
                  <a:schemeClr val="tx1"/>
                </a:solidFill>
                <a:ea typeface="ＤＦ中太楷書体" panose="02010609010101010101" charset="-128"/>
                <a:cs typeface="ＤＦ中太楷書体" panose="02010609010101010101" charset="-128"/>
              </a:rPr>
              <a:t>You can invoke a directive by using class method :</a:t>
            </a:r>
          </a:p>
          <a:p>
            <a:endParaRPr lang="en-GB" sz="7200" dirty="0">
              <a:solidFill>
                <a:schemeClr val="tx1"/>
              </a:solidFill>
              <a:ea typeface="ＤＦ中太楷書体" panose="02010609010101010101" charset="-128"/>
              <a:cs typeface="ＤＦ中太楷書体" panose="02010609010101010101" charset="-128"/>
            </a:endParaRPr>
          </a:p>
          <a:p>
            <a:endParaRPr lang="en-GB" sz="7200" dirty="0">
              <a:solidFill>
                <a:schemeClr val="tx1"/>
              </a:solidFill>
              <a:ea typeface="ＤＦ中太楷書体" panose="02010609010101010101" charset="-128"/>
              <a:cs typeface="ＤＦ中太楷書体" panose="02010609010101010101" charset="-128"/>
            </a:endParaRPr>
          </a:p>
          <a:p>
            <a:pPr algn="ctr"/>
            <a:r>
              <a:rPr lang="en-GB" sz="7200" dirty="0">
                <a:solidFill>
                  <a:srgbClr val="FF0000"/>
                </a:solidFill>
                <a:ea typeface="ＤＦ中太楷書体" panose="02010609010101010101" charset="-128"/>
                <a:cs typeface="ＤＦ中太楷書体" panose="02010609010101010101" charset="-128"/>
              </a:rPr>
              <a:t>&lt;div class="w3-test-directive"&gt;&lt;/div&gt;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75"/>
            <a:ext cx="16003270" cy="1028065"/>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990600" y="304800"/>
            <a:ext cx="15459075"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4.BY COMMENTS</a:t>
            </a:r>
          </a:p>
        </p:txBody>
      </p:sp>
      <p:sp>
        <p:nvSpPr>
          <p:cNvPr id="27" name="TextBox 27"/>
          <p:cNvSpPr txBox="1"/>
          <p:nvPr/>
        </p:nvSpPr>
        <p:spPr>
          <a:xfrm>
            <a:off x="296295" y="1485900"/>
            <a:ext cx="17449800" cy="4431665"/>
          </a:xfrm>
          <a:prstGeom prst="rect">
            <a:avLst/>
          </a:prstGeom>
        </p:spPr>
        <p:txBody>
          <a:bodyPr wrap="square" lIns="0" tIns="0" rIns="0" bIns="0" rtlCol="0" anchor="t">
            <a:spAutoFit/>
          </a:bodyPr>
          <a:lstStyle/>
          <a:p>
            <a:r>
              <a:rPr lang="en-GB" sz="7200" dirty="0">
                <a:solidFill>
                  <a:schemeClr val="tx1"/>
                </a:solidFill>
                <a:ea typeface="ＤＦ中太楷書体" panose="02010609010101010101" charset="-128"/>
                <a:cs typeface="ＤＦ中太楷書体" panose="02010609010101010101" charset="-128"/>
              </a:rPr>
              <a:t>You can invoke a directive by using comments :</a:t>
            </a:r>
          </a:p>
          <a:p>
            <a:r>
              <a:rPr lang="en-GB" sz="7200" dirty="0">
                <a:solidFill>
                  <a:srgbClr val="FF0000"/>
                </a:solidFill>
                <a:ea typeface="ＤＦ中太楷書体" panose="02010609010101010101" charset="-128"/>
                <a:cs typeface="ＤＦ中太楷書体" panose="02010609010101010101" charset="-128"/>
              </a:rPr>
              <a:t>        </a:t>
            </a:r>
          </a:p>
          <a:p>
            <a:pPr algn="ctr"/>
            <a:r>
              <a:rPr lang="en-GB" sz="7200" dirty="0">
                <a:solidFill>
                  <a:srgbClr val="FF0000"/>
                </a:solidFill>
                <a:ea typeface="ＤＦ中太楷書体" panose="02010609010101010101" charset="-128"/>
                <a:cs typeface="ＤＦ中太楷書体" panose="02010609010101010101" charset="-128"/>
              </a:rPr>
              <a:t>&lt;!-- directive: w3-test-directive --&gt;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75"/>
            <a:ext cx="16003270" cy="1028065"/>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990600" y="304800"/>
            <a:ext cx="15459075" cy="830580"/>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AngularJS Directives Restrictions.</a:t>
            </a:r>
          </a:p>
        </p:txBody>
      </p:sp>
      <p:sp>
        <p:nvSpPr>
          <p:cNvPr id="27" name="TextBox 27"/>
          <p:cNvSpPr txBox="1"/>
          <p:nvPr/>
        </p:nvSpPr>
        <p:spPr>
          <a:xfrm>
            <a:off x="296295" y="1485900"/>
            <a:ext cx="17449800" cy="8802370"/>
          </a:xfrm>
          <a:prstGeom prst="rect">
            <a:avLst/>
          </a:prstGeom>
        </p:spPr>
        <p:txBody>
          <a:bodyPr wrap="square" lIns="0" tIns="0" rIns="0" bIns="0" rtlCol="0" anchor="t">
            <a:spAutoFit/>
          </a:bodyPr>
          <a:lstStyle/>
          <a:p>
            <a:r>
              <a:rPr lang="en-GB" sz="4400" dirty="0">
                <a:solidFill>
                  <a:schemeClr val="tx1"/>
                </a:solidFill>
                <a:ea typeface="ＤＦ中太楷書体" panose="02010609010101010101" charset="-128"/>
                <a:cs typeface="ＤＦ中太楷書体" panose="02010609010101010101" charset="-128"/>
              </a:rPr>
              <a:t>You can restrict your directives to only be invoked by some of the methods.By adding a restrict property with the value "A", the directive can only be invoked by attributes:</a:t>
            </a:r>
          </a:p>
          <a:p>
            <a:endParaRPr lang="en-GB" sz="4400" dirty="0">
              <a:solidFill>
                <a:schemeClr val="tx1"/>
              </a:solidFill>
              <a:ea typeface="ＤＦ中太楷書体" panose="02010609010101010101" charset="-128"/>
              <a:cs typeface="ＤＦ中太楷書体" panose="02010609010101010101" charset="-128"/>
            </a:endParaRPr>
          </a:p>
          <a:p>
            <a:r>
              <a:rPr lang="en-GB" sz="4400" dirty="0">
                <a:solidFill>
                  <a:srgbClr val="FF0000"/>
                </a:solidFill>
                <a:ea typeface="ＤＦ中太楷書体" panose="02010609010101010101" charset="-128"/>
                <a:cs typeface="ＤＦ中太楷書体" panose="02010609010101010101" charset="-128"/>
              </a:rPr>
              <a:t>var app = angular.module("myApp", []);</a:t>
            </a:r>
          </a:p>
          <a:p>
            <a:r>
              <a:rPr lang="en-GB" sz="4400" dirty="0">
                <a:solidFill>
                  <a:srgbClr val="FF0000"/>
                </a:solidFill>
                <a:ea typeface="ＤＦ中太楷書体" panose="02010609010101010101" charset="-128"/>
                <a:cs typeface="ＤＦ中太楷書体" panose="02010609010101010101" charset="-128"/>
              </a:rPr>
              <a:t>app.directive("w3TestDirective", function() {</a:t>
            </a:r>
          </a:p>
          <a:p>
            <a:r>
              <a:rPr lang="en-GB" sz="4400" dirty="0">
                <a:solidFill>
                  <a:srgbClr val="FF0000"/>
                </a:solidFill>
                <a:ea typeface="ＤＦ中太楷書体" panose="02010609010101010101" charset="-128"/>
                <a:cs typeface="ＤＦ中太楷書体" panose="02010609010101010101" charset="-128"/>
              </a:rPr>
              <a:t>  return {</a:t>
            </a:r>
          </a:p>
          <a:p>
            <a:r>
              <a:rPr lang="en-GB" sz="4400" dirty="0">
                <a:solidFill>
                  <a:srgbClr val="FF0000"/>
                </a:solidFill>
                <a:ea typeface="ＤＦ中太楷書体" panose="02010609010101010101" charset="-128"/>
                <a:cs typeface="ＤＦ中太楷書体" panose="02010609010101010101" charset="-128"/>
              </a:rPr>
              <a:t>    restrict : "A",</a:t>
            </a:r>
          </a:p>
          <a:p>
            <a:r>
              <a:rPr lang="en-GB" sz="4400" dirty="0">
                <a:solidFill>
                  <a:srgbClr val="FF0000"/>
                </a:solidFill>
                <a:ea typeface="ＤＦ中太楷書体" panose="02010609010101010101" charset="-128"/>
                <a:cs typeface="ＤＦ中太楷書体" panose="02010609010101010101" charset="-128"/>
              </a:rPr>
              <a:t>    template : "&lt;h1&gt;Made by a directive!&lt;/h1&gt;"</a:t>
            </a:r>
          </a:p>
          <a:p>
            <a:r>
              <a:rPr lang="en-GB" sz="4400" dirty="0">
                <a:solidFill>
                  <a:srgbClr val="FF0000"/>
                </a:solidFill>
                <a:ea typeface="ＤＦ中太楷書体" panose="02010609010101010101" charset="-128"/>
                <a:cs typeface="ＤＦ中太楷書体" panose="02010609010101010101" charset="-128"/>
              </a:rPr>
              <a:t>  };</a:t>
            </a:r>
          </a:p>
          <a:p>
            <a:r>
              <a:rPr lang="en-GB" sz="4400" dirty="0">
                <a:solidFill>
                  <a:srgbClr val="FF0000"/>
                </a:solidFill>
                <a:ea typeface="ＤＦ中太楷書体" panose="02010609010101010101" charset="-128"/>
                <a:cs typeface="ＤＦ中太楷書体" panose="02010609010101010101" charset="-128"/>
              </a:rPr>
              <a:t>});</a:t>
            </a:r>
          </a:p>
          <a:p>
            <a:endParaRPr lang="en-GB" sz="4400" dirty="0">
              <a:solidFill>
                <a:srgbClr val="FF0000"/>
              </a:solidFill>
              <a:ea typeface="ＤＦ中太楷書体" panose="02010609010101010101" charset="-128"/>
              <a:cs typeface="ＤＦ中太楷書体" panose="02010609010101010101" charset="-128"/>
            </a:endParaRPr>
          </a:p>
          <a:p>
            <a:endParaRPr lang="en-GB" sz="4400" dirty="0">
              <a:solidFill>
                <a:srgbClr val="FF0000"/>
              </a:solidFill>
              <a:ea typeface="ＤＦ中太楷書体" panose="02010609010101010101" charset="-128"/>
              <a:cs typeface="ＤＦ中太楷書体" panose="02010609010101010101"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grpSp>
        <p:nvGrpSpPr>
          <p:cNvPr id="19" name="Group 19"/>
          <p:cNvGrpSpPr/>
          <p:nvPr/>
        </p:nvGrpSpPr>
        <p:grpSpPr>
          <a:xfrm>
            <a:off x="609600" y="206363"/>
            <a:ext cx="6248400"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GB" dirty="0">
                <a:ea typeface="ＤＦ中太楷書体" panose="02010609010101010101" charset="-128"/>
                <a:cs typeface="ＤＦ中太楷書体" panose="02010609010101010101" charset="-128"/>
              </a:endParaRPr>
            </a:p>
          </p:txBody>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2" name="TextBox 22"/>
          <p:cNvSpPr txBox="1"/>
          <p:nvPr/>
        </p:nvSpPr>
        <p:spPr>
          <a:xfrm>
            <a:off x="1338520" y="304800"/>
            <a:ext cx="5062280" cy="830997"/>
          </a:xfrm>
          <a:prstGeom prst="rect">
            <a:avLst/>
          </a:prstGeom>
        </p:spPr>
        <p:txBody>
          <a:bodyPr wrap="square" lIns="0" tIns="0" rIns="0" bIns="0" rtlCol="0" anchor="t">
            <a:spAutoFit/>
          </a:bodyPr>
          <a:lstStyle/>
          <a:p>
            <a:r>
              <a:rPr lang="en-GB" sz="5400" dirty="0">
                <a:solidFill>
                  <a:schemeClr val="bg1"/>
                </a:solidFill>
                <a:latin typeface="ＤＦ中太楷書体" panose="02010609010101010101" charset="-128"/>
                <a:ea typeface="ＤＦ中太楷書体" panose="02010609010101010101" charset="-128"/>
                <a:cs typeface="ＤＦ中太楷書体" panose="02010609010101010101" charset="-128"/>
              </a:rPr>
              <a:t>Class Activity</a:t>
            </a:r>
          </a:p>
        </p:txBody>
      </p:sp>
      <p:sp>
        <p:nvSpPr>
          <p:cNvPr id="27" name="TextBox 27"/>
          <p:cNvSpPr txBox="1"/>
          <p:nvPr/>
        </p:nvSpPr>
        <p:spPr>
          <a:xfrm>
            <a:off x="296545" y="1938020"/>
            <a:ext cx="17449800" cy="3241040"/>
          </a:xfrm>
          <a:prstGeom prst="rect">
            <a:avLst/>
          </a:prstGeom>
        </p:spPr>
        <p:txBody>
          <a:bodyPr wrap="square" lIns="0" tIns="0" rIns="0" bIns="0" rtlCol="0" anchor="t">
            <a:noAutofit/>
          </a:bodyPr>
          <a:lstStyle/>
          <a:p>
            <a:r>
              <a:rPr lang="en-GB" sz="8000" dirty="0">
                <a:latin typeface="ＤＦ中太楷書体" panose="02010609010101010101" charset="-128"/>
                <a:ea typeface="ＤＦ中太楷書体" panose="02010609010101010101" charset="-128"/>
                <a:cs typeface="ＤＦ中太楷書体" panose="02010609010101010101" charset="-128"/>
              </a:rPr>
              <a:t>Write a code that can calculate the price of the list of an item in a supermarket using angularJS.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4" y="8243163"/>
            <a:ext cx="1108284"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9" name="Freeform 9"/>
          <p:cNvSpPr/>
          <p:nvPr/>
        </p:nvSpPr>
        <p:spPr>
          <a:xfrm>
            <a:off x="1083809" y="8271739"/>
            <a:ext cx="1108284"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0" name="Freeform 10"/>
          <p:cNvSpPr/>
          <p:nvPr/>
        </p:nvSpPr>
        <p:spPr>
          <a:xfrm>
            <a:off x="0" y="9355548"/>
            <a:ext cx="1108284"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1" name="Freeform 11"/>
          <p:cNvSpPr/>
          <p:nvPr/>
        </p:nvSpPr>
        <p:spPr>
          <a:xfrm>
            <a:off x="3321750" y="9384123"/>
            <a:ext cx="1108284"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2" name="Freeform 12"/>
          <p:cNvSpPr/>
          <p:nvPr/>
        </p:nvSpPr>
        <p:spPr>
          <a:xfrm>
            <a:off x="17204191" y="8137489"/>
            <a:ext cx="1108284"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3" name="Freeform 13"/>
          <p:cNvSpPr/>
          <p:nvPr/>
        </p:nvSpPr>
        <p:spPr>
          <a:xfrm>
            <a:off x="17204191" y="9221298"/>
            <a:ext cx="1108284"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4" name="Freeform 14"/>
          <p:cNvSpPr/>
          <p:nvPr/>
        </p:nvSpPr>
        <p:spPr>
          <a:xfrm>
            <a:off x="16120382" y="7053680"/>
            <a:ext cx="1108284"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stretch>
              <a:fillRect/>
            </a:stretch>
          </a:blipFill>
        </p:spPr>
      </p:sp>
      <p:sp>
        <p:nvSpPr>
          <p:cNvPr id="15" name="Freeform 15"/>
          <p:cNvSpPr/>
          <p:nvPr/>
        </p:nvSpPr>
        <p:spPr>
          <a:xfrm>
            <a:off x="16120382" y="8137489"/>
            <a:ext cx="1108284"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stretch>
              <a:fillRect/>
            </a:stretch>
          </a:blipFill>
        </p:spPr>
      </p:sp>
      <p:sp>
        <p:nvSpPr>
          <p:cNvPr id="16" name="Freeform 16"/>
          <p:cNvSpPr/>
          <p:nvPr/>
        </p:nvSpPr>
        <p:spPr>
          <a:xfrm rot="5400000">
            <a:off x="15048809" y="9209061"/>
            <a:ext cx="1083809" cy="1108284"/>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stretch>
              <a:fillRect/>
            </a:stretch>
          </a:blipFill>
        </p:spPr>
      </p:sp>
      <p:sp>
        <p:nvSpPr>
          <p:cNvPr id="17" name="Freeform 17"/>
          <p:cNvSpPr/>
          <p:nvPr/>
        </p:nvSpPr>
        <p:spPr>
          <a:xfrm rot="5400000" flipH="1" flipV="1">
            <a:off x="12782942" y="8125251"/>
            <a:ext cx="1083809" cy="1108284"/>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stretch>
              <a:fillRect/>
            </a:stretch>
          </a:blipFill>
        </p:spPr>
      </p:sp>
      <p:sp>
        <p:nvSpPr>
          <p:cNvPr id="18" name="Freeform 18"/>
          <p:cNvSpPr/>
          <p:nvPr/>
        </p:nvSpPr>
        <p:spPr>
          <a:xfrm rot="-10800000" flipH="1" flipV="1">
            <a:off x="12770705" y="9221298"/>
            <a:ext cx="1108284"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stretch>
              <a:fillRect/>
            </a:stretch>
          </a:blipFill>
        </p:spPr>
      </p:sp>
      <p:grpSp>
        <p:nvGrpSpPr>
          <p:cNvPr id="19" name="Group 19"/>
          <p:cNvGrpSpPr/>
          <p:nvPr/>
        </p:nvGrpSpPr>
        <p:grpSpPr>
          <a:xfrm>
            <a:off x="533400" y="-142240"/>
            <a:ext cx="5181600" cy="2148205"/>
            <a:chOff x="-54079" y="-90203"/>
            <a:chExt cx="1646517" cy="360917"/>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54079" y="-90203"/>
              <a:ext cx="1592438" cy="251664"/>
            </a:xfrm>
            <a:prstGeom prst="rect">
              <a:avLst/>
            </a:prstGeom>
          </p:spPr>
          <p:txBody>
            <a:bodyPr lIns="50800" tIns="50800" rIns="50800" bIns="50800" rtlCol="0" anchor="ctr"/>
            <a:lstStyle/>
            <a:p>
              <a:pPr algn="ctr">
                <a:lnSpc>
                  <a:spcPts val="2555"/>
                </a:lnSpc>
              </a:pPr>
              <a:endParaRPr sz="2400">
                <a:ea typeface="ＤＦ中太楷書体" panose="02010609010101010101" charset="-128"/>
                <a:cs typeface="ＤＦ中太楷書体" panose="02010609010101010101" charset="-128"/>
              </a:endParaRPr>
            </a:p>
          </p:txBody>
        </p:sp>
      </p:grpSp>
      <p:sp>
        <p:nvSpPr>
          <p:cNvPr id="22" name="TextBox 22"/>
          <p:cNvSpPr txBox="1"/>
          <p:nvPr/>
        </p:nvSpPr>
        <p:spPr>
          <a:xfrm>
            <a:off x="718185" y="1333500"/>
            <a:ext cx="5711190" cy="512445"/>
          </a:xfrm>
          <a:prstGeom prst="rect">
            <a:avLst/>
          </a:prstGeom>
        </p:spPr>
        <p:txBody>
          <a:bodyPr wrap="square" lIns="0" tIns="0" rIns="0" bIns="0" rtlCol="0" anchor="t">
            <a:spAutoFit/>
          </a:bodyPr>
          <a:lstStyle/>
          <a:p>
            <a:pPr>
              <a:lnSpc>
                <a:spcPts val="4000"/>
              </a:lnSpc>
            </a:pPr>
            <a:r>
              <a:rPr lang="en-US" sz="5400" b="1" dirty="0">
                <a:solidFill>
                  <a:schemeClr val="bg1"/>
                </a:solidFill>
                <a:ea typeface="ＤＦ中太楷書体" panose="02010609010101010101" charset="-128"/>
                <a:cs typeface="ＤＦ中太楷書体" panose="02010609010101010101" charset="-128"/>
              </a:rPr>
              <a:t>ASSIGNMENT</a:t>
            </a:r>
            <a:endParaRPr lang="en-US" sz="5400" dirty="0">
              <a:solidFill>
                <a:schemeClr val="bg1"/>
              </a:solidFill>
              <a:latin typeface="ＤＦ中太楷書体" panose="02010609010101010101" charset="-128"/>
              <a:ea typeface="ＤＦ中太楷書体" panose="02010609010101010101" charset="-128"/>
              <a:cs typeface="ＤＦ中太楷書体" panose="02010609010101010101" charset="-128"/>
            </a:endParaRPr>
          </a:p>
        </p:txBody>
      </p:sp>
      <p:sp>
        <p:nvSpPr>
          <p:cNvPr id="23" name="TextBox 23"/>
          <p:cNvSpPr txBox="1"/>
          <p:nvPr/>
        </p:nvSpPr>
        <p:spPr>
          <a:xfrm>
            <a:off x="2825090" y="4197458"/>
            <a:ext cx="5831497" cy="512961"/>
          </a:xfrm>
          <a:prstGeom prst="rect">
            <a:avLst/>
          </a:prstGeom>
        </p:spPr>
        <p:txBody>
          <a:bodyPr wrap="square" lIns="0" tIns="0" rIns="0" bIns="0" rtlCol="0" anchor="t">
            <a:spAutoFit/>
          </a:bodyPr>
          <a:lstStyle/>
          <a:p>
            <a:pPr>
              <a:lnSpc>
                <a:spcPts val="4000"/>
              </a:lnSpc>
            </a:pPr>
            <a:r>
              <a:rPr lang="en-US" sz="4800">
                <a:solidFill>
                  <a:srgbClr val="FFFFFF"/>
                </a:solidFill>
                <a:latin typeface="ＤＦ中太楷書体" panose="02010609010101010101" charset="-128"/>
                <a:ea typeface="ＤＦ中太楷書体" panose="02010609010101010101" charset="-128"/>
                <a:cs typeface="ＤＦ中太楷書体" panose="02010609010101010101" charset="-128"/>
              </a:rPr>
              <a:t>02 - WEBSITE</a:t>
            </a:r>
          </a:p>
        </p:txBody>
      </p:sp>
      <p:sp>
        <p:nvSpPr>
          <p:cNvPr id="25" name="TextBox 25"/>
          <p:cNvSpPr txBox="1"/>
          <p:nvPr/>
        </p:nvSpPr>
        <p:spPr>
          <a:xfrm>
            <a:off x="551180" y="1845945"/>
            <a:ext cx="17357725" cy="9400540"/>
          </a:xfrm>
          <a:prstGeom prst="rect">
            <a:avLst/>
          </a:prstGeom>
        </p:spPr>
        <p:txBody>
          <a:bodyPr wrap="square" lIns="0" tIns="0" rIns="0" bIns="0" rtlCol="0" anchor="t">
            <a:noAutofit/>
          </a:bodyPr>
          <a:lstStyle/>
          <a:p>
            <a:endParaRPr lang="en-GB" sz="6600" b="1" dirty="0">
              <a:ea typeface="ＤＦ中太楷書体" panose="02010609010101010101" charset="-128"/>
              <a:cs typeface="ＤＦ中太楷書体" panose="02010609010101010101" charset="-128"/>
            </a:endParaRPr>
          </a:p>
          <a:p>
            <a:r>
              <a:rPr lang="en-GB" sz="6600" b="1" dirty="0">
                <a:ea typeface="ＤＦ中太楷書体" panose="02010609010101010101" charset="-128"/>
                <a:cs typeface="ＤＦ中太楷書体" panose="02010609010101010101" charset="-128"/>
              </a:rPr>
              <a:t>1. What are the ways of invoking angularJS in a html elements.</a:t>
            </a:r>
          </a:p>
          <a:p>
            <a:r>
              <a:rPr lang="en-GB" sz="6600" b="1" dirty="0">
                <a:ea typeface="ＤＦ中太楷書体" panose="02010609010101010101" charset="-128"/>
                <a:cs typeface="ＤＦ中太楷書体" panose="02010609010101010101" charset="-128"/>
              </a:rPr>
              <a:t>2. Write a AngularJS code to calculate the items you boughts when you resumed back to school using the quantity and price of each of the items you  bought. </a:t>
            </a: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7526000" y="9525000"/>
            <a:ext cx="623366"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412750" y="435610"/>
            <a:ext cx="16317595" cy="1282065"/>
          </a:xfrm>
          <a:prstGeom prst="rect">
            <a:avLst/>
          </a:prstGeom>
        </p:spPr>
        <p:txBody>
          <a:bodyPr wrap="square" lIns="0" tIns="0" rIns="0" bIns="0" rtlCol="0" anchor="t">
            <a:spAutoFit/>
          </a:bodyPr>
          <a:lstStyle/>
          <a:p>
            <a:pPr algn="ctr">
              <a:lnSpc>
                <a:spcPts val="10000"/>
              </a:lnSpc>
            </a:pPr>
            <a:r>
              <a:rPr lang="en-US" sz="8000" dirty="0">
                <a:solidFill>
                  <a:srgbClr val="227C9D"/>
                </a:solidFill>
                <a:latin typeface="Yu Gothic Light" panose="020B0300000000000000" charset="-128"/>
                <a:ea typeface="Yu Gothic Light" panose="020B0300000000000000" charset="-128"/>
                <a:cs typeface="ＤＦ中太楷書体" panose="02010609010101010101" charset="-128"/>
              </a:rPr>
              <a:t>D</a:t>
            </a:r>
            <a:r>
              <a:rPr lang="en-GB" altLang="en-US" sz="8000" dirty="0">
                <a:solidFill>
                  <a:srgbClr val="227C9D"/>
                </a:solidFill>
                <a:latin typeface="Yu Gothic Light" panose="020B0300000000000000" charset="-128"/>
                <a:ea typeface="Yu Gothic Light" panose="020B0300000000000000" charset="-128"/>
                <a:cs typeface="ＤＦ中太楷書体" panose="02010609010101010101" charset="-128"/>
              </a:rPr>
              <a:t>efinition of Angular Js Basics</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160169" y="1919706"/>
            <a:ext cx="17963386" cy="4062095"/>
          </a:xfrm>
          <a:prstGeom prst="rect">
            <a:avLst/>
          </a:prstGeom>
        </p:spPr>
        <p:txBody>
          <a:bodyPr wrap="square" lIns="0" tIns="0" rIns="0" bIns="0" rtlCol="0" anchor="t">
            <a:spAutoFit/>
          </a:bodyPr>
          <a:lstStyle/>
          <a:p>
            <a:pPr>
              <a:lnSpc>
                <a:spcPct val="80000"/>
              </a:lnSpc>
            </a:pPr>
            <a:r>
              <a:rPr lang="en-GB" altLang="en-US" sz="6600" b="1" dirty="0">
                <a:solidFill>
                  <a:srgbClr val="545454"/>
                </a:solidFill>
                <a:latin typeface="Yu Gothic" panose="020B0400000000000000" charset="-128"/>
                <a:ea typeface="Yu Gothic" panose="020B0400000000000000" charset="-128"/>
                <a:cs typeface="ＤＦ中太楷書体" panose="02010609010101010101" charset="-128"/>
              </a:rPr>
              <a:t>Angular Js is a javascript framework.It can be added to an HTML page with a &lt;script&gt; tag. AngularJs extends HTML attributes with Directives, and binds data to HTML with expressions.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960810"/>
            <a:ext cx="10620170" cy="1886584"/>
          </a:xfrm>
          <a:prstGeom prst="rect">
            <a:avLst/>
          </a:prstGeom>
        </p:spPr>
        <p:txBody>
          <a:bodyPr lIns="0" tIns="0" rIns="0" bIns="0" rtlCol="0" anchor="t">
            <a:spAutoFit/>
          </a:bodyPr>
          <a:lstStyle/>
          <a:p>
            <a:pPr algn="ctr">
              <a:lnSpc>
                <a:spcPts val="12400"/>
              </a:lnSpc>
            </a:pPr>
            <a:r>
              <a:rPr lang="en-US" sz="12400">
                <a:solidFill>
                  <a:srgbClr val="227C9D"/>
                </a:solidFill>
                <a:latin typeface="ＤＦ中太楷書体" panose="02010609010101010101" charset="-128"/>
                <a:ea typeface="ＤＦ中太楷書体" panose="02010609010101010101" charset="-128"/>
                <a:cs typeface="ＤＦ中太楷書体" panose="02010609010101010101" charset="-128"/>
              </a:rPr>
              <a:t>THANK YOU</a:t>
            </a:r>
          </a:p>
        </p:txBody>
      </p:sp>
      <p:sp>
        <p:nvSpPr>
          <p:cNvPr id="3" name="TextBox 3"/>
          <p:cNvSpPr txBox="1"/>
          <p:nvPr/>
        </p:nvSpPr>
        <p:spPr>
          <a:xfrm>
            <a:off x="5386918" y="5866444"/>
            <a:ext cx="7514164" cy="438156"/>
          </a:xfrm>
          <a:prstGeom prst="rect">
            <a:avLst/>
          </a:prstGeom>
        </p:spPr>
        <p:txBody>
          <a:bodyPr lIns="0" tIns="0" rIns="0" bIns="0" rtlCol="0" anchor="t">
            <a:spAutoFit/>
          </a:bodyPr>
          <a:lstStyle/>
          <a:p>
            <a:pPr algn="ctr">
              <a:lnSpc>
                <a:spcPts val="3300"/>
              </a:lnSpc>
            </a:pPr>
            <a:r>
              <a:rPr lang="en-US" sz="3000" dirty="0">
                <a:solidFill>
                  <a:srgbClr val="545454"/>
                </a:solidFill>
                <a:latin typeface="ＤＦ中太楷書体" panose="02010609010101010101" charset="-128"/>
                <a:ea typeface="ＤＦ中太楷書体" panose="02010609010101010101" charset="-128"/>
                <a:cs typeface="ＤＦ中太楷書体" panose="02010609010101010101" charset="-128"/>
              </a:rPr>
              <a:t>www.deeperlifehighschool.org</a:t>
            </a: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5"/>
                  </a:lnSpc>
                </a:pPr>
                <a:endParaRPr>
                  <a:ea typeface="ＤＦ中太楷書体" panose="02010609010101010101" charset="-128"/>
                  <a:cs typeface="ＤＦ中太楷書体" panose="02010609010101010101" charset="-128"/>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9" name="Group 19"/>
          <p:cNvGrpSpPr/>
          <p:nvPr/>
        </p:nvGrpSpPr>
        <p:grpSpPr>
          <a:xfrm>
            <a:off x="1981200" y="507310"/>
            <a:ext cx="8623299" cy="1184908"/>
            <a:chOff x="0" y="0"/>
            <a:chExt cx="2502929" cy="312074"/>
          </a:xfrm>
        </p:grpSpPr>
        <p:sp>
          <p:nvSpPr>
            <p:cNvPr id="20" name="Freeform 20"/>
            <p:cNvSpPr/>
            <p:nvPr/>
          </p:nvSpPr>
          <p:spPr>
            <a:xfrm>
              <a:off x="0" y="0"/>
              <a:ext cx="2502929" cy="270766"/>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44234" y="96833"/>
              <a:ext cx="2442291" cy="215241"/>
            </a:xfrm>
            <a:prstGeom prst="rect">
              <a:avLst/>
            </a:prstGeom>
          </p:spPr>
          <p:txBody>
            <a:bodyPr lIns="50800" tIns="50800" rIns="50800" bIns="50800" rtlCol="0" anchor="ctr"/>
            <a:lstStyle/>
            <a:p>
              <a:pPr algn="ctr">
                <a:lnSpc>
                  <a:spcPts val="2555"/>
                </a:lnSpc>
              </a:pPr>
              <a:r>
                <a:rPr lang="en-GB" sz="4800">
                  <a:solidFill>
                    <a:srgbClr val="FF0000"/>
                  </a:solidFill>
                  <a:latin typeface="Bahnschrift Light Condensed" panose="020B0502040204020203" charset="0"/>
                  <a:ea typeface="ＤＦ中太楷書体" panose="02010609010101010101" charset="-128"/>
                  <a:cs typeface="Bahnschrift Light Condensed" panose="020B0502040204020203" charset="0"/>
                </a:rPr>
                <a:t>Angular JS Expressions</a:t>
              </a:r>
            </a:p>
          </p:txBody>
        </p:sp>
      </p:grpSp>
      <p:sp>
        <p:nvSpPr>
          <p:cNvPr id="27" name="TextBox 27"/>
          <p:cNvSpPr txBox="1"/>
          <p:nvPr/>
        </p:nvSpPr>
        <p:spPr>
          <a:xfrm>
            <a:off x="1752600" y="1866957"/>
            <a:ext cx="14097000" cy="6155690"/>
          </a:xfrm>
          <a:prstGeom prst="rect">
            <a:avLst/>
          </a:prstGeom>
        </p:spPr>
        <p:txBody>
          <a:bodyPr wrap="square" lIns="0" tIns="0" rIns="0" bIns="0" rtlCol="0" anchor="t">
            <a:spAutoFit/>
          </a:bodyPr>
          <a:lstStyle/>
          <a:p>
            <a:r>
              <a:rPr lang="en-GB" sz="4000" dirty="0">
                <a:latin typeface="ＤＦ中太楷書体" panose="02010609010101010101" charset="-128"/>
                <a:ea typeface="ＤＦ中太楷書体" panose="02010609010101010101" charset="-128"/>
                <a:cs typeface="ＤＦ中太楷書体" panose="02010609010101010101" charset="-128"/>
              </a:rPr>
              <a:t>  AngularJS expressions can be written inside double braces: {{ expression }}.</a:t>
            </a:r>
          </a:p>
          <a:p>
            <a:r>
              <a:rPr lang="en-GB" sz="4000" dirty="0">
                <a:latin typeface="ＤＦ中太楷書体" panose="02010609010101010101" charset="-128"/>
                <a:ea typeface="ＤＦ中太楷書体" panose="02010609010101010101" charset="-128"/>
                <a:cs typeface="ＤＦ中太楷書体" panose="02010609010101010101" charset="-128"/>
              </a:rPr>
              <a:t>   AngularJS expressions can also be written inside a directive: ng-bind="expression".</a:t>
            </a:r>
          </a:p>
          <a:p>
            <a:r>
              <a:rPr lang="en-GB" sz="4000" dirty="0">
                <a:latin typeface="ＤＦ中太楷書体" panose="02010609010101010101" charset="-128"/>
                <a:ea typeface="ＤＦ中太楷書体" panose="02010609010101010101" charset="-128"/>
                <a:cs typeface="ＤＦ中太楷書体" panose="02010609010101010101" charset="-128"/>
              </a:rPr>
              <a:t>    AngularJS will resolve the expression, and return the result exactly where the expression is written.</a:t>
            </a:r>
          </a:p>
          <a:p>
            <a:r>
              <a:rPr lang="en-GB" sz="4000" dirty="0">
                <a:latin typeface="ＤＦ中太楷書体" panose="02010609010101010101" charset="-128"/>
                <a:ea typeface="ＤＦ中太楷書体" panose="02010609010101010101" charset="-128"/>
                <a:cs typeface="ＤＦ中太楷書体" panose="02010609010101010101" charset="-128"/>
              </a:rPr>
              <a:t>     AngularJS expressions are much like JavaScript expressions: They can contain literals, operators, and variables.</a:t>
            </a:r>
          </a:p>
          <a:p>
            <a:endParaRPr lang="en-US" sz="4000" b="1" dirty="0">
              <a:solidFill>
                <a:srgbClr val="545454"/>
              </a:solidFill>
              <a:latin typeface="ＤＦ中太楷書体" panose="02010609010101010101" charset="-128"/>
              <a:ea typeface="ＤＦ中太楷書体" panose="02010609010101010101" charset="-128"/>
              <a:cs typeface="ＤＦ中太楷書体" panose="02010609010101010101"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9" name="Group 19"/>
          <p:cNvGrpSpPr/>
          <p:nvPr/>
        </p:nvGrpSpPr>
        <p:grpSpPr>
          <a:xfrm>
            <a:off x="1219201" y="38042"/>
            <a:ext cx="14763751" cy="1257299"/>
            <a:chOff x="-22117" y="277789"/>
            <a:chExt cx="4285207" cy="331140"/>
          </a:xfrm>
        </p:grpSpPr>
        <p:sp>
          <p:nvSpPr>
            <p:cNvPr id="20" name="Freeform 20"/>
            <p:cNvSpPr/>
            <p:nvPr/>
          </p:nvSpPr>
          <p:spPr>
            <a:xfrm>
              <a:off x="-22117" y="277789"/>
              <a:ext cx="4285207" cy="270766"/>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44235" y="408740"/>
              <a:ext cx="3791440" cy="200189"/>
            </a:xfrm>
            <a:prstGeom prst="rect">
              <a:avLst/>
            </a:prstGeom>
          </p:spPr>
          <p:txBody>
            <a:bodyPr lIns="50800" tIns="50800" rIns="50800" bIns="50800" rtlCol="0" anchor="ctr"/>
            <a:lstStyle/>
            <a:p>
              <a:pPr algn="ctr">
                <a:lnSpc>
                  <a:spcPts val="2555"/>
                </a:lnSpc>
              </a:pPr>
              <a:r>
                <a:rPr lang="en-GB" sz="4800">
                  <a:solidFill>
                    <a:srgbClr val="FF0000"/>
                  </a:solidFill>
                  <a:latin typeface="Bahnschrift Light Condensed" panose="020B0502040204020203" charset="0"/>
                  <a:ea typeface="ＤＦ中太楷書体" panose="02010609010101010101" charset="-128"/>
                  <a:cs typeface="Bahnschrift Light Condensed" panose="020B0502040204020203" charset="0"/>
                </a:rPr>
                <a:t> Continuation of Angular JS Expressions</a:t>
              </a:r>
            </a:p>
          </p:txBody>
        </p:sp>
      </p:grpSp>
      <p:sp>
        <p:nvSpPr>
          <p:cNvPr id="27" name="TextBox 27"/>
          <p:cNvSpPr txBox="1"/>
          <p:nvPr/>
        </p:nvSpPr>
        <p:spPr>
          <a:xfrm>
            <a:off x="1600200" y="1181157"/>
            <a:ext cx="14097000" cy="9848850"/>
          </a:xfrm>
          <a:prstGeom prst="rect">
            <a:avLst/>
          </a:prstGeom>
        </p:spPr>
        <p:txBody>
          <a:bodyPr wrap="square" lIns="0" tIns="0" rIns="0" bIns="0" rtlCol="0" anchor="t">
            <a:spAutoFit/>
          </a:bodyPr>
          <a:lstStyle/>
          <a:p>
            <a:r>
              <a:rPr lang="en-GB" sz="4000" dirty="0">
                <a:latin typeface="ＤＦ中太楷書体" panose="02010609010101010101" charset="-128"/>
                <a:ea typeface="ＤＦ中太楷書体" panose="02010609010101010101" charset="-128"/>
                <a:cs typeface="ＤＦ中太楷書体" panose="02010609010101010101" charset="-128"/>
              </a:rPr>
              <a:t>  </a:t>
            </a:r>
          </a:p>
          <a:p>
            <a:r>
              <a:rPr lang="en-GB" sz="4000" u="sng" dirty="0">
                <a:latin typeface="ＤＦ中太楷書体" panose="02010609010101010101" charset="-128"/>
                <a:ea typeface="ＤＦ中太楷書体" panose="02010609010101010101" charset="-128"/>
                <a:cs typeface="ＤＦ中太楷書体" panose="02010609010101010101" charset="-128"/>
              </a:rPr>
              <a:t>A syntax illustrating Angular Expressions</a:t>
            </a: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&lt;!DOCTYPE html&gt;</a:t>
            </a: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&lt;html&gt;</a:t>
            </a: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&lt;script src="https://ajax.googleapis.com/ajax/libs/angularjs/1.6.9/angular.min.js"&gt;&lt;/script&gt;</a:t>
            </a: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&lt;body&gt;</a:t>
            </a:r>
          </a:p>
          <a:p>
            <a:endPar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endParaRP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 ng-app&gt;</a:t>
            </a: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&lt;p&gt;My first expression: {{ 5 + 5 }}&lt;/p&gt;</a:t>
            </a: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&lt;/div&gt;</a:t>
            </a:r>
          </a:p>
          <a:p>
            <a:endPar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endParaRP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&lt;/body&gt;</a:t>
            </a:r>
          </a:p>
          <a:p>
            <a:r>
              <a:rPr lang="en-GB" sz="4000" dirty="0">
                <a:solidFill>
                  <a:srgbClr val="FF0000"/>
                </a:solidFill>
                <a:latin typeface="ＤＦ中太楷書体" panose="02010609010101010101" charset="-128"/>
                <a:ea typeface="ＤＦ中太楷書体" panose="02010609010101010101" charset="-128"/>
                <a:cs typeface="ＤＦ中太楷書体" panose="02010609010101010101" charset="-128"/>
              </a:rPr>
              <a:t>&lt;/html&gt;</a:t>
            </a:r>
          </a:p>
          <a:p>
            <a:endParaRPr lang="en-GB" sz="4000" b="1" dirty="0">
              <a:solidFill>
                <a:srgbClr val="FF0000"/>
              </a:solidFill>
              <a:latin typeface="ＤＦ中太楷書体" panose="02010609010101010101" charset="-128"/>
              <a:ea typeface="ＤＦ中太楷書体" panose="02010609010101010101" charset="-128"/>
              <a:cs typeface="ＤＦ中太楷書体" panose="02010609010101010101"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9" name="Group 19"/>
          <p:cNvGrpSpPr/>
          <p:nvPr/>
        </p:nvGrpSpPr>
        <p:grpSpPr>
          <a:xfrm>
            <a:off x="907418" y="190500"/>
            <a:ext cx="7778748" cy="1350010"/>
            <a:chOff x="-107623" y="-194313"/>
            <a:chExt cx="990523" cy="270714"/>
          </a:xfrm>
        </p:grpSpPr>
        <p:sp>
          <p:nvSpPr>
            <p:cNvPr id="20" name="Freeform 20"/>
            <p:cNvSpPr/>
            <p:nvPr/>
          </p:nvSpPr>
          <p:spPr>
            <a:xfrm>
              <a:off x="-9703" y="-194313"/>
              <a:ext cx="872469"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107623" y="-51698"/>
              <a:ext cx="990523" cy="16808"/>
            </a:xfrm>
            <a:prstGeom prst="rect">
              <a:avLst/>
            </a:prstGeom>
          </p:spPr>
          <p:txBody>
            <a:bodyPr lIns="50800" tIns="50800" rIns="50800" bIns="50800" rtlCol="0" anchor="ctr"/>
            <a:lstStyle/>
            <a:p>
              <a:pPr algn="ctr">
                <a:lnSpc>
                  <a:spcPts val="2555"/>
                </a:lnSpc>
              </a:pPr>
              <a:r>
                <a:rPr lang="en-GB" sz="4400">
                  <a:ea typeface="ＤＦ中太楷書体" panose="02010609010101010101" charset="-128"/>
                  <a:cs typeface="ＤＦ中太楷書体" panose="02010609010101010101" charset="-128"/>
                </a:rPr>
                <a:t>Angular JS Number</a:t>
              </a:r>
            </a:p>
          </p:txBody>
        </p:sp>
      </p:grpSp>
      <p:sp>
        <p:nvSpPr>
          <p:cNvPr id="27" name="TextBox 27"/>
          <p:cNvSpPr txBox="1"/>
          <p:nvPr/>
        </p:nvSpPr>
        <p:spPr>
          <a:xfrm>
            <a:off x="1358265" y="1485900"/>
            <a:ext cx="11979910" cy="461010"/>
          </a:xfrm>
          <a:prstGeom prst="rect">
            <a:avLst/>
          </a:prstGeom>
        </p:spPr>
        <p:txBody>
          <a:bodyPr wrap="square" lIns="0" tIns="0" rIns="0" bIns="0" rtlCol="0" anchor="t">
            <a:noAutofit/>
          </a:bodyPr>
          <a:lstStyle/>
          <a:p>
            <a:pPr>
              <a:lnSpc>
                <a:spcPct val="150000"/>
              </a:lnSpc>
            </a:pPr>
            <a:r>
              <a:rPr lang="en-GB" altLang="en-US" sz="4000" b="1" dirty="0">
                <a:solidFill>
                  <a:srgbClr val="545454"/>
                </a:solidFill>
                <a:latin typeface="ＤＦ中太楷書体" panose="02010609010101010101" charset="-128"/>
                <a:ea typeface="ＤＦ中太楷書体" panose="02010609010101010101" charset="-128"/>
                <a:cs typeface="ＤＦ中太楷書体" panose="02010609010101010101" charset="-128"/>
              </a:rPr>
              <a:t> </a:t>
            </a:r>
          </a:p>
        </p:txBody>
      </p:sp>
      <p:sp>
        <p:nvSpPr>
          <p:cNvPr id="2" name="Text Box 1"/>
          <p:cNvSpPr txBox="1"/>
          <p:nvPr/>
        </p:nvSpPr>
        <p:spPr>
          <a:xfrm>
            <a:off x="1295400" y="1790700"/>
            <a:ext cx="15177135" cy="8709025"/>
          </a:xfrm>
          <a:prstGeom prst="rect">
            <a:avLst/>
          </a:prstGeom>
          <a:noFill/>
        </p:spPr>
        <p:txBody>
          <a:bodyPr wrap="square" rtlCol="0">
            <a:spAutoFit/>
          </a:bodyPr>
          <a:lstStyle/>
          <a:p>
            <a:r>
              <a:rPr lang="en-GB" altLang="en-US" sz="4000"/>
              <a:t>AngularJS numbers are like Javascript Numbers</a:t>
            </a:r>
          </a:p>
          <a:p>
            <a:endParaRPr lang="en-GB" altLang="en-US" sz="4000"/>
          </a:p>
          <a:p>
            <a:r>
              <a:rPr lang="en-GB" altLang="en-US" sz="4000"/>
              <a:t>Syntax:</a:t>
            </a:r>
          </a:p>
          <a:p>
            <a:r>
              <a:rPr lang="en-GB" altLang="en-US" sz="4000">
                <a:solidFill>
                  <a:srgbClr val="FF0000"/>
                </a:solidFill>
              </a:rPr>
              <a:t>&lt;!DOCTYPE html&gt;</a:t>
            </a:r>
          </a:p>
          <a:p>
            <a:r>
              <a:rPr lang="en-GB" altLang="en-US" sz="4000">
                <a:solidFill>
                  <a:srgbClr val="FF0000"/>
                </a:solidFill>
              </a:rPr>
              <a:t>&lt;html&gt;</a:t>
            </a:r>
          </a:p>
          <a:p>
            <a:r>
              <a:rPr lang="en-GB" altLang="en-US" sz="4000">
                <a:solidFill>
                  <a:srgbClr val="FF0000"/>
                </a:solidFill>
              </a:rPr>
              <a:t>&lt;script src="https://ajax.googleapis.com/ajax/libs/angularjs/1.6.9/angular.min.js"&gt;&lt;/script&gt;</a:t>
            </a:r>
          </a:p>
          <a:p>
            <a:r>
              <a:rPr lang="en-GB" altLang="en-US" sz="4000">
                <a:solidFill>
                  <a:srgbClr val="FF0000"/>
                </a:solidFill>
              </a:rPr>
              <a:t>&lt;body&gt;</a:t>
            </a:r>
          </a:p>
          <a:p>
            <a:r>
              <a:rPr lang="en-GB" altLang="en-US" sz="4000">
                <a:solidFill>
                  <a:srgbClr val="FF0000"/>
                </a:solidFill>
              </a:rPr>
              <a:t>&lt;div ng-app="" ng-init="quantity=1;cost=5"&gt;</a:t>
            </a:r>
          </a:p>
          <a:p>
            <a:r>
              <a:rPr lang="en-GB" altLang="en-US" sz="4000">
                <a:solidFill>
                  <a:srgbClr val="FF0000"/>
                </a:solidFill>
              </a:rPr>
              <a:t>&lt;p&gt;Total in dollar: {{ quantity * cost }}&lt;/p&gt;</a:t>
            </a:r>
          </a:p>
          <a:p>
            <a:r>
              <a:rPr lang="en-GB" altLang="en-US" sz="4000">
                <a:solidFill>
                  <a:srgbClr val="FF0000"/>
                </a:solidFill>
              </a:rPr>
              <a:t>&lt;/div&gt;</a:t>
            </a:r>
          </a:p>
          <a:p>
            <a:r>
              <a:rPr lang="en-GB" altLang="en-US" sz="4000">
                <a:solidFill>
                  <a:srgbClr val="FF0000"/>
                </a:solidFill>
              </a:rPr>
              <a:t>&lt;/body&gt;</a:t>
            </a:r>
          </a:p>
          <a:p>
            <a:r>
              <a:rPr lang="en-GB" altLang="en-US" sz="4000">
                <a:solidFill>
                  <a:srgbClr val="FF0000"/>
                </a:solidFill>
              </a:rPr>
              <a:t>&lt;/html&gt;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9" name="Group 19"/>
          <p:cNvGrpSpPr/>
          <p:nvPr/>
        </p:nvGrpSpPr>
        <p:grpSpPr>
          <a:xfrm>
            <a:off x="907418" y="190500"/>
            <a:ext cx="7778748" cy="1350010"/>
            <a:chOff x="-107623" y="-194313"/>
            <a:chExt cx="990523" cy="270714"/>
          </a:xfrm>
        </p:grpSpPr>
        <p:sp>
          <p:nvSpPr>
            <p:cNvPr id="20" name="Freeform 20"/>
            <p:cNvSpPr/>
            <p:nvPr/>
          </p:nvSpPr>
          <p:spPr>
            <a:xfrm>
              <a:off x="-9703" y="-194313"/>
              <a:ext cx="872469"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107623" y="-51698"/>
              <a:ext cx="990523" cy="16808"/>
            </a:xfrm>
            <a:prstGeom prst="rect">
              <a:avLst/>
            </a:prstGeom>
          </p:spPr>
          <p:txBody>
            <a:bodyPr lIns="50800" tIns="50800" rIns="50800" bIns="50800" rtlCol="0" anchor="ctr"/>
            <a:lstStyle/>
            <a:p>
              <a:pPr algn="ctr">
                <a:lnSpc>
                  <a:spcPts val="2555"/>
                </a:lnSpc>
              </a:pPr>
              <a:r>
                <a:rPr lang="en-GB" sz="4400">
                  <a:ea typeface="ＤＦ中太楷書体" panose="02010609010101010101" charset="-128"/>
                  <a:cs typeface="ＤＦ中太楷書体" panose="02010609010101010101" charset="-128"/>
                </a:rPr>
                <a:t>AngularJS Strings</a:t>
              </a:r>
            </a:p>
          </p:txBody>
        </p:sp>
      </p:grpSp>
      <p:sp>
        <p:nvSpPr>
          <p:cNvPr id="27" name="TextBox 27"/>
          <p:cNvSpPr txBox="1"/>
          <p:nvPr/>
        </p:nvSpPr>
        <p:spPr>
          <a:xfrm>
            <a:off x="1358265" y="1485900"/>
            <a:ext cx="11979910" cy="461010"/>
          </a:xfrm>
          <a:prstGeom prst="rect">
            <a:avLst/>
          </a:prstGeom>
        </p:spPr>
        <p:txBody>
          <a:bodyPr wrap="square" lIns="0" tIns="0" rIns="0" bIns="0" rtlCol="0" anchor="t">
            <a:noAutofit/>
          </a:bodyPr>
          <a:lstStyle/>
          <a:p>
            <a:pPr>
              <a:lnSpc>
                <a:spcPct val="150000"/>
              </a:lnSpc>
            </a:pPr>
            <a:r>
              <a:rPr lang="en-GB" altLang="en-US" sz="4000" b="1" dirty="0">
                <a:solidFill>
                  <a:srgbClr val="545454"/>
                </a:solidFill>
                <a:latin typeface="ＤＦ中太楷書体" panose="02010609010101010101" charset="-128"/>
                <a:ea typeface="ＤＦ中太楷書体" panose="02010609010101010101" charset="-128"/>
                <a:cs typeface="ＤＦ中太楷書体" panose="02010609010101010101" charset="-128"/>
              </a:rPr>
              <a:t> </a:t>
            </a:r>
          </a:p>
        </p:txBody>
      </p:sp>
      <p:sp>
        <p:nvSpPr>
          <p:cNvPr id="2" name="Text Box 1"/>
          <p:cNvSpPr txBox="1"/>
          <p:nvPr/>
        </p:nvSpPr>
        <p:spPr>
          <a:xfrm>
            <a:off x="1295400" y="1790700"/>
            <a:ext cx="15177135" cy="8093710"/>
          </a:xfrm>
          <a:prstGeom prst="rect">
            <a:avLst/>
          </a:prstGeom>
          <a:noFill/>
        </p:spPr>
        <p:txBody>
          <a:bodyPr wrap="square" rtlCol="0">
            <a:spAutoFit/>
          </a:bodyPr>
          <a:lstStyle/>
          <a:p>
            <a:r>
              <a:rPr lang="en-GB" altLang="en-US" sz="4000"/>
              <a:t>AngularJS stringsare like Javascript strings</a:t>
            </a:r>
          </a:p>
          <a:p>
            <a:r>
              <a:rPr lang="en-GB" altLang="en-US" sz="4000"/>
              <a:t>Syntax:</a:t>
            </a:r>
          </a:p>
          <a:p>
            <a:r>
              <a:rPr lang="en-GB" altLang="en-US" sz="4000">
                <a:solidFill>
                  <a:srgbClr val="FF0000"/>
                </a:solidFill>
              </a:rPr>
              <a:t>&lt;!DOCTYPE html&gt;</a:t>
            </a:r>
          </a:p>
          <a:p>
            <a:r>
              <a:rPr lang="en-GB" altLang="en-US" sz="4000">
                <a:solidFill>
                  <a:srgbClr val="FF0000"/>
                </a:solidFill>
              </a:rPr>
              <a:t>&lt;html&gt;</a:t>
            </a:r>
          </a:p>
          <a:p>
            <a:r>
              <a:rPr lang="en-GB" altLang="en-US" sz="4000">
                <a:solidFill>
                  <a:srgbClr val="FF0000"/>
                </a:solidFill>
              </a:rPr>
              <a:t>&lt;script src="https://ajax.googleapis.com/ajax/libs/angularjs/1.6.9/angular.min.js"&gt;&lt;/script&gt;</a:t>
            </a:r>
          </a:p>
          <a:p>
            <a:r>
              <a:rPr lang="en-GB" altLang="en-US" sz="4000">
                <a:solidFill>
                  <a:srgbClr val="FF0000"/>
                </a:solidFill>
              </a:rPr>
              <a:t>&lt;body&gt;</a:t>
            </a:r>
          </a:p>
          <a:p>
            <a:r>
              <a:rPr lang="en-GB" altLang="en-US" sz="4000">
                <a:solidFill>
                  <a:srgbClr val="FF0000"/>
                </a:solidFill>
              </a:rPr>
              <a:t>&lt;div ng-app="" ng-init="firstName='John';lastName='Doe'"&gt;</a:t>
            </a:r>
          </a:p>
          <a:p>
            <a:r>
              <a:rPr lang="en-GB" altLang="en-US" sz="4000">
                <a:solidFill>
                  <a:srgbClr val="FF0000"/>
                </a:solidFill>
              </a:rPr>
              <a:t>&lt;p&gt;The full name is: {{ firstName + " " + lastName }}&lt;/p&gt;</a:t>
            </a:r>
          </a:p>
          <a:p>
            <a:r>
              <a:rPr lang="en-GB" altLang="en-US" sz="4000">
                <a:solidFill>
                  <a:srgbClr val="FF0000"/>
                </a:solidFill>
              </a:rPr>
              <a:t>&lt;/div&gt;</a:t>
            </a:r>
          </a:p>
          <a:p>
            <a:r>
              <a:rPr lang="en-GB" altLang="en-US" sz="4000">
                <a:solidFill>
                  <a:srgbClr val="FF0000"/>
                </a:solidFill>
              </a:rPr>
              <a:t>&lt;/body&gt;</a:t>
            </a:r>
          </a:p>
          <a:p>
            <a:r>
              <a:rPr lang="en-GB" altLang="en-US" sz="4000">
                <a:solidFill>
                  <a:srgbClr val="FF0000"/>
                </a:solidFill>
              </a:rPr>
              <a:t>&lt;/html&gt;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9" name="Group 19"/>
          <p:cNvGrpSpPr/>
          <p:nvPr/>
        </p:nvGrpSpPr>
        <p:grpSpPr>
          <a:xfrm>
            <a:off x="907418" y="190500"/>
            <a:ext cx="7778748" cy="1350010"/>
            <a:chOff x="-107623" y="-194313"/>
            <a:chExt cx="990523" cy="270714"/>
          </a:xfrm>
        </p:grpSpPr>
        <p:sp>
          <p:nvSpPr>
            <p:cNvPr id="20" name="Freeform 20"/>
            <p:cNvSpPr/>
            <p:nvPr/>
          </p:nvSpPr>
          <p:spPr>
            <a:xfrm>
              <a:off x="-9703" y="-194313"/>
              <a:ext cx="872469"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107623" y="-51698"/>
              <a:ext cx="990523" cy="16808"/>
            </a:xfrm>
            <a:prstGeom prst="rect">
              <a:avLst/>
            </a:prstGeom>
          </p:spPr>
          <p:txBody>
            <a:bodyPr lIns="50800" tIns="50800" rIns="50800" bIns="50800" rtlCol="0" anchor="ctr"/>
            <a:lstStyle/>
            <a:p>
              <a:pPr algn="ctr">
                <a:lnSpc>
                  <a:spcPts val="2555"/>
                </a:lnSpc>
              </a:pPr>
              <a:r>
                <a:rPr lang="en-GB" sz="4400">
                  <a:ea typeface="ＤＦ中太楷書体" panose="02010609010101010101" charset="-128"/>
                  <a:cs typeface="ＤＦ中太楷書体" panose="02010609010101010101" charset="-128"/>
                </a:rPr>
                <a:t>AngularJs Objects</a:t>
              </a:r>
            </a:p>
          </p:txBody>
        </p:sp>
      </p:grpSp>
      <p:sp>
        <p:nvSpPr>
          <p:cNvPr id="27" name="TextBox 27"/>
          <p:cNvSpPr txBox="1"/>
          <p:nvPr/>
        </p:nvSpPr>
        <p:spPr>
          <a:xfrm>
            <a:off x="1358265" y="1485900"/>
            <a:ext cx="11979910" cy="461010"/>
          </a:xfrm>
          <a:prstGeom prst="rect">
            <a:avLst/>
          </a:prstGeom>
        </p:spPr>
        <p:txBody>
          <a:bodyPr wrap="square" lIns="0" tIns="0" rIns="0" bIns="0" rtlCol="0" anchor="t">
            <a:noAutofit/>
          </a:bodyPr>
          <a:lstStyle/>
          <a:p>
            <a:pPr>
              <a:lnSpc>
                <a:spcPct val="150000"/>
              </a:lnSpc>
            </a:pPr>
            <a:r>
              <a:rPr lang="en-GB" altLang="en-US" sz="4000" b="1" dirty="0">
                <a:solidFill>
                  <a:srgbClr val="545454"/>
                </a:solidFill>
                <a:latin typeface="ＤＦ中太楷書体" panose="02010609010101010101" charset="-128"/>
                <a:ea typeface="ＤＦ中太楷書体" panose="02010609010101010101" charset="-128"/>
                <a:cs typeface="ＤＦ中太楷書体" panose="02010609010101010101" charset="-128"/>
              </a:rPr>
              <a:t> </a:t>
            </a:r>
          </a:p>
        </p:txBody>
      </p:sp>
      <p:sp>
        <p:nvSpPr>
          <p:cNvPr id="2" name="Text Box 1"/>
          <p:cNvSpPr txBox="1"/>
          <p:nvPr/>
        </p:nvSpPr>
        <p:spPr>
          <a:xfrm>
            <a:off x="1295400" y="1790700"/>
            <a:ext cx="15177135" cy="8709025"/>
          </a:xfrm>
          <a:prstGeom prst="rect">
            <a:avLst/>
          </a:prstGeom>
          <a:noFill/>
        </p:spPr>
        <p:txBody>
          <a:bodyPr wrap="square" rtlCol="0">
            <a:spAutoFit/>
          </a:bodyPr>
          <a:lstStyle/>
          <a:p>
            <a:r>
              <a:rPr lang="en-GB" altLang="en-US" sz="4000"/>
              <a:t>AngularJs Objects are like Javascript Objects.</a:t>
            </a:r>
          </a:p>
          <a:p>
            <a:endParaRPr lang="en-GB" altLang="en-US" sz="4000"/>
          </a:p>
          <a:p>
            <a:r>
              <a:rPr lang="en-GB" altLang="en-US" sz="4000">
                <a:solidFill>
                  <a:srgbClr val="FF0000"/>
                </a:solidFill>
              </a:rPr>
              <a:t>&lt;!DOCTYPE html&gt;</a:t>
            </a:r>
          </a:p>
          <a:p>
            <a:r>
              <a:rPr lang="en-GB" altLang="en-US" sz="4000">
                <a:solidFill>
                  <a:srgbClr val="FF0000"/>
                </a:solidFill>
              </a:rPr>
              <a:t>&lt;html&gt;</a:t>
            </a:r>
          </a:p>
          <a:p>
            <a:r>
              <a:rPr lang="en-GB" altLang="en-US" sz="4000">
                <a:solidFill>
                  <a:srgbClr val="FF0000"/>
                </a:solidFill>
              </a:rPr>
              <a:t>&lt;script src="https://ajax.googleapis.com/ajax/libs/angularjs/1.6.9/angular.min.js"&gt;&lt;/script&gt;</a:t>
            </a:r>
          </a:p>
          <a:p>
            <a:r>
              <a:rPr lang="en-GB" altLang="en-US" sz="4000">
                <a:solidFill>
                  <a:srgbClr val="FF0000"/>
                </a:solidFill>
              </a:rPr>
              <a:t>&lt;body&gt;</a:t>
            </a:r>
          </a:p>
          <a:p>
            <a:r>
              <a:rPr lang="en-GB" altLang="en-US" sz="4000">
                <a:solidFill>
                  <a:srgbClr val="FF0000"/>
                </a:solidFill>
              </a:rPr>
              <a:t>&lt;div ng-app="" ng-init="person={firstName:'John',lastName:'Doe'}"&gt;</a:t>
            </a:r>
          </a:p>
          <a:p>
            <a:r>
              <a:rPr lang="en-GB" altLang="en-US" sz="4000">
                <a:solidFill>
                  <a:srgbClr val="FF0000"/>
                </a:solidFill>
              </a:rPr>
              <a:t>&lt;p&gt;The name is {{ person.lastName }}&lt;/p&gt;</a:t>
            </a:r>
          </a:p>
          <a:p>
            <a:r>
              <a:rPr lang="en-GB" altLang="en-US" sz="4000">
                <a:solidFill>
                  <a:srgbClr val="FF0000"/>
                </a:solidFill>
              </a:rPr>
              <a:t>&lt;/div&gt;</a:t>
            </a:r>
          </a:p>
          <a:p>
            <a:r>
              <a:rPr lang="en-GB" altLang="en-US" sz="4000">
                <a:solidFill>
                  <a:srgbClr val="FF0000"/>
                </a:solidFill>
              </a:rPr>
              <a:t>&lt;/body&gt;</a:t>
            </a:r>
          </a:p>
          <a:p>
            <a:r>
              <a:rPr lang="en-GB" altLang="en-US" sz="4000">
                <a:solidFill>
                  <a:srgbClr val="FF0000"/>
                </a:solidFill>
              </a:rPr>
              <a:t>&lt;/html&gt;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9" name="Group 19"/>
          <p:cNvGrpSpPr/>
          <p:nvPr/>
        </p:nvGrpSpPr>
        <p:grpSpPr>
          <a:xfrm>
            <a:off x="907418" y="190500"/>
            <a:ext cx="7778748" cy="1350010"/>
            <a:chOff x="-107623" y="-194313"/>
            <a:chExt cx="990523" cy="270714"/>
          </a:xfrm>
        </p:grpSpPr>
        <p:sp>
          <p:nvSpPr>
            <p:cNvPr id="20" name="Freeform 20"/>
            <p:cNvSpPr/>
            <p:nvPr/>
          </p:nvSpPr>
          <p:spPr>
            <a:xfrm>
              <a:off x="-9703" y="-194313"/>
              <a:ext cx="872469"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107623" y="-51698"/>
              <a:ext cx="990523" cy="16808"/>
            </a:xfrm>
            <a:prstGeom prst="rect">
              <a:avLst/>
            </a:prstGeom>
          </p:spPr>
          <p:txBody>
            <a:bodyPr lIns="50800" tIns="50800" rIns="50800" bIns="50800" rtlCol="0" anchor="ctr"/>
            <a:lstStyle/>
            <a:p>
              <a:pPr algn="ctr">
                <a:lnSpc>
                  <a:spcPts val="2555"/>
                </a:lnSpc>
              </a:pPr>
              <a:r>
                <a:rPr lang="en-GB" sz="4400">
                  <a:ea typeface="ＤＦ中太楷書体" panose="02010609010101010101" charset="-128"/>
                  <a:cs typeface="ＤＦ中太楷書体" panose="02010609010101010101" charset="-128"/>
                </a:rPr>
                <a:t>AngularJs Array</a:t>
              </a:r>
            </a:p>
          </p:txBody>
        </p:sp>
      </p:grpSp>
      <p:sp>
        <p:nvSpPr>
          <p:cNvPr id="27" name="TextBox 27"/>
          <p:cNvSpPr txBox="1"/>
          <p:nvPr/>
        </p:nvSpPr>
        <p:spPr>
          <a:xfrm>
            <a:off x="1358265" y="1485900"/>
            <a:ext cx="11979910" cy="461010"/>
          </a:xfrm>
          <a:prstGeom prst="rect">
            <a:avLst/>
          </a:prstGeom>
        </p:spPr>
        <p:txBody>
          <a:bodyPr wrap="square" lIns="0" tIns="0" rIns="0" bIns="0" rtlCol="0" anchor="t">
            <a:noAutofit/>
          </a:bodyPr>
          <a:lstStyle/>
          <a:p>
            <a:pPr>
              <a:lnSpc>
                <a:spcPct val="150000"/>
              </a:lnSpc>
            </a:pPr>
            <a:r>
              <a:rPr lang="en-GB" altLang="en-US" sz="4000" b="1" dirty="0">
                <a:solidFill>
                  <a:srgbClr val="545454"/>
                </a:solidFill>
                <a:latin typeface="ＤＦ中太楷書体" panose="02010609010101010101" charset="-128"/>
                <a:ea typeface="ＤＦ中太楷書体" panose="02010609010101010101" charset="-128"/>
                <a:cs typeface="ＤＦ中太楷書体" panose="02010609010101010101" charset="-128"/>
              </a:rPr>
              <a:t> </a:t>
            </a:r>
          </a:p>
        </p:txBody>
      </p:sp>
      <p:sp>
        <p:nvSpPr>
          <p:cNvPr id="2" name="Text Box 1"/>
          <p:cNvSpPr txBox="1"/>
          <p:nvPr/>
        </p:nvSpPr>
        <p:spPr>
          <a:xfrm>
            <a:off x="1371600" y="1790700"/>
            <a:ext cx="15177135" cy="8093710"/>
          </a:xfrm>
          <a:prstGeom prst="rect">
            <a:avLst/>
          </a:prstGeom>
          <a:noFill/>
        </p:spPr>
        <p:txBody>
          <a:bodyPr wrap="square" rtlCol="0">
            <a:spAutoFit/>
          </a:bodyPr>
          <a:lstStyle/>
          <a:p>
            <a:r>
              <a:rPr lang="en-GB" altLang="en-US" sz="4000"/>
              <a:t>AngularJS arrays are like Javascript arrays</a:t>
            </a:r>
          </a:p>
          <a:p>
            <a:endParaRPr lang="en-GB" altLang="en-US" sz="4000"/>
          </a:p>
          <a:p>
            <a:r>
              <a:rPr lang="en-GB" altLang="en-US" sz="4000">
                <a:solidFill>
                  <a:srgbClr val="FF0000"/>
                </a:solidFill>
              </a:rPr>
              <a:t>&lt;!DOCTYPE html&gt;</a:t>
            </a:r>
          </a:p>
          <a:p>
            <a:r>
              <a:rPr lang="en-GB" altLang="en-US" sz="4000">
                <a:solidFill>
                  <a:srgbClr val="FF0000"/>
                </a:solidFill>
              </a:rPr>
              <a:t>&lt;html&gt;</a:t>
            </a:r>
          </a:p>
          <a:p>
            <a:r>
              <a:rPr lang="en-GB" altLang="en-US" sz="4000">
                <a:solidFill>
                  <a:srgbClr val="FF0000"/>
                </a:solidFill>
              </a:rPr>
              <a:t>&lt;script src="https://ajax.googleapis.com/ajax/libs/angularjs/1.6.9/angular.min.js"&gt;&lt;/script&gt;</a:t>
            </a:r>
          </a:p>
          <a:p>
            <a:r>
              <a:rPr lang="en-GB" altLang="en-US" sz="4000">
                <a:solidFill>
                  <a:srgbClr val="FF0000"/>
                </a:solidFill>
              </a:rPr>
              <a:t>&lt;body&gt;</a:t>
            </a:r>
          </a:p>
          <a:p>
            <a:r>
              <a:rPr lang="en-GB" altLang="en-US" sz="4000">
                <a:solidFill>
                  <a:srgbClr val="FF0000"/>
                </a:solidFill>
              </a:rPr>
              <a:t>&lt;div ng-app="" ng-init="points=[1,15,19,2,40]"&gt;</a:t>
            </a:r>
          </a:p>
          <a:p>
            <a:r>
              <a:rPr lang="en-GB" altLang="en-US" sz="4000">
                <a:solidFill>
                  <a:srgbClr val="FF0000"/>
                </a:solidFill>
              </a:rPr>
              <a:t>&lt;p&gt;The third result is {{ points[2] }}&lt;/p&gt;</a:t>
            </a:r>
          </a:p>
          <a:p>
            <a:r>
              <a:rPr lang="en-GB" altLang="en-US" sz="4000">
                <a:solidFill>
                  <a:srgbClr val="FF0000"/>
                </a:solidFill>
              </a:rPr>
              <a:t>&lt;/div&gt;</a:t>
            </a:r>
          </a:p>
          <a:p>
            <a:r>
              <a:rPr lang="en-GB" altLang="en-US" sz="4000">
                <a:solidFill>
                  <a:srgbClr val="FF0000"/>
                </a:solidFill>
              </a:rPr>
              <a:t>&lt;/body&gt;</a:t>
            </a:r>
          </a:p>
          <a:p>
            <a:r>
              <a:rPr lang="en-GB" altLang="en-US" sz="4000">
                <a:solidFill>
                  <a:srgbClr val="FF0000"/>
                </a:solidFill>
              </a:rPr>
              <a:t>&lt;/html&gt;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Gothic"/>
        <a:ea typeface=""/>
        <a:cs typeface=""/>
        <a:font script="Jpan" typeface="ＭＳ Ｐゴシック"/>
        <a:font script="Hang" typeface="맑은 고딕"/>
        <a:font script="Hans" typeface="宋体"/>
        <a:font script="Hant" typeface="新細明體"/>
        <a:font script="Arab" typeface="ＤＦ中太楷書体"/>
        <a:font script="Hebr" typeface="ＤＦ中太楷書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ＤＦ中太楷書体"/>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ＤＦ中太楷書体"/>
        <a:font script="Hebr" typeface="ＤＦ中太楷書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ＤＦ中太楷書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ＤＦ中太楷書体"/>
        <a:font script="Hebr" typeface="ＤＦ中太楷書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ＤＦ中太楷書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1775</Words>
  <Application>Microsoft Office PowerPoint</Application>
  <PresentationFormat>Custom</PresentationFormat>
  <Paragraphs>249</Paragraphs>
  <Slides>30</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Yu Gothic Light</vt:lpstr>
      <vt:lpstr>Bahnschrift Light Condensed</vt:lpstr>
      <vt:lpstr>Wingdings</vt:lpstr>
      <vt:lpstr>Arial</vt:lpstr>
      <vt:lpstr>Century Gothic</vt:lpstr>
      <vt:lpstr>Yu Gothic</vt:lpstr>
      <vt:lpstr>ＤＦ中太楷書体</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modern digital marketing agency presentation</dc:title>
  <dc:creator>USER</dc:creator>
  <cp:lastModifiedBy>USER</cp:lastModifiedBy>
  <cp:revision>108</cp:revision>
  <dcterms:created xsi:type="dcterms:W3CDTF">2006-08-16T00:00:00Z</dcterms:created>
  <dcterms:modified xsi:type="dcterms:W3CDTF">2024-05-09T09:10:34Z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22BDC72254B6428FA1AC58844C2458A1_13</vt:lpwstr>
  </property>
  <property fmtid="{D5CDD505-2E9C-101B-9397-08002B2CF9AE}" pid="3" name="KSOProductBuildVer">
    <vt:lpwstr>2057-12.2.0.13201</vt:lpwstr>
  </property>
</Properties>
</file>