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PT Sans Narrow" panose="020B0604020202020204" charset="0"/>
      <p:regular r:id="rId42"/>
      <p:bold r:id="rId43"/>
    </p:embeddedFont>
    <p:embeddedFont>
      <p:font typeface="Open Sans"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096289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8e53c60a7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8e53c60a7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649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8e2a382b9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8e2a382b9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612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e2a382b9_1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8e2a382b9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122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8e2a382b9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8e2a382b9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601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8e53c60a7_0_8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8e53c60a7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007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8e53c60a7_0_8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8e53c60a7_0_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425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8e53c60a7_0_7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8e53c60a7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403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8e53c60a7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8e53c60a7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195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8e2a382b9_5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8e2a382b9_5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212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8e2a382b9_5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8e2a382b9_5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460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8e2a382b9_5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8e2a382b9_5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417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8e53c60a7_4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8e53c60a7_4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927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8e2a382b9_5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8e2a382b9_5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970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8e2a382b9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d8e2a382b9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48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8e53c60a7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8e53c60a7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922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d8e2a382b9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d8e2a382b9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043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8e2a382b9_5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8e2a382b9_5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017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8e2a382b9_5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8e2a382b9_5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431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d8e2a382b9_5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d8e2a382b9_5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559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8e53c60a7_0_8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8e53c60a7_0_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942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8e53c60a7_0_8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d8e53c60a7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4317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d8e2a382b9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d8e2a382b9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078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8e53c60a7_0_6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8e53c60a7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488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8e2a382b9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8e2a382b9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084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8e2a382b9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8e2a382b9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437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d8e53c60a7_0_6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d8e53c60a7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0901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8e53c60a7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8e53c60a7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5588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d8e53c60a7_0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d8e53c60a7_0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0562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d8e53c60a7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d8e53c60a7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0466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8e53c60a7_0_7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8e53c60a7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81772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d8e53c60a7_0_7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d8e53c60a7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515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8e53c60a7_0_7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8e53c60a7_0_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5997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8e2a382b9_5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d8e2a382b9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379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8e53c60a7_0_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8e53c60a7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205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8e53c60a7_0_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8e53c60a7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63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8e53c60a7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8e53c60a7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08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8e53c60a7_0_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8e53c60a7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4934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8e53c60a7_0_8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8e53c60a7_0_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9405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8e53c60a7_4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8e53c60a7_4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8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nilsonreport.com/content_promo.php?id_promo=16"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CREDIT CARD FRAUD DETECTION</a:t>
            </a:r>
            <a:endParaRPr/>
          </a:p>
        </p:txBody>
      </p:sp>
      <p:sp>
        <p:nvSpPr>
          <p:cNvPr id="67" name="Google Shape;67;p13"/>
          <p:cNvSpPr txBox="1">
            <a:spLocks noGrp="1"/>
          </p:cNvSpPr>
          <p:nvPr>
            <p:ph type="subTitle" idx="1"/>
          </p:nvPr>
        </p:nvSpPr>
        <p:spPr>
          <a:xfrm>
            <a:off x="2137250" y="2626850"/>
            <a:ext cx="4870500" cy="12858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523"/>
              <a:buNone/>
            </a:pPr>
            <a:r>
              <a:rPr lang="en" sz="1640" b="1">
                <a:solidFill>
                  <a:srgbClr val="029AED"/>
                </a:solidFill>
              </a:rPr>
              <a:t>                          </a:t>
            </a:r>
            <a:r>
              <a:rPr lang="en" sz="1840" b="1">
                <a:solidFill>
                  <a:srgbClr val="202124"/>
                </a:solidFill>
              </a:rPr>
              <a:t>Team:-</a:t>
            </a:r>
            <a:r>
              <a:rPr lang="en" sz="1840" b="1">
                <a:solidFill>
                  <a:srgbClr val="029AED"/>
                </a:solidFill>
              </a:rPr>
              <a:t>TAMA</a:t>
            </a:r>
            <a:endParaRPr sz="1840" b="1">
              <a:solidFill>
                <a:srgbClr val="029AED"/>
              </a:solidFill>
            </a:endParaRPr>
          </a:p>
          <a:p>
            <a:pPr marL="457200" lvl="0" indent="-332740" algn="l" rtl="0">
              <a:lnSpc>
                <a:spcPct val="80000"/>
              </a:lnSpc>
              <a:spcBef>
                <a:spcPts val="0"/>
              </a:spcBef>
              <a:spcAft>
                <a:spcPts val="0"/>
              </a:spcAft>
              <a:buSzPts val="1640"/>
              <a:buChar char="●"/>
            </a:pPr>
            <a:r>
              <a:rPr lang="en" sz="1640" b="1">
                <a:solidFill>
                  <a:srgbClr val="029AED"/>
                </a:solidFill>
              </a:rPr>
              <a:t>T</a:t>
            </a:r>
            <a:r>
              <a:rPr lang="en" sz="1640">
                <a:solidFill>
                  <a:srgbClr val="63A600"/>
                </a:solidFill>
              </a:rPr>
              <a:t>anal Patel</a:t>
            </a:r>
            <a:endParaRPr sz="1640">
              <a:solidFill>
                <a:srgbClr val="63A600"/>
              </a:solidFill>
            </a:endParaRPr>
          </a:p>
          <a:p>
            <a:pPr marL="457200" lvl="0" indent="-332740" algn="l" rtl="0">
              <a:lnSpc>
                <a:spcPct val="80000"/>
              </a:lnSpc>
              <a:spcBef>
                <a:spcPts val="0"/>
              </a:spcBef>
              <a:spcAft>
                <a:spcPts val="0"/>
              </a:spcAft>
              <a:buSzPts val="1640"/>
              <a:buChar char="●"/>
            </a:pPr>
            <a:r>
              <a:rPr lang="en" sz="1640" b="1">
                <a:solidFill>
                  <a:srgbClr val="029AED"/>
                </a:solidFill>
              </a:rPr>
              <a:t>A</a:t>
            </a:r>
            <a:r>
              <a:rPr lang="en" sz="1640">
                <a:solidFill>
                  <a:srgbClr val="63A600"/>
                </a:solidFill>
              </a:rPr>
              <a:t>bhishek</a:t>
            </a:r>
            <a:endParaRPr sz="1640">
              <a:solidFill>
                <a:srgbClr val="63A600"/>
              </a:solidFill>
            </a:endParaRPr>
          </a:p>
          <a:p>
            <a:pPr marL="457200" lvl="0" indent="-332740" algn="l" rtl="0">
              <a:lnSpc>
                <a:spcPct val="80000"/>
              </a:lnSpc>
              <a:spcBef>
                <a:spcPts val="0"/>
              </a:spcBef>
              <a:spcAft>
                <a:spcPts val="0"/>
              </a:spcAft>
              <a:buSzPts val="1640"/>
              <a:buChar char="●"/>
            </a:pPr>
            <a:r>
              <a:rPr lang="en" sz="1640" b="1">
                <a:solidFill>
                  <a:srgbClr val="029AED"/>
                </a:solidFill>
              </a:rPr>
              <a:t>M</a:t>
            </a:r>
            <a:r>
              <a:rPr lang="en" sz="1640">
                <a:solidFill>
                  <a:srgbClr val="63A600"/>
                </a:solidFill>
              </a:rPr>
              <a:t>aheesh Baijal</a:t>
            </a:r>
            <a:endParaRPr sz="1640">
              <a:solidFill>
                <a:srgbClr val="63A600"/>
              </a:solidFill>
            </a:endParaRPr>
          </a:p>
          <a:p>
            <a:pPr marL="457200" lvl="0" indent="-332740" algn="l" rtl="0">
              <a:lnSpc>
                <a:spcPct val="80000"/>
              </a:lnSpc>
              <a:spcBef>
                <a:spcPts val="0"/>
              </a:spcBef>
              <a:spcAft>
                <a:spcPts val="0"/>
              </a:spcAft>
              <a:buSzPts val="1640"/>
              <a:buChar char="●"/>
            </a:pPr>
            <a:r>
              <a:rPr lang="en" sz="1640" b="1">
                <a:solidFill>
                  <a:srgbClr val="029AED"/>
                </a:solidFill>
              </a:rPr>
              <a:t>A</a:t>
            </a:r>
            <a:r>
              <a:rPr lang="en" sz="1640">
                <a:solidFill>
                  <a:srgbClr val="63A600"/>
                </a:solidFill>
              </a:rPr>
              <a:t>nudeep Verma</a:t>
            </a:r>
            <a:endParaRPr sz="1640">
              <a:solidFill>
                <a:srgbClr val="63A6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Average Transaction Amounts in each case</a:t>
            </a:r>
            <a:endParaRPr/>
          </a:p>
        </p:txBody>
      </p:sp>
      <p:sp>
        <p:nvSpPr>
          <p:cNvPr id="124" name="Google Shape;124;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14325" algn="l" rtl="0">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The average amount transacted in normal cases is 88.29 USD while in fraud cases, it is 122.21 USD.</a:t>
            </a:r>
            <a:endParaRPr sz="1350">
              <a:solidFill>
                <a:srgbClr val="000000"/>
              </a:solidFill>
              <a:highlight>
                <a:srgbClr val="FFFFFF"/>
              </a:highlight>
              <a:latin typeface="Arial"/>
              <a:ea typeface="Arial"/>
              <a:cs typeface="Arial"/>
              <a:sym typeface="Arial"/>
            </a:endParaRPr>
          </a:p>
          <a:p>
            <a:pPr marL="457200" lvl="0" indent="-314325" algn="l" rtl="0">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Also, from the plot below, we can see that the outliers in case of fraudulent cases are of less amount as compared to normal transactions.</a:t>
            </a:r>
            <a:endParaRPr sz="1350">
              <a:solidFill>
                <a:srgbClr val="000000"/>
              </a:solidFill>
              <a:highlight>
                <a:srgbClr val="FFFFFF"/>
              </a:highlight>
              <a:latin typeface="Arial"/>
              <a:ea typeface="Arial"/>
              <a:cs typeface="Arial"/>
              <a:sym typeface="Arial"/>
            </a:endParaRPr>
          </a:p>
        </p:txBody>
      </p:sp>
      <p:pic>
        <p:nvPicPr>
          <p:cNvPr id="125" name="Google Shape;125;p22"/>
          <p:cNvPicPr preferRelativeResize="0"/>
          <p:nvPr/>
        </p:nvPicPr>
        <p:blipFill>
          <a:blip r:embed="rId3">
            <a:alphaModFix/>
          </a:blip>
          <a:stretch>
            <a:fillRect/>
          </a:stretch>
        </p:blipFill>
        <p:spPr>
          <a:xfrm>
            <a:off x="1017975" y="2188675"/>
            <a:ext cx="6528451" cy="2644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259650" y="-11957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Features Correlation plot</a:t>
            </a:r>
            <a:endParaRPr/>
          </a:p>
        </p:txBody>
      </p:sp>
      <p:sp>
        <p:nvSpPr>
          <p:cNvPr id="131" name="Google Shape;131;p23"/>
          <p:cNvSpPr txBox="1">
            <a:spLocks noGrp="1"/>
          </p:cNvSpPr>
          <p:nvPr>
            <p:ph type="body" idx="1"/>
          </p:nvPr>
        </p:nvSpPr>
        <p:spPr>
          <a:xfrm>
            <a:off x="311700" y="327900"/>
            <a:ext cx="8520600" cy="424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50">
                <a:solidFill>
                  <a:srgbClr val="000000"/>
                </a:solidFill>
                <a:highlight>
                  <a:srgbClr val="FFFFFF"/>
                </a:highlight>
                <a:latin typeface="Arial"/>
                <a:ea typeface="Arial"/>
                <a:cs typeface="Arial"/>
                <a:sym typeface="Arial"/>
              </a:rPr>
              <a:t>There is no significant correlation between features </a:t>
            </a:r>
            <a:r>
              <a:rPr lang="en" sz="1350" b="1">
                <a:solidFill>
                  <a:srgbClr val="000000"/>
                </a:solidFill>
                <a:highlight>
                  <a:srgbClr val="FFFFFF"/>
                </a:highlight>
                <a:latin typeface="Arial"/>
                <a:ea typeface="Arial"/>
                <a:cs typeface="Arial"/>
                <a:sym typeface="Arial"/>
              </a:rPr>
              <a:t>V1</a:t>
            </a:r>
            <a:r>
              <a:rPr lang="en" sz="1350">
                <a:solidFill>
                  <a:srgbClr val="000000"/>
                </a:solidFill>
                <a:highlight>
                  <a:srgbClr val="FFFFFF"/>
                </a:highlight>
                <a:latin typeface="Arial"/>
                <a:ea typeface="Arial"/>
                <a:cs typeface="Arial"/>
                <a:sym typeface="Arial"/>
              </a:rPr>
              <a:t>-</a:t>
            </a:r>
            <a:r>
              <a:rPr lang="en" sz="1350" b="1">
                <a:solidFill>
                  <a:srgbClr val="000000"/>
                </a:solidFill>
                <a:highlight>
                  <a:srgbClr val="FFFFFF"/>
                </a:highlight>
                <a:latin typeface="Arial"/>
                <a:ea typeface="Arial"/>
                <a:cs typeface="Arial"/>
                <a:sym typeface="Arial"/>
              </a:rPr>
              <a:t>V28</a:t>
            </a:r>
            <a:r>
              <a:rPr lang="en" sz="1350">
                <a:solidFill>
                  <a:srgbClr val="000000"/>
                </a:solidFill>
                <a:highlight>
                  <a:srgbClr val="FFFFFF"/>
                </a:highlight>
                <a:latin typeface="Arial"/>
                <a:ea typeface="Arial"/>
                <a:cs typeface="Arial"/>
                <a:sym typeface="Arial"/>
              </a:rPr>
              <a:t>. There are certain correlations between some of these features and </a:t>
            </a:r>
            <a:r>
              <a:rPr lang="en" sz="1350" b="1">
                <a:solidFill>
                  <a:srgbClr val="000000"/>
                </a:solidFill>
                <a:highlight>
                  <a:srgbClr val="FFFFFF"/>
                </a:highlight>
                <a:latin typeface="Arial"/>
                <a:ea typeface="Arial"/>
                <a:cs typeface="Arial"/>
                <a:sym typeface="Arial"/>
              </a:rPr>
              <a:t>Time</a:t>
            </a:r>
            <a:r>
              <a:rPr lang="en" sz="1350">
                <a:solidFill>
                  <a:srgbClr val="000000"/>
                </a:solidFill>
                <a:highlight>
                  <a:srgbClr val="FFFFFF"/>
                </a:highlight>
                <a:latin typeface="Arial"/>
                <a:ea typeface="Arial"/>
                <a:cs typeface="Arial"/>
                <a:sym typeface="Arial"/>
              </a:rPr>
              <a:t> (negative correlation with </a:t>
            </a:r>
            <a:r>
              <a:rPr lang="en" sz="1350" b="1">
                <a:solidFill>
                  <a:srgbClr val="000000"/>
                </a:solidFill>
                <a:highlight>
                  <a:srgbClr val="FFFFFF"/>
                </a:highlight>
                <a:latin typeface="Arial"/>
                <a:ea typeface="Arial"/>
                <a:cs typeface="Arial"/>
                <a:sym typeface="Arial"/>
              </a:rPr>
              <a:t>V3</a:t>
            </a:r>
            <a:r>
              <a:rPr lang="en" sz="1350">
                <a:solidFill>
                  <a:srgbClr val="000000"/>
                </a:solidFill>
                <a:highlight>
                  <a:srgbClr val="FFFFFF"/>
                </a:highlight>
                <a:latin typeface="Arial"/>
                <a:ea typeface="Arial"/>
                <a:cs typeface="Arial"/>
                <a:sym typeface="Arial"/>
              </a:rPr>
              <a:t>) and </a:t>
            </a:r>
            <a:r>
              <a:rPr lang="en" sz="1350" b="1">
                <a:solidFill>
                  <a:srgbClr val="000000"/>
                </a:solidFill>
                <a:highlight>
                  <a:srgbClr val="FFFFFF"/>
                </a:highlight>
                <a:latin typeface="Arial"/>
                <a:ea typeface="Arial"/>
                <a:cs typeface="Arial"/>
                <a:sym typeface="Arial"/>
              </a:rPr>
              <a:t>Amount</a:t>
            </a:r>
            <a:r>
              <a:rPr lang="en" sz="1350">
                <a:solidFill>
                  <a:srgbClr val="000000"/>
                </a:solidFill>
                <a:highlight>
                  <a:srgbClr val="FFFFFF"/>
                </a:highlight>
                <a:latin typeface="Arial"/>
                <a:ea typeface="Arial"/>
                <a:cs typeface="Arial"/>
                <a:sym typeface="Arial"/>
              </a:rPr>
              <a:t> (direct correlation with </a:t>
            </a:r>
            <a:r>
              <a:rPr lang="en" sz="1350" b="1">
                <a:solidFill>
                  <a:srgbClr val="000000"/>
                </a:solidFill>
                <a:highlight>
                  <a:srgbClr val="FFFFFF"/>
                </a:highlight>
                <a:latin typeface="Arial"/>
                <a:ea typeface="Arial"/>
                <a:cs typeface="Arial"/>
                <a:sym typeface="Arial"/>
              </a:rPr>
              <a:t>V7</a:t>
            </a:r>
            <a:r>
              <a:rPr lang="en" sz="1350">
                <a:solidFill>
                  <a:srgbClr val="000000"/>
                </a:solidFill>
                <a:highlight>
                  <a:srgbClr val="FFFFFF"/>
                </a:highlight>
                <a:latin typeface="Arial"/>
                <a:ea typeface="Arial"/>
                <a:cs typeface="Arial"/>
                <a:sym typeface="Arial"/>
              </a:rPr>
              <a:t> and </a:t>
            </a:r>
            <a:r>
              <a:rPr lang="en" sz="1350" b="1">
                <a:solidFill>
                  <a:srgbClr val="000000"/>
                </a:solidFill>
                <a:highlight>
                  <a:srgbClr val="FFFFFF"/>
                </a:highlight>
                <a:latin typeface="Arial"/>
                <a:ea typeface="Arial"/>
                <a:cs typeface="Arial"/>
                <a:sym typeface="Arial"/>
              </a:rPr>
              <a:t>V20</a:t>
            </a:r>
            <a:r>
              <a:rPr lang="en" sz="1350">
                <a:solidFill>
                  <a:srgbClr val="000000"/>
                </a:solidFill>
                <a:highlight>
                  <a:srgbClr val="FFFFFF"/>
                </a:highlight>
                <a:latin typeface="Arial"/>
                <a:ea typeface="Arial"/>
                <a:cs typeface="Arial"/>
                <a:sym typeface="Arial"/>
              </a:rPr>
              <a:t>, negative correlation with </a:t>
            </a:r>
            <a:r>
              <a:rPr lang="en" sz="1350" b="1">
                <a:solidFill>
                  <a:srgbClr val="000000"/>
                </a:solidFill>
                <a:highlight>
                  <a:srgbClr val="FFFFFF"/>
                </a:highlight>
                <a:latin typeface="Arial"/>
                <a:ea typeface="Arial"/>
                <a:cs typeface="Arial"/>
                <a:sym typeface="Arial"/>
              </a:rPr>
              <a:t>V2</a:t>
            </a:r>
            <a:r>
              <a:rPr lang="en" sz="1350">
                <a:solidFill>
                  <a:srgbClr val="000000"/>
                </a:solidFill>
                <a:highlight>
                  <a:srgbClr val="FFFFFF"/>
                </a:highlight>
                <a:latin typeface="Arial"/>
                <a:ea typeface="Arial"/>
                <a:cs typeface="Arial"/>
                <a:sym typeface="Arial"/>
              </a:rPr>
              <a:t> and </a:t>
            </a:r>
            <a:r>
              <a:rPr lang="en" sz="1350" b="1">
                <a:solidFill>
                  <a:srgbClr val="000000"/>
                </a:solidFill>
                <a:highlight>
                  <a:srgbClr val="FFFFFF"/>
                </a:highlight>
                <a:latin typeface="Arial"/>
                <a:ea typeface="Arial"/>
                <a:cs typeface="Arial"/>
                <a:sym typeface="Arial"/>
              </a:rPr>
              <a:t>V5</a:t>
            </a:r>
            <a:r>
              <a:rPr lang="en" sz="1350">
                <a:solidFill>
                  <a:srgbClr val="000000"/>
                </a:solidFill>
                <a:highlight>
                  <a:srgbClr val="FFFFFF"/>
                </a:highlight>
                <a:latin typeface="Arial"/>
                <a:ea typeface="Arial"/>
                <a:cs typeface="Arial"/>
                <a:sym typeface="Arial"/>
              </a:rPr>
              <a:t>). Also there is some negative correlation between </a:t>
            </a:r>
            <a:r>
              <a:rPr lang="en" sz="1350" b="1">
                <a:solidFill>
                  <a:srgbClr val="000000"/>
                </a:solidFill>
                <a:highlight>
                  <a:srgbClr val="FFFFFF"/>
                </a:highlight>
                <a:latin typeface="Arial"/>
                <a:ea typeface="Arial"/>
                <a:cs typeface="Arial"/>
                <a:sym typeface="Arial"/>
              </a:rPr>
              <a:t>V17 </a:t>
            </a:r>
            <a:r>
              <a:rPr lang="en" sz="1350">
                <a:solidFill>
                  <a:srgbClr val="000000"/>
                </a:solidFill>
                <a:highlight>
                  <a:srgbClr val="FFFFFF"/>
                </a:highlight>
                <a:latin typeface="Arial"/>
                <a:ea typeface="Arial"/>
                <a:cs typeface="Arial"/>
                <a:sym typeface="Arial"/>
              </a:rPr>
              <a:t>and </a:t>
            </a:r>
            <a:r>
              <a:rPr lang="en" sz="1350" b="1">
                <a:solidFill>
                  <a:srgbClr val="000000"/>
                </a:solidFill>
                <a:highlight>
                  <a:srgbClr val="FFFFFF"/>
                </a:highlight>
                <a:latin typeface="Arial"/>
                <a:ea typeface="Arial"/>
                <a:cs typeface="Arial"/>
                <a:sym typeface="Arial"/>
              </a:rPr>
              <a:t>Class.</a:t>
            </a:r>
            <a:endParaRPr sz="2100" b="1">
              <a:latin typeface="Arial"/>
              <a:ea typeface="Arial"/>
              <a:cs typeface="Arial"/>
              <a:sym typeface="Arial"/>
            </a:endParaRPr>
          </a:p>
        </p:txBody>
      </p:sp>
      <p:pic>
        <p:nvPicPr>
          <p:cNvPr id="132" name="Google Shape;132;p23"/>
          <p:cNvPicPr preferRelativeResize="0"/>
          <p:nvPr/>
        </p:nvPicPr>
        <p:blipFill rotWithShape="1">
          <a:blip r:embed="rId3">
            <a:alphaModFix/>
          </a:blip>
          <a:srcRect t="1360" b="-1359"/>
          <a:stretch/>
        </p:blipFill>
        <p:spPr>
          <a:xfrm>
            <a:off x="1307325" y="1135850"/>
            <a:ext cx="6197200" cy="400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sz="5600"/>
              <a:t>   MODELS USED</a:t>
            </a:r>
            <a:endParaRPr sz="5600"/>
          </a:p>
        </p:txBody>
      </p:sp>
      <p:sp>
        <p:nvSpPr>
          <p:cNvPr id="138" name="Google Shape;138;p24"/>
          <p:cNvSpPr txBox="1">
            <a:spLocks noGrp="1"/>
          </p:cNvSpPr>
          <p:nvPr>
            <p:ph type="body" idx="1"/>
          </p:nvPr>
        </p:nvSpPr>
        <p:spPr>
          <a:xfrm>
            <a:off x="311700" y="1512800"/>
            <a:ext cx="8520600" cy="3056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Clr>
                <a:srgbClr val="202124"/>
              </a:buClr>
              <a:buSzPts val="2400"/>
              <a:buChar char="❖"/>
            </a:pPr>
            <a:r>
              <a:rPr lang="en" sz="2400">
                <a:solidFill>
                  <a:srgbClr val="202124"/>
                </a:solidFill>
              </a:rPr>
              <a:t>LOGISTIC REGRESSION</a:t>
            </a:r>
            <a:endParaRPr sz="2400">
              <a:solidFill>
                <a:srgbClr val="202124"/>
              </a:solidFill>
            </a:endParaRPr>
          </a:p>
          <a:p>
            <a:pPr marL="457200" lvl="0" indent="-381000" algn="l" rtl="0">
              <a:spcBef>
                <a:spcPts val="0"/>
              </a:spcBef>
              <a:spcAft>
                <a:spcPts val="0"/>
              </a:spcAft>
              <a:buClr>
                <a:srgbClr val="202124"/>
              </a:buClr>
              <a:buSzPts val="2400"/>
              <a:buChar char="❖"/>
            </a:pPr>
            <a:r>
              <a:rPr lang="en" sz="2400">
                <a:solidFill>
                  <a:srgbClr val="202124"/>
                </a:solidFill>
              </a:rPr>
              <a:t>SUPPORT VECTOR MACHINE (SVM)</a:t>
            </a:r>
            <a:endParaRPr sz="2400">
              <a:solidFill>
                <a:srgbClr val="202124"/>
              </a:solidFill>
            </a:endParaRPr>
          </a:p>
          <a:p>
            <a:pPr marL="457200" lvl="0" indent="-381000" algn="l" rtl="0">
              <a:spcBef>
                <a:spcPts val="0"/>
              </a:spcBef>
              <a:spcAft>
                <a:spcPts val="0"/>
              </a:spcAft>
              <a:buClr>
                <a:srgbClr val="202124"/>
              </a:buClr>
              <a:buSzPts val="2400"/>
              <a:buChar char="❖"/>
            </a:pPr>
            <a:r>
              <a:rPr lang="en" sz="2400">
                <a:solidFill>
                  <a:srgbClr val="202124"/>
                </a:solidFill>
              </a:rPr>
              <a:t>ADABOOST</a:t>
            </a:r>
            <a:endParaRPr sz="2400">
              <a:solidFill>
                <a:srgbClr val="202124"/>
              </a:solidFill>
            </a:endParaRPr>
          </a:p>
          <a:p>
            <a:pPr marL="457200" lvl="0" indent="-381000" algn="l" rtl="0">
              <a:spcBef>
                <a:spcPts val="0"/>
              </a:spcBef>
              <a:spcAft>
                <a:spcPts val="0"/>
              </a:spcAft>
              <a:buClr>
                <a:srgbClr val="202124"/>
              </a:buClr>
              <a:buSzPts val="2400"/>
              <a:buChar char="❖"/>
            </a:pPr>
            <a:r>
              <a:rPr lang="en" sz="2400">
                <a:solidFill>
                  <a:srgbClr val="202124"/>
                </a:solidFill>
              </a:rPr>
              <a:t>RANDOM FOREST CLASSIFIER</a:t>
            </a:r>
            <a:endParaRPr sz="2400">
              <a:solidFill>
                <a:srgbClr val="202124"/>
              </a:solidFill>
            </a:endParaRPr>
          </a:p>
          <a:p>
            <a:pPr marL="457200" lvl="0" indent="-381000" algn="l" rtl="0">
              <a:spcBef>
                <a:spcPts val="0"/>
              </a:spcBef>
              <a:spcAft>
                <a:spcPts val="0"/>
              </a:spcAft>
              <a:buClr>
                <a:srgbClr val="202124"/>
              </a:buClr>
              <a:buSzPts val="2400"/>
              <a:buChar char="❖"/>
            </a:pPr>
            <a:r>
              <a:rPr lang="en" sz="2400">
                <a:solidFill>
                  <a:srgbClr val="202124"/>
                </a:solidFill>
              </a:rPr>
              <a:t>NEURAL NETWORK</a:t>
            </a:r>
            <a:endParaRPr sz="2400">
              <a:solidFill>
                <a:srgbClr val="20212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11700" y="15305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sz="5600"/>
              <a:t>Support Vector Machine</a:t>
            </a:r>
            <a:endParaRPr sz="5600"/>
          </a:p>
        </p:txBody>
      </p:sp>
      <p:sp>
        <p:nvSpPr>
          <p:cNvPr id="144" name="Google Shape;144;p25"/>
          <p:cNvSpPr txBox="1">
            <a:spLocks noGrp="1"/>
          </p:cNvSpPr>
          <p:nvPr>
            <p:ph type="body" idx="1"/>
          </p:nvPr>
        </p:nvSpPr>
        <p:spPr>
          <a:xfrm>
            <a:off x="311700" y="3135600"/>
            <a:ext cx="8520600" cy="1433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35317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a:solidFill>
                  <a:srgbClr val="029AED"/>
                </a:solidFill>
              </a:rPr>
              <a:t>Performance of SVM (with rbf kernel) on test data</a:t>
            </a:r>
            <a:endParaRPr/>
          </a:p>
        </p:txBody>
      </p:sp>
      <p:sp>
        <p:nvSpPr>
          <p:cNvPr id="150" name="Google Shape;150;p26"/>
          <p:cNvSpPr txBox="1">
            <a:spLocks noGrp="1"/>
          </p:cNvSpPr>
          <p:nvPr>
            <p:ph type="body" idx="1"/>
          </p:nvPr>
        </p:nvSpPr>
        <p:spPr>
          <a:xfrm>
            <a:off x="311700" y="1152425"/>
            <a:ext cx="8520600" cy="34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rPr>
              <a:t>Accuracy:  0.9993855</a:t>
            </a:r>
            <a:endParaRPr sz="2400">
              <a:solidFill>
                <a:srgbClr val="000000"/>
              </a:solidFill>
            </a:endParaRPr>
          </a:p>
          <a:p>
            <a:pPr marL="0" lvl="0" indent="0" algn="l" rtl="0">
              <a:spcBef>
                <a:spcPts val="1200"/>
              </a:spcBef>
              <a:spcAft>
                <a:spcPts val="0"/>
              </a:spcAft>
              <a:buNone/>
            </a:pPr>
            <a:r>
              <a:rPr lang="en" sz="2400">
                <a:solidFill>
                  <a:srgbClr val="000000"/>
                </a:solidFill>
              </a:rPr>
              <a:t>Precision:  0.9483</a:t>
            </a:r>
            <a:endParaRPr sz="2400">
              <a:solidFill>
                <a:srgbClr val="000000"/>
              </a:solidFill>
            </a:endParaRPr>
          </a:p>
          <a:p>
            <a:pPr marL="0" lvl="0" indent="0" algn="l" rtl="0">
              <a:spcBef>
                <a:spcPts val="1200"/>
              </a:spcBef>
              <a:spcAft>
                <a:spcPts val="0"/>
              </a:spcAft>
              <a:buNone/>
            </a:pPr>
            <a:r>
              <a:rPr lang="en" sz="2400">
                <a:solidFill>
                  <a:srgbClr val="000000"/>
                </a:solidFill>
              </a:rPr>
              <a:t>Recall:  0.6322 </a:t>
            </a:r>
            <a:r>
              <a:rPr lang="en" sz="1100">
                <a:solidFill>
                  <a:srgbClr val="000000"/>
                </a:solidFill>
              </a:rPr>
              <a:t>(False negatives are high)</a:t>
            </a:r>
            <a:endParaRPr sz="1100">
              <a:solidFill>
                <a:srgbClr val="000000"/>
              </a:solidFill>
            </a:endParaRPr>
          </a:p>
          <a:p>
            <a:pPr marL="0" lvl="0" indent="0" algn="l" rtl="0">
              <a:spcBef>
                <a:spcPts val="1200"/>
              </a:spcBef>
              <a:spcAft>
                <a:spcPts val="0"/>
              </a:spcAft>
              <a:buNone/>
            </a:pPr>
            <a:r>
              <a:rPr lang="en" sz="2400">
                <a:solidFill>
                  <a:srgbClr val="000000"/>
                </a:solidFill>
              </a:rPr>
              <a:t>F1 score:  0.7586</a:t>
            </a:r>
            <a:endParaRPr sz="2400">
              <a:solidFill>
                <a:srgbClr val="000000"/>
              </a:solidFill>
            </a:endParaRPr>
          </a:p>
          <a:p>
            <a:pPr marL="0" lvl="0" indent="0" algn="l" rtl="0">
              <a:spcBef>
                <a:spcPts val="1200"/>
              </a:spcBef>
              <a:spcAft>
                <a:spcPts val="0"/>
              </a:spcAft>
              <a:buNone/>
            </a:pPr>
            <a:r>
              <a:rPr lang="en" sz="2400">
                <a:solidFill>
                  <a:srgbClr val="000000"/>
                </a:solidFill>
              </a:rPr>
              <a:t>ROC-AUC score:  0.8161</a:t>
            </a:r>
            <a:endParaRPr sz="2400">
              <a:solidFill>
                <a:srgbClr val="000000"/>
              </a:solidFill>
            </a:endParaRPr>
          </a:p>
          <a:p>
            <a:pPr marL="0" lvl="0" indent="0" algn="l" rtl="0">
              <a:spcBef>
                <a:spcPts val="1200"/>
              </a:spcBef>
              <a:spcAft>
                <a:spcPts val="1200"/>
              </a:spcAft>
              <a:buNone/>
            </a:pPr>
            <a:endParaRPr/>
          </a:p>
        </p:txBody>
      </p:sp>
      <p:pic>
        <p:nvPicPr>
          <p:cNvPr id="151" name="Google Shape;151;p26"/>
          <p:cNvPicPr preferRelativeResize="0"/>
          <p:nvPr/>
        </p:nvPicPr>
        <p:blipFill>
          <a:blip r:embed="rId3">
            <a:alphaModFix/>
          </a:blip>
          <a:stretch>
            <a:fillRect/>
          </a:stretch>
        </p:blipFill>
        <p:spPr>
          <a:xfrm>
            <a:off x="5024300" y="1126238"/>
            <a:ext cx="3587300" cy="2891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1411925" y="1595975"/>
            <a:ext cx="67065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a:t>  Random Forest Classifier</a:t>
            </a:r>
            <a:endParaRPr sz="5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490625" y="236625"/>
            <a:ext cx="8262900" cy="738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3A600"/>
                </a:solidFill>
              </a:rPr>
              <a:t>Decision Tree </a:t>
            </a:r>
            <a:endParaRPr>
              <a:solidFill>
                <a:srgbClr val="63A600"/>
              </a:solidFill>
            </a:endParaRPr>
          </a:p>
        </p:txBody>
      </p:sp>
      <p:sp>
        <p:nvSpPr>
          <p:cNvPr id="162" name="Google Shape;162;p28"/>
          <p:cNvSpPr txBox="1">
            <a:spLocks noGrp="1"/>
          </p:cNvSpPr>
          <p:nvPr>
            <p:ph type="body" idx="1"/>
          </p:nvPr>
        </p:nvSpPr>
        <p:spPr>
          <a:xfrm>
            <a:off x="277324" y="769546"/>
            <a:ext cx="8265000" cy="39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202124"/>
                </a:solidFill>
              </a:rPr>
              <a:t>Decision trees with no limit on no. of branches tend to overfit the data as every sample point can be reduced to a leaf i.e, every sample data has its own category. This way decision trees have a very high accuracy on training dataset but fail to replicate on data it had never seen before. But, in this case, the data is already unbalanced and therefore, the accuracy is still high but f1 score is low.</a:t>
            </a:r>
            <a:endParaRPr sz="1400" dirty="0">
              <a:solidFill>
                <a:srgbClr val="202124"/>
              </a:solidFill>
            </a:endParaRPr>
          </a:p>
          <a:p>
            <a:pPr marL="0" lvl="0" indent="0" algn="l" rtl="0">
              <a:spcBef>
                <a:spcPts val="0"/>
              </a:spcBef>
              <a:spcAft>
                <a:spcPts val="0"/>
              </a:spcAft>
              <a:buNone/>
            </a:pPr>
            <a:endParaRPr sz="1400" dirty="0">
              <a:solidFill>
                <a:srgbClr val="202124"/>
              </a:solidFill>
            </a:endParaRPr>
          </a:p>
          <a:p>
            <a:pPr marL="0" lvl="0" indent="0" algn="l" rtl="0">
              <a:spcBef>
                <a:spcPts val="0"/>
              </a:spcBef>
              <a:spcAft>
                <a:spcPts val="0"/>
              </a:spcAft>
              <a:buNone/>
            </a:pPr>
            <a:r>
              <a:rPr lang="en" sz="1400" dirty="0">
                <a:solidFill>
                  <a:srgbClr val="202124"/>
                </a:solidFill>
              </a:rPr>
              <a:t>Training data accuracy : 1.0		Training data F1 score : 1.0 		Training data AUC score : 1.0</a:t>
            </a:r>
            <a:endParaRPr sz="1400" dirty="0">
              <a:solidFill>
                <a:srgbClr val="202124"/>
              </a:solidFill>
            </a:endParaRPr>
          </a:p>
          <a:p>
            <a:pPr marL="0" lvl="0" indent="0" algn="l" rtl="0">
              <a:spcBef>
                <a:spcPts val="0"/>
              </a:spcBef>
              <a:spcAft>
                <a:spcPts val="0"/>
              </a:spcAft>
              <a:buNone/>
            </a:pPr>
            <a:r>
              <a:rPr lang="en" sz="1400" dirty="0">
                <a:solidFill>
                  <a:srgbClr val="202124"/>
                </a:solidFill>
              </a:rPr>
              <a:t>Test Accuracy:  0.99			Test F1 Score:  0.73 			Test AUC Score:  0.827</a:t>
            </a:r>
            <a:endParaRPr sz="1400" dirty="0">
              <a:solidFill>
                <a:srgbClr val="202124"/>
              </a:solidFill>
            </a:endParaRPr>
          </a:p>
          <a:p>
            <a:pPr marL="0" lvl="0" indent="0" algn="l" rtl="0">
              <a:spcBef>
                <a:spcPts val="0"/>
              </a:spcBef>
              <a:spcAft>
                <a:spcPts val="0"/>
              </a:spcAft>
              <a:buNone/>
            </a:pPr>
            <a:endParaRPr sz="1400" dirty="0">
              <a:solidFill>
                <a:srgbClr val="202124"/>
              </a:solidFill>
            </a:endParaRPr>
          </a:p>
          <a:p>
            <a:pPr marL="0" lvl="0" indent="0" algn="l" rtl="0">
              <a:spcBef>
                <a:spcPts val="0"/>
              </a:spcBef>
              <a:spcAft>
                <a:spcPts val="0"/>
              </a:spcAft>
              <a:buNone/>
            </a:pPr>
            <a:r>
              <a:rPr lang="en" sz="1400" dirty="0">
                <a:solidFill>
                  <a:srgbClr val="202124"/>
                </a:solidFill>
              </a:rPr>
              <a:t>So, to solve the problem of overfitting, one can set limit on number of samples in each leaf and number of branches</a:t>
            </a:r>
            <a:endParaRPr sz="1400" dirty="0">
              <a:solidFill>
                <a:srgbClr val="202124"/>
              </a:solidFill>
            </a:endParaRPr>
          </a:p>
          <a:p>
            <a:pPr marL="0" lvl="0" indent="0" algn="l" rtl="0">
              <a:spcBef>
                <a:spcPts val="0"/>
              </a:spcBef>
              <a:spcAft>
                <a:spcPts val="0"/>
              </a:spcAft>
              <a:buNone/>
            </a:pPr>
            <a:r>
              <a:rPr lang="en" sz="1400" dirty="0">
                <a:solidFill>
                  <a:srgbClr val="202124"/>
                </a:solidFill>
              </a:rPr>
              <a:t>Another way of avoiding overfitting is using Random forest.</a:t>
            </a:r>
            <a:endParaRPr sz="1400" dirty="0">
              <a:solidFill>
                <a:srgbClr val="202124"/>
              </a:solidFill>
            </a:endParaRPr>
          </a:p>
          <a:p>
            <a:pPr marL="0" lvl="0" indent="0" algn="l" rtl="0">
              <a:spcBef>
                <a:spcPts val="0"/>
              </a:spcBef>
              <a:spcAft>
                <a:spcPts val="0"/>
              </a:spcAft>
              <a:buNone/>
            </a:pPr>
            <a:r>
              <a:rPr lang="en" sz="1400" dirty="0">
                <a:solidFill>
                  <a:srgbClr val="202124"/>
                </a:solidFill>
              </a:rPr>
              <a:t>Random Forest is basically a decision tree algorithm but it uses randomly selected samples from the overall dataset and uses random subsets of features while splitting the nodes. This reduces the possibility of overfitting.</a:t>
            </a:r>
            <a:endParaRPr sz="1400" dirty="0">
              <a:solidFill>
                <a:srgbClr val="202124"/>
              </a:solidFill>
            </a:endParaRPr>
          </a:p>
          <a:p>
            <a:pPr marL="0" lvl="0" indent="0" algn="l" rtl="0">
              <a:spcBef>
                <a:spcPts val="0"/>
              </a:spcBef>
              <a:spcAft>
                <a:spcPts val="1200"/>
              </a:spcAft>
              <a:buNone/>
            </a:pPr>
            <a:endParaRPr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9" name="Google Shape;169;p29"/>
          <p:cNvPicPr preferRelativeResize="0"/>
          <p:nvPr/>
        </p:nvPicPr>
        <p:blipFill>
          <a:blip r:embed="rId3">
            <a:alphaModFix/>
          </a:blip>
          <a:stretch>
            <a:fillRect/>
          </a:stretch>
        </p:blipFill>
        <p:spPr>
          <a:xfrm>
            <a:off x="229197" y="396898"/>
            <a:ext cx="8520600" cy="4124000"/>
          </a:xfrm>
          <a:prstGeom prst="rect">
            <a:avLst/>
          </a:prstGeom>
          <a:noFill/>
          <a:ln>
            <a:noFill/>
          </a:ln>
        </p:spPr>
      </p:pic>
      <p:sp>
        <p:nvSpPr>
          <p:cNvPr id="170" name="Google Shape;170;p29"/>
          <p:cNvSpPr txBox="1"/>
          <p:nvPr/>
        </p:nvSpPr>
        <p:spPr>
          <a:xfrm>
            <a:off x="3135625" y="4569025"/>
            <a:ext cx="528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Optimum splitting ratio = 0.35</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7" name="Google Shape;177;p30"/>
          <p:cNvPicPr preferRelativeResize="0"/>
          <p:nvPr/>
        </p:nvPicPr>
        <p:blipFill>
          <a:blip r:embed="rId3">
            <a:alphaModFix/>
          </a:blip>
          <a:stretch>
            <a:fillRect/>
          </a:stretch>
        </p:blipFill>
        <p:spPr>
          <a:xfrm>
            <a:off x="256698" y="445025"/>
            <a:ext cx="8520601" cy="4124000"/>
          </a:xfrm>
          <a:prstGeom prst="rect">
            <a:avLst/>
          </a:prstGeom>
          <a:noFill/>
          <a:ln>
            <a:noFill/>
          </a:ln>
        </p:spPr>
      </p:pic>
      <p:sp>
        <p:nvSpPr>
          <p:cNvPr id="178" name="Google Shape;178;p30"/>
          <p:cNvSpPr txBox="1"/>
          <p:nvPr/>
        </p:nvSpPr>
        <p:spPr>
          <a:xfrm>
            <a:off x="2838100" y="45690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     Optimum number of estimators = 90</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5" name="Google Shape;185;p31"/>
          <p:cNvPicPr preferRelativeResize="0"/>
          <p:nvPr/>
        </p:nvPicPr>
        <p:blipFill>
          <a:blip r:embed="rId3">
            <a:alphaModFix/>
          </a:blip>
          <a:stretch>
            <a:fillRect/>
          </a:stretch>
        </p:blipFill>
        <p:spPr>
          <a:xfrm>
            <a:off x="304825" y="383148"/>
            <a:ext cx="8520600" cy="4124000"/>
          </a:xfrm>
          <a:prstGeom prst="rect">
            <a:avLst/>
          </a:prstGeom>
          <a:noFill/>
          <a:ln>
            <a:noFill/>
          </a:ln>
        </p:spPr>
      </p:pic>
      <p:sp>
        <p:nvSpPr>
          <p:cNvPr id="186" name="Google Shape;186;p31"/>
          <p:cNvSpPr txBox="1"/>
          <p:nvPr/>
        </p:nvSpPr>
        <p:spPr>
          <a:xfrm>
            <a:off x="2860550" y="4569025"/>
            <a:ext cx="528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         Optimum maximum depth = 10</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859"/>
              <a:t>Why Is Credit Card Fraud Detection Important?</a:t>
            </a:r>
            <a:endParaRPr sz="3859"/>
          </a:p>
          <a:p>
            <a:pPr marL="0" lvl="0" indent="0" algn="l" rtl="0">
              <a:spcBef>
                <a:spcPts val="0"/>
              </a:spcBef>
              <a:spcAft>
                <a:spcPts val="0"/>
              </a:spcAft>
              <a:buSzPts val="990"/>
              <a:buNone/>
            </a:pPr>
            <a:endParaRPr sz="3240"/>
          </a:p>
        </p:txBody>
      </p:sp>
      <p:sp>
        <p:nvSpPr>
          <p:cNvPr id="73" name="Google Shape;73;p14"/>
          <p:cNvSpPr txBox="1">
            <a:spLocks noGrp="1"/>
          </p:cNvSpPr>
          <p:nvPr>
            <p:ph type="body" idx="1"/>
          </p:nvPr>
        </p:nvSpPr>
        <p:spPr>
          <a:xfrm>
            <a:off x="311700" y="1382325"/>
            <a:ext cx="8520600" cy="31866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Clr>
                <a:srgbClr val="202124"/>
              </a:buClr>
              <a:buSzPts val="1900"/>
              <a:buFont typeface="Arial"/>
              <a:buChar char="●"/>
            </a:pPr>
            <a:r>
              <a:rPr lang="en" sz="1900">
                <a:solidFill>
                  <a:srgbClr val="000000"/>
                </a:solidFill>
                <a:highlight>
                  <a:srgbClr val="FFFFFF"/>
                </a:highlight>
                <a:latin typeface="Arial"/>
                <a:ea typeface="Arial"/>
                <a:cs typeface="Arial"/>
                <a:sym typeface="Arial"/>
              </a:rPr>
              <a:t>Credit card fraud is when someone uses another person's credit card or account information to make unauthorized purchases or access funds through cash advances.</a:t>
            </a:r>
            <a:endParaRPr sz="1900">
              <a:solidFill>
                <a:srgbClr val="000000"/>
              </a:solidFill>
              <a:latin typeface="Arial"/>
              <a:ea typeface="Arial"/>
              <a:cs typeface="Arial"/>
              <a:sym typeface="Arial"/>
            </a:endParaRPr>
          </a:p>
          <a:p>
            <a:pPr marL="457200" lvl="0" indent="-351869" algn="l" rtl="0">
              <a:lnSpc>
                <a:spcPct val="100000"/>
              </a:lnSpc>
              <a:spcBef>
                <a:spcPts val="0"/>
              </a:spcBef>
              <a:spcAft>
                <a:spcPts val="0"/>
              </a:spcAft>
              <a:buSzPts val="1941"/>
              <a:buFont typeface="Arial"/>
              <a:buChar char="●"/>
            </a:pPr>
            <a:r>
              <a:rPr lang="en" sz="1941">
                <a:solidFill>
                  <a:srgbClr val="000000"/>
                </a:solidFill>
                <a:latin typeface="Arial"/>
                <a:ea typeface="Arial"/>
                <a:cs typeface="Arial"/>
                <a:sym typeface="Arial"/>
              </a:rPr>
              <a:t>Credit card fraud losses reached $28.65 billion worldwide in 2019, according to the most </a:t>
            </a:r>
            <a:r>
              <a:rPr lang="en" sz="1941" u="sng">
                <a:solidFill>
                  <a:srgbClr val="2077B6"/>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recent Nilson Report</a:t>
            </a:r>
            <a:r>
              <a:rPr lang="en" sz="1941">
                <a:solidFill>
                  <a:srgbClr val="000000"/>
                </a:solidFill>
                <a:latin typeface="Arial"/>
                <a:ea typeface="Arial"/>
                <a:cs typeface="Arial"/>
                <a:sym typeface="Arial"/>
              </a:rPr>
              <a:t> data.</a:t>
            </a:r>
            <a:endParaRPr sz="1941">
              <a:solidFill>
                <a:srgbClr val="000000"/>
              </a:solidFill>
              <a:latin typeface="Arial"/>
              <a:ea typeface="Arial"/>
              <a:cs typeface="Arial"/>
              <a:sym typeface="Arial"/>
            </a:endParaRPr>
          </a:p>
          <a:p>
            <a:pPr marL="457200" lvl="0" indent="-351869" algn="l" rtl="0">
              <a:lnSpc>
                <a:spcPct val="100000"/>
              </a:lnSpc>
              <a:spcBef>
                <a:spcPts val="0"/>
              </a:spcBef>
              <a:spcAft>
                <a:spcPts val="0"/>
              </a:spcAft>
              <a:buClr>
                <a:srgbClr val="000000"/>
              </a:buClr>
              <a:buSzPts val="1941"/>
              <a:buFont typeface="Arial"/>
              <a:buChar char="●"/>
            </a:pPr>
            <a:r>
              <a:rPr lang="en" sz="1941">
                <a:solidFill>
                  <a:srgbClr val="000000"/>
                </a:solidFill>
                <a:latin typeface="Arial"/>
                <a:ea typeface="Arial"/>
                <a:cs typeface="Arial"/>
                <a:sym typeface="Arial"/>
              </a:rPr>
              <a:t>The coronavirus pandemic is also fueling explosive growth in card fraud activity.</a:t>
            </a:r>
            <a:endParaRPr sz="1941">
              <a:solidFill>
                <a:srgbClr val="000000"/>
              </a:solidFill>
              <a:latin typeface="Arial"/>
              <a:ea typeface="Arial"/>
              <a:cs typeface="Arial"/>
              <a:sym typeface="Arial"/>
            </a:endParaRPr>
          </a:p>
          <a:p>
            <a:pPr marL="457200" lvl="0" indent="-351869" algn="l" rtl="0">
              <a:lnSpc>
                <a:spcPct val="100000"/>
              </a:lnSpc>
              <a:spcBef>
                <a:spcPts val="0"/>
              </a:spcBef>
              <a:spcAft>
                <a:spcPts val="0"/>
              </a:spcAft>
              <a:buClr>
                <a:srgbClr val="000000"/>
              </a:buClr>
              <a:buSzPts val="1941"/>
              <a:buFont typeface="Arial"/>
              <a:buChar char="●"/>
            </a:pPr>
            <a:r>
              <a:rPr lang="en" sz="1941">
                <a:solidFill>
                  <a:srgbClr val="000000"/>
                </a:solidFill>
                <a:latin typeface="Arial"/>
                <a:ea typeface="Arial"/>
                <a:cs typeface="Arial"/>
                <a:sym typeface="Arial"/>
              </a:rPr>
              <a:t>Credit card fraud impacts consumers, merchants and issuers alike. Its economic cost goes far beyond the cost of illegally purchased merchandise.</a:t>
            </a:r>
            <a:endParaRPr sz="1941">
              <a:solidFill>
                <a:srgbClr val="000000"/>
              </a:solidFill>
              <a:latin typeface="Arial"/>
              <a:ea typeface="Arial"/>
              <a:cs typeface="Arial"/>
              <a:sym typeface="Arial"/>
            </a:endParaRPr>
          </a:p>
          <a:p>
            <a:pPr marL="457200" lvl="0" indent="-351869" algn="l" rtl="0">
              <a:lnSpc>
                <a:spcPct val="100000"/>
              </a:lnSpc>
              <a:spcBef>
                <a:spcPts val="0"/>
              </a:spcBef>
              <a:spcAft>
                <a:spcPts val="0"/>
              </a:spcAft>
              <a:buClr>
                <a:srgbClr val="000000"/>
              </a:buClr>
              <a:buSzPts val="1941"/>
              <a:buFont typeface="Arial"/>
              <a:buChar char="●"/>
            </a:pPr>
            <a:r>
              <a:rPr lang="en" sz="1941">
                <a:solidFill>
                  <a:srgbClr val="000000"/>
                </a:solidFill>
                <a:latin typeface="Arial"/>
                <a:ea typeface="Arial"/>
                <a:cs typeface="Arial"/>
                <a:sym typeface="Arial"/>
              </a:rPr>
              <a:t>Businesses often spend millions to protect themselves from fraud.</a:t>
            </a:r>
            <a:endParaRPr sz="1941">
              <a:solidFill>
                <a:srgbClr val="000000"/>
              </a:solidFill>
              <a:latin typeface="Arial"/>
              <a:ea typeface="Arial"/>
              <a:cs typeface="Arial"/>
              <a:sym typeface="Arial"/>
            </a:endParaRPr>
          </a:p>
          <a:p>
            <a:pPr marL="0" lvl="0" indent="0" algn="l" rtl="0">
              <a:spcBef>
                <a:spcPts val="0"/>
              </a:spcBef>
              <a:spcAft>
                <a:spcPts val="1200"/>
              </a:spcAft>
              <a:buNone/>
            </a:pP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3" name="Google Shape;193;p32"/>
          <p:cNvPicPr preferRelativeResize="0"/>
          <p:nvPr/>
        </p:nvPicPr>
        <p:blipFill>
          <a:blip r:embed="rId3">
            <a:alphaModFix/>
          </a:blip>
          <a:stretch>
            <a:fillRect/>
          </a:stretch>
        </p:blipFill>
        <p:spPr>
          <a:xfrm>
            <a:off x="352950" y="445025"/>
            <a:ext cx="8520601" cy="4124000"/>
          </a:xfrm>
          <a:prstGeom prst="rect">
            <a:avLst/>
          </a:prstGeom>
          <a:noFill/>
          <a:ln>
            <a:noFill/>
          </a:ln>
        </p:spPr>
      </p:pic>
      <p:sp>
        <p:nvSpPr>
          <p:cNvPr id="194" name="Google Shape;194;p32"/>
          <p:cNvSpPr txBox="1"/>
          <p:nvPr/>
        </p:nvSpPr>
        <p:spPr>
          <a:xfrm>
            <a:off x="2768875" y="4569025"/>
            <a:ext cx="528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           Optimum no. of sample leaf =4</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200925"/>
            <a:ext cx="8520600" cy="609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33000"/>
              <a:buFont typeface="Arial"/>
              <a:buNone/>
            </a:pPr>
            <a:r>
              <a:rPr lang="en" sz="3000">
                <a:solidFill>
                  <a:srgbClr val="029AED"/>
                </a:solidFill>
              </a:rPr>
              <a:t>Performance of Random Forest on test data with above values</a:t>
            </a:r>
            <a:endParaRPr/>
          </a:p>
        </p:txBody>
      </p:sp>
      <p:sp>
        <p:nvSpPr>
          <p:cNvPr id="200" name="Google Shape;200;p33"/>
          <p:cNvSpPr txBox="1">
            <a:spLocks noGrp="1"/>
          </p:cNvSpPr>
          <p:nvPr>
            <p:ph type="body" idx="1"/>
          </p:nvPr>
        </p:nvSpPr>
        <p:spPr>
          <a:xfrm>
            <a:off x="348050" y="733200"/>
            <a:ext cx="8520600" cy="3302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5715">
              <a:solidFill>
                <a:srgbClr val="212121"/>
              </a:solidFill>
            </a:endParaRPr>
          </a:p>
          <a:p>
            <a:pPr marL="0" lvl="0" indent="0" algn="l" rtl="0">
              <a:spcBef>
                <a:spcPts val="1200"/>
              </a:spcBef>
              <a:spcAft>
                <a:spcPts val="0"/>
              </a:spcAft>
              <a:buNone/>
            </a:pPr>
            <a:r>
              <a:rPr lang="en" sz="9600">
                <a:solidFill>
                  <a:srgbClr val="212121"/>
                </a:solidFill>
                <a:highlight>
                  <a:srgbClr val="FFFFFF"/>
                </a:highlight>
              </a:rPr>
              <a:t>Test Accuracy:  0.9994733</a:t>
            </a:r>
            <a:endParaRPr sz="9600">
              <a:solidFill>
                <a:srgbClr val="212121"/>
              </a:solidFill>
              <a:highlight>
                <a:srgbClr val="FFFFFF"/>
              </a:highlight>
            </a:endParaRPr>
          </a:p>
          <a:p>
            <a:pPr marL="0" lvl="0" indent="0" algn="l" rtl="0">
              <a:spcBef>
                <a:spcPts val="1200"/>
              </a:spcBef>
              <a:spcAft>
                <a:spcPts val="0"/>
              </a:spcAft>
              <a:buNone/>
            </a:pPr>
            <a:r>
              <a:rPr lang="en" sz="9600">
                <a:solidFill>
                  <a:srgbClr val="212121"/>
                </a:solidFill>
                <a:highlight>
                  <a:srgbClr val="FFFFFF"/>
                </a:highlight>
              </a:rPr>
              <a:t>Precision Accuracy:  0.9359</a:t>
            </a:r>
            <a:endParaRPr sz="9600">
              <a:solidFill>
                <a:srgbClr val="212121"/>
              </a:solidFill>
              <a:highlight>
                <a:srgbClr val="FFFFFF"/>
              </a:highlight>
            </a:endParaRPr>
          </a:p>
          <a:p>
            <a:pPr marL="0" lvl="0" indent="0" algn="l" rtl="0">
              <a:spcBef>
                <a:spcPts val="1200"/>
              </a:spcBef>
              <a:spcAft>
                <a:spcPts val="0"/>
              </a:spcAft>
              <a:buNone/>
            </a:pPr>
            <a:r>
              <a:rPr lang="en" sz="9600">
                <a:solidFill>
                  <a:srgbClr val="212121"/>
                </a:solidFill>
                <a:highlight>
                  <a:srgbClr val="FFFFFF"/>
                </a:highlight>
              </a:rPr>
              <a:t>Recall Accuracy:  0.7449</a:t>
            </a:r>
            <a:endParaRPr sz="9600">
              <a:solidFill>
                <a:srgbClr val="212121"/>
              </a:solidFill>
              <a:highlight>
                <a:srgbClr val="FFFFFF"/>
              </a:highlight>
            </a:endParaRPr>
          </a:p>
          <a:p>
            <a:pPr marL="0" lvl="0" indent="0" algn="l" rtl="0">
              <a:spcBef>
                <a:spcPts val="1200"/>
              </a:spcBef>
              <a:spcAft>
                <a:spcPts val="0"/>
              </a:spcAft>
              <a:buNone/>
            </a:pPr>
            <a:r>
              <a:rPr lang="en" sz="9600">
                <a:solidFill>
                  <a:srgbClr val="212121"/>
                </a:solidFill>
                <a:highlight>
                  <a:srgbClr val="FFFFFF"/>
                </a:highlight>
              </a:rPr>
              <a:t>Test F1 Score:  0.8295</a:t>
            </a:r>
            <a:endParaRPr sz="9600">
              <a:solidFill>
                <a:srgbClr val="212121"/>
              </a:solidFill>
              <a:highlight>
                <a:srgbClr val="FFFFFF"/>
              </a:highlight>
            </a:endParaRPr>
          </a:p>
          <a:p>
            <a:pPr marL="0" lvl="0" indent="0" algn="l" rtl="0">
              <a:spcBef>
                <a:spcPts val="1200"/>
              </a:spcBef>
              <a:spcAft>
                <a:spcPts val="0"/>
              </a:spcAft>
              <a:buNone/>
            </a:pPr>
            <a:r>
              <a:rPr lang="en" sz="9600">
                <a:solidFill>
                  <a:srgbClr val="212121"/>
                </a:solidFill>
                <a:highlight>
                  <a:srgbClr val="FFFFFF"/>
                </a:highlight>
              </a:rPr>
              <a:t>Test AUC Score:  0.8724</a:t>
            </a:r>
            <a:endParaRPr sz="9600">
              <a:solidFill>
                <a:srgbClr val="212121"/>
              </a:solidFill>
            </a:endParaRPr>
          </a:p>
          <a:p>
            <a:pPr marL="0" lvl="0" indent="0" algn="l" rtl="0">
              <a:spcBef>
                <a:spcPts val="1200"/>
              </a:spcBef>
              <a:spcAft>
                <a:spcPts val="0"/>
              </a:spcAft>
              <a:buNone/>
            </a:pPr>
            <a:endParaRPr sz="5715">
              <a:solidFill>
                <a:srgbClr val="212121"/>
              </a:solidFill>
            </a:endParaRPr>
          </a:p>
          <a:p>
            <a:pPr marL="0" lvl="0" indent="0" algn="l" rtl="0">
              <a:spcBef>
                <a:spcPts val="1200"/>
              </a:spcBef>
              <a:spcAft>
                <a:spcPts val="0"/>
              </a:spcAft>
              <a:buNone/>
            </a:pPr>
            <a:endParaRPr sz="5715">
              <a:solidFill>
                <a:srgbClr val="212121"/>
              </a:solidFill>
            </a:endParaRPr>
          </a:p>
          <a:p>
            <a:pPr marL="0" lvl="0" indent="0" algn="l" rtl="0">
              <a:spcBef>
                <a:spcPts val="1200"/>
              </a:spcBef>
              <a:spcAft>
                <a:spcPts val="0"/>
              </a:spcAft>
              <a:buNone/>
            </a:pPr>
            <a:endParaRPr sz="5715">
              <a:solidFill>
                <a:srgbClr val="212121"/>
              </a:solidFill>
            </a:endParaRPr>
          </a:p>
          <a:p>
            <a:pPr marL="0" lvl="0" indent="0" algn="l" rtl="0">
              <a:spcBef>
                <a:spcPts val="1200"/>
              </a:spcBef>
              <a:spcAft>
                <a:spcPts val="0"/>
              </a:spcAft>
              <a:buNone/>
            </a:pPr>
            <a:endParaRPr sz="5715">
              <a:solidFill>
                <a:srgbClr val="212121"/>
              </a:solidFill>
            </a:endParaRPr>
          </a:p>
          <a:p>
            <a:pPr marL="0" lvl="0" indent="0" algn="l" rtl="0">
              <a:spcBef>
                <a:spcPts val="1200"/>
              </a:spcBef>
              <a:spcAft>
                <a:spcPts val="0"/>
              </a:spcAft>
              <a:buNone/>
            </a:pPr>
            <a:endParaRPr sz="5715">
              <a:solidFill>
                <a:srgbClr val="212121"/>
              </a:solidFill>
            </a:endParaRPr>
          </a:p>
          <a:p>
            <a:pPr marL="0" lvl="0" indent="0" algn="l" rtl="0">
              <a:spcBef>
                <a:spcPts val="1200"/>
              </a:spcBef>
              <a:spcAft>
                <a:spcPts val="0"/>
              </a:spcAft>
              <a:buNone/>
            </a:pPr>
            <a:endParaRPr sz="5715">
              <a:solidFill>
                <a:srgbClr val="212121"/>
              </a:solidFill>
            </a:endParaRPr>
          </a:p>
          <a:p>
            <a:pPr marL="0" lvl="0" indent="0" algn="l" rtl="0">
              <a:spcBef>
                <a:spcPts val="1200"/>
              </a:spcBef>
              <a:spcAft>
                <a:spcPts val="0"/>
              </a:spcAft>
              <a:buNone/>
            </a:pPr>
            <a:endParaRPr sz="5715">
              <a:solidFill>
                <a:srgbClr val="212121"/>
              </a:solidFill>
            </a:endParaRPr>
          </a:p>
          <a:p>
            <a:pPr marL="0" lvl="0" indent="0" algn="l" rtl="0">
              <a:spcBef>
                <a:spcPts val="1200"/>
              </a:spcBef>
              <a:spcAft>
                <a:spcPts val="0"/>
              </a:spcAft>
              <a:buNone/>
            </a:pPr>
            <a:endParaRPr sz="5715">
              <a:solidFill>
                <a:srgbClr val="212121"/>
              </a:solidFill>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01" name="Google Shape;201;p33"/>
          <p:cNvPicPr preferRelativeResize="0"/>
          <p:nvPr/>
        </p:nvPicPr>
        <p:blipFill>
          <a:blip r:embed="rId3">
            <a:alphaModFix/>
          </a:blip>
          <a:stretch>
            <a:fillRect/>
          </a:stretch>
        </p:blipFill>
        <p:spPr>
          <a:xfrm>
            <a:off x="5033475" y="942975"/>
            <a:ext cx="3623025" cy="3402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311700" y="15445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sz="5555"/>
              <a:t> ADABOOST</a:t>
            </a:r>
            <a:endParaRPr sz="5555"/>
          </a:p>
        </p:txBody>
      </p:sp>
      <p:sp>
        <p:nvSpPr>
          <p:cNvPr id="207" name="Google Shape;207;p34"/>
          <p:cNvSpPr txBox="1">
            <a:spLocks noGrp="1"/>
          </p:cNvSpPr>
          <p:nvPr>
            <p:ph type="body" idx="1"/>
          </p:nvPr>
        </p:nvSpPr>
        <p:spPr>
          <a:xfrm>
            <a:off x="311700" y="4050500"/>
            <a:ext cx="8520600" cy="518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4" name="Google Shape;214;p35"/>
          <p:cNvPicPr preferRelativeResize="0"/>
          <p:nvPr/>
        </p:nvPicPr>
        <p:blipFill>
          <a:blip r:embed="rId3">
            <a:alphaModFix/>
          </a:blip>
          <a:stretch>
            <a:fillRect/>
          </a:stretch>
        </p:blipFill>
        <p:spPr>
          <a:xfrm>
            <a:off x="297949" y="335022"/>
            <a:ext cx="8520599" cy="4124000"/>
          </a:xfrm>
          <a:prstGeom prst="rect">
            <a:avLst/>
          </a:prstGeom>
          <a:noFill/>
          <a:ln>
            <a:noFill/>
          </a:ln>
        </p:spPr>
      </p:pic>
      <p:sp>
        <p:nvSpPr>
          <p:cNvPr id="215" name="Google Shape;215;p35"/>
          <p:cNvSpPr txBox="1"/>
          <p:nvPr/>
        </p:nvSpPr>
        <p:spPr>
          <a:xfrm>
            <a:off x="2026225" y="4569025"/>
            <a:ext cx="528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                                Optimum split ratio = 0.35</a:t>
            </a:r>
            <a:endParaRPr>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2" name="Google Shape;222;p36"/>
          <p:cNvPicPr preferRelativeResize="0"/>
          <p:nvPr/>
        </p:nvPicPr>
        <p:blipFill>
          <a:blip r:embed="rId3">
            <a:alphaModFix/>
          </a:blip>
          <a:stretch>
            <a:fillRect/>
          </a:stretch>
        </p:blipFill>
        <p:spPr>
          <a:xfrm>
            <a:off x="483579" y="445025"/>
            <a:ext cx="8520599" cy="4124000"/>
          </a:xfrm>
          <a:prstGeom prst="rect">
            <a:avLst/>
          </a:prstGeom>
          <a:noFill/>
          <a:ln>
            <a:noFill/>
          </a:ln>
        </p:spPr>
      </p:pic>
      <p:sp>
        <p:nvSpPr>
          <p:cNvPr id="223" name="Google Shape;223;p36"/>
          <p:cNvSpPr txBox="1"/>
          <p:nvPr/>
        </p:nvSpPr>
        <p:spPr>
          <a:xfrm>
            <a:off x="2871300" y="4569025"/>
            <a:ext cx="596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       Optimum no. of estimators = 200</a:t>
            </a:r>
            <a:endParaRPr>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30" name="Google Shape;230;p37"/>
          <p:cNvPicPr preferRelativeResize="0"/>
          <p:nvPr/>
        </p:nvPicPr>
        <p:blipFill>
          <a:blip r:embed="rId3">
            <a:alphaModFix/>
          </a:blip>
          <a:stretch>
            <a:fillRect/>
          </a:stretch>
        </p:blipFill>
        <p:spPr>
          <a:xfrm>
            <a:off x="1581185" y="231241"/>
            <a:ext cx="5857875" cy="4572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ct val="31821"/>
              <a:buFont typeface="Arial"/>
              <a:buNone/>
            </a:pPr>
            <a:r>
              <a:rPr lang="en" sz="3111">
                <a:solidFill>
                  <a:srgbClr val="029AED"/>
                </a:solidFill>
              </a:rPr>
              <a:t>Performance of AdaBoost on test data with above values</a:t>
            </a:r>
            <a:endParaRPr sz="3711"/>
          </a:p>
        </p:txBody>
      </p:sp>
      <p:sp>
        <p:nvSpPr>
          <p:cNvPr id="236" name="Google Shape;236;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solidFill>
                  <a:srgbClr val="212121"/>
                </a:solidFill>
                <a:highlight>
                  <a:srgbClr val="FFFFFF"/>
                </a:highlight>
              </a:rPr>
              <a:t>Final accuracy= 0.9994733</a:t>
            </a:r>
            <a:endParaRPr sz="2400">
              <a:solidFill>
                <a:srgbClr val="212121"/>
              </a:solidFill>
              <a:highlight>
                <a:srgbClr val="FFFFFF"/>
              </a:highlight>
            </a:endParaRPr>
          </a:p>
          <a:p>
            <a:pPr marL="0" lvl="0" indent="0" algn="l" rtl="0">
              <a:spcBef>
                <a:spcPts val="1200"/>
              </a:spcBef>
              <a:spcAft>
                <a:spcPts val="0"/>
              </a:spcAft>
              <a:buNone/>
            </a:pPr>
            <a:r>
              <a:rPr lang="en" sz="2400">
                <a:solidFill>
                  <a:srgbClr val="212121"/>
                </a:solidFill>
                <a:highlight>
                  <a:srgbClr val="FFFFFF"/>
                </a:highlight>
              </a:rPr>
              <a:t>Final Precision = 0.9146</a:t>
            </a:r>
            <a:endParaRPr sz="2400">
              <a:solidFill>
                <a:srgbClr val="212121"/>
              </a:solidFill>
              <a:highlight>
                <a:srgbClr val="FFFFFF"/>
              </a:highlight>
            </a:endParaRPr>
          </a:p>
          <a:p>
            <a:pPr marL="0" lvl="0" indent="0" algn="l" rtl="0">
              <a:spcBef>
                <a:spcPts val="1200"/>
              </a:spcBef>
              <a:spcAft>
                <a:spcPts val="0"/>
              </a:spcAft>
              <a:buNone/>
            </a:pPr>
            <a:r>
              <a:rPr lang="en" sz="2400">
                <a:solidFill>
                  <a:srgbClr val="212121"/>
                </a:solidFill>
                <a:highlight>
                  <a:srgbClr val="FFFFFF"/>
                </a:highlight>
              </a:rPr>
              <a:t>Final Recall= 0.7653</a:t>
            </a:r>
            <a:endParaRPr sz="2400">
              <a:solidFill>
                <a:srgbClr val="212121"/>
              </a:solidFill>
              <a:highlight>
                <a:srgbClr val="FFFFFF"/>
              </a:highlight>
            </a:endParaRPr>
          </a:p>
          <a:p>
            <a:pPr marL="0" lvl="0" indent="0" algn="l" rtl="0">
              <a:spcBef>
                <a:spcPts val="1200"/>
              </a:spcBef>
              <a:spcAft>
                <a:spcPts val="0"/>
              </a:spcAft>
              <a:buNone/>
            </a:pPr>
            <a:r>
              <a:rPr lang="en" sz="2400">
                <a:solidFill>
                  <a:srgbClr val="212121"/>
                </a:solidFill>
                <a:highlight>
                  <a:srgbClr val="FFFFFF"/>
                </a:highlight>
              </a:rPr>
              <a:t>Final F1 score= 0.8333</a:t>
            </a:r>
            <a:endParaRPr sz="2400">
              <a:solidFill>
                <a:srgbClr val="212121"/>
              </a:solidFill>
              <a:highlight>
                <a:srgbClr val="FFFFFF"/>
              </a:highlight>
            </a:endParaRPr>
          </a:p>
          <a:p>
            <a:pPr marL="0" lvl="0" indent="0" algn="l" rtl="0">
              <a:spcBef>
                <a:spcPts val="1200"/>
              </a:spcBef>
              <a:spcAft>
                <a:spcPts val="1200"/>
              </a:spcAft>
              <a:buNone/>
            </a:pPr>
            <a:r>
              <a:rPr lang="en" sz="2400">
                <a:solidFill>
                  <a:srgbClr val="212121"/>
                </a:solidFill>
                <a:highlight>
                  <a:srgbClr val="FFFFFF"/>
                </a:highlight>
              </a:rPr>
              <a:t>Final ROC-AUC= 0.8826</a:t>
            </a:r>
            <a:endParaRPr sz="2400"/>
          </a:p>
        </p:txBody>
      </p:sp>
      <p:pic>
        <p:nvPicPr>
          <p:cNvPr id="237" name="Google Shape;237;p38"/>
          <p:cNvPicPr preferRelativeResize="0"/>
          <p:nvPr/>
        </p:nvPicPr>
        <p:blipFill>
          <a:blip r:embed="rId3">
            <a:alphaModFix/>
          </a:blip>
          <a:stretch>
            <a:fillRect/>
          </a:stretch>
        </p:blipFill>
        <p:spPr>
          <a:xfrm>
            <a:off x="5033275" y="1152425"/>
            <a:ext cx="3799025" cy="3394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274950" y="16806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sz="5600"/>
              <a:t>LOGISTIC REGRESSION</a:t>
            </a:r>
            <a:endParaRPr sz="5600"/>
          </a:p>
        </p:txBody>
      </p:sp>
      <p:sp>
        <p:nvSpPr>
          <p:cNvPr id="243" name="Google Shape;243;p39"/>
          <p:cNvSpPr txBox="1">
            <a:spLocks noGrp="1"/>
          </p:cNvSpPr>
          <p:nvPr>
            <p:ph type="body" idx="1"/>
          </p:nvPr>
        </p:nvSpPr>
        <p:spPr>
          <a:xfrm>
            <a:off x="311700" y="3793325"/>
            <a:ext cx="8520600" cy="77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311700" y="23217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rgbClr val="000000"/>
              </a:buClr>
              <a:buSzPts val="891"/>
              <a:buFont typeface="Arial"/>
              <a:buNone/>
            </a:pPr>
            <a:r>
              <a:rPr lang="en" sz="3000">
                <a:solidFill>
                  <a:srgbClr val="212121"/>
                </a:solidFill>
              </a:rPr>
              <a:t>Case 1: When whole data set is used for training</a:t>
            </a:r>
            <a:endParaRPr sz="3000">
              <a:solidFill>
                <a:srgbClr val="212121"/>
              </a:solidFill>
            </a:endParaRPr>
          </a:p>
        </p:txBody>
      </p:sp>
      <p:sp>
        <p:nvSpPr>
          <p:cNvPr id="249" name="Google Shape;249;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0" name="Google Shape;250;p40"/>
          <p:cNvPicPr preferRelativeResize="0"/>
          <p:nvPr/>
        </p:nvPicPr>
        <p:blipFill>
          <a:blip r:embed="rId3">
            <a:alphaModFix/>
          </a:blip>
          <a:stretch>
            <a:fillRect/>
          </a:stretch>
        </p:blipFill>
        <p:spPr>
          <a:xfrm>
            <a:off x="311700" y="836200"/>
            <a:ext cx="8520602" cy="3732825"/>
          </a:xfrm>
          <a:prstGeom prst="rect">
            <a:avLst/>
          </a:prstGeom>
          <a:noFill/>
          <a:ln>
            <a:noFill/>
          </a:ln>
        </p:spPr>
      </p:pic>
      <p:sp>
        <p:nvSpPr>
          <p:cNvPr id="251" name="Google Shape;251;p40"/>
          <p:cNvSpPr txBox="1"/>
          <p:nvPr/>
        </p:nvSpPr>
        <p:spPr>
          <a:xfrm>
            <a:off x="2032075" y="4569025"/>
            <a:ext cx="4963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pen Sans"/>
                <a:ea typeface="Open Sans"/>
                <a:cs typeface="Open Sans"/>
                <a:sym typeface="Open Sans"/>
              </a:rPr>
              <a:t>     Optimum split ratio = 0.15</a:t>
            </a:r>
            <a:endParaRPr>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311700" y="445025"/>
            <a:ext cx="9030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rgbClr val="029AED"/>
                </a:solidFill>
              </a:rPr>
              <a:t>Performance of Logistic Regression on test data with above values</a:t>
            </a:r>
            <a:endParaRPr sz="2700" b="0">
              <a:solidFill>
                <a:srgbClr val="212121"/>
              </a:solidFill>
            </a:endParaRPr>
          </a:p>
        </p:txBody>
      </p:sp>
      <p:sp>
        <p:nvSpPr>
          <p:cNvPr id="257" name="Google Shape;257;p4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n" sz="9794">
                <a:solidFill>
                  <a:srgbClr val="000000"/>
                </a:solidFill>
              </a:rPr>
              <a:t>Accuracy : 0.9991</a:t>
            </a:r>
            <a:endParaRPr sz="9794">
              <a:solidFill>
                <a:srgbClr val="000000"/>
              </a:solidFill>
            </a:endParaRPr>
          </a:p>
          <a:p>
            <a:pPr marL="0" lvl="0" indent="0" algn="l" rtl="0">
              <a:spcBef>
                <a:spcPts val="1200"/>
              </a:spcBef>
              <a:spcAft>
                <a:spcPts val="0"/>
              </a:spcAft>
              <a:buNone/>
            </a:pPr>
            <a:r>
              <a:rPr lang="en" sz="9794">
                <a:solidFill>
                  <a:srgbClr val="000000"/>
                </a:solidFill>
              </a:rPr>
              <a:t>Precision : 0.873</a:t>
            </a:r>
            <a:endParaRPr sz="9794">
              <a:solidFill>
                <a:srgbClr val="000000"/>
              </a:solidFill>
            </a:endParaRPr>
          </a:p>
          <a:p>
            <a:pPr marL="0" lvl="0" indent="0" algn="l" rtl="0">
              <a:spcBef>
                <a:spcPts val="1200"/>
              </a:spcBef>
              <a:spcAft>
                <a:spcPts val="0"/>
              </a:spcAft>
              <a:buNone/>
            </a:pPr>
            <a:r>
              <a:rPr lang="en" sz="9794">
                <a:solidFill>
                  <a:srgbClr val="000000"/>
                </a:solidFill>
              </a:rPr>
              <a:t>Recall : 0.601</a:t>
            </a:r>
            <a:r>
              <a:rPr lang="en" sz="5794">
                <a:solidFill>
                  <a:srgbClr val="000000"/>
                </a:solidFill>
              </a:rPr>
              <a:t> (False negatives are high)</a:t>
            </a:r>
            <a:endParaRPr sz="5794">
              <a:solidFill>
                <a:srgbClr val="000000"/>
              </a:solidFill>
            </a:endParaRPr>
          </a:p>
          <a:p>
            <a:pPr marL="0" lvl="0" indent="0" algn="l" rtl="0">
              <a:spcBef>
                <a:spcPts val="1200"/>
              </a:spcBef>
              <a:spcAft>
                <a:spcPts val="0"/>
              </a:spcAft>
              <a:buNone/>
            </a:pPr>
            <a:r>
              <a:rPr lang="en" sz="9794">
                <a:solidFill>
                  <a:srgbClr val="000000"/>
                </a:solidFill>
              </a:rPr>
              <a:t>F1 score : 0.7126</a:t>
            </a:r>
            <a:endParaRPr sz="9794">
              <a:solidFill>
                <a:srgbClr val="000000"/>
              </a:solidFill>
            </a:endParaRPr>
          </a:p>
          <a:p>
            <a:pPr marL="0" lvl="0" indent="0" algn="l" rtl="0">
              <a:spcBef>
                <a:spcPts val="1200"/>
              </a:spcBef>
              <a:spcAft>
                <a:spcPts val="0"/>
              </a:spcAft>
              <a:buNone/>
            </a:pPr>
            <a:r>
              <a:rPr lang="en" sz="9794">
                <a:solidFill>
                  <a:srgbClr val="000000"/>
                </a:solidFill>
              </a:rPr>
              <a:t>ROC-AUC : 0.800</a:t>
            </a:r>
            <a:endParaRPr sz="9794">
              <a:solidFill>
                <a:srgbClr val="000000"/>
              </a:solidFill>
            </a:endParaRPr>
          </a:p>
          <a:p>
            <a:pPr marL="0" lvl="0" indent="0" algn="l" rtl="0">
              <a:spcBef>
                <a:spcPts val="1200"/>
              </a:spcBef>
              <a:spcAft>
                <a:spcPts val="0"/>
              </a:spcAft>
              <a:buNone/>
            </a:pPr>
            <a:endParaRPr sz="2400">
              <a:solidFill>
                <a:srgbClr val="000000"/>
              </a:solidFill>
            </a:endParaRPr>
          </a:p>
          <a:p>
            <a:pPr marL="0" lvl="0" indent="0" algn="l" rtl="0">
              <a:spcBef>
                <a:spcPts val="1200"/>
              </a:spcBef>
              <a:spcAft>
                <a:spcPts val="0"/>
              </a:spcAft>
              <a:buNone/>
            </a:pPr>
            <a:endParaRPr sz="2400">
              <a:solidFill>
                <a:srgbClr val="000000"/>
              </a:solidFill>
            </a:endParaRPr>
          </a:p>
          <a:p>
            <a:pPr marL="0" lvl="0" indent="0" algn="l" rtl="0">
              <a:spcBef>
                <a:spcPts val="1200"/>
              </a:spcBef>
              <a:spcAft>
                <a:spcPts val="1200"/>
              </a:spcAft>
              <a:buNone/>
            </a:pPr>
            <a:endParaRPr sz="2400">
              <a:solidFill>
                <a:srgbClr val="000000"/>
              </a:solidFill>
            </a:endParaRPr>
          </a:p>
        </p:txBody>
      </p:sp>
      <p:pic>
        <p:nvPicPr>
          <p:cNvPr id="258" name="Google Shape;258;p41"/>
          <p:cNvPicPr preferRelativeResize="0"/>
          <p:nvPr/>
        </p:nvPicPr>
        <p:blipFill>
          <a:blip r:embed="rId3">
            <a:alphaModFix/>
          </a:blip>
          <a:stretch>
            <a:fillRect/>
          </a:stretch>
        </p:blipFill>
        <p:spPr>
          <a:xfrm>
            <a:off x="4899575" y="1266325"/>
            <a:ext cx="4089075" cy="330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540"/>
              <a:t>Challenges in Credit Card Fraud Detection using ML</a:t>
            </a:r>
            <a:endParaRPr sz="3540"/>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25000" lnSpcReduction="20000"/>
          </a:bodyPr>
          <a:lstStyle/>
          <a:p>
            <a:pPr marL="457200" lvl="0" indent="-342900" algn="l" rtl="0">
              <a:lnSpc>
                <a:spcPct val="158000"/>
              </a:lnSpc>
              <a:spcBef>
                <a:spcPts val="0"/>
              </a:spcBef>
              <a:spcAft>
                <a:spcPts val="0"/>
              </a:spcAft>
              <a:buClr>
                <a:srgbClr val="343C44"/>
              </a:buClr>
              <a:buSzPct val="100000"/>
              <a:buAutoNum type="arabicPeriod"/>
            </a:pPr>
            <a:r>
              <a:rPr lang="en" sz="7200">
                <a:solidFill>
                  <a:srgbClr val="343C44"/>
                </a:solidFill>
                <a:highlight>
                  <a:srgbClr val="FFFFFF"/>
                </a:highlight>
              </a:rPr>
              <a:t>Enormous data is being processed every day and the model build must be fast enough to respond to the scam in time.</a:t>
            </a:r>
            <a:endParaRPr sz="7200">
              <a:solidFill>
                <a:srgbClr val="343C44"/>
              </a:solidFill>
              <a:highlight>
                <a:srgbClr val="FFFFFF"/>
              </a:highlight>
            </a:endParaRPr>
          </a:p>
          <a:p>
            <a:pPr marL="457200" lvl="0" indent="-342900" algn="l" rtl="0">
              <a:lnSpc>
                <a:spcPct val="158000"/>
              </a:lnSpc>
              <a:spcBef>
                <a:spcPts val="0"/>
              </a:spcBef>
              <a:spcAft>
                <a:spcPts val="0"/>
              </a:spcAft>
              <a:buClr>
                <a:srgbClr val="343C44"/>
              </a:buClr>
              <a:buSzPct val="100000"/>
              <a:buAutoNum type="arabicPeriod"/>
            </a:pPr>
            <a:r>
              <a:rPr lang="en" sz="7200">
                <a:solidFill>
                  <a:srgbClr val="343C44"/>
                </a:solidFill>
                <a:highlight>
                  <a:srgbClr val="FFFFFF"/>
                </a:highlight>
              </a:rPr>
              <a:t>Imbalanced Data, i.e, most of the transactions </a:t>
            </a:r>
            <a:r>
              <a:rPr lang="en" sz="7200" i="1">
                <a:solidFill>
                  <a:srgbClr val="343C44"/>
                </a:solidFill>
                <a:highlight>
                  <a:srgbClr val="FFFFFF"/>
                </a:highlight>
              </a:rPr>
              <a:t>(99.9%)</a:t>
            </a:r>
            <a:r>
              <a:rPr lang="en" sz="7200">
                <a:solidFill>
                  <a:srgbClr val="343C44"/>
                </a:solidFill>
                <a:highlight>
                  <a:srgbClr val="FFFFFF"/>
                </a:highlight>
              </a:rPr>
              <a:t> are not fraudulent which makes it really hard for detecting the fraudulent ones. The machine learning model tends to be biased towards non-fraudulent transactions.</a:t>
            </a:r>
            <a:endParaRPr sz="7200">
              <a:solidFill>
                <a:srgbClr val="343C44"/>
              </a:solidFill>
              <a:highlight>
                <a:srgbClr val="FFFFFF"/>
              </a:highlight>
            </a:endParaRPr>
          </a:p>
          <a:p>
            <a:pPr marL="457200" lvl="0" indent="-342900" algn="l" rtl="0">
              <a:lnSpc>
                <a:spcPct val="158000"/>
              </a:lnSpc>
              <a:spcBef>
                <a:spcPts val="0"/>
              </a:spcBef>
              <a:spcAft>
                <a:spcPts val="0"/>
              </a:spcAft>
              <a:buClr>
                <a:srgbClr val="343C44"/>
              </a:buClr>
              <a:buSzPct val="100000"/>
              <a:buAutoNum type="arabicPeriod"/>
            </a:pPr>
            <a:r>
              <a:rPr lang="en" sz="7200">
                <a:solidFill>
                  <a:srgbClr val="343C44"/>
                </a:solidFill>
                <a:highlight>
                  <a:srgbClr val="FFFFFF"/>
                </a:highlight>
              </a:rPr>
              <a:t>Much data is not available in the public domain since it involves privacy issues. </a:t>
            </a:r>
            <a:endParaRPr sz="7200">
              <a:solidFill>
                <a:srgbClr val="343C44"/>
              </a:solidFill>
              <a:highlight>
                <a:srgbClr val="FFFFFF"/>
              </a:highlight>
            </a:endParaRPr>
          </a:p>
          <a:p>
            <a:pPr marL="457200" lvl="0" indent="-342900" algn="l" rtl="0">
              <a:lnSpc>
                <a:spcPct val="158000"/>
              </a:lnSpc>
              <a:spcBef>
                <a:spcPts val="0"/>
              </a:spcBef>
              <a:spcAft>
                <a:spcPts val="0"/>
              </a:spcAft>
              <a:buClr>
                <a:srgbClr val="343C44"/>
              </a:buClr>
              <a:buSzPct val="100000"/>
              <a:buAutoNum type="arabicPeriod"/>
            </a:pPr>
            <a:r>
              <a:rPr lang="en" sz="7200">
                <a:solidFill>
                  <a:srgbClr val="343C44"/>
                </a:solidFill>
                <a:highlight>
                  <a:srgbClr val="FFFFFF"/>
                </a:highlight>
              </a:rPr>
              <a:t>Fraudsters try their best to conceal their activities. They use adaptive techniques against the model.</a:t>
            </a:r>
            <a:endParaRPr sz="7200">
              <a:solidFill>
                <a:srgbClr val="343C44"/>
              </a:solidFill>
              <a:highlight>
                <a:srgbClr val="FFFFFF"/>
              </a:highlight>
            </a:endParaRPr>
          </a:p>
          <a:p>
            <a:pPr marL="457200" lvl="0" indent="0" algn="l" rtl="0">
              <a:lnSpc>
                <a:spcPct val="158000"/>
              </a:lnSpc>
              <a:spcBef>
                <a:spcPts val="3600"/>
              </a:spcBef>
              <a:spcAft>
                <a:spcPts val="0"/>
              </a:spcAft>
              <a:buNone/>
            </a:pPr>
            <a:r>
              <a:rPr lang="en" sz="1600" b="1">
                <a:solidFill>
                  <a:srgbClr val="40424E"/>
                </a:solidFill>
                <a:highlight>
                  <a:srgbClr val="FFFFFF"/>
                </a:highlight>
                <a:latin typeface="Arial"/>
                <a:ea typeface="Arial"/>
                <a:cs typeface="Arial"/>
                <a:sym typeface="Arial"/>
              </a:rPr>
              <a:t> </a:t>
            </a:r>
            <a:endParaRPr sz="1600" b="1">
              <a:solidFill>
                <a:srgbClr val="40424E"/>
              </a:solidFill>
              <a:highlight>
                <a:srgbClr val="FFFFFF"/>
              </a:highlight>
              <a:latin typeface="Arial"/>
              <a:ea typeface="Arial"/>
              <a:cs typeface="Arial"/>
              <a:sym typeface="Arial"/>
            </a:endParaRPr>
          </a:p>
          <a:p>
            <a:pPr marL="0" lvl="0" indent="0" algn="l" rtl="0">
              <a:spcBef>
                <a:spcPts val="3600"/>
              </a:spcBef>
              <a:spcAft>
                <a:spcPts val="12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2"/>
          <p:cNvSpPr txBox="1">
            <a:spLocks noGrp="1"/>
          </p:cNvSpPr>
          <p:nvPr>
            <p:ph type="title"/>
          </p:nvPr>
        </p:nvSpPr>
        <p:spPr>
          <a:xfrm>
            <a:off x="311700" y="175000"/>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a:solidFill>
                  <a:srgbClr val="212121"/>
                </a:solidFill>
              </a:rPr>
              <a:t>Case 2: When Random Undersampling is used</a:t>
            </a:r>
            <a:endParaRPr sz="3000">
              <a:solidFill>
                <a:srgbClr val="212121"/>
              </a:solidFill>
            </a:endParaRPr>
          </a:p>
        </p:txBody>
      </p:sp>
      <p:sp>
        <p:nvSpPr>
          <p:cNvPr id="264" name="Google Shape;264;p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5" name="Google Shape;265;p42"/>
          <p:cNvPicPr preferRelativeResize="0"/>
          <p:nvPr/>
        </p:nvPicPr>
        <p:blipFill>
          <a:blip r:embed="rId3">
            <a:alphaModFix/>
          </a:blip>
          <a:stretch>
            <a:fillRect/>
          </a:stretch>
        </p:blipFill>
        <p:spPr>
          <a:xfrm>
            <a:off x="311700" y="723650"/>
            <a:ext cx="8520602" cy="3845375"/>
          </a:xfrm>
          <a:prstGeom prst="rect">
            <a:avLst/>
          </a:prstGeom>
          <a:noFill/>
          <a:ln>
            <a:noFill/>
          </a:ln>
        </p:spPr>
      </p:pic>
      <p:sp>
        <p:nvSpPr>
          <p:cNvPr id="266" name="Google Shape;266;p42"/>
          <p:cNvSpPr txBox="1"/>
          <p:nvPr/>
        </p:nvSpPr>
        <p:spPr>
          <a:xfrm>
            <a:off x="2070650" y="463005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pen Sans"/>
                <a:ea typeface="Open Sans"/>
                <a:cs typeface="Open Sans"/>
                <a:sym typeface="Open Sans"/>
              </a:rPr>
              <a:t>                    Optimum split ratio  = 0.25</a:t>
            </a:r>
            <a:endParaRPr>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p:nvPr>
        </p:nvSpPr>
        <p:spPr>
          <a:xfrm>
            <a:off x="311700" y="3625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33000"/>
              <a:buFont typeface="Arial"/>
              <a:buNone/>
            </a:pPr>
            <a:r>
              <a:rPr lang="en" sz="3000">
                <a:solidFill>
                  <a:srgbClr val="029AED"/>
                </a:solidFill>
              </a:rPr>
              <a:t>Performance of Logistic Regression on test data with above values</a:t>
            </a:r>
            <a:endParaRPr sz="2872" b="0">
              <a:solidFill>
                <a:srgbClr val="212121"/>
              </a:solidFill>
            </a:endParaRPr>
          </a:p>
        </p:txBody>
      </p:sp>
      <p:sp>
        <p:nvSpPr>
          <p:cNvPr id="272" name="Google Shape;272;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solidFill>
                  <a:srgbClr val="202124"/>
                </a:solidFill>
              </a:rPr>
              <a:t>F1 score : 0.944</a:t>
            </a:r>
            <a:endParaRPr sz="2400">
              <a:solidFill>
                <a:srgbClr val="202124"/>
              </a:solidFill>
            </a:endParaRPr>
          </a:p>
          <a:p>
            <a:pPr marL="0" lvl="0" indent="0" algn="l" rtl="0">
              <a:spcBef>
                <a:spcPts val="1200"/>
              </a:spcBef>
              <a:spcAft>
                <a:spcPts val="0"/>
              </a:spcAft>
              <a:buNone/>
            </a:pPr>
            <a:r>
              <a:rPr lang="en" sz="2400">
                <a:solidFill>
                  <a:srgbClr val="202124"/>
                </a:solidFill>
              </a:rPr>
              <a:t>ROC-AUC : 0.945</a:t>
            </a:r>
            <a:endParaRPr sz="2400">
              <a:solidFill>
                <a:srgbClr val="202124"/>
              </a:solidFill>
            </a:endParaRPr>
          </a:p>
          <a:p>
            <a:pPr marL="0" lvl="0" indent="0" algn="l" rtl="0">
              <a:spcBef>
                <a:spcPts val="1200"/>
              </a:spcBef>
              <a:spcAft>
                <a:spcPts val="0"/>
              </a:spcAft>
              <a:buNone/>
            </a:pPr>
            <a:r>
              <a:rPr lang="en" sz="2400">
                <a:solidFill>
                  <a:srgbClr val="202124"/>
                </a:solidFill>
              </a:rPr>
              <a:t>Precision : 0.978</a:t>
            </a:r>
            <a:endParaRPr sz="2400">
              <a:solidFill>
                <a:srgbClr val="202124"/>
              </a:solidFill>
            </a:endParaRPr>
          </a:p>
          <a:p>
            <a:pPr marL="0" lvl="0" indent="0" algn="l" rtl="0">
              <a:spcBef>
                <a:spcPts val="1200"/>
              </a:spcBef>
              <a:spcAft>
                <a:spcPts val="0"/>
              </a:spcAft>
              <a:buNone/>
            </a:pPr>
            <a:r>
              <a:rPr lang="en" sz="2400">
                <a:solidFill>
                  <a:srgbClr val="202124"/>
                </a:solidFill>
              </a:rPr>
              <a:t>Recall : 0.911</a:t>
            </a:r>
            <a:endParaRPr sz="2400">
              <a:solidFill>
                <a:srgbClr val="202124"/>
              </a:solidFill>
            </a:endParaRPr>
          </a:p>
          <a:p>
            <a:pPr marL="0" lvl="0" indent="0" algn="l" rtl="0">
              <a:spcBef>
                <a:spcPts val="1200"/>
              </a:spcBef>
              <a:spcAft>
                <a:spcPts val="0"/>
              </a:spcAft>
              <a:buNone/>
            </a:pPr>
            <a:r>
              <a:rPr lang="en" sz="2400">
                <a:solidFill>
                  <a:srgbClr val="202124"/>
                </a:solidFill>
              </a:rPr>
              <a:t>Accuracy : 0.944</a:t>
            </a:r>
            <a:endParaRPr sz="2400">
              <a:solidFill>
                <a:srgbClr val="202124"/>
              </a:solidFill>
            </a:endParaRPr>
          </a:p>
          <a:p>
            <a:pPr marL="0" lvl="0" indent="0" algn="l" rtl="0">
              <a:spcBef>
                <a:spcPts val="1200"/>
              </a:spcBef>
              <a:spcAft>
                <a:spcPts val="1200"/>
              </a:spcAft>
              <a:buNone/>
            </a:pPr>
            <a:endParaRPr/>
          </a:p>
        </p:txBody>
      </p:sp>
      <p:pic>
        <p:nvPicPr>
          <p:cNvPr id="273" name="Google Shape;273;p43"/>
          <p:cNvPicPr preferRelativeResize="0"/>
          <p:nvPr/>
        </p:nvPicPr>
        <p:blipFill>
          <a:blip r:embed="rId3">
            <a:alphaModFix/>
          </a:blip>
          <a:stretch>
            <a:fillRect/>
          </a:stretch>
        </p:blipFill>
        <p:spPr>
          <a:xfrm>
            <a:off x="4898125" y="990725"/>
            <a:ext cx="3853900" cy="3853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311700" y="15085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sz="5600"/>
              <a:t> NEURAL NETWORK</a:t>
            </a:r>
            <a:endParaRPr sz="5600"/>
          </a:p>
        </p:txBody>
      </p:sp>
      <p:sp>
        <p:nvSpPr>
          <p:cNvPr id="279" name="Google Shape;279;p44"/>
          <p:cNvSpPr txBox="1">
            <a:spLocks noGrp="1"/>
          </p:cNvSpPr>
          <p:nvPr>
            <p:ph type="body" idx="1"/>
          </p:nvPr>
        </p:nvSpPr>
        <p:spPr>
          <a:xfrm>
            <a:off x="311700" y="2985075"/>
            <a:ext cx="8520600" cy="158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6" name="Google Shape;286;p45"/>
          <p:cNvPicPr preferRelativeResize="0"/>
          <p:nvPr/>
        </p:nvPicPr>
        <p:blipFill>
          <a:blip r:embed="rId3">
            <a:alphaModFix/>
          </a:blip>
          <a:stretch>
            <a:fillRect/>
          </a:stretch>
        </p:blipFill>
        <p:spPr>
          <a:xfrm>
            <a:off x="311701" y="445025"/>
            <a:ext cx="8520599" cy="4124000"/>
          </a:xfrm>
          <a:prstGeom prst="rect">
            <a:avLst/>
          </a:prstGeom>
          <a:noFill/>
          <a:ln>
            <a:noFill/>
          </a:ln>
        </p:spPr>
      </p:pic>
      <p:sp>
        <p:nvSpPr>
          <p:cNvPr id="287" name="Google Shape;287;p45"/>
          <p:cNvSpPr txBox="1"/>
          <p:nvPr/>
        </p:nvSpPr>
        <p:spPr>
          <a:xfrm>
            <a:off x="440825" y="4569025"/>
            <a:ext cx="614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                                                                       Optimum Split ratio = 0.35</a:t>
            </a:r>
            <a:endParaRPr>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4" name="Google Shape;294;p46"/>
          <p:cNvSpPr txBox="1"/>
          <p:nvPr/>
        </p:nvSpPr>
        <p:spPr>
          <a:xfrm>
            <a:off x="1726750" y="45690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                                  Optimum Hidden layer size = 250</a:t>
            </a:r>
            <a:endParaRPr>
              <a:latin typeface="Open Sans"/>
              <a:ea typeface="Open Sans"/>
              <a:cs typeface="Open Sans"/>
              <a:sym typeface="Open Sans"/>
            </a:endParaRPr>
          </a:p>
        </p:txBody>
      </p:sp>
      <p:pic>
        <p:nvPicPr>
          <p:cNvPr id="295" name="Google Shape;295;p46"/>
          <p:cNvPicPr preferRelativeResize="0"/>
          <p:nvPr/>
        </p:nvPicPr>
        <p:blipFill>
          <a:blip r:embed="rId3">
            <a:alphaModFix/>
          </a:blip>
          <a:stretch>
            <a:fillRect/>
          </a:stretch>
        </p:blipFill>
        <p:spPr>
          <a:xfrm>
            <a:off x="229198" y="328148"/>
            <a:ext cx="8520599" cy="4124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2" name="Google Shape;302;p47"/>
          <p:cNvPicPr preferRelativeResize="0"/>
          <p:nvPr/>
        </p:nvPicPr>
        <p:blipFill>
          <a:blip r:embed="rId3">
            <a:alphaModFix/>
          </a:blip>
          <a:stretch>
            <a:fillRect/>
          </a:stretch>
        </p:blipFill>
        <p:spPr>
          <a:xfrm>
            <a:off x="174196" y="383148"/>
            <a:ext cx="8520600" cy="4124000"/>
          </a:xfrm>
          <a:prstGeom prst="rect">
            <a:avLst/>
          </a:prstGeom>
          <a:noFill/>
          <a:ln>
            <a:noFill/>
          </a:ln>
        </p:spPr>
      </p:pic>
      <p:sp>
        <p:nvSpPr>
          <p:cNvPr id="303" name="Google Shape;303;p47"/>
          <p:cNvSpPr txBox="1"/>
          <p:nvPr/>
        </p:nvSpPr>
        <p:spPr>
          <a:xfrm>
            <a:off x="1543050" y="4569025"/>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                                             Optimum iterations = 400</a:t>
            </a:r>
            <a:endParaRPr>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8"/>
          <p:cNvSpPr txBox="1">
            <a:spLocks noGrp="1"/>
          </p:cNvSpPr>
          <p:nvPr>
            <p:ph type="title"/>
          </p:nvPr>
        </p:nvSpPr>
        <p:spPr>
          <a:xfrm>
            <a:off x="311700" y="19705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a:solidFill>
                  <a:srgbClr val="63A600"/>
                </a:solidFill>
              </a:rPr>
              <a:t>Different Activation function</a:t>
            </a:r>
            <a:endParaRPr sz="2400">
              <a:solidFill>
                <a:srgbClr val="63A600"/>
              </a:solidFill>
            </a:endParaRPr>
          </a:p>
        </p:txBody>
      </p:sp>
      <p:sp>
        <p:nvSpPr>
          <p:cNvPr id="309" name="Google Shape;309;p48"/>
          <p:cNvSpPr txBox="1">
            <a:spLocks noGrp="1"/>
          </p:cNvSpPr>
          <p:nvPr>
            <p:ph type="body" idx="1"/>
          </p:nvPr>
        </p:nvSpPr>
        <p:spPr>
          <a:xfrm>
            <a:off x="311700" y="1052325"/>
            <a:ext cx="3254100" cy="26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212121"/>
                </a:solidFill>
                <a:highlight>
                  <a:srgbClr val="FFFFFF"/>
                </a:highlight>
              </a:rPr>
              <a:t>Rectified Linear Activation (ReLU) </a:t>
            </a:r>
            <a:endParaRPr sz="1400" b="1">
              <a:solidFill>
                <a:srgbClr val="212121"/>
              </a:solidFill>
              <a:highlight>
                <a:srgbClr val="FFFFFF"/>
              </a:highlight>
            </a:endParaRPr>
          </a:p>
          <a:p>
            <a:pPr marL="0" lvl="0" indent="0" algn="l" rtl="0">
              <a:spcBef>
                <a:spcPts val="1200"/>
              </a:spcBef>
              <a:spcAft>
                <a:spcPts val="0"/>
              </a:spcAft>
              <a:buNone/>
            </a:pPr>
            <a:r>
              <a:rPr lang="en" sz="1400">
                <a:solidFill>
                  <a:srgbClr val="212121"/>
                </a:solidFill>
                <a:highlight>
                  <a:srgbClr val="FFFFFF"/>
                </a:highlight>
              </a:rPr>
              <a:t>Precision = 0.998</a:t>
            </a:r>
            <a:endParaRPr sz="1400">
              <a:solidFill>
                <a:srgbClr val="212121"/>
              </a:solidFill>
              <a:highlight>
                <a:srgbClr val="FFFFFF"/>
              </a:highlight>
            </a:endParaRPr>
          </a:p>
          <a:p>
            <a:pPr marL="0" lvl="0" indent="0" algn="l" rtl="0">
              <a:spcBef>
                <a:spcPts val="1200"/>
              </a:spcBef>
              <a:spcAft>
                <a:spcPts val="0"/>
              </a:spcAft>
              <a:buNone/>
            </a:pPr>
            <a:r>
              <a:rPr lang="en" sz="1400">
                <a:solidFill>
                  <a:srgbClr val="212121"/>
                </a:solidFill>
                <a:highlight>
                  <a:srgbClr val="FFFFFF"/>
                </a:highlight>
              </a:rPr>
              <a:t>Recall = 0.977</a:t>
            </a:r>
            <a:endParaRPr sz="1400">
              <a:solidFill>
                <a:srgbClr val="212121"/>
              </a:solidFill>
              <a:highlight>
                <a:srgbClr val="FFFFFF"/>
              </a:highlight>
            </a:endParaRPr>
          </a:p>
          <a:p>
            <a:pPr marL="0" lvl="0" indent="0" algn="l" rtl="0">
              <a:spcBef>
                <a:spcPts val="1200"/>
              </a:spcBef>
              <a:spcAft>
                <a:spcPts val="0"/>
              </a:spcAft>
              <a:buNone/>
            </a:pPr>
            <a:r>
              <a:rPr lang="en" sz="1400">
                <a:solidFill>
                  <a:srgbClr val="212121"/>
                </a:solidFill>
                <a:highlight>
                  <a:srgbClr val="FFFFFF"/>
                </a:highlight>
              </a:rPr>
              <a:t>f1 score = 0.987</a:t>
            </a:r>
            <a:endParaRPr sz="1400">
              <a:solidFill>
                <a:srgbClr val="212121"/>
              </a:solidFill>
              <a:highlight>
                <a:srgbClr val="FFFFFF"/>
              </a:highlight>
            </a:endParaRPr>
          </a:p>
          <a:p>
            <a:pPr marL="0" lvl="0" indent="0" algn="l" rtl="0">
              <a:spcBef>
                <a:spcPts val="1200"/>
              </a:spcBef>
              <a:spcAft>
                <a:spcPts val="0"/>
              </a:spcAft>
              <a:buNone/>
            </a:pPr>
            <a:r>
              <a:rPr lang="en" sz="1400">
                <a:solidFill>
                  <a:srgbClr val="212121"/>
                </a:solidFill>
                <a:highlight>
                  <a:srgbClr val="FFFFFF"/>
                </a:highlight>
              </a:rPr>
              <a:t>ROC_AUC = 0.986</a:t>
            </a:r>
            <a:endParaRPr sz="1400">
              <a:solidFill>
                <a:srgbClr val="212121"/>
              </a:solidFill>
              <a:highlight>
                <a:srgbClr val="FFFFFF"/>
              </a:highlight>
            </a:endParaRPr>
          </a:p>
          <a:p>
            <a:pPr marL="0" lvl="0" indent="0" algn="l" rtl="0">
              <a:spcBef>
                <a:spcPts val="1200"/>
              </a:spcBef>
              <a:spcAft>
                <a:spcPts val="1200"/>
              </a:spcAft>
              <a:buNone/>
            </a:pPr>
            <a:endParaRPr sz="1400">
              <a:solidFill>
                <a:srgbClr val="212121"/>
              </a:solidFill>
              <a:highlight>
                <a:srgbClr val="FFFFFF"/>
              </a:highlight>
            </a:endParaRPr>
          </a:p>
        </p:txBody>
      </p:sp>
      <p:sp>
        <p:nvSpPr>
          <p:cNvPr id="310" name="Google Shape;310;p48"/>
          <p:cNvSpPr txBox="1"/>
          <p:nvPr/>
        </p:nvSpPr>
        <p:spPr>
          <a:xfrm>
            <a:off x="3565800" y="1052325"/>
            <a:ext cx="4083600" cy="240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212121"/>
                </a:solidFill>
                <a:highlight>
                  <a:srgbClr val="FFFFFF"/>
                </a:highlight>
                <a:latin typeface="Open Sans"/>
                <a:ea typeface="Open Sans"/>
                <a:cs typeface="Open Sans"/>
                <a:sym typeface="Open Sans"/>
              </a:rPr>
              <a:t>Hyperbolic Tangent (Tanh) </a:t>
            </a:r>
            <a:endParaRPr b="1">
              <a:solidFill>
                <a:srgbClr val="212121"/>
              </a:solidFill>
              <a:highlight>
                <a:srgbClr val="FFFFFF"/>
              </a:highlight>
              <a:latin typeface="Open Sans"/>
              <a:ea typeface="Open Sans"/>
              <a:cs typeface="Open Sans"/>
              <a:sym typeface="Open Sans"/>
            </a:endParaRPr>
          </a:p>
          <a:p>
            <a:pPr marL="0" lvl="0" indent="0" algn="l" rtl="0">
              <a:lnSpc>
                <a:spcPct val="115000"/>
              </a:lnSpc>
              <a:spcBef>
                <a:spcPts val="1200"/>
              </a:spcBef>
              <a:spcAft>
                <a:spcPts val="0"/>
              </a:spcAft>
              <a:buNone/>
            </a:pPr>
            <a:r>
              <a:rPr lang="en">
                <a:solidFill>
                  <a:srgbClr val="212121"/>
                </a:solidFill>
                <a:highlight>
                  <a:srgbClr val="FFFFFF"/>
                </a:highlight>
                <a:latin typeface="Open Sans"/>
                <a:ea typeface="Open Sans"/>
                <a:cs typeface="Open Sans"/>
                <a:sym typeface="Open Sans"/>
              </a:rPr>
              <a:t>Precision = 0.998</a:t>
            </a:r>
            <a:endParaRPr>
              <a:solidFill>
                <a:srgbClr val="212121"/>
              </a:solidFill>
              <a:highlight>
                <a:srgbClr val="FFFFFF"/>
              </a:highlight>
              <a:latin typeface="Open Sans"/>
              <a:ea typeface="Open Sans"/>
              <a:cs typeface="Open Sans"/>
              <a:sym typeface="Open Sans"/>
            </a:endParaRPr>
          </a:p>
          <a:p>
            <a:pPr marL="0" lvl="0" indent="0" algn="l" rtl="0">
              <a:lnSpc>
                <a:spcPct val="115000"/>
              </a:lnSpc>
              <a:spcBef>
                <a:spcPts val="1200"/>
              </a:spcBef>
              <a:spcAft>
                <a:spcPts val="0"/>
              </a:spcAft>
              <a:buNone/>
            </a:pPr>
            <a:r>
              <a:rPr lang="en">
                <a:solidFill>
                  <a:srgbClr val="212121"/>
                </a:solidFill>
                <a:highlight>
                  <a:srgbClr val="FFFFFF"/>
                </a:highlight>
                <a:latin typeface="Open Sans"/>
                <a:ea typeface="Open Sans"/>
                <a:cs typeface="Open Sans"/>
                <a:sym typeface="Open Sans"/>
              </a:rPr>
              <a:t>Recall = 0.97</a:t>
            </a:r>
            <a:endParaRPr>
              <a:solidFill>
                <a:srgbClr val="212121"/>
              </a:solidFill>
              <a:highlight>
                <a:srgbClr val="FFFFFF"/>
              </a:highlight>
              <a:latin typeface="Open Sans"/>
              <a:ea typeface="Open Sans"/>
              <a:cs typeface="Open Sans"/>
              <a:sym typeface="Open Sans"/>
            </a:endParaRPr>
          </a:p>
          <a:p>
            <a:pPr marL="0" lvl="0" indent="0" algn="l" rtl="0">
              <a:lnSpc>
                <a:spcPct val="115000"/>
              </a:lnSpc>
              <a:spcBef>
                <a:spcPts val="1200"/>
              </a:spcBef>
              <a:spcAft>
                <a:spcPts val="0"/>
              </a:spcAft>
              <a:buNone/>
            </a:pPr>
            <a:r>
              <a:rPr lang="en">
                <a:solidFill>
                  <a:srgbClr val="212121"/>
                </a:solidFill>
                <a:highlight>
                  <a:srgbClr val="FFFFFF"/>
                </a:highlight>
                <a:latin typeface="Open Sans"/>
                <a:ea typeface="Open Sans"/>
                <a:cs typeface="Open Sans"/>
                <a:sym typeface="Open Sans"/>
              </a:rPr>
              <a:t>f1 score = 0.983</a:t>
            </a:r>
            <a:endParaRPr>
              <a:solidFill>
                <a:srgbClr val="212121"/>
              </a:solidFill>
              <a:highlight>
                <a:srgbClr val="FFFFFF"/>
              </a:highlight>
              <a:latin typeface="Open Sans"/>
              <a:ea typeface="Open Sans"/>
              <a:cs typeface="Open Sans"/>
              <a:sym typeface="Open Sans"/>
            </a:endParaRPr>
          </a:p>
          <a:p>
            <a:pPr marL="0" lvl="0" indent="0" algn="l" rtl="0">
              <a:lnSpc>
                <a:spcPct val="115000"/>
              </a:lnSpc>
              <a:spcBef>
                <a:spcPts val="1200"/>
              </a:spcBef>
              <a:spcAft>
                <a:spcPts val="0"/>
              </a:spcAft>
              <a:buNone/>
            </a:pPr>
            <a:r>
              <a:rPr lang="en">
                <a:solidFill>
                  <a:srgbClr val="212121"/>
                </a:solidFill>
                <a:highlight>
                  <a:srgbClr val="FFFFFF"/>
                </a:highlight>
                <a:latin typeface="Open Sans"/>
                <a:ea typeface="Open Sans"/>
                <a:cs typeface="Open Sans"/>
                <a:sym typeface="Open Sans"/>
              </a:rPr>
              <a:t>ROC_AUC = 0.984</a:t>
            </a:r>
            <a:endParaRPr>
              <a:solidFill>
                <a:srgbClr val="212121"/>
              </a:solidFill>
              <a:highlight>
                <a:srgbClr val="FFFFFF"/>
              </a:highlight>
              <a:latin typeface="Open Sans"/>
              <a:ea typeface="Open Sans"/>
              <a:cs typeface="Open Sans"/>
              <a:sym typeface="Open Sans"/>
            </a:endParaRPr>
          </a:p>
          <a:p>
            <a:pPr marL="0" lvl="0" indent="0" algn="l" rtl="0">
              <a:spcBef>
                <a:spcPts val="1200"/>
              </a:spcBef>
              <a:spcAft>
                <a:spcPts val="0"/>
              </a:spcAft>
              <a:buNone/>
            </a:pPr>
            <a:endParaRPr>
              <a:latin typeface="Open Sans"/>
              <a:ea typeface="Open Sans"/>
              <a:cs typeface="Open Sans"/>
              <a:sym typeface="Open Sans"/>
            </a:endParaRPr>
          </a:p>
        </p:txBody>
      </p:sp>
      <p:sp>
        <p:nvSpPr>
          <p:cNvPr id="311" name="Google Shape;311;p48"/>
          <p:cNvSpPr txBox="1"/>
          <p:nvPr/>
        </p:nvSpPr>
        <p:spPr>
          <a:xfrm>
            <a:off x="6430100" y="1052325"/>
            <a:ext cx="3346500" cy="2657700"/>
          </a:xfrm>
          <a:prstGeom prst="rect">
            <a:avLst/>
          </a:prstGeom>
          <a:noFill/>
          <a:ln>
            <a:noFill/>
          </a:ln>
        </p:spPr>
        <p:txBody>
          <a:bodyPr spcFirstLastPara="1" wrap="square" lIns="91425" tIns="91425" rIns="91425" bIns="91425" anchor="t" anchorCtr="0">
            <a:noAutofit/>
          </a:bodyPr>
          <a:lstStyle/>
          <a:p>
            <a:pPr marL="0" lvl="0" indent="0" algn="l" rtl="0">
              <a:lnSpc>
                <a:spcPct val="183000"/>
              </a:lnSpc>
              <a:spcBef>
                <a:spcPts val="0"/>
              </a:spcBef>
              <a:spcAft>
                <a:spcPts val="0"/>
              </a:spcAft>
              <a:buNone/>
            </a:pPr>
            <a:r>
              <a:rPr lang="en" b="1">
                <a:solidFill>
                  <a:srgbClr val="212121"/>
                </a:solidFill>
                <a:highlight>
                  <a:srgbClr val="FFFFFF"/>
                </a:highlight>
                <a:latin typeface="Open Sans"/>
                <a:ea typeface="Open Sans"/>
                <a:cs typeface="Open Sans"/>
                <a:sym typeface="Open Sans"/>
              </a:rPr>
              <a:t>Logistic (sigmoid)</a:t>
            </a:r>
            <a:endParaRPr b="1">
              <a:solidFill>
                <a:srgbClr val="212121"/>
              </a:solidFill>
              <a:highlight>
                <a:srgbClr val="FFFFFF"/>
              </a:highlight>
              <a:latin typeface="Open Sans"/>
              <a:ea typeface="Open Sans"/>
              <a:cs typeface="Open Sans"/>
              <a:sym typeface="Open Sans"/>
            </a:endParaRPr>
          </a:p>
          <a:p>
            <a:pPr marL="0" lvl="0" indent="0" algn="l" rtl="0">
              <a:lnSpc>
                <a:spcPct val="183000"/>
              </a:lnSpc>
              <a:spcBef>
                <a:spcPts val="0"/>
              </a:spcBef>
              <a:spcAft>
                <a:spcPts val="0"/>
              </a:spcAft>
              <a:buNone/>
            </a:pPr>
            <a:r>
              <a:rPr lang="en">
                <a:solidFill>
                  <a:srgbClr val="212121"/>
                </a:solidFill>
                <a:highlight>
                  <a:srgbClr val="FFFFFF"/>
                </a:highlight>
                <a:latin typeface="Open Sans"/>
                <a:ea typeface="Open Sans"/>
                <a:cs typeface="Open Sans"/>
                <a:sym typeface="Open Sans"/>
              </a:rPr>
              <a:t>Precision = 0.9984</a:t>
            </a:r>
            <a:endParaRPr>
              <a:solidFill>
                <a:srgbClr val="212121"/>
              </a:solidFill>
              <a:highlight>
                <a:srgbClr val="FFFFFF"/>
              </a:highlight>
              <a:latin typeface="Open Sans"/>
              <a:ea typeface="Open Sans"/>
              <a:cs typeface="Open Sans"/>
              <a:sym typeface="Open Sans"/>
            </a:endParaRPr>
          </a:p>
          <a:p>
            <a:pPr marL="0" lvl="0" indent="0" algn="l" rtl="0">
              <a:lnSpc>
                <a:spcPct val="183000"/>
              </a:lnSpc>
              <a:spcBef>
                <a:spcPts val="0"/>
              </a:spcBef>
              <a:spcAft>
                <a:spcPts val="0"/>
              </a:spcAft>
              <a:buNone/>
            </a:pPr>
            <a:r>
              <a:rPr lang="en">
                <a:solidFill>
                  <a:srgbClr val="212121"/>
                </a:solidFill>
                <a:highlight>
                  <a:srgbClr val="FFFFFF"/>
                </a:highlight>
                <a:latin typeface="Open Sans"/>
                <a:ea typeface="Open Sans"/>
                <a:cs typeface="Open Sans"/>
                <a:sym typeface="Open Sans"/>
              </a:rPr>
              <a:t>Recall = 0.9701</a:t>
            </a:r>
            <a:endParaRPr>
              <a:solidFill>
                <a:srgbClr val="212121"/>
              </a:solidFill>
              <a:highlight>
                <a:srgbClr val="FFFFFF"/>
              </a:highlight>
              <a:latin typeface="Open Sans"/>
              <a:ea typeface="Open Sans"/>
              <a:cs typeface="Open Sans"/>
              <a:sym typeface="Open Sans"/>
            </a:endParaRPr>
          </a:p>
          <a:p>
            <a:pPr marL="0" lvl="0" indent="0" algn="l" rtl="0">
              <a:lnSpc>
                <a:spcPct val="183000"/>
              </a:lnSpc>
              <a:spcBef>
                <a:spcPts val="0"/>
              </a:spcBef>
              <a:spcAft>
                <a:spcPts val="0"/>
              </a:spcAft>
              <a:buNone/>
            </a:pPr>
            <a:r>
              <a:rPr lang="en">
                <a:solidFill>
                  <a:srgbClr val="212121"/>
                </a:solidFill>
                <a:highlight>
                  <a:srgbClr val="FFFFFF"/>
                </a:highlight>
                <a:latin typeface="Open Sans"/>
                <a:ea typeface="Open Sans"/>
                <a:cs typeface="Open Sans"/>
                <a:sym typeface="Open Sans"/>
              </a:rPr>
              <a:t>f1 score = 0.9834</a:t>
            </a:r>
            <a:endParaRPr>
              <a:solidFill>
                <a:srgbClr val="212121"/>
              </a:solidFill>
              <a:highlight>
                <a:srgbClr val="FFFFFF"/>
              </a:highlight>
              <a:latin typeface="Open Sans"/>
              <a:ea typeface="Open Sans"/>
              <a:cs typeface="Open Sans"/>
              <a:sym typeface="Open Sans"/>
            </a:endParaRPr>
          </a:p>
          <a:p>
            <a:pPr marL="0" lvl="0" indent="0" algn="l" rtl="0">
              <a:lnSpc>
                <a:spcPct val="183000"/>
              </a:lnSpc>
              <a:spcBef>
                <a:spcPts val="0"/>
              </a:spcBef>
              <a:spcAft>
                <a:spcPts val="0"/>
              </a:spcAft>
              <a:buNone/>
            </a:pPr>
            <a:r>
              <a:rPr lang="en">
                <a:solidFill>
                  <a:srgbClr val="212121"/>
                </a:solidFill>
                <a:highlight>
                  <a:srgbClr val="FFFFFF"/>
                </a:highlight>
                <a:latin typeface="Open Sans"/>
                <a:ea typeface="Open Sans"/>
                <a:cs typeface="Open Sans"/>
                <a:sym typeface="Open Sans"/>
              </a:rPr>
              <a:t>ROC_AUC = 0.9842</a:t>
            </a:r>
            <a:endParaRPr>
              <a:latin typeface="Open Sans"/>
              <a:ea typeface="Open Sans"/>
              <a:cs typeface="Open Sans"/>
              <a:sym typeface="Open Sans"/>
            </a:endParaRPr>
          </a:p>
        </p:txBody>
      </p:sp>
      <p:sp>
        <p:nvSpPr>
          <p:cNvPr id="312" name="Google Shape;312;p48"/>
          <p:cNvSpPr txBox="1"/>
          <p:nvPr/>
        </p:nvSpPr>
        <p:spPr>
          <a:xfrm>
            <a:off x="1797025" y="3529850"/>
            <a:ext cx="528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                      Optimum Activation function = ReLU</a:t>
            </a:r>
            <a:endParaRPr>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9"/>
          <p:cNvSpPr txBox="1">
            <a:spLocks noGrp="1"/>
          </p:cNvSpPr>
          <p:nvPr>
            <p:ph type="title"/>
          </p:nvPr>
        </p:nvSpPr>
        <p:spPr>
          <a:xfrm>
            <a:off x="311700" y="31667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solidFill>
                  <a:srgbClr val="63A600"/>
                </a:solidFill>
              </a:rPr>
              <a:t>Different Solvers</a:t>
            </a:r>
            <a:endParaRPr sz="2400">
              <a:solidFill>
                <a:srgbClr val="63A600"/>
              </a:solidFill>
            </a:endParaRPr>
          </a:p>
        </p:txBody>
      </p:sp>
      <p:sp>
        <p:nvSpPr>
          <p:cNvPr id="318" name="Google Shape;318;p49"/>
          <p:cNvSpPr txBox="1">
            <a:spLocks noGrp="1"/>
          </p:cNvSpPr>
          <p:nvPr>
            <p:ph type="body" idx="1"/>
          </p:nvPr>
        </p:nvSpPr>
        <p:spPr>
          <a:xfrm>
            <a:off x="311700" y="1136725"/>
            <a:ext cx="27927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212121"/>
                </a:solidFill>
                <a:highlight>
                  <a:srgbClr val="FFFFFF"/>
                </a:highlight>
              </a:rPr>
              <a:t>Adam</a:t>
            </a:r>
            <a:endParaRPr sz="1400" b="1">
              <a:solidFill>
                <a:srgbClr val="212121"/>
              </a:solidFill>
              <a:highlight>
                <a:srgbClr val="FFFFFF"/>
              </a:highlight>
            </a:endParaRPr>
          </a:p>
          <a:p>
            <a:pPr marL="0" lvl="0" indent="0" algn="l" rtl="0">
              <a:spcBef>
                <a:spcPts val="1200"/>
              </a:spcBef>
              <a:spcAft>
                <a:spcPts val="0"/>
              </a:spcAft>
              <a:buNone/>
            </a:pPr>
            <a:r>
              <a:rPr lang="en" sz="1400">
                <a:solidFill>
                  <a:srgbClr val="212121"/>
                </a:solidFill>
                <a:highlight>
                  <a:srgbClr val="FFFFFF"/>
                </a:highlight>
              </a:rPr>
              <a:t>Precision = 0.9984</a:t>
            </a:r>
            <a:endParaRPr sz="1400">
              <a:solidFill>
                <a:srgbClr val="212121"/>
              </a:solidFill>
              <a:highlight>
                <a:srgbClr val="FFFFFF"/>
              </a:highlight>
            </a:endParaRPr>
          </a:p>
          <a:p>
            <a:pPr marL="0" lvl="0" indent="0" algn="l" rtl="0">
              <a:spcBef>
                <a:spcPts val="1200"/>
              </a:spcBef>
              <a:spcAft>
                <a:spcPts val="0"/>
              </a:spcAft>
              <a:buNone/>
            </a:pPr>
            <a:r>
              <a:rPr lang="en" sz="1400">
                <a:solidFill>
                  <a:srgbClr val="212121"/>
                </a:solidFill>
                <a:highlight>
                  <a:srgbClr val="FFFFFF"/>
                </a:highlight>
              </a:rPr>
              <a:t>Recall = 0.9771</a:t>
            </a:r>
            <a:endParaRPr sz="1400">
              <a:solidFill>
                <a:srgbClr val="212121"/>
              </a:solidFill>
              <a:highlight>
                <a:srgbClr val="FFFFFF"/>
              </a:highlight>
            </a:endParaRPr>
          </a:p>
          <a:p>
            <a:pPr marL="0" lvl="0" indent="0" algn="l" rtl="0">
              <a:spcBef>
                <a:spcPts val="1200"/>
              </a:spcBef>
              <a:spcAft>
                <a:spcPts val="0"/>
              </a:spcAft>
              <a:buNone/>
            </a:pPr>
            <a:r>
              <a:rPr lang="en" sz="1400">
                <a:solidFill>
                  <a:srgbClr val="212121"/>
                </a:solidFill>
                <a:highlight>
                  <a:srgbClr val="FFFFFF"/>
                </a:highlight>
              </a:rPr>
              <a:t>f1 score = 0.987</a:t>
            </a:r>
            <a:endParaRPr sz="1400">
              <a:solidFill>
                <a:srgbClr val="212121"/>
              </a:solidFill>
              <a:highlight>
                <a:srgbClr val="FFFFFF"/>
              </a:highlight>
            </a:endParaRPr>
          </a:p>
          <a:p>
            <a:pPr marL="0" lvl="0" indent="0" algn="l" rtl="0">
              <a:spcBef>
                <a:spcPts val="1200"/>
              </a:spcBef>
              <a:spcAft>
                <a:spcPts val="1200"/>
              </a:spcAft>
              <a:buNone/>
            </a:pPr>
            <a:r>
              <a:rPr lang="en" sz="1400">
                <a:solidFill>
                  <a:srgbClr val="212121"/>
                </a:solidFill>
                <a:highlight>
                  <a:srgbClr val="FFFFFF"/>
                </a:highlight>
              </a:rPr>
              <a:t>ROC_AUC = 0.9861</a:t>
            </a:r>
            <a:endParaRPr sz="1400"/>
          </a:p>
        </p:txBody>
      </p:sp>
      <p:sp>
        <p:nvSpPr>
          <p:cNvPr id="319" name="Google Shape;319;p49"/>
          <p:cNvSpPr txBox="1"/>
          <p:nvPr/>
        </p:nvSpPr>
        <p:spPr>
          <a:xfrm>
            <a:off x="2754275" y="1136725"/>
            <a:ext cx="3837300" cy="3237300"/>
          </a:xfrm>
          <a:prstGeom prst="rect">
            <a:avLst/>
          </a:prstGeom>
          <a:noFill/>
          <a:ln>
            <a:noFill/>
          </a:ln>
        </p:spPr>
        <p:txBody>
          <a:bodyPr spcFirstLastPara="1" wrap="square" lIns="91425" tIns="91425" rIns="91425" bIns="91425" anchor="t" anchorCtr="0">
            <a:noAutofit/>
          </a:bodyPr>
          <a:lstStyle/>
          <a:p>
            <a:pPr marL="0" lvl="0" indent="0" algn="l" rtl="0">
              <a:lnSpc>
                <a:spcPct val="183000"/>
              </a:lnSpc>
              <a:spcBef>
                <a:spcPts val="0"/>
              </a:spcBef>
              <a:spcAft>
                <a:spcPts val="0"/>
              </a:spcAft>
              <a:buNone/>
            </a:pPr>
            <a:r>
              <a:rPr lang="en" b="1">
                <a:solidFill>
                  <a:srgbClr val="212121"/>
                </a:solidFill>
                <a:highlight>
                  <a:srgbClr val="FFFFFF"/>
                </a:highlight>
                <a:latin typeface="Open Sans"/>
                <a:ea typeface="Open Sans"/>
                <a:cs typeface="Open Sans"/>
                <a:sym typeface="Open Sans"/>
              </a:rPr>
              <a:t>Stochastic Gradient Descent</a:t>
            </a:r>
            <a:endParaRPr b="1">
              <a:solidFill>
                <a:srgbClr val="212121"/>
              </a:solidFill>
              <a:highlight>
                <a:srgbClr val="FFFFFF"/>
              </a:highlight>
              <a:latin typeface="Open Sans"/>
              <a:ea typeface="Open Sans"/>
              <a:cs typeface="Open Sans"/>
              <a:sym typeface="Open Sans"/>
            </a:endParaRPr>
          </a:p>
          <a:p>
            <a:pPr marL="0" lvl="0" indent="0" algn="l" rtl="0">
              <a:lnSpc>
                <a:spcPct val="183000"/>
              </a:lnSpc>
              <a:spcBef>
                <a:spcPts val="0"/>
              </a:spcBef>
              <a:spcAft>
                <a:spcPts val="0"/>
              </a:spcAft>
              <a:buNone/>
            </a:pPr>
            <a:r>
              <a:rPr lang="en">
                <a:solidFill>
                  <a:srgbClr val="212121"/>
                </a:solidFill>
                <a:highlight>
                  <a:srgbClr val="FFFFFF"/>
                </a:highlight>
                <a:latin typeface="Open Sans"/>
                <a:ea typeface="Open Sans"/>
                <a:cs typeface="Open Sans"/>
                <a:sym typeface="Open Sans"/>
              </a:rPr>
              <a:t>Precision = 0.999</a:t>
            </a:r>
            <a:endParaRPr>
              <a:solidFill>
                <a:srgbClr val="212121"/>
              </a:solidFill>
              <a:highlight>
                <a:srgbClr val="FFFFFF"/>
              </a:highlight>
              <a:latin typeface="Open Sans"/>
              <a:ea typeface="Open Sans"/>
              <a:cs typeface="Open Sans"/>
              <a:sym typeface="Open Sans"/>
            </a:endParaRPr>
          </a:p>
          <a:p>
            <a:pPr marL="0" lvl="0" indent="0" algn="l" rtl="0">
              <a:lnSpc>
                <a:spcPct val="183000"/>
              </a:lnSpc>
              <a:spcBef>
                <a:spcPts val="0"/>
              </a:spcBef>
              <a:spcAft>
                <a:spcPts val="0"/>
              </a:spcAft>
              <a:buNone/>
            </a:pPr>
            <a:r>
              <a:rPr lang="en">
                <a:solidFill>
                  <a:srgbClr val="212121"/>
                </a:solidFill>
                <a:highlight>
                  <a:srgbClr val="FFFFFF"/>
                </a:highlight>
                <a:latin typeface="Open Sans"/>
                <a:ea typeface="Open Sans"/>
                <a:cs typeface="Open Sans"/>
                <a:sym typeface="Open Sans"/>
              </a:rPr>
              <a:t>Recall = 0.9986</a:t>
            </a:r>
            <a:endParaRPr>
              <a:solidFill>
                <a:srgbClr val="212121"/>
              </a:solidFill>
              <a:highlight>
                <a:srgbClr val="FFFFFF"/>
              </a:highlight>
              <a:latin typeface="Open Sans"/>
              <a:ea typeface="Open Sans"/>
              <a:cs typeface="Open Sans"/>
              <a:sym typeface="Open Sans"/>
            </a:endParaRPr>
          </a:p>
          <a:p>
            <a:pPr marL="0" lvl="0" indent="0" algn="l" rtl="0">
              <a:lnSpc>
                <a:spcPct val="183000"/>
              </a:lnSpc>
              <a:spcBef>
                <a:spcPts val="0"/>
              </a:spcBef>
              <a:spcAft>
                <a:spcPts val="0"/>
              </a:spcAft>
              <a:buNone/>
            </a:pPr>
            <a:r>
              <a:rPr lang="en">
                <a:solidFill>
                  <a:srgbClr val="212121"/>
                </a:solidFill>
                <a:highlight>
                  <a:srgbClr val="FFFFFF"/>
                </a:highlight>
                <a:latin typeface="Open Sans"/>
                <a:ea typeface="Open Sans"/>
                <a:cs typeface="Open Sans"/>
                <a:sym typeface="Open Sans"/>
              </a:rPr>
              <a:t>f1 score = 0.9987</a:t>
            </a:r>
            <a:endParaRPr>
              <a:solidFill>
                <a:srgbClr val="212121"/>
              </a:solidFill>
              <a:highlight>
                <a:srgbClr val="FFFFFF"/>
              </a:highlight>
              <a:latin typeface="Open Sans"/>
              <a:ea typeface="Open Sans"/>
              <a:cs typeface="Open Sans"/>
              <a:sym typeface="Open Sans"/>
            </a:endParaRPr>
          </a:p>
          <a:p>
            <a:pPr marL="0" lvl="0" indent="0" algn="l" rtl="0">
              <a:lnSpc>
                <a:spcPct val="183000"/>
              </a:lnSpc>
              <a:spcBef>
                <a:spcPts val="0"/>
              </a:spcBef>
              <a:spcAft>
                <a:spcPts val="0"/>
              </a:spcAft>
              <a:buNone/>
            </a:pPr>
            <a:r>
              <a:rPr lang="en">
                <a:solidFill>
                  <a:srgbClr val="212121"/>
                </a:solidFill>
                <a:highlight>
                  <a:srgbClr val="FFFFFF"/>
                </a:highlight>
                <a:latin typeface="Open Sans"/>
                <a:ea typeface="Open Sans"/>
                <a:cs typeface="Open Sans"/>
                <a:sym typeface="Open Sans"/>
              </a:rPr>
              <a:t>ROC_AUC = 0.9826</a:t>
            </a:r>
            <a:endParaRPr>
              <a:latin typeface="Open Sans"/>
              <a:ea typeface="Open Sans"/>
              <a:cs typeface="Open Sans"/>
              <a:sym typeface="Open Sans"/>
            </a:endParaRPr>
          </a:p>
        </p:txBody>
      </p:sp>
      <p:sp>
        <p:nvSpPr>
          <p:cNvPr id="320" name="Google Shape;320;p49"/>
          <p:cNvSpPr txBox="1"/>
          <p:nvPr/>
        </p:nvSpPr>
        <p:spPr>
          <a:xfrm>
            <a:off x="5739825" y="1136725"/>
            <a:ext cx="3367500" cy="3173100"/>
          </a:xfrm>
          <a:prstGeom prst="rect">
            <a:avLst/>
          </a:prstGeom>
          <a:noFill/>
          <a:ln>
            <a:noFill/>
          </a:ln>
        </p:spPr>
        <p:txBody>
          <a:bodyPr spcFirstLastPara="1" wrap="square" lIns="91425" tIns="91425" rIns="91425" bIns="91425" anchor="t" anchorCtr="0">
            <a:noAutofit/>
          </a:bodyPr>
          <a:lstStyle/>
          <a:p>
            <a:pPr marL="0" lvl="0" indent="0" algn="l" rtl="0">
              <a:lnSpc>
                <a:spcPct val="183000"/>
              </a:lnSpc>
              <a:spcBef>
                <a:spcPts val="0"/>
              </a:spcBef>
              <a:spcAft>
                <a:spcPts val="0"/>
              </a:spcAft>
              <a:buNone/>
            </a:pPr>
            <a:r>
              <a:rPr lang="en" b="1">
                <a:solidFill>
                  <a:srgbClr val="212121"/>
                </a:solidFill>
                <a:highlight>
                  <a:srgbClr val="FFFFFF"/>
                </a:highlight>
                <a:latin typeface="Open Sans"/>
                <a:ea typeface="Open Sans"/>
                <a:cs typeface="Open Sans"/>
                <a:sym typeface="Open Sans"/>
              </a:rPr>
              <a:t>Light- memory BFGS</a:t>
            </a:r>
            <a:endParaRPr b="1">
              <a:solidFill>
                <a:srgbClr val="212121"/>
              </a:solidFill>
              <a:highlight>
                <a:srgbClr val="FFFFFF"/>
              </a:highlight>
              <a:latin typeface="Open Sans"/>
              <a:ea typeface="Open Sans"/>
              <a:cs typeface="Open Sans"/>
              <a:sym typeface="Open Sans"/>
            </a:endParaRPr>
          </a:p>
          <a:p>
            <a:pPr marL="0" lvl="0" indent="0" algn="l" rtl="0">
              <a:lnSpc>
                <a:spcPct val="183000"/>
              </a:lnSpc>
              <a:spcBef>
                <a:spcPts val="0"/>
              </a:spcBef>
              <a:spcAft>
                <a:spcPts val="0"/>
              </a:spcAft>
              <a:buNone/>
            </a:pPr>
            <a:r>
              <a:rPr lang="en">
                <a:solidFill>
                  <a:srgbClr val="212121"/>
                </a:solidFill>
                <a:highlight>
                  <a:srgbClr val="FFFFFF"/>
                </a:highlight>
                <a:latin typeface="Open Sans"/>
                <a:ea typeface="Open Sans"/>
                <a:cs typeface="Open Sans"/>
                <a:sym typeface="Open Sans"/>
              </a:rPr>
              <a:t>Precision = 0.9984</a:t>
            </a:r>
            <a:endParaRPr>
              <a:solidFill>
                <a:srgbClr val="212121"/>
              </a:solidFill>
              <a:highlight>
                <a:srgbClr val="FFFFFF"/>
              </a:highlight>
              <a:latin typeface="Open Sans"/>
              <a:ea typeface="Open Sans"/>
              <a:cs typeface="Open Sans"/>
              <a:sym typeface="Open Sans"/>
            </a:endParaRPr>
          </a:p>
          <a:p>
            <a:pPr marL="0" lvl="0" indent="0" algn="l" rtl="0">
              <a:lnSpc>
                <a:spcPct val="183000"/>
              </a:lnSpc>
              <a:spcBef>
                <a:spcPts val="0"/>
              </a:spcBef>
              <a:spcAft>
                <a:spcPts val="0"/>
              </a:spcAft>
              <a:buNone/>
            </a:pPr>
            <a:r>
              <a:rPr lang="en">
                <a:solidFill>
                  <a:srgbClr val="212121"/>
                </a:solidFill>
                <a:highlight>
                  <a:srgbClr val="FFFFFF"/>
                </a:highlight>
                <a:latin typeface="Open Sans"/>
                <a:ea typeface="Open Sans"/>
                <a:cs typeface="Open Sans"/>
                <a:sym typeface="Open Sans"/>
              </a:rPr>
              <a:t>Recall = 0.901</a:t>
            </a:r>
            <a:endParaRPr>
              <a:solidFill>
                <a:srgbClr val="212121"/>
              </a:solidFill>
              <a:highlight>
                <a:srgbClr val="FFFFFF"/>
              </a:highlight>
              <a:latin typeface="Open Sans"/>
              <a:ea typeface="Open Sans"/>
              <a:cs typeface="Open Sans"/>
              <a:sym typeface="Open Sans"/>
            </a:endParaRPr>
          </a:p>
          <a:p>
            <a:pPr marL="0" lvl="0" indent="0" algn="l" rtl="0">
              <a:lnSpc>
                <a:spcPct val="183000"/>
              </a:lnSpc>
              <a:spcBef>
                <a:spcPts val="0"/>
              </a:spcBef>
              <a:spcAft>
                <a:spcPts val="0"/>
              </a:spcAft>
              <a:buNone/>
            </a:pPr>
            <a:r>
              <a:rPr lang="en">
                <a:solidFill>
                  <a:srgbClr val="212121"/>
                </a:solidFill>
                <a:highlight>
                  <a:srgbClr val="FFFFFF"/>
                </a:highlight>
                <a:latin typeface="Open Sans"/>
                <a:ea typeface="Open Sans"/>
                <a:cs typeface="Open Sans"/>
                <a:sym typeface="Open Sans"/>
              </a:rPr>
              <a:t>f1 score = 0.9464</a:t>
            </a:r>
            <a:endParaRPr>
              <a:solidFill>
                <a:srgbClr val="212121"/>
              </a:solidFill>
              <a:highlight>
                <a:srgbClr val="FFFFFF"/>
              </a:highlight>
              <a:latin typeface="Open Sans"/>
              <a:ea typeface="Open Sans"/>
              <a:cs typeface="Open Sans"/>
              <a:sym typeface="Open Sans"/>
            </a:endParaRPr>
          </a:p>
          <a:p>
            <a:pPr marL="0" lvl="0" indent="0" algn="l" rtl="0">
              <a:lnSpc>
                <a:spcPct val="183000"/>
              </a:lnSpc>
              <a:spcBef>
                <a:spcPts val="0"/>
              </a:spcBef>
              <a:spcAft>
                <a:spcPts val="0"/>
              </a:spcAft>
              <a:buNone/>
            </a:pPr>
            <a:r>
              <a:rPr lang="en">
                <a:solidFill>
                  <a:srgbClr val="212121"/>
                </a:solidFill>
                <a:highlight>
                  <a:srgbClr val="FFFFFF"/>
                </a:highlight>
                <a:latin typeface="Open Sans"/>
                <a:ea typeface="Open Sans"/>
                <a:cs typeface="Open Sans"/>
                <a:sym typeface="Open Sans"/>
              </a:rPr>
              <a:t>ROC_AUC = 0.937</a:t>
            </a:r>
            <a:endParaRPr>
              <a:latin typeface="Open Sans"/>
              <a:ea typeface="Open Sans"/>
              <a:cs typeface="Open Sans"/>
              <a:sym typeface="Open Sans"/>
            </a:endParaRPr>
          </a:p>
        </p:txBody>
      </p:sp>
      <p:sp>
        <p:nvSpPr>
          <p:cNvPr id="321" name="Google Shape;321;p49"/>
          <p:cNvSpPr txBox="1"/>
          <p:nvPr/>
        </p:nvSpPr>
        <p:spPr>
          <a:xfrm>
            <a:off x="1552225" y="3839250"/>
            <a:ext cx="5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                        Optimum Solver = SGD</a:t>
            </a:r>
            <a:endParaRPr>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33000"/>
              <a:buNone/>
            </a:pPr>
            <a:r>
              <a:rPr lang="en" sz="3000">
                <a:solidFill>
                  <a:srgbClr val="029AED"/>
                </a:solidFill>
              </a:rPr>
              <a:t>Performance of Neural Network on test data with above values</a:t>
            </a:r>
            <a:endParaRPr sz="3000">
              <a:solidFill>
                <a:srgbClr val="029AED"/>
              </a:solidFill>
            </a:endParaRPr>
          </a:p>
        </p:txBody>
      </p:sp>
      <p:sp>
        <p:nvSpPr>
          <p:cNvPr id="327" name="Google Shape;327;p5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2400">
                <a:solidFill>
                  <a:srgbClr val="212121"/>
                </a:solidFill>
                <a:highlight>
                  <a:srgbClr val="FFFFFE"/>
                </a:highlight>
              </a:rPr>
              <a:t>Accuracy = 0.9986</a:t>
            </a:r>
            <a:endParaRPr sz="2400">
              <a:solidFill>
                <a:srgbClr val="212121"/>
              </a:solidFill>
              <a:highlight>
                <a:srgbClr val="FFFFFE"/>
              </a:highlight>
            </a:endParaRPr>
          </a:p>
          <a:p>
            <a:pPr marL="0" lvl="0" indent="0" algn="l" rtl="0">
              <a:lnSpc>
                <a:spcPct val="135714"/>
              </a:lnSpc>
              <a:spcBef>
                <a:spcPts val="0"/>
              </a:spcBef>
              <a:spcAft>
                <a:spcPts val="0"/>
              </a:spcAft>
              <a:buNone/>
            </a:pPr>
            <a:r>
              <a:rPr lang="en" sz="2400">
                <a:solidFill>
                  <a:srgbClr val="212121"/>
                </a:solidFill>
                <a:highlight>
                  <a:srgbClr val="FFFFFE"/>
                </a:highlight>
              </a:rPr>
              <a:t>Precision = 0.9989</a:t>
            </a:r>
            <a:endParaRPr sz="2400">
              <a:solidFill>
                <a:srgbClr val="212121"/>
              </a:solidFill>
              <a:highlight>
                <a:srgbClr val="FFFFFE"/>
              </a:highlight>
            </a:endParaRPr>
          </a:p>
          <a:p>
            <a:pPr marL="0" lvl="0" indent="0" algn="l" rtl="0">
              <a:lnSpc>
                <a:spcPct val="135714"/>
              </a:lnSpc>
              <a:spcBef>
                <a:spcPts val="0"/>
              </a:spcBef>
              <a:spcAft>
                <a:spcPts val="0"/>
              </a:spcAft>
              <a:buNone/>
            </a:pPr>
            <a:r>
              <a:rPr lang="en" sz="2400">
                <a:solidFill>
                  <a:srgbClr val="212121"/>
                </a:solidFill>
                <a:highlight>
                  <a:srgbClr val="FFFFFE"/>
                </a:highlight>
              </a:rPr>
              <a:t>Recall = 0.9986</a:t>
            </a:r>
            <a:endParaRPr sz="2400">
              <a:solidFill>
                <a:srgbClr val="212121"/>
              </a:solidFill>
              <a:highlight>
                <a:srgbClr val="FFFFFE"/>
              </a:highlight>
            </a:endParaRPr>
          </a:p>
          <a:p>
            <a:pPr marL="0" lvl="0" indent="0" algn="l" rtl="0">
              <a:lnSpc>
                <a:spcPct val="135714"/>
              </a:lnSpc>
              <a:spcBef>
                <a:spcPts val="0"/>
              </a:spcBef>
              <a:spcAft>
                <a:spcPts val="0"/>
              </a:spcAft>
              <a:buNone/>
            </a:pPr>
            <a:r>
              <a:rPr lang="en" sz="2400">
                <a:solidFill>
                  <a:srgbClr val="212121"/>
                </a:solidFill>
                <a:highlight>
                  <a:srgbClr val="FFFFFE"/>
                </a:highlight>
              </a:rPr>
              <a:t>f1 score = 0.9987</a:t>
            </a:r>
            <a:endParaRPr sz="2400">
              <a:solidFill>
                <a:srgbClr val="212121"/>
              </a:solidFill>
              <a:highlight>
                <a:srgbClr val="FFFFFE"/>
              </a:highlight>
            </a:endParaRPr>
          </a:p>
          <a:p>
            <a:pPr marL="0" lvl="0" indent="0" algn="l" rtl="0">
              <a:lnSpc>
                <a:spcPct val="135714"/>
              </a:lnSpc>
              <a:spcBef>
                <a:spcPts val="0"/>
              </a:spcBef>
              <a:spcAft>
                <a:spcPts val="0"/>
              </a:spcAft>
              <a:buNone/>
            </a:pPr>
            <a:r>
              <a:rPr lang="en" sz="2400">
                <a:solidFill>
                  <a:srgbClr val="212121"/>
                </a:solidFill>
                <a:highlight>
                  <a:srgbClr val="FFFFFE"/>
                </a:highlight>
              </a:rPr>
              <a:t>ROC_AUC = 0.9576</a:t>
            </a:r>
            <a:endParaRPr sz="2400">
              <a:solidFill>
                <a:srgbClr val="212121"/>
              </a:solidFill>
              <a:highlight>
                <a:srgbClr val="FFFFFE"/>
              </a:highlight>
            </a:endParaRPr>
          </a:p>
          <a:p>
            <a:pPr marL="0" lvl="0" indent="0" algn="l" rtl="0">
              <a:spcBef>
                <a:spcPts val="0"/>
              </a:spcBef>
              <a:spcAft>
                <a:spcPts val="1200"/>
              </a:spcAft>
              <a:buNone/>
            </a:pPr>
            <a:endParaRPr sz="2400">
              <a:solidFill>
                <a:srgbClr val="212121"/>
              </a:solidFill>
              <a:highlight>
                <a:srgbClr val="FFFFFF"/>
              </a:highlight>
            </a:endParaRPr>
          </a:p>
        </p:txBody>
      </p:sp>
      <p:pic>
        <p:nvPicPr>
          <p:cNvPr id="328" name="Google Shape;328;p50"/>
          <p:cNvPicPr preferRelativeResize="0"/>
          <p:nvPr/>
        </p:nvPicPr>
        <p:blipFill rotWithShape="1">
          <a:blip r:embed="rId3">
            <a:alphaModFix/>
          </a:blip>
          <a:srcRect r="-6010"/>
          <a:stretch/>
        </p:blipFill>
        <p:spPr>
          <a:xfrm>
            <a:off x="5042650" y="1152425"/>
            <a:ext cx="3789650" cy="3302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Comparing models on the basis of f1 score on test data</a:t>
            </a:r>
            <a:endParaRPr/>
          </a:p>
        </p:txBody>
      </p:sp>
      <p:sp>
        <p:nvSpPr>
          <p:cNvPr id="334" name="Google Shape;334;p5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Neural Network (0.9987)</a:t>
            </a:r>
            <a:endParaRPr/>
          </a:p>
          <a:p>
            <a:pPr marL="457200" lvl="0" indent="-342900" algn="l" rtl="0">
              <a:spcBef>
                <a:spcPts val="0"/>
              </a:spcBef>
              <a:spcAft>
                <a:spcPts val="0"/>
              </a:spcAft>
              <a:buSzPts val="1800"/>
              <a:buAutoNum type="arabicPeriod"/>
            </a:pPr>
            <a:r>
              <a:rPr lang="en"/>
              <a:t>AdaBoost (0.8333)</a:t>
            </a:r>
            <a:endParaRPr/>
          </a:p>
          <a:p>
            <a:pPr marL="457200" lvl="0" indent="-342900" algn="l" rtl="0">
              <a:spcBef>
                <a:spcPts val="0"/>
              </a:spcBef>
              <a:spcAft>
                <a:spcPts val="0"/>
              </a:spcAft>
              <a:buSzPts val="1800"/>
              <a:buAutoNum type="arabicPeriod"/>
            </a:pPr>
            <a:r>
              <a:rPr lang="en"/>
              <a:t>Random Forest (0.8295)</a:t>
            </a:r>
            <a:endParaRPr/>
          </a:p>
          <a:p>
            <a:pPr marL="457200" lvl="0" indent="-342900" algn="l" rtl="0">
              <a:spcBef>
                <a:spcPts val="0"/>
              </a:spcBef>
              <a:spcAft>
                <a:spcPts val="0"/>
              </a:spcAft>
              <a:buSzPts val="1800"/>
              <a:buAutoNum type="arabicPeriod"/>
            </a:pPr>
            <a:r>
              <a:rPr lang="en"/>
              <a:t>SVM (0.7586)</a:t>
            </a:r>
            <a:endParaRPr/>
          </a:p>
          <a:p>
            <a:pPr marL="457200" lvl="0" indent="-342900" algn="l" rtl="0">
              <a:spcBef>
                <a:spcPts val="0"/>
              </a:spcBef>
              <a:spcAft>
                <a:spcPts val="0"/>
              </a:spcAft>
              <a:buSzPts val="1800"/>
              <a:buAutoNum type="arabicPeriod"/>
            </a:pPr>
            <a:r>
              <a:rPr lang="en"/>
              <a:t>Logistic Regression (0.7126)</a:t>
            </a:r>
            <a:endParaRPr sz="4000" b="1"/>
          </a:p>
          <a:p>
            <a:pPr marL="457200" lvl="0" indent="0" algn="l" rtl="0">
              <a:spcBef>
                <a:spcPts val="1200"/>
              </a:spcBef>
              <a:spcAft>
                <a:spcPts val="1200"/>
              </a:spcAft>
              <a:buNone/>
            </a:pPr>
            <a:endParaRPr sz="1300" b="1"/>
          </a:p>
        </p:txBody>
      </p:sp>
      <p:pic>
        <p:nvPicPr>
          <p:cNvPr id="335" name="Google Shape;335;p51"/>
          <p:cNvPicPr preferRelativeResize="0"/>
          <p:nvPr/>
        </p:nvPicPr>
        <p:blipFill>
          <a:blip r:embed="rId3">
            <a:alphaModFix/>
          </a:blip>
          <a:stretch>
            <a:fillRect/>
          </a:stretch>
        </p:blipFill>
        <p:spPr>
          <a:xfrm>
            <a:off x="4031125" y="1051150"/>
            <a:ext cx="4656300" cy="362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242950"/>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About The Dataset</a:t>
            </a:r>
            <a:endParaRPr/>
          </a:p>
        </p:txBody>
      </p:sp>
      <p:sp>
        <p:nvSpPr>
          <p:cNvPr id="85" name="Google Shape;85;p16"/>
          <p:cNvSpPr txBox="1">
            <a:spLocks noGrp="1"/>
          </p:cNvSpPr>
          <p:nvPr>
            <p:ph type="body" idx="1"/>
          </p:nvPr>
        </p:nvSpPr>
        <p:spPr>
          <a:xfrm>
            <a:off x="311700" y="771525"/>
            <a:ext cx="8520600" cy="4023600"/>
          </a:xfrm>
          <a:prstGeom prst="rect">
            <a:avLst/>
          </a:prstGeom>
        </p:spPr>
        <p:txBody>
          <a:bodyPr spcFirstLastPara="1" wrap="square" lIns="91425" tIns="91425" rIns="91425" bIns="91425" anchor="t" anchorCtr="0">
            <a:noAutofit/>
          </a:bodyPr>
          <a:lstStyle/>
          <a:p>
            <a:pPr marL="457200" marR="279400" lvl="0" indent="-323850" algn="l" rtl="0">
              <a:spcBef>
                <a:spcPts val="2400"/>
              </a:spcBef>
              <a:spcAft>
                <a:spcPts val="0"/>
              </a:spcAft>
              <a:buClr>
                <a:srgbClr val="000000"/>
              </a:buClr>
              <a:buSzPts val="1500"/>
              <a:buFont typeface="Arial"/>
              <a:buChar char="●"/>
            </a:pPr>
            <a:r>
              <a:rPr lang="en" sz="1500">
                <a:solidFill>
                  <a:srgbClr val="000000"/>
                </a:solidFill>
              </a:rPr>
              <a:t>The data contains </a:t>
            </a:r>
            <a:r>
              <a:rPr lang="en" sz="1500" b="1">
                <a:solidFill>
                  <a:srgbClr val="000000"/>
                </a:solidFill>
              </a:rPr>
              <a:t>284,807</a:t>
            </a:r>
            <a:r>
              <a:rPr lang="en" sz="1500">
                <a:solidFill>
                  <a:srgbClr val="000000"/>
                </a:solidFill>
              </a:rPr>
              <a:t> European credit card transactions with </a:t>
            </a:r>
            <a:r>
              <a:rPr lang="en" sz="1500" b="1">
                <a:solidFill>
                  <a:srgbClr val="000000"/>
                </a:solidFill>
              </a:rPr>
              <a:t>492</a:t>
            </a:r>
            <a:r>
              <a:rPr lang="en" sz="1500">
                <a:solidFill>
                  <a:srgbClr val="000000"/>
                </a:solidFill>
              </a:rPr>
              <a:t> fraudulent transactions that occurred over </a:t>
            </a:r>
            <a:r>
              <a:rPr lang="en" sz="1500" b="1">
                <a:solidFill>
                  <a:srgbClr val="000000"/>
                </a:solidFill>
              </a:rPr>
              <a:t>two days</a:t>
            </a:r>
            <a:r>
              <a:rPr lang="en" sz="1500">
                <a:solidFill>
                  <a:srgbClr val="000000"/>
                </a:solidFill>
              </a:rPr>
              <a:t> in September 2013.</a:t>
            </a:r>
            <a:endParaRPr sz="1500">
              <a:solidFill>
                <a:srgbClr val="000000"/>
              </a:solidFill>
            </a:endParaRPr>
          </a:p>
          <a:p>
            <a:pPr marL="457200" marR="279400" lvl="0" indent="-323850" algn="l" rtl="0">
              <a:spcBef>
                <a:spcPts val="0"/>
              </a:spcBef>
              <a:spcAft>
                <a:spcPts val="0"/>
              </a:spcAft>
              <a:buClr>
                <a:srgbClr val="000000"/>
              </a:buClr>
              <a:buSzPts val="1500"/>
              <a:buFont typeface="Arial"/>
              <a:buChar char="●"/>
            </a:pPr>
            <a:r>
              <a:rPr lang="en" sz="1500">
                <a:solidFill>
                  <a:srgbClr val="000000"/>
                </a:solidFill>
              </a:rPr>
              <a:t>Except time and amount, everything has been reduced by a Principle Component Analysis (PCA) for privacy concerns. Features V1, V2, ... V28 are the principal components obtained with PCA and have been scaled already.</a:t>
            </a:r>
            <a:endParaRPr sz="1500">
              <a:solidFill>
                <a:srgbClr val="000000"/>
              </a:solidFill>
            </a:endParaRPr>
          </a:p>
          <a:p>
            <a:pPr marL="457200" marR="279400" lvl="0" indent="-323850" algn="l" rtl="0">
              <a:spcBef>
                <a:spcPts val="0"/>
              </a:spcBef>
              <a:spcAft>
                <a:spcPts val="0"/>
              </a:spcAft>
              <a:buClr>
                <a:srgbClr val="000000"/>
              </a:buClr>
              <a:buSzPts val="1500"/>
              <a:buChar char="●"/>
            </a:pPr>
            <a:r>
              <a:rPr lang="en" sz="1500">
                <a:solidFill>
                  <a:srgbClr val="000000"/>
                </a:solidFill>
              </a:rPr>
              <a:t>Since there is little information about the features, we cannot perform much feature engineering and data exploration.</a:t>
            </a:r>
            <a:endParaRPr sz="1500">
              <a:solidFill>
                <a:srgbClr val="000000"/>
              </a:solidFill>
            </a:endParaRPr>
          </a:p>
          <a:p>
            <a:pPr marL="457200" marR="279400" lvl="0" indent="-323850" algn="l" rtl="0">
              <a:spcBef>
                <a:spcPts val="0"/>
              </a:spcBef>
              <a:spcAft>
                <a:spcPts val="0"/>
              </a:spcAft>
              <a:buClr>
                <a:srgbClr val="000000"/>
              </a:buClr>
              <a:buSzPts val="1500"/>
              <a:buFont typeface="Arial"/>
              <a:buChar char="●"/>
            </a:pPr>
            <a:r>
              <a:rPr lang="en" sz="1500">
                <a:solidFill>
                  <a:srgbClr val="000000"/>
                </a:solidFill>
              </a:rPr>
              <a:t>Feature </a:t>
            </a:r>
            <a:r>
              <a:rPr lang="en" sz="1500" b="1">
                <a:solidFill>
                  <a:srgbClr val="000000"/>
                </a:solidFill>
              </a:rPr>
              <a:t>'Time'</a:t>
            </a:r>
            <a:r>
              <a:rPr lang="en" sz="1500">
                <a:solidFill>
                  <a:srgbClr val="000000"/>
                </a:solidFill>
              </a:rPr>
              <a:t> contains the seconds elapsed between each transaction and the first transaction in the dataset.</a:t>
            </a:r>
            <a:endParaRPr sz="1500">
              <a:solidFill>
                <a:srgbClr val="000000"/>
              </a:solidFill>
            </a:endParaRPr>
          </a:p>
          <a:p>
            <a:pPr marL="457200" marR="279400" lvl="0" indent="-323850" algn="l" rtl="0">
              <a:spcBef>
                <a:spcPts val="0"/>
              </a:spcBef>
              <a:spcAft>
                <a:spcPts val="0"/>
              </a:spcAft>
              <a:buClr>
                <a:srgbClr val="000000"/>
              </a:buClr>
              <a:buSzPts val="1500"/>
              <a:buFont typeface="Arial"/>
              <a:buChar char="●"/>
            </a:pPr>
            <a:r>
              <a:rPr lang="en" sz="1500">
                <a:solidFill>
                  <a:srgbClr val="000000"/>
                </a:solidFill>
              </a:rPr>
              <a:t>The feature </a:t>
            </a:r>
            <a:r>
              <a:rPr lang="en" sz="1500" b="1">
                <a:solidFill>
                  <a:srgbClr val="000000"/>
                </a:solidFill>
              </a:rPr>
              <a:t>'Amount'-</a:t>
            </a:r>
            <a:r>
              <a:rPr lang="en" sz="1500">
                <a:solidFill>
                  <a:srgbClr val="000000"/>
                </a:solidFill>
              </a:rPr>
              <a:t> is the transaction Amount, this feature can be used for example-dependant cost-sensitive learning.</a:t>
            </a:r>
            <a:endParaRPr sz="1500">
              <a:solidFill>
                <a:srgbClr val="000000"/>
              </a:solidFill>
            </a:endParaRPr>
          </a:p>
          <a:p>
            <a:pPr marL="457200" marR="279400" lvl="0" indent="-323850" algn="l" rtl="0">
              <a:spcBef>
                <a:spcPts val="0"/>
              </a:spcBef>
              <a:spcAft>
                <a:spcPts val="0"/>
              </a:spcAft>
              <a:buClr>
                <a:srgbClr val="000000"/>
              </a:buClr>
              <a:buSzPts val="1500"/>
              <a:buFont typeface="Arial"/>
              <a:buChar char="●"/>
            </a:pPr>
            <a:r>
              <a:rPr lang="en" sz="1500">
                <a:solidFill>
                  <a:srgbClr val="000000"/>
                </a:solidFill>
              </a:rPr>
              <a:t>Feature </a:t>
            </a:r>
            <a:r>
              <a:rPr lang="en" sz="1500" b="1">
                <a:solidFill>
                  <a:srgbClr val="000000"/>
                </a:solidFill>
              </a:rPr>
              <a:t>'Class'</a:t>
            </a:r>
            <a:r>
              <a:rPr lang="en" sz="1500">
                <a:solidFill>
                  <a:srgbClr val="000000"/>
                </a:solidFill>
              </a:rPr>
              <a:t> is the response variable. It takes value 1 in case of fraud and 0 otherwise.</a:t>
            </a:r>
            <a:endParaRPr sz="1500">
              <a:solidFill>
                <a:srgbClr val="000000"/>
              </a:solidFill>
            </a:endParaRPr>
          </a:p>
          <a:p>
            <a:pPr marL="457200" marR="469900" lvl="0" indent="-323850" algn="l" rtl="0">
              <a:spcBef>
                <a:spcPts val="0"/>
              </a:spcBef>
              <a:spcAft>
                <a:spcPts val="0"/>
              </a:spcAft>
              <a:buClr>
                <a:srgbClr val="000000"/>
              </a:buClr>
              <a:buSzPts val="1500"/>
              <a:buFont typeface="Arial"/>
              <a:buChar char="●"/>
            </a:pPr>
            <a:r>
              <a:rPr lang="en" sz="1500">
                <a:solidFill>
                  <a:srgbClr val="000000"/>
                </a:solidFill>
                <a:highlight>
                  <a:srgbClr val="FFFFFF"/>
                </a:highlight>
              </a:rPr>
              <a:t>The dataset is highly </a:t>
            </a:r>
            <a:r>
              <a:rPr lang="en" sz="1500" b="1">
                <a:solidFill>
                  <a:srgbClr val="000000"/>
                </a:solidFill>
                <a:highlight>
                  <a:srgbClr val="FFFFFF"/>
                </a:highlight>
              </a:rPr>
              <a:t>unbalanced</a:t>
            </a:r>
            <a:r>
              <a:rPr lang="en" sz="1500">
                <a:solidFill>
                  <a:srgbClr val="000000"/>
                </a:solidFill>
                <a:highlight>
                  <a:srgbClr val="FFFFFF"/>
                </a:highlight>
              </a:rPr>
              <a:t>, the positive class (frauds) account for </a:t>
            </a:r>
            <a:r>
              <a:rPr lang="en" sz="1500" b="1">
                <a:solidFill>
                  <a:srgbClr val="000000"/>
                </a:solidFill>
                <a:highlight>
                  <a:srgbClr val="FFFFFF"/>
                </a:highlight>
              </a:rPr>
              <a:t>0.172%</a:t>
            </a:r>
            <a:r>
              <a:rPr lang="en" sz="1500">
                <a:solidFill>
                  <a:srgbClr val="000000"/>
                </a:solidFill>
                <a:highlight>
                  <a:srgbClr val="FFFFFF"/>
                </a:highlight>
              </a:rPr>
              <a:t> of all transactions.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224600"/>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63A600"/>
                </a:solidFill>
              </a:rPr>
              <a:t>MODEL EVALUATION METRICS</a:t>
            </a:r>
            <a:endParaRPr>
              <a:solidFill>
                <a:srgbClr val="63A600"/>
              </a:solidFill>
            </a:endParaRPr>
          </a:p>
        </p:txBody>
      </p:sp>
      <p:sp>
        <p:nvSpPr>
          <p:cNvPr id="91" name="Google Shape;91;p17"/>
          <p:cNvSpPr txBox="1">
            <a:spLocks noGrp="1"/>
          </p:cNvSpPr>
          <p:nvPr>
            <p:ph type="body" idx="1"/>
          </p:nvPr>
        </p:nvSpPr>
        <p:spPr>
          <a:xfrm>
            <a:off x="311700" y="920400"/>
            <a:ext cx="8520600" cy="3956700"/>
          </a:xfrm>
          <a:prstGeom prst="rect">
            <a:avLst/>
          </a:prstGeom>
        </p:spPr>
        <p:txBody>
          <a:bodyPr spcFirstLastPara="1" wrap="square" lIns="91425" tIns="91425" rIns="91425" bIns="91425" anchor="t" anchorCtr="0">
            <a:normAutofit fontScale="25000" lnSpcReduction="20000"/>
          </a:bodyPr>
          <a:lstStyle/>
          <a:p>
            <a:pPr marL="457200" lvl="0" indent="-317500" algn="l" rtl="0">
              <a:spcBef>
                <a:spcPts val="0"/>
              </a:spcBef>
              <a:spcAft>
                <a:spcPts val="0"/>
              </a:spcAft>
              <a:buClr>
                <a:srgbClr val="202124"/>
              </a:buClr>
              <a:buSzPct val="100000"/>
              <a:buChar char="●"/>
            </a:pPr>
            <a:r>
              <a:rPr lang="en" sz="5600" b="1">
                <a:solidFill>
                  <a:srgbClr val="029AED"/>
                </a:solidFill>
                <a:highlight>
                  <a:srgbClr val="FFFFFF"/>
                </a:highlight>
              </a:rPr>
              <a:t>Accuracy:</a:t>
            </a:r>
            <a:r>
              <a:rPr lang="en" sz="5600">
                <a:solidFill>
                  <a:srgbClr val="029AED"/>
                </a:solidFill>
              </a:rPr>
              <a:t> </a:t>
            </a:r>
            <a:r>
              <a:rPr lang="en" sz="5600">
                <a:solidFill>
                  <a:srgbClr val="000000"/>
                </a:solidFill>
              </a:rPr>
              <a:t>It is not reliable here as we have a highly skewed dataset. </a:t>
            </a:r>
            <a:r>
              <a:rPr lang="en" sz="5600">
                <a:solidFill>
                  <a:srgbClr val="000000"/>
                </a:solidFill>
                <a:highlight>
                  <a:srgbClr val="FFFFFF"/>
                </a:highlight>
              </a:rPr>
              <a:t>By doing nothing but just predicting everything is in the majority class, we can obtain a very high accuracy of 0.9983.</a:t>
            </a:r>
            <a:endParaRPr sz="5600">
              <a:solidFill>
                <a:srgbClr val="000000"/>
              </a:solidFill>
              <a:highlight>
                <a:srgbClr val="FFFFFF"/>
              </a:highlight>
            </a:endParaRPr>
          </a:p>
          <a:p>
            <a:pPr marL="457200" lvl="0" indent="-317500" algn="l" rtl="0">
              <a:spcBef>
                <a:spcPts val="0"/>
              </a:spcBef>
              <a:spcAft>
                <a:spcPts val="0"/>
              </a:spcAft>
              <a:buClr>
                <a:srgbClr val="202124"/>
              </a:buClr>
              <a:buSzPct val="100000"/>
              <a:buChar char="●"/>
            </a:pPr>
            <a:r>
              <a:rPr lang="en" sz="5600" b="1">
                <a:solidFill>
                  <a:srgbClr val="029AED"/>
                </a:solidFill>
                <a:highlight>
                  <a:srgbClr val="FFFFFF"/>
                </a:highlight>
              </a:rPr>
              <a:t>Precision:</a:t>
            </a:r>
            <a:r>
              <a:rPr lang="en" sz="5600">
                <a:solidFill>
                  <a:srgbClr val="029AED"/>
                </a:solidFill>
                <a:highlight>
                  <a:srgbClr val="FFFFFF"/>
                </a:highlight>
              </a:rPr>
              <a:t> </a:t>
            </a:r>
            <a:r>
              <a:rPr lang="en" sz="5600">
                <a:solidFill>
                  <a:srgbClr val="000000"/>
                </a:solidFill>
                <a:highlight>
                  <a:srgbClr val="FFFFFF"/>
                </a:highlight>
              </a:rPr>
              <a:t>true positives / (true positives + false positives)</a:t>
            </a:r>
            <a:endParaRPr sz="5600">
              <a:solidFill>
                <a:srgbClr val="000000"/>
              </a:solidFill>
              <a:highlight>
                <a:srgbClr val="FFFFFF"/>
              </a:highlight>
            </a:endParaRPr>
          </a:p>
          <a:p>
            <a:pPr marL="457200" lvl="0" indent="-317500" algn="l" rtl="0">
              <a:spcBef>
                <a:spcPts val="0"/>
              </a:spcBef>
              <a:spcAft>
                <a:spcPts val="0"/>
              </a:spcAft>
              <a:buClr>
                <a:srgbClr val="202124"/>
              </a:buClr>
              <a:buSzPct val="100000"/>
              <a:buChar char="●"/>
            </a:pPr>
            <a:r>
              <a:rPr lang="en" sz="5600" b="1">
                <a:solidFill>
                  <a:srgbClr val="029AED"/>
                </a:solidFill>
                <a:highlight>
                  <a:srgbClr val="FFFFFF"/>
                </a:highlight>
              </a:rPr>
              <a:t>Recall:</a:t>
            </a:r>
            <a:r>
              <a:rPr lang="en" sz="5600" b="1">
                <a:solidFill>
                  <a:srgbClr val="22D03E"/>
                </a:solidFill>
                <a:highlight>
                  <a:srgbClr val="FFFFFF"/>
                </a:highlight>
              </a:rPr>
              <a:t> </a:t>
            </a:r>
            <a:r>
              <a:rPr lang="en" sz="5600">
                <a:solidFill>
                  <a:srgbClr val="000000"/>
                </a:solidFill>
                <a:highlight>
                  <a:srgbClr val="FFFFFF"/>
                </a:highlight>
              </a:rPr>
              <a:t>true positives / (true positives +false negatives)</a:t>
            </a:r>
            <a:endParaRPr sz="5600">
              <a:solidFill>
                <a:srgbClr val="000000"/>
              </a:solidFill>
              <a:highlight>
                <a:srgbClr val="FFFFFF"/>
              </a:highlight>
            </a:endParaRPr>
          </a:p>
          <a:p>
            <a:pPr marL="457200" lvl="0" indent="-317500" algn="l" rtl="0">
              <a:spcBef>
                <a:spcPts val="0"/>
              </a:spcBef>
              <a:spcAft>
                <a:spcPts val="0"/>
              </a:spcAft>
              <a:buClr>
                <a:srgbClr val="202124"/>
              </a:buClr>
              <a:buSzPct val="100000"/>
              <a:buChar char="●"/>
            </a:pPr>
            <a:r>
              <a:rPr lang="en" sz="5600" b="1">
                <a:solidFill>
                  <a:srgbClr val="029AED"/>
                </a:solidFill>
                <a:highlight>
                  <a:srgbClr val="FFFFFF"/>
                </a:highlight>
              </a:rPr>
              <a:t>F1- score:</a:t>
            </a:r>
            <a:r>
              <a:rPr lang="en" sz="5600" b="1">
                <a:solidFill>
                  <a:srgbClr val="22D03E"/>
                </a:solidFill>
                <a:highlight>
                  <a:srgbClr val="FFFFFF"/>
                </a:highlight>
              </a:rPr>
              <a:t> </a:t>
            </a:r>
            <a:r>
              <a:rPr lang="en" sz="5600">
                <a:solidFill>
                  <a:srgbClr val="000000"/>
                </a:solidFill>
                <a:highlight>
                  <a:srgbClr val="FFFFFF"/>
                </a:highlight>
              </a:rPr>
              <a:t>2 x Precision x Recall / (Precision + Recall) = 2 x TP / (2 x TP + FP + FN)</a:t>
            </a:r>
            <a:endParaRPr sz="5600">
              <a:solidFill>
                <a:srgbClr val="000000"/>
              </a:solidFill>
              <a:highlight>
                <a:srgbClr val="FFFFFF"/>
              </a:highlight>
            </a:endParaRPr>
          </a:p>
          <a:p>
            <a:pPr marL="457200" lvl="0" indent="-317500" algn="l" rtl="0">
              <a:spcBef>
                <a:spcPts val="0"/>
              </a:spcBef>
              <a:spcAft>
                <a:spcPts val="0"/>
              </a:spcAft>
              <a:buClr>
                <a:srgbClr val="202124"/>
              </a:buClr>
              <a:buSzPct val="100000"/>
              <a:buChar char="●"/>
            </a:pPr>
            <a:r>
              <a:rPr lang="en" sz="5600">
                <a:solidFill>
                  <a:srgbClr val="212121"/>
                </a:solidFill>
                <a:highlight>
                  <a:schemeClr val="lt1"/>
                </a:highlight>
              </a:rPr>
              <a:t>A credit card company wants to catch as much fraud as possible (i.e, reduce false negatives; </a:t>
            </a:r>
            <a:r>
              <a:rPr lang="en" sz="5600" b="1">
                <a:solidFill>
                  <a:srgbClr val="212121"/>
                </a:solidFill>
                <a:highlight>
                  <a:schemeClr val="lt1"/>
                </a:highlight>
              </a:rPr>
              <a:t>Recall</a:t>
            </a:r>
            <a:r>
              <a:rPr lang="en" sz="5600">
                <a:solidFill>
                  <a:srgbClr val="212121"/>
                </a:solidFill>
                <a:highlight>
                  <a:schemeClr val="lt1"/>
                </a:highlight>
              </a:rPr>
              <a:t>) as fraudulent transactions can be very costly but it also needs to ensure that false alarms are not raised (i.e, reduce false positives; </a:t>
            </a:r>
            <a:r>
              <a:rPr lang="en" sz="5600" b="1">
                <a:solidFill>
                  <a:srgbClr val="212121"/>
                </a:solidFill>
                <a:highlight>
                  <a:schemeClr val="lt1"/>
                </a:highlight>
              </a:rPr>
              <a:t>Precision</a:t>
            </a:r>
            <a:r>
              <a:rPr lang="en" sz="5600">
                <a:solidFill>
                  <a:srgbClr val="212121"/>
                </a:solidFill>
                <a:highlight>
                  <a:schemeClr val="lt1"/>
                </a:highlight>
              </a:rPr>
              <a:t>). The credit card company therefore wants to </a:t>
            </a:r>
            <a:r>
              <a:rPr lang="en" sz="5600" b="1">
                <a:solidFill>
                  <a:srgbClr val="212121"/>
                </a:solidFill>
                <a:highlight>
                  <a:schemeClr val="lt1"/>
                </a:highlight>
              </a:rPr>
              <a:t>optimize</a:t>
            </a:r>
            <a:r>
              <a:rPr lang="en" sz="5600">
                <a:solidFill>
                  <a:srgbClr val="212121"/>
                </a:solidFill>
                <a:highlight>
                  <a:schemeClr val="lt1"/>
                </a:highlight>
              </a:rPr>
              <a:t> both recall and precision. </a:t>
            </a:r>
            <a:r>
              <a:rPr lang="en" sz="5600" b="1">
                <a:solidFill>
                  <a:srgbClr val="212121"/>
                </a:solidFill>
                <a:highlight>
                  <a:schemeClr val="lt1"/>
                </a:highlight>
              </a:rPr>
              <a:t>F1-score</a:t>
            </a:r>
            <a:r>
              <a:rPr lang="en" sz="5600">
                <a:solidFill>
                  <a:srgbClr val="212121"/>
                </a:solidFill>
                <a:highlight>
                  <a:schemeClr val="lt1"/>
                </a:highlight>
              </a:rPr>
              <a:t> takes into account a balance between precision and recall.</a:t>
            </a:r>
            <a:endParaRPr sz="5600">
              <a:solidFill>
                <a:srgbClr val="000000"/>
              </a:solidFill>
              <a:highlight>
                <a:srgbClr val="FFFFFF"/>
              </a:highlight>
            </a:endParaRPr>
          </a:p>
          <a:p>
            <a:pPr marL="457200" lvl="0" indent="-317500" algn="l" rtl="0">
              <a:spcBef>
                <a:spcPts val="0"/>
              </a:spcBef>
              <a:spcAft>
                <a:spcPts val="0"/>
              </a:spcAft>
              <a:buClr>
                <a:srgbClr val="202124"/>
              </a:buClr>
              <a:buSzPct val="100000"/>
              <a:buChar char="●"/>
            </a:pPr>
            <a:r>
              <a:rPr lang="en" sz="5600" b="1">
                <a:solidFill>
                  <a:srgbClr val="029AED"/>
                </a:solidFill>
                <a:highlight>
                  <a:srgbClr val="FFFFFF"/>
                </a:highlight>
              </a:rPr>
              <a:t>Receiver Operating Characteristic Curve(ROC):</a:t>
            </a:r>
            <a:r>
              <a:rPr lang="en" sz="5600">
                <a:solidFill>
                  <a:srgbClr val="63A600"/>
                </a:solidFill>
                <a:highlight>
                  <a:srgbClr val="FFFFFF"/>
                </a:highlight>
              </a:rPr>
              <a:t> </a:t>
            </a:r>
            <a:r>
              <a:rPr lang="en" sz="5600">
                <a:solidFill>
                  <a:srgbClr val="000000"/>
                </a:solidFill>
                <a:highlight>
                  <a:srgbClr val="FFFFFF"/>
                </a:highlight>
              </a:rPr>
              <a:t>True positive rate vs. False positive rate at various threshold settings.useful to compare performance of different algorithms for fraud detection.</a:t>
            </a:r>
            <a:endParaRPr sz="5600">
              <a:solidFill>
                <a:srgbClr val="000000"/>
              </a:solidFill>
              <a:highlight>
                <a:srgbClr val="FFFFFF"/>
              </a:highlight>
            </a:endParaRPr>
          </a:p>
          <a:p>
            <a:pPr marL="457200" marR="279400" lvl="0" indent="-317500" algn="l" rtl="0">
              <a:spcBef>
                <a:spcPts val="0"/>
              </a:spcBef>
              <a:spcAft>
                <a:spcPts val="0"/>
              </a:spcAft>
              <a:buClr>
                <a:srgbClr val="202124"/>
              </a:buClr>
              <a:buSzPct val="100000"/>
              <a:buChar char="●"/>
            </a:pPr>
            <a:r>
              <a:rPr lang="en" sz="5600" b="1">
                <a:solidFill>
                  <a:srgbClr val="029AED"/>
                </a:solidFill>
              </a:rPr>
              <a:t>Area Under the Receiver Operating Characteristic Curve (ROC-AUC):</a:t>
            </a:r>
            <a:r>
              <a:rPr lang="en" sz="5600" b="1">
                <a:solidFill>
                  <a:srgbClr val="1AB4B8"/>
                </a:solidFill>
                <a:highlight>
                  <a:srgbClr val="FFFFFF"/>
                </a:highlight>
              </a:rPr>
              <a:t> </a:t>
            </a:r>
            <a:r>
              <a:rPr lang="en" sz="5600">
                <a:solidFill>
                  <a:srgbClr val="000000"/>
                </a:solidFill>
                <a:highlight>
                  <a:srgbClr val="FFFFFF"/>
                </a:highlight>
              </a:rPr>
              <a:t>answers the question: "How well can this classifier be expected to perform in general, at a variety of different baseline probabilities?" but precision and recall don't. So it is also a good metric to evaluate the performance of our models.</a:t>
            </a:r>
            <a:endParaRPr sz="5600">
              <a:solidFill>
                <a:srgbClr val="000000"/>
              </a:solidFill>
              <a:highlight>
                <a:srgbClr val="FFFFFF"/>
              </a:highlight>
            </a:endParaRPr>
          </a:p>
          <a:p>
            <a:pPr marL="457200" marR="279400" lvl="0" indent="0" algn="l" rtl="0">
              <a:spcBef>
                <a:spcPts val="2700"/>
              </a:spcBef>
              <a:spcAft>
                <a:spcPts val="2700"/>
              </a:spcAft>
              <a:buNone/>
            </a:pP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1650950"/>
            <a:ext cx="8520600" cy="78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sz="5577"/>
              <a:t>DATA EXPLORATION </a:t>
            </a:r>
            <a:endParaRPr sz="5577"/>
          </a:p>
        </p:txBody>
      </p:sp>
      <p:sp>
        <p:nvSpPr>
          <p:cNvPr id="97" name="Google Shape;97;p18"/>
          <p:cNvSpPr txBox="1">
            <a:spLocks noGrp="1"/>
          </p:cNvSpPr>
          <p:nvPr>
            <p:ph type="body" idx="1"/>
          </p:nvPr>
        </p:nvSpPr>
        <p:spPr>
          <a:xfrm>
            <a:off x="311700" y="4217475"/>
            <a:ext cx="8520600" cy="351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2616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63A600"/>
                </a:solidFill>
              </a:rPr>
              <a:t>                                </a:t>
            </a:r>
            <a:r>
              <a:rPr lang="en"/>
              <a:t>  Data Imbalance</a:t>
            </a:r>
            <a:endParaRPr/>
          </a:p>
        </p:txBody>
      </p:sp>
      <p:sp>
        <p:nvSpPr>
          <p:cNvPr id="103" name="Google Shape;103;p19"/>
          <p:cNvSpPr txBox="1">
            <a:spLocks noGrp="1"/>
          </p:cNvSpPr>
          <p:nvPr>
            <p:ph type="body" idx="1"/>
          </p:nvPr>
        </p:nvSpPr>
        <p:spPr>
          <a:xfrm>
            <a:off x="311700" y="799075"/>
            <a:ext cx="8520600" cy="377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There are </a:t>
            </a:r>
            <a:r>
              <a:rPr lang="en" b="1"/>
              <a:t>284315</a:t>
            </a:r>
            <a:r>
              <a:rPr lang="en"/>
              <a:t> normal transactions </a:t>
            </a:r>
            <a:r>
              <a:rPr lang="en" b="1"/>
              <a:t>(99.828%)</a:t>
            </a:r>
            <a:r>
              <a:rPr lang="en"/>
              <a:t> as opposed to </a:t>
            </a:r>
            <a:r>
              <a:rPr lang="en" b="1"/>
              <a:t>492</a:t>
            </a:r>
            <a:r>
              <a:rPr lang="en"/>
              <a:t> fraud transactions</a:t>
            </a:r>
            <a:r>
              <a:rPr lang="en" sz="1050">
                <a:solidFill>
                  <a:srgbClr val="000000"/>
                </a:solidFill>
                <a:highlight>
                  <a:srgbClr val="FFFFFF"/>
                </a:highlight>
                <a:latin typeface="Arial"/>
                <a:ea typeface="Arial"/>
                <a:cs typeface="Arial"/>
                <a:sym typeface="Arial"/>
              </a:rPr>
              <a:t> </a:t>
            </a:r>
            <a:r>
              <a:rPr lang="en">
                <a:solidFill>
                  <a:srgbClr val="000000"/>
                </a:solidFill>
                <a:highlight>
                  <a:srgbClr val="FFFFFF"/>
                </a:highlight>
                <a:latin typeface="Arial"/>
                <a:ea typeface="Arial"/>
                <a:cs typeface="Arial"/>
                <a:sym typeface="Arial"/>
              </a:rPr>
              <a:t>(</a:t>
            </a:r>
            <a:r>
              <a:rPr lang="en" b="1">
                <a:solidFill>
                  <a:srgbClr val="000000"/>
                </a:solidFill>
                <a:highlight>
                  <a:srgbClr val="FFFFFF"/>
                </a:highlight>
                <a:latin typeface="Arial"/>
                <a:ea typeface="Arial"/>
                <a:cs typeface="Arial"/>
                <a:sym typeface="Arial"/>
              </a:rPr>
              <a:t>0.172%)</a:t>
            </a:r>
            <a:r>
              <a:rPr lang="en"/>
              <a:t>. So clearly there is an imbalance in the dataset which may adversely affect the performance of our ML models. Thus we will have to use some techniques to counter this data imbalance</a:t>
            </a:r>
            <a:endParaRPr/>
          </a:p>
          <a:p>
            <a:pPr marL="0" lvl="0" indent="0" algn="l" rtl="0">
              <a:spcBef>
                <a:spcPts val="1200"/>
              </a:spcBef>
              <a:spcAft>
                <a:spcPts val="1200"/>
              </a:spcAft>
              <a:buNone/>
            </a:pPr>
            <a:endParaRPr/>
          </a:p>
        </p:txBody>
      </p:sp>
      <p:pic>
        <p:nvPicPr>
          <p:cNvPr id="104" name="Google Shape;104;p19"/>
          <p:cNvPicPr preferRelativeResize="0"/>
          <p:nvPr/>
        </p:nvPicPr>
        <p:blipFill>
          <a:blip r:embed="rId3">
            <a:alphaModFix/>
          </a:blip>
          <a:stretch>
            <a:fillRect/>
          </a:stretch>
        </p:blipFill>
        <p:spPr>
          <a:xfrm>
            <a:off x="2545575" y="2245525"/>
            <a:ext cx="3924300" cy="270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195825"/>
            <a:ext cx="8520600" cy="73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Distribution of Transaction amount and Transaction time</a:t>
            </a:r>
            <a:endParaRPr/>
          </a:p>
        </p:txBody>
      </p:sp>
      <p:sp>
        <p:nvSpPr>
          <p:cNvPr id="110" name="Google Shape;110;p20"/>
          <p:cNvSpPr txBox="1">
            <a:spLocks noGrp="1"/>
          </p:cNvSpPr>
          <p:nvPr>
            <p:ph type="body" idx="1"/>
          </p:nvPr>
        </p:nvSpPr>
        <p:spPr>
          <a:xfrm>
            <a:off x="311700" y="835825"/>
            <a:ext cx="8520600" cy="3733200"/>
          </a:xfrm>
          <a:prstGeom prst="rect">
            <a:avLst/>
          </a:prstGeom>
        </p:spPr>
        <p:txBody>
          <a:bodyPr spcFirstLastPara="1" wrap="square" lIns="91425" tIns="91425" rIns="91425" bIns="91425" anchor="t" anchorCtr="0">
            <a:normAutofit/>
          </a:bodyPr>
          <a:lstStyle/>
          <a:p>
            <a:pPr marL="457200" lvl="0" indent="-330200" algn="l" rtl="0">
              <a:spcBef>
                <a:spcPts val="1100"/>
              </a:spcBef>
              <a:spcAft>
                <a:spcPts val="0"/>
              </a:spcAft>
              <a:buClr>
                <a:srgbClr val="000000"/>
              </a:buClr>
              <a:buSzPts val="1600"/>
              <a:buFont typeface="Open Sans"/>
              <a:buChar char="●"/>
            </a:pPr>
            <a:r>
              <a:rPr lang="en" sz="1600">
                <a:solidFill>
                  <a:srgbClr val="000000"/>
                </a:solidFill>
                <a:highlight>
                  <a:srgbClr val="FFFFFF"/>
                </a:highlight>
              </a:rPr>
              <a:t>Going by the drop in the amount of transactions at 0 hrs and then again after 24 hrs, we may infer that the it corresponds to night time when people are mostly asleep.</a:t>
            </a:r>
            <a:endParaRPr sz="1600">
              <a:solidFill>
                <a:srgbClr val="000000"/>
              </a:solidFill>
              <a:highlight>
                <a:srgbClr val="FFFFFF"/>
              </a:highlight>
            </a:endParaRPr>
          </a:p>
          <a:p>
            <a:pPr marL="457200" lvl="0" indent="-330200" algn="l" rtl="0">
              <a:spcBef>
                <a:spcPts val="0"/>
              </a:spcBef>
              <a:spcAft>
                <a:spcPts val="0"/>
              </a:spcAft>
              <a:buClr>
                <a:srgbClr val="000000"/>
              </a:buClr>
              <a:buSzPts val="1600"/>
              <a:buFont typeface="Open Sans"/>
              <a:buChar char="●"/>
            </a:pPr>
            <a:r>
              <a:rPr lang="en" sz="1600">
                <a:solidFill>
                  <a:srgbClr val="000000"/>
                </a:solidFill>
                <a:highlight>
                  <a:srgbClr val="FFFFFF"/>
                </a:highlight>
              </a:rPr>
              <a:t>We can say that most of the transactions occurred during the day.</a:t>
            </a:r>
            <a:endParaRPr sz="1600">
              <a:solidFill>
                <a:srgbClr val="000000"/>
              </a:solidFill>
              <a:highlight>
                <a:srgbClr val="FFFFFF"/>
              </a:highlight>
            </a:endParaRPr>
          </a:p>
          <a:p>
            <a:pPr marL="457200" lvl="0" indent="-330200" algn="l" rtl="0">
              <a:spcBef>
                <a:spcPts val="0"/>
              </a:spcBef>
              <a:spcAft>
                <a:spcPts val="0"/>
              </a:spcAft>
              <a:buClr>
                <a:srgbClr val="000000"/>
              </a:buClr>
              <a:buSzPts val="1600"/>
              <a:buFont typeface="Open Sans"/>
              <a:buChar char="●"/>
            </a:pPr>
            <a:r>
              <a:rPr lang="en" sz="1600">
                <a:solidFill>
                  <a:srgbClr val="000000"/>
                </a:solidFill>
                <a:highlight>
                  <a:srgbClr val="FFFFFF"/>
                </a:highlight>
              </a:rPr>
              <a:t>Mean of the transaction amount is 88.35 USD, standard deviation is 250.1 USD and 75%ile is 77.05 USD.</a:t>
            </a:r>
            <a:endParaRPr sz="1600">
              <a:solidFill>
                <a:srgbClr val="000000"/>
              </a:solidFill>
              <a:highlight>
                <a:srgbClr val="FFFFFF"/>
              </a:highlight>
            </a:endParaRPr>
          </a:p>
          <a:p>
            <a:pPr marL="0" lvl="0" indent="0" algn="l" rtl="0">
              <a:spcBef>
                <a:spcPts val="500"/>
              </a:spcBef>
              <a:spcAft>
                <a:spcPts val="1200"/>
              </a:spcAft>
              <a:buNone/>
            </a:pPr>
            <a:endParaRPr/>
          </a:p>
        </p:txBody>
      </p:sp>
      <p:pic>
        <p:nvPicPr>
          <p:cNvPr id="111" name="Google Shape;111;p20"/>
          <p:cNvPicPr preferRelativeResize="0"/>
          <p:nvPr/>
        </p:nvPicPr>
        <p:blipFill>
          <a:blip r:embed="rId3">
            <a:alphaModFix/>
          </a:blip>
          <a:stretch>
            <a:fillRect/>
          </a:stretch>
        </p:blipFill>
        <p:spPr>
          <a:xfrm>
            <a:off x="0" y="2649985"/>
            <a:ext cx="9144001" cy="23909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1021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Distribution of Fraudulent and Normal Transactions across time</a:t>
            </a:r>
            <a:endParaRPr/>
          </a:p>
        </p:txBody>
      </p:sp>
      <p:sp>
        <p:nvSpPr>
          <p:cNvPr id="117" name="Google Shape;117;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20675" algn="l" rtl="0">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Now we check if there is some difference between the time of occurrence of normal transactions and fraud transactions</a:t>
            </a:r>
            <a:endParaRPr sz="1450">
              <a:solidFill>
                <a:srgbClr val="000000"/>
              </a:solidFill>
              <a:highlight>
                <a:srgbClr val="FFFFFF"/>
              </a:highlight>
              <a:latin typeface="Arial"/>
              <a:ea typeface="Arial"/>
              <a:cs typeface="Arial"/>
              <a:sym typeface="Arial"/>
            </a:endParaRPr>
          </a:p>
          <a:p>
            <a:pPr marL="457200" lvl="0" indent="-320675" algn="l" rtl="0">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Fraudulent transactions are more equally distributed in time as compared to normal transactions.</a:t>
            </a:r>
            <a:endParaRPr sz="1450">
              <a:solidFill>
                <a:srgbClr val="000000"/>
              </a:solidFill>
              <a:highlight>
                <a:srgbClr val="FFFFFF"/>
              </a:highlight>
              <a:latin typeface="Arial"/>
              <a:ea typeface="Arial"/>
              <a:cs typeface="Arial"/>
              <a:sym typeface="Arial"/>
            </a:endParaRPr>
          </a:p>
          <a:p>
            <a:pPr marL="0" lvl="0" indent="0" algn="l" rtl="0">
              <a:spcBef>
                <a:spcPts val="1200"/>
              </a:spcBef>
              <a:spcAft>
                <a:spcPts val="1200"/>
              </a:spcAft>
              <a:buNone/>
            </a:pPr>
            <a:endParaRPr sz="1450">
              <a:solidFill>
                <a:srgbClr val="000000"/>
              </a:solidFill>
              <a:highlight>
                <a:srgbClr val="FFFFFF"/>
              </a:highlight>
              <a:latin typeface="Arial"/>
              <a:ea typeface="Arial"/>
              <a:cs typeface="Arial"/>
              <a:sym typeface="Arial"/>
            </a:endParaRPr>
          </a:p>
        </p:txBody>
      </p:sp>
      <p:pic>
        <p:nvPicPr>
          <p:cNvPr id="118" name="Google Shape;118;p21"/>
          <p:cNvPicPr preferRelativeResize="0"/>
          <p:nvPr/>
        </p:nvPicPr>
        <p:blipFill>
          <a:blip r:embed="rId3">
            <a:alphaModFix/>
          </a:blip>
          <a:stretch>
            <a:fillRect/>
          </a:stretch>
        </p:blipFill>
        <p:spPr>
          <a:xfrm>
            <a:off x="1169775" y="2460000"/>
            <a:ext cx="6804426" cy="2484074"/>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1455</Words>
  <Application>Microsoft Office PowerPoint</Application>
  <PresentationFormat>On-screen Show (16:9)</PresentationFormat>
  <Paragraphs>170</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PT Sans Narrow</vt:lpstr>
      <vt:lpstr>Open Sans</vt:lpstr>
      <vt:lpstr>Arial</vt:lpstr>
      <vt:lpstr>Tropic</vt:lpstr>
      <vt:lpstr>CREDIT CARD FRAUD DETECTION</vt:lpstr>
      <vt:lpstr>Why Is Credit Card Fraud Detection Important? </vt:lpstr>
      <vt:lpstr>Challenges in Credit Card Fraud Detection using ML</vt:lpstr>
      <vt:lpstr>About The Dataset</vt:lpstr>
      <vt:lpstr>MODEL EVALUATION METRICS</vt:lpstr>
      <vt:lpstr>                        DATA EXPLORATION </vt:lpstr>
      <vt:lpstr>                                  Data Imbalance</vt:lpstr>
      <vt:lpstr>Distribution of Transaction amount and Transaction time</vt:lpstr>
      <vt:lpstr>Distribution of Fraudulent and Normal Transactions across time</vt:lpstr>
      <vt:lpstr>Average Transaction Amounts in each case</vt:lpstr>
      <vt:lpstr>Features Correlation plot</vt:lpstr>
      <vt:lpstr>                      MODELS USED</vt:lpstr>
      <vt:lpstr>                 Support Vector Machine</vt:lpstr>
      <vt:lpstr>Performance of SVM (with rbf kernel) on test data</vt:lpstr>
      <vt:lpstr>  Random Forest Classifier</vt:lpstr>
      <vt:lpstr>Decision Tree </vt:lpstr>
      <vt:lpstr>PowerPoint Presentation</vt:lpstr>
      <vt:lpstr>PowerPoint Presentation</vt:lpstr>
      <vt:lpstr>PowerPoint Presentation</vt:lpstr>
      <vt:lpstr>PowerPoint Presentation</vt:lpstr>
      <vt:lpstr>Performance of Random Forest on test data with above values</vt:lpstr>
      <vt:lpstr>                               ADABOOST</vt:lpstr>
      <vt:lpstr>PowerPoint Presentation</vt:lpstr>
      <vt:lpstr>PowerPoint Presentation</vt:lpstr>
      <vt:lpstr>PowerPoint Presentation</vt:lpstr>
      <vt:lpstr>Performance of AdaBoost on test data with above values</vt:lpstr>
      <vt:lpstr>                     LOGISTIC REGRESSION</vt:lpstr>
      <vt:lpstr>Case 1: When whole data set is used for training</vt:lpstr>
      <vt:lpstr>Performance of Logistic Regression on test data with above values</vt:lpstr>
      <vt:lpstr>Case 2: When Random Undersampling is used</vt:lpstr>
      <vt:lpstr>Performance of Logistic Regression on test data with above values</vt:lpstr>
      <vt:lpstr>                       NEURAL NETWORK</vt:lpstr>
      <vt:lpstr>PowerPoint Presentation</vt:lpstr>
      <vt:lpstr>PowerPoint Presentation</vt:lpstr>
      <vt:lpstr>PowerPoint Presentation</vt:lpstr>
      <vt:lpstr>Different Activation function</vt:lpstr>
      <vt:lpstr>Different Solvers</vt:lpstr>
      <vt:lpstr>Performance of Neural Network on test data with above values</vt:lpstr>
      <vt:lpstr>Comparing models on the basis of f1 score on test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cp:lastModifiedBy>Asus</cp:lastModifiedBy>
  <cp:revision>3</cp:revision>
  <dcterms:modified xsi:type="dcterms:W3CDTF">2021-09-21T11:50:40Z</dcterms:modified>
</cp:coreProperties>
</file>