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59" r:id="rId4"/>
    <p:sldId id="261" r:id="rId5"/>
    <p:sldId id="257" r:id="rId6"/>
    <p:sldId id="263" r:id="rId7"/>
    <p:sldId id="262" r:id="rId8"/>
    <p:sldId id="264" r:id="rId9"/>
    <p:sldId id="265" r:id="rId10"/>
    <p:sldId id="266" r:id="rId11"/>
    <p:sldId id="267" r:id="rId12"/>
    <p:sldId id="270" r:id="rId13"/>
    <p:sldId id="269"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6" d="100"/>
          <a:sy n="76" d="100"/>
        </p:scale>
        <p:origin x="82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A91D94-7492-40EB-BD60-1843BFC61EEE}" type="datetimeFigureOut">
              <a:rPr lang="en-US" smtClean="0"/>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535F78-8BC9-4B13-9A3A-FE1FB43D61C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7877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91D94-7492-40EB-BD60-1843BFC61EEE}" type="datetimeFigureOut">
              <a:rPr lang="en-US" smtClean="0"/>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535F78-8BC9-4B13-9A3A-FE1FB43D61C9}" type="slidenum">
              <a:rPr lang="en-US" smtClean="0"/>
              <a:t>‹#›</a:t>
            </a:fld>
            <a:endParaRPr lang="en-US"/>
          </a:p>
        </p:txBody>
      </p:sp>
    </p:spTree>
    <p:extLst>
      <p:ext uri="{BB962C8B-B14F-4D97-AF65-F5344CB8AC3E}">
        <p14:creationId xmlns:p14="http://schemas.microsoft.com/office/powerpoint/2010/main" val="1607553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91D94-7492-40EB-BD60-1843BFC61EEE}" type="datetimeFigureOut">
              <a:rPr lang="en-US" smtClean="0"/>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535F78-8BC9-4B13-9A3A-FE1FB43D61C9}" type="slidenum">
              <a:rPr lang="en-US" smtClean="0"/>
              <a:t>‹#›</a:t>
            </a:fld>
            <a:endParaRPr lang="en-US"/>
          </a:p>
        </p:txBody>
      </p:sp>
    </p:spTree>
    <p:extLst>
      <p:ext uri="{BB962C8B-B14F-4D97-AF65-F5344CB8AC3E}">
        <p14:creationId xmlns:p14="http://schemas.microsoft.com/office/powerpoint/2010/main" val="1575193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91D94-7492-40EB-BD60-1843BFC61EEE}" type="datetimeFigureOut">
              <a:rPr lang="en-US" smtClean="0"/>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535F78-8BC9-4B13-9A3A-FE1FB43D61C9}" type="slidenum">
              <a:rPr lang="en-US" smtClean="0"/>
              <a:t>‹#›</a:t>
            </a:fld>
            <a:endParaRPr lang="en-US"/>
          </a:p>
        </p:txBody>
      </p:sp>
    </p:spTree>
    <p:extLst>
      <p:ext uri="{BB962C8B-B14F-4D97-AF65-F5344CB8AC3E}">
        <p14:creationId xmlns:p14="http://schemas.microsoft.com/office/powerpoint/2010/main" val="1466399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91D94-7492-40EB-BD60-1843BFC61EEE}" type="datetimeFigureOut">
              <a:rPr lang="en-US" smtClean="0"/>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535F78-8BC9-4B13-9A3A-FE1FB43D61C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496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A91D94-7492-40EB-BD60-1843BFC61EEE}" type="datetimeFigureOut">
              <a:rPr lang="en-US" smtClean="0"/>
              <a:t>5/17/2024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535F78-8BC9-4B13-9A3A-FE1FB43D61C9}" type="slidenum">
              <a:rPr lang="en-US" smtClean="0"/>
              <a:t>‹#›</a:t>
            </a:fld>
            <a:endParaRPr lang="en-US"/>
          </a:p>
        </p:txBody>
      </p:sp>
    </p:spTree>
    <p:extLst>
      <p:ext uri="{BB962C8B-B14F-4D97-AF65-F5344CB8AC3E}">
        <p14:creationId xmlns:p14="http://schemas.microsoft.com/office/powerpoint/2010/main" val="1497493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91D94-7492-40EB-BD60-1843BFC61EEE}" type="datetimeFigureOut">
              <a:rPr lang="en-US" smtClean="0"/>
              <a:t>5/17/2024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535F78-8BC9-4B13-9A3A-FE1FB43D61C9}" type="slidenum">
              <a:rPr lang="en-US" smtClean="0"/>
              <a:t>‹#›</a:t>
            </a:fld>
            <a:endParaRPr lang="en-US"/>
          </a:p>
        </p:txBody>
      </p:sp>
    </p:spTree>
    <p:extLst>
      <p:ext uri="{BB962C8B-B14F-4D97-AF65-F5344CB8AC3E}">
        <p14:creationId xmlns:p14="http://schemas.microsoft.com/office/powerpoint/2010/main" val="1053367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A91D94-7492-40EB-BD60-1843BFC61EEE}" type="datetimeFigureOut">
              <a:rPr lang="en-US" smtClean="0"/>
              <a:t>5/17/2024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535F78-8BC9-4B13-9A3A-FE1FB43D61C9}" type="slidenum">
              <a:rPr lang="en-US" smtClean="0"/>
              <a:t>‹#›</a:t>
            </a:fld>
            <a:endParaRPr lang="en-US"/>
          </a:p>
        </p:txBody>
      </p:sp>
    </p:spTree>
    <p:extLst>
      <p:ext uri="{BB962C8B-B14F-4D97-AF65-F5344CB8AC3E}">
        <p14:creationId xmlns:p14="http://schemas.microsoft.com/office/powerpoint/2010/main" val="2776013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AA91D94-7492-40EB-BD60-1843BFC61EEE}" type="datetimeFigureOut">
              <a:rPr lang="en-US" smtClean="0"/>
              <a:t>5/17/2024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0535F78-8BC9-4B13-9A3A-FE1FB43D61C9}" type="slidenum">
              <a:rPr lang="en-US" smtClean="0"/>
              <a:t>‹#›</a:t>
            </a:fld>
            <a:endParaRPr lang="en-US"/>
          </a:p>
        </p:txBody>
      </p:sp>
    </p:spTree>
    <p:extLst>
      <p:ext uri="{BB962C8B-B14F-4D97-AF65-F5344CB8AC3E}">
        <p14:creationId xmlns:p14="http://schemas.microsoft.com/office/powerpoint/2010/main" val="4032967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AA91D94-7492-40EB-BD60-1843BFC61EEE}" type="datetimeFigureOut">
              <a:rPr lang="en-US" smtClean="0"/>
              <a:t>5/17/2024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0535F78-8BC9-4B13-9A3A-FE1FB43D61C9}" type="slidenum">
              <a:rPr lang="en-US" smtClean="0"/>
              <a:t>‹#›</a:t>
            </a:fld>
            <a:endParaRPr lang="en-US"/>
          </a:p>
        </p:txBody>
      </p:sp>
    </p:spTree>
    <p:extLst>
      <p:ext uri="{BB962C8B-B14F-4D97-AF65-F5344CB8AC3E}">
        <p14:creationId xmlns:p14="http://schemas.microsoft.com/office/powerpoint/2010/main" val="3316496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A91D94-7492-40EB-BD60-1843BFC61EEE}" type="datetimeFigureOut">
              <a:rPr lang="en-US" smtClean="0"/>
              <a:t>5/17/2024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535F78-8BC9-4B13-9A3A-FE1FB43D61C9}" type="slidenum">
              <a:rPr lang="en-US" smtClean="0"/>
              <a:t>‹#›</a:t>
            </a:fld>
            <a:endParaRPr lang="en-US"/>
          </a:p>
        </p:txBody>
      </p:sp>
    </p:spTree>
    <p:extLst>
      <p:ext uri="{BB962C8B-B14F-4D97-AF65-F5344CB8AC3E}">
        <p14:creationId xmlns:p14="http://schemas.microsoft.com/office/powerpoint/2010/main" val="4151742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AA91D94-7492-40EB-BD60-1843BFC61EEE}" type="datetimeFigureOut">
              <a:rPr lang="en-US" smtClean="0"/>
              <a:t>5/17/2024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0535F78-8BC9-4B13-9A3A-FE1FB43D61C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667777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F8F1F-65FE-7EF0-4B1D-AAC006A918B3}"/>
              </a:ext>
            </a:extLst>
          </p:cNvPr>
          <p:cNvSpPr>
            <a:spLocks noGrp="1"/>
          </p:cNvSpPr>
          <p:nvPr>
            <p:ph type="ctrTitle"/>
          </p:nvPr>
        </p:nvSpPr>
        <p:spPr/>
        <p:txBody>
          <a:bodyPr/>
          <a:lstStyle/>
          <a:p>
            <a:pPr algn="ctr"/>
            <a:r>
              <a:rPr lang="en-US" dirty="0" err="1">
                <a:solidFill>
                  <a:schemeClr val="tx1">
                    <a:lumMod val="65000"/>
                    <a:lumOff val="35000"/>
                  </a:schemeClr>
                </a:solidFill>
              </a:rPr>
              <a:t>ClimateWins</a:t>
            </a:r>
            <a:r>
              <a:rPr lang="en-US" dirty="0">
                <a:solidFill>
                  <a:schemeClr val="tx1">
                    <a:lumMod val="65000"/>
                    <a:lumOff val="35000"/>
                  </a:schemeClr>
                </a:solidFill>
              </a:rPr>
              <a:t> Data Analysis</a:t>
            </a:r>
          </a:p>
        </p:txBody>
      </p:sp>
      <p:sp>
        <p:nvSpPr>
          <p:cNvPr id="3" name="Subtitle 2">
            <a:extLst>
              <a:ext uri="{FF2B5EF4-FFF2-40B4-BE49-F238E27FC236}">
                <a16:creationId xmlns:a16="http://schemas.microsoft.com/office/drawing/2014/main" id="{C9E42458-41CD-86FF-6AD6-4308DE528D00}"/>
              </a:ext>
            </a:extLst>
          </p:cNvPr>
          <p:cNvSpPr>
            <a:spLocks noGrp="1"/>
          </p:cNvSpPr>
          <p:nvPr>
            <p:ph type="subTitle" idx="1"/>
          </p:nvPr>
        </p:nvSpPr>
        <p:spPr>
          <a:xfrm>
            <a:off x="1097280" y="4562153"/>
            <a:ext cx="10058400" cy="1143000"/>
          </a:xfrm>
        </p:spPr>
        <p:txBody>
          <a:bodyPr/>
          <a:lstStyle/>
          <a:p>
            <a:pPr algn="ctr">
              <a:lnSpc>
                <a:spcPct val="50000"/>
              </a:lnSpc>
              <a:spcAft>
                <a:spcPts val="600"/>
              </a:spcAft>
            </a:pPr>
            <a:r>
              <a:rPr lang="en-US" dirty="0">
                <a:solidFill>
                  <a:schemeClr val="tx1">
                    <a:lumMod val="65000"/>
                    <a:lumOff val="35000"/>
                  </a:schemeClr>
                </a:solidFill>
              </a:rPr>
              <a:t>Kaci Erwin</a:t>
            </a:r>
          </a:p>
          <a:p>
            <a:pPr algn="ctr">
              <a:lnSpc>
                <a:spcPct val="50000"/>
              </a:lnSpc>
              <a:spcAft>
                <a:spcPts val="600"/>
              </a:spcAft>
            </a:pPr>
            <a:r>
              <a:rPr lang="en-US" dirty="0">
                <a:solidFill>
                  <a:schemeClr val="tx1">
                    <a:lumMod val="65000"/>
                    <a:lumOff val="35000"/>
                  </a:schemeClr>
                </a:solidFill>
              </a:rPr>
              <a:t>April 2024</a:t>
            </a:r>
          </a:p>
        </p:txBody>
      </p:sp>
    </p:spTree>
    <p:extLst>
      <p:ext uri="{BB962C8B-B14F-4D97-AF65-F5344CB8AC3E}">
        <p14:creationId xmlns:p14="http://schemas.microsoft.com/office/powerpoint/2010/main" val="409754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50345-1FA1-4B41-77F8-CF56D5E219BB}"/>
              </a:ext>
            </a:extLst>
          </p:cNvPr>
          <p:cNvSpPr>
            <a:spLocks noGrp="1"/>
          </p:cNvSpPr>
          <p:nvPr>
            <p:ph type="title"/>
          </p:nvPr>
        </p:nvSpPr>
        <p:spPr>
          <a:xfrm>
            <a:off x="457200" y="2542233"/>
            <a:ext cx="3200400" cy="1406249"/>
          </a:xfrm>
        </p:spPr>
        <p:txBody>
          <a:bodyPr>
            <a:normAutofit/>
          </a:bodyPr>
          <a:lstStyle/>
          <a:p>
            <a:pPr algn="ctr"/>
            <a:r>
              <a:rPr lang="en-US" dirty="0"/>
              <a:t>Decision Tree:</a:t>
            </a:r>
            <a:br>
              <a:rPr lang="en-US" dirty="0"/>
            </a:br>
            <a:r>
              <a:rPr lang="en-US" dirty="0"/>
              <a:t>Conclusions</a:t>
            </a:r>
          </a:p>
        </p:txBody>
      </p:sp>
      <p:sp>
        <p:nvSpPr>
          <p:cNvPr id="14" name="TextBox 13">
            <a:extLst>
              <a:ext uri="{FF2B5EF4-FFF2-40B4-BE49-F238E27FC236}">
                <a16:creationId xmlns:a16="http://schemas.microsoft.com/office/drawing/2014/main" id="{2388DCDD-83CF-0ED9-76CE-40A5174F78A3}"/>
              </a:ext>
            </a:extLst>
          </p:cNvPr>
          <p:cNvSpPr txBox="1"/>
          <p:nvPr/>
        </p:nvSpPr>
        <p:spPr>
          <a:xfrm>
            <a:off x="4650698" y="1743343"/>
            <a:ext cx="7302222" cy="3970318"/>
          </a:xfrm>
          <a:prstGeom prst="rect">
            <a:avLst/>
          </a:prstGeom>
          <a:noFill/>
        </p:spPr>
        <p:txBody>
          <a:bodyPr wrap="square" rtlCol="0">
            <a:spAutoFit/>
          </a:bodyPr>
          <a:lstStyle/>
          <a:p>
            <a:pPr algn="l"/>
            <a:r>
              <a:rPr lang="en-US" dirty="0">
                <a:solidFill>
                  <a:schemeClr val="tx1">
                    <a:lumMod val="75000"/>
                    <a:lumOff val="25000"/>
                  </a:schemeClr>
                </a:solidFill>
                <a:highlight>
                  <a:srgbClr val="FFFFFF"/>
                </a:highlight>
              </a:rPr>
              <a:t>Results</a:t>
            </a:r>
          </a:p>
          <a:p>
            <a:pPr algn="l"/>
            <a:r>
              <a:rPr lang="en-US" dirty="0">
                <a:solidFill>
                  <a:schemeClr val="tx1">
                    <a:lumMod val="75000"/>
                    <a:lumOff val="25000"/>
                  </a:schemeClr>
                </a:solidFill>
                <a:highlight>
                  <a:srgbClr val="FFFFFF"/>
                </a:highlight>
              </a:rPr>
              <a:t>The parameter-optimized decision tree model for the full dataset was complex and overfit the training data. The decision tree model achieved higher accuracy for a simpler dataset, but the model showed bias in the pleasantness predictions.</a:t>
            </a:r>
          </a:p>
          <a:p>
            <a:pPr algn="l"/>
            <a:endParaRPr lang="en-US" i="0" dirty="0">
              <a:solidFill>
                <a:schemeClr val="tx1">
                  <a:lumMod val="75000"/>
                  <a:lumOff val="25000"/>
                </a:schemeClr>
              </a:solidFill>
              <a:effectLst/>
              <a:highlight>
                <a:srgbClr val="FFFFFF"/>
              </a:highlight>
            </a:endParaRPr>
          </a:p>
          <a:p>
            <a:pPr algn="l"/>
            <a:r>
              <a:rPr lang="en-US" dirty="0">
                <a:solidFill>
                  <a:schemeClr val="tx1">
                    <a:lumMod val="75000"/>
                    <a:lumOff val="25000"/>
                  </a:schemeClr>
                </a:solidFill>
                <a:highlight>
                  <a:srgbClr val="FFFFFF"/>
                </a:highlight>
              </a:rPr>
              <a:t>Conclusions</a:t>
            </a:r>
            <a:endParaRPr lang="en-US" i="0" dirty="0">
              <a:solidFill>
                <a:schemeClr val="tx1">
                  <a:lumMod val="75000"/>
                  <a:lumOff val="25000"/>
                </a:schemeClr>
              </a:solidFill>
              <a:effectLst/>
              <a:highlight>
                <a:srgbClr val="FFFFFF"/>
              </a:highlight>
            </a:endParaRPr>
          </a:p>
          <a:p>
            <a:r>
              <a:rPr lang="en-US" dirty="0">
                <a:solidFill>
                  <a:schemeClr val="tx1">
                    <a:lumMod val="75000"/>
                    <a:lumOff val="25000"/>
                  </a:schemeClr>
                </a:solidFill>
                <a:highlight>
                  <a:srgbClr val="FFFFFF"/>
                </a:highlight>
              </a:rPr>
              <a:t>These results suggest </a:t>
            </a:r>
            <a:r>
              <a:rPr lang="en-US" b="0" i="0" dirty="0">
                <a:solidFill>
                  <a:srgbClr val="0D0D0D"/>
                </a:solidFill>
                <a:effectLst/>
                <a:highlight>
                  <a:srgbClr val="FFFFFF"/>
                </a:highlight>
                <a:latin typeface="Söhne"/>
              </a:rPr>
              <a:t>that a decision tree can effectively model simpler, more homogeneous datasets but may struggle with more complex, heterogeneous data.</a:t>
            </a:r>
            <a:r>
              <a:rPr lang="en-US" dirty="0">
                <a:solidFill>
                  <a:schemeClr val="tx1">
                    <a:lumMod val="75000"/>
                    <a:lumOff val="25000"/>
                  </a:schemeClr>
                </a:solidFill>
                <a:highlight>
                  <a:srgbClr val="FFFFFF"/>
                </a:highlight>
              </a:rPr>
              <a:t> If a decision tree model is chosen, the data may need to be </a:t>
            </a:r>
            <a:r>
              <a:rPr lang="en-US" b="1" dirty="0">
                <a:solidFill>
                  <a:schemeClr val="tx1">
                    <a:lumMod val="75000"/>
                    <a:lumOff val="25000"/>
                  </a:schemeClr>
                </a:solidFill>
                <a:highlight>
                  <a:srgbClr val="FFFFFF"/>
                </a:highlight>
              </a:rPr>
              <a:t>segmented into simpler subsets </a:t>
            </a:r>
            <a:r>
              <a:rPr lang="en-US" dirty="0">
                <a:solidFill>
                  <a:schemeClr val="tx1">
                    <a:lumMod val="75000"/>
                    <a:lumOff val="25000"/>
                  </a:schemeClr>
                </a:solidFill>
                <a:highlight>
                  <a:srgbClr val="FFFFFF"/>
                </a:highlight>
              </a:rPr>
              <a:t>for higher accuracy or </a:t>
            </a:r>
            <a:r>
              <a:rPr lang="en-US" b="1" dirty="0">
                <a:solidFill>
                  <a:schemeClr val="tx1">
                    <a:lumMod val="75000"/>
                    <a:lumOff val="25000"/>
                  </a:schemeClr>
                </a:solidFill>
                <a:highlight>
                  <a:srgbClr val="FFFFFF"/>
                </a:highlight>
              </a:rPr>
              <a:t>ensemble methods (Random Forests) </a:t>
            </a:r>
            <a:r>
              <a:rPr lang="en-US" dirty="0">
                <a:solidFill>
                  <a:schemeClr val="tx1">
                    <a:lumMod val="75000"/>
                    <a:lumOff val="25000"/>
                  </a:schemeClr>
                </a:solidFill>
                <a:highlight>
                  <a:srgbClr val="FFFFFF"/>
                </a:highlight>
              </a:rPr>
              <a:t>or </a:t>
            </a:r>
            <a:r>
              <a:rPr lang="en-US" b="1" dirty="0">
                <a:solidFill>
                  <a:schemeClr val="tx1">
                    <a:lumMod val="75000"/>
                    <a:lumOff val="25000"/>
                  </a:schemeClr>
                </a:solidFill>
                <a:highlight>
                  <a:srgbClr val="FFFFFF"/>
                </a:highlight>
              </a:rPr>
              <a:t>feature engineering techniques </a:t>
            </a:r>
            <a:r>
              <a:rPr lang="en-US" dirty="0">
                <a:solidFill>
                  <a:schemeClr val="tx1">
                    <a:lumMod val="75000"/>
                    <a:lumOff val="25000"/>
                  </a:schemeClr>
                </a:solidFill>
                <a:highlight>
                  <a:srgbClr val="FFFFFF"/>
                </a:highlight>
              </a:rPr>
              <a:t>could be implemented to improve the model performance for the full dataset. </a:t>
            </a:r>
          </a:p>
          <a:p>
            <a:endParaRPr lang="en-US" i="0" dirty="0">
              <a:solidFill>
                <a:schemeClr val="tx1">
                  <a:lumMod val="75000"/>
                  <a:lumOff val="25000"/>
                </a:schemeClr>
              </a:solidFill>
              <a:effectLst/>
              <a:highlight>
                <a:srgbClr val="FFFFFF"/>
              </a:highlight>
            </a:endParaRPr>
          </a:p>
        </p:txBody>
      </p:sp>
    </p:spTree>
    <p:extLst>
      <p:ext uri="{BB962C8B-B14F-4D97-AF65-F5344CB8AC3E}">
        <p14:creationId xmlns:p14="http://schemas.microsoft.com/office/powerpoint/2010/main" val="3987624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50345-1FA1-4B41-77F8-CF56D5E219BB}"/>
              </a:ext>
            </a:extLst>
          </p:cNvPr>
          <p:cNvSpPr>
            <a:spLocks noGrp="1"/>
          </p:cNvSpPr>
          <p:nvPr>
            <p:ph type="title"/>
          </p:nvPr>
        </p:nvSpPr>
        <p:spPr>
          <a:xfrm>
            <a:off x="457200" y="2542233"/>
            <a:ext cx="3200400" cy="1406249"/>
          </a:xfrm>
        </p:spPr>
        <p:txBody>
          <a:bodyPr>
            <a:normAutofit fontScale="90000"/>
          </a:bodyPr>
          <a:lstStyle/>
          <a:p>
            <a:pPr algn="ctr"/>
            <a:r>
              <a:rPr lang="en-US" dirty="0"/>
              <a:t>Artificial Neural Network (</a:t>
            </a:r>
            <a:r>
              <a:rPr lang="en-US" dirty="0" err="1"/>
              <a:t>MPCLassifier</a:t>
            </a:r>
            <a:r>
              <a:rPr lang="en-US" dirty="0"/>
              <a:t>):</a:t>
            </a:r>
            <a:br>
              <a:rPr lang="en-US" dirty="0"/>
            </a:br>
            <a:r>
              <a:rPr lang="en-US" dirty="0"/>
              <a:t>Analysis</a:t>
            </a:r>
          </a:p>
        </p:txBody>
      </p:sp>
      <p:sp>
        <p:nvSpPr>
          <p:cNvPr id="14" name="TextBox 13">
            <a:extLst>
              <a:ext uri="{FF2B5EF4-FFF2-40B4-BE49-F238E27FC236}">
                <a16:creationId xmlns:a16="http://schemas.microsoft.com/office/drawing/2014/main" id="{2388DCDD-83CF-0ED9-76CE-40A5174F78A3}"/>
              </a:ext>
            </a:extLst>
          </p:cNvPr>
          <p:cNvSpPr txBox="1"/>
          <p:nvPr/>
        </p:nvSpPr>
        <p:spPr>
          <a:xfrm>
            <a:off x="4432576" y="1271071"/>
            <a:ext cx="7302222" cy="923330"/>
          </a:xfrm>
          <a:prstGeom prst="rect">
            <a:avLst/>
          </a:prstGeom>
          <a:noFill/>
        </p:spPr>
        <p:txBody>
          <a:bodyPr wrap="square" rtlCol="0">
            <a:spAutoFit/>
          </a:bodyPr>
          <a:lstStyle/>
          <a:p>
            <a:pPr algn="ctr"/>
            <a:r>
              <a:rPr lang="en-US" dirty="0">
                <a:solidFill>
                  <a:schemeClr val="tx1">
                    <a:lumMod val="75000"/>
                    <a:lumOff val="25000"/>
                  </a:schemeClr>
                </a:solidFill>
                <a:highlight>
                  <a:srgbClr val="FFFFFF"/>
                </a:highlight>
              </a:rPr>
              <a:t>Parameters for an ANN model were adjusted while the model was fit to the full dataset. As adjustments were made, the training accuracies increased while the testing accuracies remained constant. </a:t>
            </a:r>
          </a:p>
        </p:txBody>
      </p:sp>
      <p:graphicFrame>
        <p:nvGraphicFramePr>
          <p:cNvPr id="4" name="Table 3">
            <a:extLst>
              <a:ext uri="{FF2B5EF4-FFF2-40B4-BE49-F238E27FC236}">
                <a16:creationId xmlns:a16="http://schemas.microsoft.com/office/drawing/2014/main" id="{6883CF63-1121-C33A-C7C6-7641762EB6CF}"/>
              </a:ext>
            </a:extLst>
          </p:cNvPr>
          <p:cNvGraphicFramePr>
            <a:graphicFrameLocks noGrp="1"/>
          </p:cNvGraphicFramePr>
          <p:nvPr>
            <p:extLst>
              <p:ext uri="{D42A27DB-BD31-4B8C-83A1-F6EECF244321}">
                <p14:modId xmlns:p14="http://schemas.microsoft.com/office/powerpoint/2010/main" val="821098799"/>
              </p:ext>
            </p:extLst>
          </p:nvPr>
        </p:nvGraphicFramePr>
        <p:xfrm>
          <a:off x="4385694" y="2837397"/>
          <a:ext cx="7395987" cy="2676376"/>
        </p:xfrm>
        <a:graphic>
          <a:graphicData uri="http://schemas.openxmlformats.org/drawingml/2006/table">
            <a:tbl>
              <a:tblPr/>
              <a:tblGrid>
                <a:gridCol w="1369627">
                  <a:extLst>
                    <a:ext uri="{9D8B030D-6E8A-4147-A177-3AD203B41FA5}">
                      <a16:colId xmlns:a16="http://schemas.microsoft.com/office/drawing/2014/main" val="1369145976"/>
                    </a:ext>
                  </a:extLst>
                </a:gridCol>
                <a:gridCol w="919607">
                  <a:extLst>
                    <a:ext uri="{9D8B030D-6E8A-4147-A177-3AD203B41FA5}">
                      <a16:colId xmlns:a16="http://schemas.microsoft.com/office/drawing/2014/main" val="2368291862"/>
                    </a:ext>
                  </a:extLst>
                </a:gridCol>
                <a:gridCol w="1115268">
                  <a:extLst>
                    <a:ext uri="{9D8B030D-6E8A-4147-A177-3AD203B41FA5}">
                      <a16:colId xmlns:a16="http://schemas.microsoft.com/office/drawing/2014/main" val="1722615479"/>
                    </a:ext>
                  </a:extLst>
                </a:gridCol>
                <a:gridCol w="1134834">
                  <a:extLst>
                    <a:ext uri="{9D8B030D-6E8A-4147-A177-3AD203B41FA5}">
                      <a16:colId xmlns:a16="http://schemas.microsoft.com/office/drawing/2014/main" val="1907581636"/>
                    </a:ext>
                  </a:extLst>
                </a:gridCol>
                <a:gridCol w="1369627">
                  <a:extLst>
                    <a:ext uri="{9D8B030D-6E8A-4147-A177-3AD203B41FA5}">
                      <a16:colId xmlns:a16="http://schemas.microsoft.com/office/drawing/2014/main" val="3853086792"/>
                    </a:ext>
                  </a:extLst>
                </a:gridCol>
                <a:gridCol w="1487024">
                  <a:extLst>
                    <a:ext uri="{9D8B030D-6E8A-4147-A177-3AD203B41FA5}">
                      <a16:colId xmlns:a16="http://schemas.microsoft.com/office/drawing/2014/main" val="3612971370"/>
                    </a:ext>
                  </a:extLst>
                </a:gridCol>
              </a:tblGrid>
              <a:tr h="334547">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Run 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latin typeface="Aptos Narrow" panose="020B0004020202020204" pitchFamily="34" charset="0"/>
                        </a:rPr>
                        <a:t>Run 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600" b="0" i="0" u="none" strike="noStrike">
                          <a:solidFill>
                            <a:srgbClr val="000000"/>
                          </a:solidFill>
                          <a:effectLst/>
                          <a:latin typeface="Aptos Narrow" panose="020B0004020202020204" pitchFamily="34" charset="0"/>
                        </a:rPr>
                        <a:t>Run 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600" b="0" i="0" u="none" strike="noStrike">
                          <a:solidFill>
                            <a:srgbClr val="000000"/>
                          </a:solidFill>
                          <a:effectLst/>
                          <a:latin typeface="Aptos Narrow" panose="020B0004020202020204" pitchFamily="34" charset="0"/>
                        </a:rPr>
                        <a:t>Run 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600" b="0" i="0" u="none" strike="noStrike">
                          <a:solidFill>
                            <a:srgbClr val="000000"/>
                          </a:solidFill>
                          <a:effectLst/>
                          <a:latin typeface="Aptos Narrow" panose="020B0004020202020204" pitchFamily="34" charset="0"/>
                        </a:rPr>
                        <a:t>Run 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04100109"/>
                  </a:ext>
                </a:extLst>
              </a:tr>
              <a:tr h="334547">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Layers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30465045"/>
                  </a:ext>
                </a:extLst>
              </a:tr>
              <a:tr h="334547">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Nodes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5, 5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20, 10, 10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100, 50, 20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200, 100, 100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200, 200, 200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960912667"/>
                  </a:ext>
                </a:extLst>
              </a:tr>
              <a:tr h="334547">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iter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500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1000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1000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1000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1000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58691561"/>
                  </a:ext>
                </a:extLst>
              </a:tr>
              <a:tr h="334547">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tolerance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0.0001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0.0001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0.0001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0.000001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0.000001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51176308"/>
                  </a:ext>
                </a:extLst>
              </a:tr>
              <a:tr h="334547">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converged?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yes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yes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yes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yes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yes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573375636"/>
                  </a:ext>
                </a:extLst>
              </a:tr>
              <a:tr h="334547">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Test Accuracy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0.44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0.45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0.44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0.44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0.42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18480012"/>
                  </a:ext>
                </a:extLst>
              </a:tr>
              <a:tr h="334547">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Train Accuracy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0.44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dirty="0">
                          <a:solidFill>
                            <a:srgbClr val="000000"/>
                          </a:solidFill>
                          <a:effectLst/>
                          <a:highlight>
                            <a:srgbClr val="FFFFFF"/>
                          </a:highlight>
                          <a:latin typeface="Aptos Narrow" panose="020B0004020202020204" pitchFamily="34" charset="0"/>
                        </a:rPr>
                        <a:t>0.46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0.48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0.58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dirty="0">
                          <a:solidFill>
                            <a:srgbClr val="000000"/>
                          </a:solidFill>
                          <a:effectLst/>
                          <a:highlight>
                            <a:srgbClr val="FFFFFF"/>
                          </a:highlight>
                          <a:latin typeface="Aptos Narrow" panose="020B0004020202020204" pitchFamily="34" charset="0"/>
                        </a:rPr>
                        <a:t>0.78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39304345"/>
                  </a:ext>
                </a:extLst>
              </a:tr>
            </a:tbl>
          </a:graphicData>
        </a:graphic>
      </p:graphicFrame>
    </p:spTree>
    <p:extLst>
      <p:ext uri="{BB962C8B-B14F-4D97-AF65-F5344CB8AC3E}">
        <p14:creationId xmlns:p14="http://schemas.microsoft.com/office/powerpoint/2010/main" val="132293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50345-1FA1-4B41-77F8-CF56D5E219BB}"/>
              </a:ext>
            </a:extLst>
          </p:cNvPr>
          <p:cNvSpPr>
            <a:spLocks noGrp="1"/>
          </p:cNvSpPr>
          <p:nvPr>
            <p:ph type="title"/>
          </p:nvPr>
        </p:nvSpPr>
        <p:spPr>
          <a:xfrm>
            <a:off x="457200" y="2542233"/>
            <a:ext cx="3200400" cy="1406249"/>
          </a:xfrm>
        </p:spPr>
        <p:txBody>
          <a:bodyPr>
            <a:normAutofit fontScale="90000"/>
          </a:bodyPr>
          <a:lstStyle/>
          <a:p>
            <a:pPr algn="ctr"/>
            <a:r>
              <a:rPr lang="en-US" dirty="0"/>
              <a:t>Artificial Neural Network (</a:t>
            </a:r>
            <a:r>
              <a:rPr lang="en-US" dirty="0" err="1"/>
              <a:t>MPCLassifier</a:t>
            </a:r>
            <a:r>
              <a:rPr lang="en-US" dirty="0"/>
              <a:t>):</a:t>
            </a:r>
            <a:br>
              <a:rPr lang="en-US" dirty="0"/>
            </a:br>
            <a:r>
              <a:rPr lang="en-US" dirty="0"/>
              <a:t>Conclusions</a:t>
            </a:r>
          </a:p>
        </p:txBody>
      </p:sp>
      <p:sp>
        <p:nvSpPr>
          <p:cNvPr id="14" name="TextBox 13">
            <a:extLst>
              <a:ext uri="{FF2B5EF4-FFF2-40B4-BE49-F238E27FC236}">
                <a16:creationId xmlns:a16="http://schemas.microsoft.com/office/drawing/2014/main" id="{2388DCDD-83CF-0ED9-76CE-40A5174F78A3}"/>
              </a:ext>
            </a:extLst>
          </p:cNvPr>
          <p:cNvSpPr txBox="1"/>
          <p:nvPr/>
        </p:nvSpPr>
        <p:spPr>
          <a:xfrm>
            <a:off x="4479876" y="1743343"/>
            <a:ext cx="7302222" cy="3970318"/>
          </a:xfrm>
          <a:prstGeom prst="rect">
            <a:avLst/>
          </a:prstGeom>
          <a:noFill/>
        </p:spPr>
        <p:txBody>
          <a:bodyPr wrap="square" rtlCol="0">
            <a:spAutoFit/>
          </a:bodyPr>
          <a:lstStyle/>
          <a:p>
            <a:pPr algn="l"/>
            <a:r>
              <a:rPr lang="en-US" dirty="0">
                <a:solidFill>
                  <a:schemeClr val="tx1">
                    <a:lumMod val="65000"/>
                    <a:lumOff val="35000"/>
                  </a:schemeClr>
                </a:solidFill>
                <a:highlight>
                  <a:srgbClr val="FFFFFF"/>
                </a:highlight>
              </a:rPr>
              <a:t>Results</a:t>
            </a:r>
          </a:p>
          <a:p>
            <a:pPr algn="l"/>
            <a:r>
              <a:rPr lang="en-US" dirty="0">
                <a:solidFill>
                  <a:schemeClr val="tx1">
                    <a:lumMod val="65000"/>
                    <a:lumOff val="35000"/>
                  </a:schemeClr>
                </a:solidFill>
                <a:highlight>
                  <a:srgbClr val="FFFFFF"/>
                </a:highlight>
              </a:rPr>
              <a:t>While the ANN </a:t>
            </a:r>
            <a:r>
              <a:rPr lang="en-US" b="0" i="0" dirty="0">
                <a:solidFill>
                  <a:schemeClr val="tx1">
                    <a:lumMod val="65000"/>
                    <a:lumOff val="35000"/>
                  </a:schemeClr>
                </a:solidFill>
                <a:effectLst/>
                <a:highlight>
                  <a:srgbClr val="FFFFFF"/>
                </a:highlight>
              </a:rPr>
              <a:t>models converge when fit to the full dataset, the resulting accuracies indicate that as the models become more complex, they begin to overfit the data. This overfitting suggests that the models are capturing noise and specific patterns in the training data rather than generalizable trends.</a:t>
            </a:r>
            <a:endParaRPr lang="en-US" dirty="0">
              <a:solidFill>
                <a:schemeClr val="tx1">
                  <a:lumMod val="65000"/>
                  <a:lumOff val="35000"/>
                </a:schemeClr>
              </a:solidFill>
              <a:highlight>
                <a:srgbClr val="FFFFFF"/>
              </a:highlight>
            </a:endParaRPr>
          </a:p>
          <a:p>
            <a:pPr algn="l"/>
            <a:endParaRPr lang="en-US" dirty="0">
              <a:solidFill>
                <a:schemeClr val="tx1">
                  <a:lumMod val="65000"/>
                  <a:lumOff val="35000"/>
                </a:schemeClr>
              </a:solidFill>
              <a:highlight>
                <a:srgbClr val="FFFFFF"/>
              </a:highlight>
            </a:endParaRPr>
          </a:p>
          <a:p>
            <a:pPr algn="l"/>
            <a:r>
              <a:rPr lang="en-US" dirty="0">
                <a:solidFill>
                  <a:schemeClr val="tx1">
                    <a:lumMod val="65000"/>
                    <a:lumOff val="35000"/>
                  </a:schemeClr>
                </a:solidFill>
                <a:highlight>
                  <a:srgbClr val="FFFFFF"/>
                </a:highlight>
              </a:rPr>
              <a:t>Conclusion</a:t>
            </a:r>
          </a:p>
          <a:p>
            <a:pPr algn="l"/>
            <a:r>
              <a:rPr lang="en-US" b="0" i="0" dirty="0">
                <a:solidFill>
                  <a:schemeClr val="tx1">
                    <a:lumMod val="65000"/>
                    <a:lumOff val="35000"/>
                  </a:schemeClr>
                </a:solidFill>
                <a:effectLst/>
                <a:highlight>
                  <a:srgbClr val="FFFFFF"/>
                </a:highlight>
              </a:rPr>
              <a:t>An ANN model that fits the data appropriately has not yet been identified. Despite this, ANN models have many parameters that can be adjusted to help the models fit complex data more effectively. These include </a:t>
            </a:r>
            <a:r>
              <a:rPr lang="en-US" b="1" i="0" dirty="0">
                <a:solidFill>
                  <a:schemeClr val="tx1">
                    <a:lumMod val="65000"/>
                    <a:lumOff val="35000"/>
                  </a:schemeClr>
                </a:solidFill>
                <a:effectLst/>
                <a:highlight>
                  <a:srgbClr val="FFFFFF"/>
                </a:highlight>
              </a:rPr>
              <a:t>network architecture, activation functions, regularization techniques, training epochs</a:t>
            </a:r>
            <a:r>
              <a:rPr lang="en-US" b="0" i="0" dirty="0">
                <a:solidFill>
                  <a:schemeClr val="tx1">
                    <a:lumMod val="65000"/>
                    <a:lumOff val="35000"/>
                  </a:schemeClr>
                </a:solidFill>
                <a:effectLst/>
                <a:highlight>
                  <a:srgbClr val="FFFFFF"/>
                </a:highlight>
              </a:rPr>
              <a:t>, and </a:t>
            </a:r>
            <a:r>
              <a:rPr lang="en-US" b="1" i="0" dirty="0">
                <a:solidFill>
                  <a:schemeClr val="tx1">
                    <a:lumMod val="65000"/>
                    <a:lumOff val="35000"/>
                  </a:schemeClr>
                </a:solidFill>
                <a:effectLst/>
                <a:highlight>
                  <a:srgbClr val="FFFFFF"/>
                </a:highlight>
              </a:rPr>
              <a:t>early stopping</a:t>
            </a:r>
            <a:r>
              <a:rPr lang="en-US" b="0" i="0" dirty="0">
                <a:solidFill>
                  <a:schemeClr val="tx1">
                    <a:lumMod val="65000"/>
                    <a:lumOff val="35000"/>
                  </a:schemeClr>
                </a:solidFill>
                <a:effectLst/>
                <a:highlight>
                  <a:srgbClr val="FFFFFF"/>
                </a:highlight>
              </a:rPr>
              <a:t>. Further model refinement could identify the optimal configuration for this dataset.</a:t>
            </a:r>
            <a:endParaRPr lang="en-US" i="0" dirty="0">
              <a:solidFill>
                <a:schemeClr val="tx1">
                  <a:lumMod val="65000"/>
                  <a:lumOff val="35000"/>
                </a:schemeClr>
              </a:solidFill>
              <a:effectLst/>
              <a:highlight>
                <a:srgbClr val="FFFFFF"/>
              </a:highlight>
            </a:endParaRPr>
          </a:p>
        </p:txBody>
      </p:sp>
    </p:spTree>
    <p:extLst>
      <p:ext uri="{BB962C8B-B14F-4D97-AF65-F5344CB8AC3E}">
        <p14:creationId xmlns:p14="http://schemas.microsoft.com/office/powerpoint/2010/main" val="3007821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03B100-70DA-047A-ACBE-315AC68525B9}"/>
              </a:ext>
            </a:extLst>
          </p:cNvPr>
          <p:cNvSpPr txBox="1"/>
          <p:nvPr/>
        </p:nvSpPr>
        <p:spPr>
          <a:xfrm>
            <a:off x="335903" y="326572"/>
            <a:ext cx="10107639" cy="1107996"/>
          </a:xfrm>
          <a:prstGeom prst="rect">
            <a:avLst/>
          </a:prstGeom>
          <a:noFill/>
        </p:spPr>
        <p:txBody>
          <a:bodyPr wrap="none" rtlCol="0">
            <a:spAutoFit/>
          </a:bodyPr>
          <a:lstStyle/>
          <a:p>
            <a:r>
              <a:rPr kumimoji="0" lang="en-US" sz="4800" b="1" i="0" u="none" strike="noStrike" kern="1200" cap="none" spc="-50" normalizeH="0" baseline="0" noProof="0" dirty="0">
                <a:ln>
                  <a:noFill/>
                </a:ln>
                <a:solidFill>
                  <a:schemeClr val="tx1">
                    <a:lumMod val="65000"/>
                    <a:lumOff val="35000"/>
                  </a:schemeClr>
                </a:solidFill>
                <a:effectLst/>
                <a:uLnTx/>
                <a:uFillTx/>
                <a:latin typeface="Calibri Light" panose="020F0302020204030204"/>
                <a:ea typeface="+mj-ea"/>
                <a:cs typeface="+mj-cs"/>
              </a:rPr>
              <a:t>Conclusions: which model should we use?</a:t>
            </a:r>
          </a:p>
          <a:p>
            <a:endParaRPr lang="en-US" b="1" dirty="0">
              <a:solidFill>
                <a:schemeClr val="tx1">
                  <a:lumMod val="65000"/>
                  <a:lumOff val="35000"/>
                </a:schemeClr>
              </a:solidFill>
            </a:endParaRPr>
          </a:p>
        </p:txBody>
      </p:sp>
      <p:cxnSp>
        <p:nvCxnSpPr>
          <p:cNvPr id="6" name="Straight Connector 5">
            <a:extLst>
              <a:ext uri="{FF2B5EF4-FFF2-40B4-BE49-F238E27FC236}">
                <a16:creationId xmlns:a16="http://schemas.microsoft.com/office/drawing/2014/main" id="{F2762151-E007-283C-FC45-4F7DC15A5D39}"/>
              </a:ext>
            </a:extLst>
          </p:cNvPr>
          <p:cNvCxnSpPr/>
          <p:nvPr/>
        </p:nvCxnSpPr>
        <p:spPr>
          <a:xfrm>
            <a:off x="0" y="1157569"/>
            <a:ext cx="12192000"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AA86B0D-4149-E9A0-C98C-605A616374F3}"/>
              </a:ext>
            </a:extLst>
          </p:cNvPr>
          <p:cNvSpPr txBox="1"/>
          <p:nvPr/>
        </p:nvSpPr>
        <p:spPr>
          <a:xfrm>
            <a:off x="335903" y="1240417"/>
            <a:ext cx="11732167" cy="1708160"/>
          </a:xfrm>
          <a:prstGeom prst="rect">
            <a:avLst/>
          </a:prstGeom>
          <a:noFill/>
        </p:spPr>
        <p:txBody>
          <a:bodyPr wrap="square" rtlCol="0">
            <a:spAutoFit/>
          </a:bodyPr>
          <a:lstStyle/>
          <a:p>
            <a:pPr>
              <a:spcAft>
                <a:spcPts val="600"/>
              </a:spcAft>
            </a:pPr>
            <a:r>
              <a:rPr lang="en-US" b="1" dirty="0">
                <a:solidFill>
                  <a:schemeClr val="tx1">
                    <a:lumMod val="65000"/>
                    <a:lumOff val="35000"/>
                  </a:schemeClr>
                </a:solidFill>
              </a:rPr>
              <a:t>Model Results</a:t>
            </a:r>
          </a:p>
          <a:p>
            <a:pPr>
              <a:spcAft>
                <a:spcPts val="600"/>
              </a:spcAft>
            </a:pPr>
            <a:r>
              <a:rPr lang="en-US" b="1" dirty="0">
                <a:solidFill>
                  <a:schemeClr val="tx1">
                    <a:lumMod val="65000"/>
                    <a:lumOff val="35000"/>
                  </a:schemeClr>
                </a:solidFill>
              </a:rPr>
              <a:t>KNN</a:t>
            </a:r>
            <a:r>
              <a:rPr lang="en-US" dirty="0">
                <a:solidFill>
                  <a:schemeClr val="tx1">
                    <a:lumMod val="65000"/>
                    <a:lumOff val="35000"/>
                  </a:schemeClr>
                </a:solidFill>
              </a:rPr>
              <a:t>: </a:t>
            </a:r>
            <a:r>
              <a:rPr lang="en-US" b="0" i="0" dirty="0">
                <a:solidFill>
                  <a:schemeClr val="tx1">
                    <a:lumMod val="65000"/>
                    <a:lumOff val="35000"/>
                  </a:schemeClr>
                </a:solidFill>
                <a:effectLst/>
                <a:highlight>
                  <a:srgbClr val="FFFFFF"/>
                </a:highlight>
              </a:rPr>
              <a:t>KNN performs well with simpler datasets but struggles with the complexity of the full dataset, leading to </a:t>
            </a:r>
            <a:r>
              <a:rPr lang="en-US" b="1" i="0" dirty="0">
                <a:solidFill>
                  <a:schemeClr val="tx1">
                    <a:lumMod val="65000"/>
                    <a:lumOff val="35000"/>
                  </a:schemeClr>
                </a:solidFill>
                <a:effectLst/>
                <a:highlight>
                  <a:srgbClr val="FFFFFF"/>
                </a:highlight>
              </a:rPr>
              <a:t>underfitting</a:t>
            </a:r>
            <a:r>
              <a:rPr lang="en-US" b="0" i="0" dirty="0">
                <a:solidFill>
                  <a:schemeClr val="tx1">
                    <a:lumMod val="65000"/>
                    <a:lumOff val="35000"/>
                  </a:schemeClr>
                </a:solidFill>
                <a:effectLst/>
                <a:highlight>
                  <a:srgbClr val="FFFFFF"/>
                </a:highlight>
              </a:rPr>
              <a:t>.</a:t>
            </a:r>
            <a:endParaRPr lang="en-US" dirty="0">
              <a:solidFill>
                <a:schemeClr val="tx1">
                  <a:lumMod val="65000"/>
                  <a:lumOff val="35000"/>
                </a:schemeClr>
              </a:solidFill>
            </a:endParaRPr>
          </a:p>
          <a:p>
            <a:pPr>
              <a:spcAft>
                <a:spcPts val="600"/>
              </a:spcAft>
            </a:pPr>
            <a:r>
              <a:rPr lang="en-US" b="1" dirty="0">
                <a:solidFill>
                  <a:schemeClr val="tx1">
                    <a:lumMod val="65000"/>
                    <a:lumOff val="35000"/>
                  </a:schemeClr>
                </a:solidFill>
              </a:rPr>
              <a:t>Decision Tree</a:t>
            </a:r>
            <a:r>
              <a:rPr lang="en-US" dirty="0">
                <a:solidFill>
                  <a:schemeClr val="tx1">
                    <a:lumMod val="65000"/>
                    <a:lumOff val="35000"/>
                  </a:schemeClr>
                </a:solidFill>
              </a:rPr>
              <a:t>: This model </a:t>
            </a:r>
            <a:r>
              <a:rPr lang="en-US" b="1" i="0" dirty="0">
                <a:solidFill>
                  <a:schemeClr val="tx1">
                    <a:lumMod val="65000"/>
                    <a:lumOff val="35000"/>
                  </a:schemeClr>
                </a:solidFill>
                <a:effectLst/>
                <a:highlight>
                  <a:srgbClr val="FFFFFF"/>
                </a:highlight>
              </a:rPr>
              <a:t>overfits</a:t>
            </a:r>
            <a:r>
              <a:rPr lang="en-US" b="0" i="0" dirty="0">
                <a:solidFill>
                  <a:schemeClr val="tx1">
                    <a:lumMod val="65000"/>
                    <a:lumOff val="35000"/>
                  </a:schemeClr>
                </a:solidFill>
                <a:effectLst/>
                <a:highlight>
                  <a:srgbClr val="FFFFFF"/>
                </a:highlight>
              </a:rPr>
              <a:t> the full dataset but performs well on simpler datasets, though it shows </a:t>
            </a:r>
            <a:r>
              <a:rPr lang="en-US" b="1" i="0" dirty="0">
                <a:solidFill>
                  <a:schemeClr val="tx1">
                    <a:lumMod val="65000"/>
                    <a:lumOff val="35000"/>
                  </a:schemeClr>
                </a:solidFill>
                <a:effectLst/>
                <a:highlight>
                  <a:srgbClr val="FFFFFF"/>
                </a:highlight>
              </a:rPr>
              <a:t>bias</a:t>
            </a:r>
            <a:r>
              <a:rPr lang="en-US" b="0" i="0" dirty="0">
                <a:solidFill>
                  <a:schemeClr val="tx1">
                    <a:lumMod val="65000"/>
                    <a:lumOff val="35000"/>
                  </a:schemeClr>
                </a:solidFill>
                <a:effectLst/>
                <a:highlight>
                  <a:srgbClr val="FFFFFF"/>
                </a:highlight>
              </a:rPr>
              <a:t> in predictions.</a:t>
            </a:r>
            <a:endParaRPr lang="en-US" dirty="0">
              <a:solidFill>
                <a:schemeClr val="tx1">
                  <a:lumMod val="65000"/>
                  <a:lumOff val="35000"/>
                </a:schemeClr>
              </a:solidFill>
            </a:endParaRPr>
          </a:p>
          <a:p>
            <a:r>
              <a:rPr lang="en-US" b="1" dirty="0">
                <a:solidFill>
                  <a:schemeClr val="tx1">
                    <a:lumMod val="65000"/>
                    <a:lumOff val="35000"/>
                  </a:schemeClr>
                </a:solidFill>
              </a:rPr>
              <a:t>ANN</a:t>
            </a:r>
            <a:r>
              <a:rPr lang="en-US" dirty="0">
                <a:solidFill>
                  <a:schemeClr val="tx1">
                    <a:lumMod val="65000"/>
                    <a:lumOff val="35000"/>
                  </a:schemeClr>
                </a:solidFill>
              </a:rPr>
              <a:t>: ANN models </a:t>
            </a:r>
            <a:r>
              <a:rPr lang="en-US" b="1" dirty="0">
                <a:solidFill>
                  <a:schemeClr val="tx1">
                    <a:lumMod val="65000"/>
                    <a:lumOff val="35000"/>
                  </a:schemeClr>
                </a:solidFill>
              </a:rPr>
              <a:t>overfit</a:t>
            </a:r>
            <a:r>
              <a:rPr lang="en-US" dirty="0">
                <a:solidFill>
                  <a:schemeClr val="tx1">
                    <a:lumMod val="65000"/>
                    <a:lumOff val="35000"/>
                  </a:schemeClr>
                </a:solidFill>
              </a:rPr>
              <a:t> the data as the model’s complexity increases, capturing noise rather than general trends.</a:t>
            </a:r>
          </a:p>
        </p:txBody>
      </p:sp>
      <p:sp>
        <p:nvSpPr>
          <p:cNvPr id="3" name="TextBox 2">
            <a:extLst>
              <a:ext uri="{FF2B5EF4-FFF2-40B4-BE49-F238E27FC236}">
                <a16:creationId xmlns:a16="http://schemas.microsoft.com/office/drawing/2014/main" id="{1E3B730E-8029-89F7-3839-58532AEBBDA4}"/>
              </a:ext>
            </a:extLst>
          </p:cNvPr>
          <p:cNvSpPr txBox="1"/>
          <p:nvPr/>
        </p:nvSpPr>
        <p:spPr>
          <a:xfrm>
            <a:off x="280157" y="3031424"/>
            <a:ext cx="11631685" cy="1908215"/>
          </a:xfrm>
          <a:prstGeom prst="rect">
            <a:avLst/>
          </a:prstGeom>
          <a:noFill/>
        </p:spPr>
        <p:txBody>
          <a:bodyPr wrap="square" rtlCol="0">
            <a:spAutoFit/>
          </a:bodyPr>
          <a:lstStyle/>
          <a:p>
            <a:r>
              <a:rPr lang="en-US" b="1" dirty="0">
                <a:solidFill>
                  <a:schemeClr val="tx1">
                    <a:lumMod val="65000"/>
                    <a:lumOff val="35000"/>
                  </a:schemeClr>
                </a:solidFill>
              </a:rPr>
              <a:t>Recommendations</a:t>
            </a:r>
          </a:p>
          <a:p>
            <a:pPr>
              <a:spcAft>
                <a:spcPts val="600"/>
              </a:spcAft>
            </a:pPr>
            <a:r>
              <a:rPr lang="en-US" dirty="0">
                <a:solidFill>
                  <a:schemeClr val="tx1">
                    <a:lumMod val="65000"/>
                    <a:lumOff val="35000"/>
                  </a:schemeClr>
                </a:solidFill>
              </a:rPr>
              <a:t>Tuning and hybrid approach: Experiment with parameter tuning, ensemble methods, and hybrid models to balance the complexity of the data with the complexity of the models.</a:t>
            </a:r>
          </a:p>
          <a:p>
            <a:pPr>
              <a:spcAft>
                <a:spcPts val="600"/>
              </a:spcAft>
            </a:pPr>
            <a:r>
              <a:rPr lang="en-US" dirty="0">
                <a:solidFill>
                  <a:schemeClr val="tx1">
                    <a:lumMod val="65000"/>
                    <a:lumOff val="35000"/>
                  </a:schemeClr>
                </a:solidFill>
              </a:rPr>
              <a:t>Data Segmentations: If the models prove difficult to appropriately tune, consider segmenting data by region to reduce variables and improve model accuracy.</a:t>
            </a:r>
          </a:p>
          <a:p>
            <a:pPr>
              <a:spcAft>
                <a:spcPts val="600"/>
              </a:spcAft>
            </a:pPr>
            <a:r>
              <a:rPr lang="en-US" dirty="0">
                <a:solidFill>
                  <a:schemeClr val="tx1">
                    <a:lumMod val="65000"/>
                    <a:lumOff val="35000"/>
                  </a:schemeClr>
                </a:solidFill>
              </a:rPr>
              <a:t>Regularization: Apply regularization methods in complex models to mitigate overfitting and improve generalization.</a:t>
            </a:r>
          </a:p>
        </p:txBody>
      </p:sp>
      <p:sp>
        <p:nvSpPr>
          <p:cNvPr id="4" name="TextBox 3">
            <a:extLst>
              <a:ext uri="{FF2B5EF4-FFF2-40B4-BE49-F238E27FC236}">
                <a16:creationId xmlns:a16="http://schemas.microsoft.com/office/drawing/2014/main" id="{D90159D7-2FE2-9DC8-2AEC-132A58F316ED}"/>
              </a:ext>
            </a:extLst>
          </p:cNvPr>
          <p:cNvSpPr txBox="1"/>
          <p:nvPr/>
        </p:nvSpPr>
        <p:spPr>
          <a:xfrm>
            <a:off x="335903" y="5238766"/>
            <a:ext cx="11631685" cy="923330"/>
          </a:xfrm>
          <a:prstGeom prst="rect">
            <a:avLst/>
          </a:prstGeom>
          <a:noFill/>
        </p:spPr>
        <p:txBody>
          <a:bodyPr wrap="square" rtlCol="0">
            <a:spAutoFit/>
          </a:bodyPr>
          <a:lstStyle/>
          <a:p>
            <a:r>
              <a:rPr lang="en-US" b="1" dirty="0">
                <a:solidFill>
                  <a:schemeClr val="tx1">
                    <a:lumMod val="65000"/>
                    <a:lumOff val="35000"/>
                  </a:schemeClr>
                </a:solidFill>
              </a:rPr>
              <a:t>While all models show potential with appropriate data segmentation and/or further model tuning, the more complex models (Decision Tree and ANN) have the highest potential to fit the dataset. A hybrid model approach is recommended. </a:t>
            </a:r>
          </a:p>
          <a:p>
            <a:endParaRPr lang="en-US" b="1" dirty="0"/>
          </a:p>
        </p:txBody>
      </p:sp>
    </p:spTree>
    <p:extLst>
      <p:ext uri="{BB962C8B-B14F-4D97-AF65-F5344CB8AC3E}">
        <p14:creationId xmlns:p14="http://schemas.microsoft.com/office/powerpoint/2010/main" val="321607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F2762151-E007-283C-FC45-4F7DC15A5D39}"/>
              </a:ext>
            </a:extLst>
          </p:cNvPr>
          <p:cNvCxnSpPr/>
          <p:nvPr/>
        </p:nvCxnSpPr>
        <p:spPr>
          <a:xfrm>
            <a:off x="0" y="1157569"/>
            <a:ext cx="12192000"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70CFFC4-199B-E8CE-A7A0-A6B3DD55A311}"/>
              </a:ext>
            </a:extLst>
          </p:cNvPr>
          <p:cNvSpPr txBox="1"/>
          <p:nvPr/>
        </p:nvSpPr>
        <p:spPr>
          <a:xfrm>
            <a:off x="4611876" y="3013502"/>
            <a:ext cx="2968248" cy="830997"/>
          </a:xfrm>
          <a:prstGeom prst="rect">
            <a:avLst/>
          </a:prstGeom>
          <a:noFill/>
        </p:spPr>
        <p:txBody>
          <a:bodyPr wrap="none" rtlCol="0">
            <a:spAutoFit/>
          </a:bodyPr>
          <a:lstStyle/>
          <a:p>
            <a:r>
              <a:rPr lang="en-US" sz="4800" dirty="0">
                <a:solidFill>
                  <a:schemeClr val="tx1">
                    <a:lumMod val="65000"/>
                    <a:lumOff val="35000"/>
                  </a:schemeClr>
                </a:solidFill>
              </a:rPr>
              <a:t>Thank you!</a:t>
            </a:r>
          </a:p>
        </p:txBody>
      </p:sp>
    </p:spTree>
    <p:extLst>
      <p:ext uri="{BB962C8B-B14F-4D97-AF65-F5344CB8AC3E}">
        <p14:creationId xmlns:p14="http://schemas.microsoft.com/office/powerpoint/2010/main" val="3063853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50345-1FA1-4B41-77F8-CF56D5E219BB}"/>
              </a:ext>
            </a:extLst>
          </p:cNvPr>
          <p:cNvSpPr>
            <a:spLocks noGrp="1"/>
          </p:cNvSpPr>
          <p:nvPr>
            <p:ph type="title"/>
          </p:nvPr>
        </p:nvSpPr>
        <p:spPr>
          <a:xfrm>
            <a:off x="457200" y="2291023"/>
            <a:ext cx="3200400" cy="589335"/>
          </a:xfrm>
        </p:spPr>
        <p:txBody>
          <a:bodyPr/>
          <a:lstStyle/>
          <a:p>
            <a:pPr algn="ctr"/>
            <a:r>
              <a:rPr lang="en-US" dirty="0"/>
              <a:t>Objective</a:t>
            </a:r>
          </a:p>
        </p:txBody>
      </p:sp>
      <p:sp>
        <p:nvSpPr>
          <p:cNvPr id="4" name="Text Placeholder 3">
            <a:extLst>
              <a:ext uri="{FF2B5EF4-FFF2-40B4-BE49-F238E27FC236}">
                <a16:creationId xmlns:a16="http://schemas.microsoft.com/office/drawing/2014/main" id="{1C315D43-4B5D-C98A-A57D-54A128093FBA}"/>
              </a:ext>
            </a:extLst>
          </p:cNvPr>
          <p:cNvSpPr>
            <a:spLocks noGrp="1"/>
          </p:cNvSpPr>
          <p:nvPr>
            <p:ph type="body" sz="half" idx="2"/>
          </p:nvPr>
        </p:nvSpPr>
        <p:spPr>
          <a:xfrm>
            <a:off x="457200" y="2926080"/>
            <a:ext cx="3200400" cy="1153551"/>
          </a:xfrm>
        </p:spPr>
        <p:txBody>
          <a:bodyPr/>
          <a:lstStyle/>
          <a:p>
            <a:pPr algn="ctr"/>
            <a:r>
              <a:rPr lang="en-US" dirty="0"/>
              <a:t>Leverage machine learning to predict future weather conditions and potential extreme weather events in mainland Europe using historical climate data.</a:t>
            </a:r>
          </a:p>
        </p:txBody>
      </p:sp>
      <p:sp>
        <p:nvSpPr>
          <p:cNvPr id="5" name="TextBox 4">
            <a:extLst>
              <a:ext uri="{FF2B5EF4-FFF2-40B4-BE49-F238E27FC236}">
                <a16:creationId xmlns:a16="http://schemas.microsoft.com/office/drawing/2014/main" id="{8596E12E-D0A7-2302-CFD2-DEB7F12F062F}"/>
              </a:ext>
            </a:extLst>
          </p:cNvPr>
          <p:cNvSpPr txBox="1"/>
          <p:nvPr/>
        </p:nvSpPr>
        <p:spPr>
          <a:xfrm>
            <a:off x="4589756" y="537030"/>
            <a:ext cx="6708865" cy="3693319"/>
          </a:xfrm>
          <a:prstGeom prst="rect">
            <a:avLst/>
          </a:prstGeom>
          <a:noFill/>
        </p:spPr>
        <p:txBody>
          <a:bodyPr wrap="square" rtlCol="0">
            <a:spAutoFit/>
          </a:bodyPr>
          <a:lstStyle/>
          <a:p>
            <a:r>
              <a:rPr lang="en-US" dirty="0">
                <a:solidFill>
                  <a:schemeClr val="tx1">
                    <a:lumMod val="65000"/>
                    <a:lumOff val="35000"/>
                  </a:schemeClr>
                </a:solidFill>
              </a:rPr>
              <a:t>The data provided could be analyzed to test these hypotheses</a:t>
            </a:r>
          </a:p>
          <a:p>
            <a:endParaRPr lang="en-US" dirty="0">
              <a:solidFill>
                <a:schemeClr val="tx1">
                  <a:lumMod val="65000"/>
                  <a:lumOff val="35000"/>
                </a:schemeClr>
              </a:solidFill>
            </a:endParaRPr>
          </a:p>
          <a:p>
            <a:pPr marL="285750" indent="-285750">
              <a:buFont typeface="Arial" panose="020B0604020202020204" pitchFamily="34" charset="0"/>
              <a:buChar char="•"/>
            </a:pPr>
            <a:r>
              <a:rPr lang="en-US" dirty="0">
                <a:solidFill>
                  <a:schemeClr val="tx1">
                    <a:lumMod val="65000"/>
                    <a:lumOff val="35000"/>
                  </a:schemeClr>
                </a:solidFill>
              </a:rPr>
              <a:t>Hypothesis: There has been a significant increase in average annual temperatures in mainland Europe over the past century.</a:t>
            </a:r>
          </a:p>
          <a:p>
            <a:endParaRPr lang="en-US" dirty="0">
              <a:solidFill>
                <a:schemeClr val="tx1">
                  <a:lumMod val="65000"/>
                  <a:lumOff val="35000"/>
                </a:schemeClr>
              </a:solidFill>
            </a:endParaRPr>
          </a:p>
          <a:p>
            <a:pPr marL="285750" indent="-285750">
              <a:buFont typeface="Arial" panose="020B0604020202020204" pitchFamily="34" charset="0"/>
              <a:buChar char="•"/>
            </a:pPr>
            <a:r>
              <a:rPr lang="en-US" dirty="0">
                <a:solidFill>
                  <a:schemeClr val="tx1">
                    <a:lumMod val="65000"/>
                    <a:lumOff val="35000"/>
                  </a:schemeClr>
                </a:solidFill>
              </a:rPr>
              <a:t>Hypothesis: The frequency of extreme weather events, such as heatwaves and heavy precipitation, has increased over the last century</a:t>
            </a:r>
          </a:p>
          <a:p>
            <a:endParaRPr lang="en-US" dirty="0">
              <a:solidFill>
                <a:schemeClr val="tx1">
                  <a:lumMod val="65000"/>
                  <a:lumOff val="35000"/>
                </a:schemeClr>
              </a:solidFill>
            </a:endParaRPr>
          </a:p>
          <a:p>
            <a:pPr marL="285750" indent="-285750">
              <a:buFont typeface="Arial" panose="020B0604020202020204" pitchFamily="34" charset="0"/>
              <a:buChar char="•"/>
            </a:pPr>
            <a:r>
              <a:rPr lang="en-US" dirty="0">
                <a:solidFill>
                  <a:schemeClr val="tx1">
                    <a:lumMod val="65000"/>
                    <a:lumOff val="35000"/>
                  </a:schemeClr>
                </a:solidFill>
              </a:rPr>
              <a:t>Hypothesis: Machine learning models can accurately predict favorable weather conditions and extreme weather events in mainland Europe based on historical weather data.</a:t>
            </a:r>
          </a:p>
          <a:p>
            <a:endParaRPr lang="en-US" dirty="0">
              <a:solidFill>
                <a:schemeClr val="tx1">
                  <a:lumMod val="65000"/>
                  <a:lumOff val="35000"/>
                </a:schemeClr>
              </a:solidFill>
            </a:endParaRPr>
          </a:p>
        </p:txBody>
      </p:sp>
    </p:spTree>
    <p:extLst>
      <p:ext uri="{BB962C8B-B14F-4D97-AF65-F5344CB8AC3E}">
        <p14:creationId xmlns:p14="http://schemas.microsoft.com/office/powerpoint/2010/main" val="3859369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0E0D-774A-C682-5E0D-84221917BAE4}"/>
              </a:ext>
            </a:extLst>
          </p:cNvPr>
          <p:cNvSpPr>
            <a:spLocks noGrp="1"/>
          </p:cNvSpPr>
          <p:nvPr>
            <p:ph type="title"/>
          </p:nvPr>
        </p:nvSpPr>
        <p:spPr/>
        <p:txBody>
          <a:bodyPr/>
          <a:lstStyle/>
          <a:p>
            <a:r>
              <a:rPr lang="en-US" b="1" dirty="0">
                <a:solidFill>
                  <a:schemeClr val="bg2">
                    <a:lumMod val="50000"/>
                  </a:schemeClr>
                </a:solidFill>
              </a:rPr>
              <a:t>Climate Data</a:t>
            </a:r>
          </a:p>
        </p:txBody>
      </p:sp>
      <p:sp>
        <p:nvSpPr>
          <p:cNvPr id="3" name="Content Placeholder 2">
            <a:extLst>
              <a:ext uri="{FF2B5EF4-FFF2-40B4-BE49-F238E27FC236}">
                <a16:creationId xmlns:a16="http://schemas.microsoft.com/office/drawing/2014/main" id="{4A103EA7-D515-9DC0-AEDE-9AB30DD72FBC}"/>
              </a:ext>
            </a:extLst>
          </p:cNvPr>
          <p:cNvSpPr>
            <a:spLocks noGrp="1"/>
          </p:cNvSpPr>
          <p:nvPr>
            <p:ph sz="half" idx="1"/>
          </p:nvPr>
        </p:nvSpPr>
        <p:spPr/>
        <p:txBody>
          <a:bodyPr>
            <a:normAutofit lnSpcReduction="10000"/>
          </a:bodyPr>
          <a:lstStyle/>
          <a:p>
            <a:pPr>
              <a:lnSpc>
                <a:spcPct val="100000"/>
              </a:lnSpc>
              <a:spcBef>
                <a:spcPts val="0"/>
              </a:spcBef>
              <a:spcAft>
                <a:spcPts val="0"/>
              </a:spcAft>
            </a:pPr>
            <a:r>
              <a:rPr lang="en-US" dirty="0">
                <a:solidFill>
                  <a:schemeClr val="tx1">
                    <a:lumMod val="65000"/>
                    <a:lumOff val="35000"/>
                  </a:schemeClr>
                </a:solidFill>
              </a:rPr>
              <a:t>Source</a:t>
            </a:r>
          </a:p>
          <a:p>
            <a:pPr>
              <a:lnSpc>
                <a:spcPct val="100000"/>
              </a:lnSpc>
              <a:spcBef>
                <a:spcPts val="0"/>
              </a:spcBef>
              <a:spcAft>
                <a:spcPts val="0"/>
              </a:spcAft>
            </a:pPr>
            <a:r>
              <a:rPr lang="en-US" dirty="0">
                <a:solidFill>
                  <a:schemeClr val="tx1">
                    <a:lumMod val="65000"/>
                    <a:lumOff val="35000"/>
                  </a:schemeClr>
                </a:solidFill>
              </a:rPr>
              <a:t>The data used by </a:t>
            </a:r>
            <a:r>
              <a:rPr lang="en-US" dirty="0" err="1">
                <a:solidFill>
                  <a:schemeClr val="tx1">
                    <a:lumMod val="65000"/>
                    <a:lumOff val="35000"/>
                  </a:schemeClr>
                </a:solidFill>
              </a:rPr>
              <a:t>ClimateWins</a:t>
            </a:r>
            <a:r>
              <a:rPr lang="en-US" dirty="0">
                <a:solidFill>
                  <a:schemeClr val="tx1">
                    <a:lumMod val="65000"/>
                    <a:lumOff val="35000"/>
                  </a:schemeClr>
                </a:solidFill>
              </a:rPr>
              <a:t> is the European Climate Assessment and Dataset (ECA&amp;D), collected and funded by the Royal Netherlands Meteorological Institute (KNMI). </a:t>
            </a:r>
          </a:p>
          <a:p>
            <a:pPr>
              <a:lnSpc>
                <a:spcPct val="100000"/>
              </a:lnSpc>
              <a:spcBef>
                <a:spcPts val="0"/>
              </a:spcBef>
              <a:spcAft>
                <a:spcPts val="0"/>
              </a:spcAft>
            </a:pPr>
            <a:endParaRPr lang="en-US" dirty="0">
              <a:solidFill>
                <a:schemeClr val="tx1">
                  <a:lumMod val="65000"/>
                  <a:lumOff val="35000"/>
                </a:schemeClr>
              </a:solidFill>
            </a:endParaRPr>
          </a:p>
          <a:p>
            <a:pPr>
              <a:spcBef>
                <a:spcPts val="0"/>
              </a:spcBef>
              <a:spcAft>
                <a:spcPts val="0"/>
              </a:spcAft>
            </a:pPr>
            <a:r>
              <a:rPr lang="en-US" dirty="0">
                <a:solidFill>
                  <a:schemeClr val="tx1">
                    <a:lumMod val="65000"/>
                    <a:lumOff val="35000"/>
                  </a:schemeClr>
                </a:solidFill>
              </a:rPr>
              <a:t>Contents</a:t>
            </a:r>
          </a:p>
          <a:p>
            <a:pPr>
              <a:spcBef>
                <a:spcPts val="0"/>
              </a:spcBef>
              <a:spcAft>
                <a:spcPts val="0"/>
              </a:spcAft>
            </a:pPr>
            <a:r>
              <a:rPr lang="en-US" dirty="0">
                <a:solidFill>
                  <a:schemeClr val="tx1">
                    <a:lumMod val="65000"/>
                    <a:lumOff val="35000"/>
                  </a:schemeClr>
                </a:solidFill>
              </a:rPr>
              <a:t>The ECA&amp;D dataset includes a wide range of weather information, such as temperature, precipitation, wind speed, and humidity, from 18 weather stations across Europe. It spans multiple decades, enabling detailed analysis of historical weather patterns and trends. </a:t>
            </a:r>
          </a:p>
        </p:txBody>
      </p:sp>
      <p:sp>
        <p:nvSpPr>
          <p:cNvPr id="4" name="Content Placeholder 3">
            <a:extLst>
              <a:ext uri="{FF2B5EF4-FFF2-40B4-BE49-F238E27FC236}">
                <a16:creationId xmlns:a16="http://schemas.microsoft.com/office/drawing/2014/main" id="{7A855EA8-7778-5123-15FF-6599C27221F0}"/>
              </a:ext>
            </a:extLst>
          </p:cNvPr>
          <p:cNvSpPr>
            <a:spLocks noGrp="1"/>
          </p:cNvSpPr>
          <p:nvPr>
            <p:ph sz="half" idx="2"/>
          </p:nvPr>
        </p:nvSpPr>
        <p:spPr/>
        <p:txBody>
          <a:bodyPr>
            <a:normAutofit lnSpcReduction="10000"/>
          </a:bodyPr>
          <a:lstStyle/>
          <a:p>
            <a:pPr>
              <a:spcBef>
                <a:spcPts val="0"/>
              </a:spcBef>
              <a:spcAft>
                <a:spcPts val="0"/>
              </a:spcAft>
            </a:pPr>
            <a:r>
              <a:rPr lang="en-US" dirty="0">
                <a:solidFill>
                  <a:schemeClr val="tx1">
                    <a:lumMod val="65000"/>
                    <a:lumOff val="35000"/>
                  </a:schemeClr>
                </a:solidFill>
              </a:rPr>
              <a:t>Accuracy</a:t>
            </a:r>
          </a:p>
          <a:p>
            <a:pPr>
              <a:spcBef>
                <a:spcPts val="0"/>
              </a:spcBef>
              <a:spcAft>
                <a:spcPts val="0"/>
              </a:spcAft>
            </a:pPr>
            <a:r>
              <a:rPr lang="en-US" dirty="0">
                <a:solidFill>
                  <a:schemeClr val="tx1">
                    <a:lumMod val="65000"/>
                    <a:lumOff val="35000"/>
                  </a:schemeClr>
                </a:solidFill>
              </a:rPr>
              <a:t>The data from the ECA&amp;D is meticulously collected and validated by the KNMI to ensure high accuracy and reliability. The weather stations are strategically located across Europe, providing a representative sample of the continent's diverse climate conditions. </a:t>
            </a:r>
          </a:p>
          <a:p>
            <a:pPr marL="0" indent="0">
              <a:spcBef>
                <a:spcPts val="0"/>
              </a:spcBef>
              <a:spcAft>
                <a:spcPts val="0"/>
              </a:spcAft>
              <a:buNone/>
            </a:pPr>
            <a:endParaRPr lang="en-US" dirty="0">
              <a:solidFill>
                <a:schemeClr val="tx1">
                  <a:lumMod val="65000"/>
                  <a:lumOff val="35000"/>
                </a:schemeClr>
              </a:solidFill>
            </a:endParaRPr>
          </a:p>
          <a:p>
            <a:pPr>
              <a:spcBef>
                <a:spcPts val="0"/>
              </a:spcBef>
              <a:spcAft>
                <a:spcPts val="0"/>
              </a:spcAft>
            </a:pPr>
            <a:r>
              <a:rPr lang="en-US" dirty="0">
                <a:solidFill>
                  <a:schemeClr val="tx1">
                    <a:lumMod val="65000"/>
                    <a:lumOff val="35000"/>
                  </a:schemeClr>
                </a:solidFill>
              </a:rPr>
              <a:t>Bias</a:t>
            </a:r>
          </a:p>
          <a:p>
            <a:pPr>
              <a:spcBef>
                <a:spcPts val="0"/>
              </a:spcBef>
              <a:spcAft>
                <a:spcPts val="0"/>
              </a:spcAft>
            </a:pPr>
            <a:r>
              <a:rPr lang="en-US" dirty="0">
                <a:solidFill>
                  <a:schemeClr val="tx1">
                    <a:lumMod val="65000"/>
                    <a:lumOff val="35000"/>
                  </a:schemeClr>
                </a:solidFill>
              </a:rPr>
              <a:t>Potential biases may arise from the geographic distribution of weather stations, which might not fully capture local variations in climate. Also, historical data collection methods and changes in measurement technology over time can introduce inconsistencies. </a:t>
            </a:r>
          </a:p>
        </p:txBody>
      </p:sp>
    </p:spTree>
    <p:extLst>
      <p:ext uri="{BB962C8B-B14F-4D97-AF65-F5344CB8AC3E}">
        <p14:creationId xmlns:p14="http://schemas.microsoft.com/office/powerpoint/2010/main" val="4119071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50345-1FA1-4B41-77F8-CF56D5E219BB}"/>
              </a:ext>
            </a:extLst>
          </p:cNvPr>
          <p:cNvSpPr>
            <a:spLocks noGrp="1"/>
          </p:cNvSpPr>
          <p:nvPr>
            <p:ph type="title"/>
          </p:nvPr>
        </p:nvSpPr>
        <p:spPr>
          <a:xfrm>
            <a:off x="463077" y="2740863"/>
            <a:ext cx="3200400" cy="1562998"/>
          </a:xfrm>
        </p:spPr>
        <p:txBody>
          <a:bodyPr/>
          <a:lstStyle/>
          <a:p>
            <a:pPr algn="ctr"/>
            <a:r>
              <a:rPr lang="en-US" dirty="0"/>
              <a:t>Gradient Descent Optimization</a:t>
            </a:r>
          </a:p>
        </p:txBody>
      </p:sp>
      <p:sp>
        <p:nvSpPr>
          <p:cNvPr id="11" name="TextBox 10">
            <a:extLst>
              <a:ext uri="{FF2B5EF4-FFF2-40B4-BE49-F238E27FC236}">
                <a16:creationId xmlns:a16="http://schemas.microsoft.com/office/drawing/2014/main" id="{B1F7AD08-F2BF-B5D4-5E45-FDD9D94F6453}"/>
              </a:ext>
            </a:extLst>
          </p:cNvPr>
          <p:cNvSpPr txBox="1"/>
          <p:nvPr/>
        </p:nvSpPr>
        <p:spPr>
          <a:xfrm>
            <a:off x="4118280" y="497653"/>
            <a:ext cx="8046720" cy="923330"/>
          </a:xfrm>
          <a:prstGeom prst="rect">
            <a:avLst/>
          </a:prstGeom>
          <a:noFill/>
        </p:spPr>
        <p:txBody>
          <a:bodyPr wrap="square" rtlCol="0">
            <a:spAutoFit/>
          </a:bodyPr>
          <a:lstStyle/>
          <a:p>
            <a:pPr algn="ctr"/>
            <a:r>
              <a:rPr lang="en-US" dirty="0">
                <a:solidFill>
                  <a:schemeClr val="tx1">
                    <a:lumMod val="65000"/>
                    <a:lumOff val="35000"/>
                  </a:schemeClr>
                </a:solidFill>
              </a:rPr>
              <a:t>Gradient descent optimization was used to determine the features of the dataset by fitting a linear model to scaled daily average temperatures from 3 locations in 3 different years. The resulting slopes for each fit are shown. </a:t>
            </a:r>
          </a:p>
        </p:txBody>
      </p:sp>
      <p:pic>
        <p:nvPicPr>
          <p:cNvPr id="15" name="Picture 14">
            <a:extLst>
              <a:ext uri="{FF2B5EF4-FFF2-40B4-BE49-F238E27FC236}">
                <a16:creationId xmlns:a16="http://schemas.microsoft.com/office/drawing/2014/main" id="{54EEEC8F-C783-C0C8-AC49-44A2E6C9E198}"/>
              </a:ext>
            </a:extLst>
          </p:cNvPr>
          <p:cNvPicPr>
            <a:picLocks noChangeAspect="1"/>
          </p:cNvPicPr>
          <p:nvPr/>
        </p:nvPicPr>
        <p:blipFill rotWithShape="1">
          <a:blip r:embed="rId2"/>
          <a:srcRect l="15742" t="10549" b="32161"/>
          <a:stretch/>
        </p:blipFill>
        <p:spPr>
          <a:xfrm>
            <a:off x="4118280" y="3285812"/>
            <a:ext cx="8046720" cy="3550606"/>
          </a:xfrm>
          <a:prstGeom prst="rect">
            <a:avLst/>
          </a:prstGeom>
        </p:spPr>
      </p:pic>
      <p:graphicFrame>
        <p:nvGraphicFramePr>
          <p:cNvPr id="18" name="Table 17">
            <a:extLst>
              <a:ext uri="{FF2B5EF4-FFF2-40B4-BE49-F238E27FC236}">
                <a16:creationId xmlns:a16="http://schemas.microsoft.com/office/drawing/2014/main" id="{07157027-7A90-412D-0938-A6560E1D2F76}"/>
              </a:ext>
            </a:extLst>
          </p:cNvPr>
          <p:cNvGraphicFramePr>
            <a:graphicFrameLocks noGrp="1"/>
          </p:cNvGraphicFramePr>
          <p:nvPr>
            <p:extLst>
              <p:ext uri="{D42A27DB-BD31-4B8C-83A1-F6EECF244321}">
                <p14:modId xmlns:p14="http://schemas.microsoft.com/office/powerpoint/2010/main" val="690636346"/>
              </p:ext>
            </p:extLst>
          </p:nvPr>
        </p:nvGraphicFramePr>
        <p:xfrm>
          <a:off x="5733708" y="1792327"/>
          <a:ext cx="4815864" cy="1374145"/>
        </p:xfrm>
        <a:graphic>
          <a:graphicData uri="http://schemas.openxmlformats.org/drawingml/2006/table">
            <a:tbl>
              <a:tblPr/>
              <a:tblGrid>
                <a:gridCol w="1117722">
                  <a:extLst>
                    <a:ext uri="{9D8B030D-6E8A-4147-A177-3AD203B41FA5}">
                      <a16:colId xmlns:a16="http://schemas.microsoft.com/office/drawing/2014/main" val="976320983"/>
                    </a:ext>
                  </a:extLst>
                </a:gridCol>
                <a:gridCol w="1159118">
                  <a:extLst>
                    <a:ext uri="{9D8B030D-6E8A-4147-A177-3AD203B41FA5}">
                      <a16:colId xmlns:a16="http://schemas.microsoft.com/office/drawing/2014/main" val="257213876"/>
                    </a:ext>
                  </a:extLst>
                </a:gridCol>
                <a:gridCol w="1241914">
                  <a:extLst>
                    <a:ext uri="{9D8B030D-6E8A-4147-A177-3AD203B41FA5}">
                      <a16:colId xmlns:a16="http://schemas.microsoft.com/office/drawing/2014/main" val="992528150"/>
                    </a:ext>
                  </a:extLst>
                </a:gridCol>
                <a:gridCol w="1297110">
                  <a:extLst>
                    <a:ext uri="{9D8B030D-6E8A-4147-A177-3AD203B41FA5}">
                      <a16:colId xmlns:a16="http://schemas.microsoft.com/office/drawing/2014/main" val="829360340"/>
                    </a:ext>
                  </a:extLst>
                </a:gridCol>
              </a:tblGrid>
              <a:tr h="274829">
                <a:tc gridSpan="4">
                  <a:txBody>
                    <a:bodyPr/>
                    <a:lstStyle/>
                    <a:p>
                      <a:pPr algn="ctr" fontAlgn="b"/>
                      <a:r>
                        <a:rPr lang="en-US" sz="1600" b="0" i="0" u="none" strike="noStrike">
                          <a:solidFill>
                            <a:schemeClr val="tx1">
                              <a:lumMod val="65000"/>
                              <a:lumOff val="35000"/>
                            </a:schemeClr>
                          </a:solidFill>
                          <a:effectLst/>
                          <a:latin typeface="Aptos Narrow" panose="020B0004020202020204" pitchFamily="34" charset="0"/>
                        </a:rPr>
                        <a:t>Slopes (theta1) from gradient descent optimization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37394368"/>
                  </a:ext>
                </a:extLst>
              </a:tr>
              <a:tr h="274829">
                <a:tc>
                  <a:txBody>
                    <a:bodyPr/>
                    <a:lstStyle/>
                    <a:p>
                      <a:pPr algn="ctr" fontAlgn="b"/>
                      <a:r>
                        <a:rPr lang="en-US" sz="1600" b="0" i="0" u="none" strike="noStrike">
                          <a:solidFill>
                            <a:schemeClr val="tx1">
                              <a:lumMod val="65000"/>
                              <a:lumOff val="35000"/>
                            </a:schemeClr>
                          </a:solidFill>
                          <a:effectLst/>
                          <a:latin typeface="Aptos Narrow" panose="020B0004020202020204" pitchFamily="34" charset="0"/>
                        </a:rPr>
                        <a:t>Location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600" b="0" i="0" u="none" strike="noStrike">
                          <a:solidFill>
                            <a:schemeClr val="tx1">
                              <a:lumMod val="65000"/>
                              <a:lumOff val="35000"/>
                            </a:schemeClr>
                          </a:solidFill>
                          <a:effectLst/>
                          <a:latin typeface="Aptos Narrow" panose="020B0004020202020204" pitchFamily="34" charset="0"/>
                        </a:rPr>
                        <a:t>1960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600" b="0" i="0" u="none" strike="noStrike">
                          <a:solidFill>
                            <a:schemeClr val="tx1">
                              <a:lumMod val="65000"/>
                              <a:lumOff val="35000"/>
                            </a:schemeClr>
                          </a:solidFill>
                          <a:effectLst/>
                          <a:latin typeface="Aptos Narrow" panose="020B0004020202020204" pitchFamily="34" charset="0"/>
                        </a:rPr>
                        <a:t>1989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600" b="0" i="0" u="none" strike="noStrike">
                          <a:solidFill>
                            <a:schemeClr val="tx1">
                              <a:lumMod val="65000"/>
                              <a:lumOff val="35000"/>
                            </a:schemeClr>
                          </a:solidFill>
                          <a:effectLst/>
                          <a:latin typeface="Aptos Narrow" panose="020B0004020202020204" pitchFamily="34" charset="0"/>
                        </a:rPr>
                        <a:t>2015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05276306"/>
                  </a:ext>
                </a:extLst>
              </a:tr>
              <a:tr h="274829">
                <a:tc>
                  <a:txBody>
                    <a:bodyPr/>
                    <a:lstStyle/>
                    <a:p>
                      <a:pPr algn="ctr" fontAlgn="b"/>
                      <a:r>
                        <a:rPr lang="en-US" sz="1600" b="0" i="0" u="none" strike="noStrike">
                          <a:solidFill>
                            <a:schemeClr val="tx1">
                              <a:lumMod val="65000"/>
                              <a:lumOff val="35000"/>
                            </a:schemeClr>
                          </a:solidFill>
                          <a:effectLst/>
                          <a:latin typeface="Aptos Narrow" panose="020B0004020202020204" pitchFamily="34" charset="0"/>
                        </a:rPr>
                        <a:t>Madrid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600" b="0" i="0" u="none" strike="noStrike">
                          <a:solidFill>
                            <a:schemeClr val="tx1">
                              <a:lumMod val="65000"/>
                              <a:lumOff val="35000"/>
                            </a:schemeClr>
                          </a:solidFill>
                          <a:effectLst/>
                          <a:latin typeface="Aptos Narrow" panose="020B0004020202020204" pitchFamily="34" charset="0"/>
                        </a:rPr>
                        <a:t>0.095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600" b="0" i="0" u="none" strike="noStrike">
                          <a:solidFill>
                            <a:schemeClr val="tx1">
                              <a:lumMod val="65000"/>
                              <a:lumOff val="35000"/>
                            </a:schemeClr>
                          </a:solidFill>
                          <a:effectLst/>
                          <a:latin typeface="Aptos Narrow" panose="020B0004020202020204" pitchFamily="34" charset="0"/>
                        </a:rPr>
                        <a:t>0.24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600" b="0" i="0" u="none" strike="noStrike">
                          <a:solidFill>
                            <a:schemeClr val="tx1">
                              <a:lumMod val="65000"/>
                              <a:lumOff val="35000"/>
                            </a:schemeClr>
                          </a:solidFill>
                          <a:effectLst/>
                          <a:latin typeface="Aptos Narrow" panose="020B0004020202020204" pitchFamily="34" charset="0"/>
                        </a:rPr>
                        <a:t>0.24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9492636"/>
                  </a:ext>
                </a:extLst>
              </a:tr>
              <a:tr h="274829">
                <a:tc>
                  <a:txBody>
                    <a:bodyPr/>
                    <a:lstStyle/>
                    <a:p>
                      <a:pPr algn="ctr" fontAlgn="b"/>
                      <a:r>
                        <a:rPr lang="en-US" sz="1600" b="0" i="0" u="none" strike="noStrike" dirty="0">
                          <a:solidFill>
                            <a:schemeClr val="tx1">
                              <a:lumMod val="65000"/>
                              <a:lumOff val="35000"/>
                            </a:schemeClr>
                          </a:solidFill>
                          <a:effectLst/>
                          <a:latin typeface="Aptos Narrow" panose="020B0004020202020204" pitchFamily="34" charset="0"/>
                        </a:rPr>
                        <a:t>Oslo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600" b="0" i="0" u="none" strike="noStrike">
                          <a:solidFill>
                            <a:schemeClr val="tx1">
                              <a:lumMod val="65000"/>
                              <a:lumOff val="35000"/>
                            </a:schemeClr>
                          </a:solidFill>
                          <a:effectLst/>
                          <a:latin typeface="Aptos Narrow" panose="020B0004020202020204" pitchFamily="34" charset="0"/>
                        </a:rPr>
                        <a:t>0.2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600" b="0" i="0" u="none" strike="noStrike">
                          <a:solidFill>
                            <a:schemeClr val="tx1">
                              <a:lumMod val="65000"/>
                              <a:lumOff val="35000"/>
                            </a:schemeClr>
                          </a:solidFill>
                          <a:effectLst/>
                          <a:latin typeface="Aptos Narrow" panose="020B0004020202020204" pitchFamily="34" charset="0"/>
                        </a:rPr>
                        <a:t>0.0065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600" b="0" i="0" u="none" strike="noStrike">
                          <a:solidFill>
                            <a:schemeClr val="tx1">
                              <a:lumMod val="65000"/>
                              <a:lumOff val="35000"/>
                            </a:schemeClr>
                          </a:solidFill>
                          <a:effectLst/>
                          <a:latin typeface="Aptos Narrow" panose="020B0004020202020204" pitchFamily="34" charset="0"/>
                        </a:rPr>
                        <a:t>0.17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39520417"/>
                  </a:ext>
                </a:extLst>
              </a:tr>
              <a:tr h="274829">
                <a:tc>
                  <a:txBody>
                    <a:bodyPr/>
                    <a:lstStyle/>
                    <a:p>
                      <a:pPr algn="ctr" fontAlgn="b"/>
                      <a:r>
                        <a:rPr lang="en-US" sz="1600" b="0" i="0" u="none" strike="noStrike">
                          <a:solidFill>
                            <a:schemeClr val="tx1">
                              <a:lumMod val="65000"/>
                              <a:lumOff val="35000"/>
                            </a:schemeClr>
                          </a:solidFill>
                          <a:effectLst/>
                          <a:latin typeface="Aptos Narrow" panose="020B0004020202020204" pitchFamily="34" charset="0"/>
                        </a:rPr>
                        <a:t>Dusseldorf</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600" b="0" i="0" u="none" strike="noStrike">
                          <a:solidFill>
                            <a:schemeClr val="tx1">
                              <a:lumMod val="65000"/>
                              <a:lumOff val="35000"/>
                            </a:schemeClr>
                          </a:solidFill>
                          <a:effectLst/>
                          <a:latin typeface="Aptos Narrow" panose="020B0004020202020204" pitchFamily="34" charset="0"/>
                        </a:rPr>
                        <a:t>0.16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600" b="0" i="0" u="none" strike="noStrike">
                          <a:solidFill>
                            <a:schemeClr val="tx1">
                              <a:lumMod val="65000"/>
                              <a:lumOff val="35000"/>
                            </a:schemeClr>
                          </a:solidFill>
                          <a:effectLst/>
                          <a:latin typeface="Aptos Narrow" panose="020B0004020202020204" pitchFamily="34" charset="0"/>
                        </a:rPr>
                        <a:t>0.14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600" b="0" i="0" u="none" strike="noStrike" dirty="0">
                          <a:solidFill>
                            <a:schemeClr val="tx1">
                              <a:lumMod val="65000"/>
                              <a:lumOff val="35000"/>
                            </a:schemeClr>
                          </a:solidFill>
                          <a:effectLst/>
                          <a:latin typeface="Aptos Narrow" panose="020B0004020202020204" pitchFamily="34" charset="0"/>
                        </a:rPr>
                        <a:t>0.31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55930331"/>
                  </a:ext>
                </a:extLst>
              </a:tr>
            </a:tbl>
          </a:graphicData>
        </a:graphic>
      </p:graphicFrame>
    </p:spTree>
    <p:extLst>
      <p:ext uri="{BB962C8B-B14F-4D97-AF65-F5344CB8AC3E}">
        <p14:creationId xmlns:p14="http://schemas.microsoft.com/office/powerpoint/2010/main" val="130856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03B100-70DA-047A-ACBE-315AC68525B9}"/>
              </a:ext>
            </a:extLst>
          </p:cNvPr>
          <p:cNvSpPr txBox="1"/>
          <p:nvPr/>
        </p:nvSpPr>
        <p:spPr>
          <a:xfrm>
            <a:off x="335903" y="326572"/>
            <a:ext cx="7606249" cy="830997"/>
          </a:xfrm>
          <a:prstGeom prst="rect">
            <a:avLst/>
          </a:prstGeom>
          <a:noFill/>
        </p:spPr>
        <p:txBody>
          <a:bodyPr wrap="none" rtlCol="0">
            <a:spAutoFit/>
          </a:bodyPr>
          <a:lstStyle/>
          <a:p>
            <a:r>
              <a:rPr kumimoji="0" lang="en-US" sz="4800" b="1" i="0" u="none" strike="noStrike" kern="1200" cap="none" spc="-50" normalizeH="0" baseline="0" noProof="0" dirty="0">
                <a:ln>
                  <a:noFill/>
                </a:ln>
                <a:solidFill>
                  <a:schemeClr val="tx1">
                    <a:lumMod val="65000"/>
                    <a:lumOff val="35000"/>
                  </a:schemeClr>
                </a:solidFill>
                <a:effectLst/>
                <a:uLnTx/>
                <a:uFillTx/>
                <a:latin typeface="Calibri Light" panose="020F0302020204030204"/>
                <a:ea typeface="+mj-ea"/>
                <a:cs typeface="+mj-cs"/>
              </a:rPr>
              <a:t>Gradient Descent Optimization</a:t>
            </a:r>
            <a:endParaRPr lang="en-US" b="1" dirty="0">
              <a:solidFill>
                <a:schemeClr val="tx1">
                  <a:lumMod val="65000"/>
                  <a:lumOff val="35000"/>
                </a:schemeClr>
              </a:solidFill>
            </a:endParaRPr>
          </a:p>
        </p:txBody>
      </p:sp>
      <p:cxnSp>
        <p:nvCxnSpPr>
          <p:cNvPr id="6" name="Straight Connector 5">
            <a:extLst>
              <a:ext uri="{FF2B5EF4-FFF2-40B4-BE49-F238E27FC236}">
                <a16:creationId xmlns:a16="http://schemas.microsoft.com/office/drawing/2014/main" id="{F2762151-E007-283C-FC45-4F7DC15A5D39}"/>
              </a:ext>
            </a:extLst>
          </p:cNvPr>
          <p:cNvCxnSpPr/>
          <p:nvPr/>
        </p:nvCxnSpPr>
        <p:spPr>
          <a:xfrm>
            <a:off x="0" y="1157569"/>
            <a:ext cx="12192000"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F5D50CB-D319-7C90-934C-1E56C614F4CC}"/>
              </a:ext>
            </a:extLst>
          </p:cNvPr>
          <p:cNvSpPr txBox="1"/>
          <p:nvPr/>
        </p:nvSpPr>
        <p:spPr>
          <a:xfrm>
            <a:off x="522514" y="1402654"/>
            <a:ext cx="11146972" cy="3693319"/>
          </a:xfrm>
          <a:prstGeom prst="rect">
            <a:avLst/>
          </a:prstGeom>
          <a:noFill/>
        </p:spPr>
        <p:txBody>
          <a:bodyPr wrap="square" rtlCol="0">
            <a:spAutoFit/>
          </a:bodyPr>
          <a:lstStyle/>
          <a:p>
            <a:r>
              <a:rPr lang="en-US" dirty="0">
                <a:solidFill>
                  <a:schemeClr val="tx1">
                    <a:lumMod val="65000"/>
                    <a:lumOff val="35000"/>
                  </a:schemeClr>
                </a:solidFill>
                <a:highlight>
                  <a:srgbClr val="FFFFFF"/>
                </a:highlight>
                <a:latin typeface="Söhne"/>
              </a:rPr>
              <a:t>Results</a:t>
            </a:r>
          </a:p>
          <a:p>
            <a:pPr marL="285750" indent="-285750">
              <a:buFont typeface="Arial" panose="020B0604020202020204" pitchFamily="34" charset="0"/>
              <a:buChar char="•"/>
            </a:pPr>
            <a:r>
              <a:rPr lang="en-US" dirty="0">
                <a:solidFill>
                  <a:schemeClr val="tx1">
                    <a:lumMod val="65000"/>
                    <a:lumOff val="35000"/>
                  </a:schemeClr>
                </a:solidFill>
                <a:highlight>
                  <a:srgbClr val="FFFFFF"/>
                </a:highlight>
                <a:latin typeface="Söhne"/>
              </a:rPr>
              <a:t>A</a:t>
            </a:r>
            <a:r>
              <a:rPr lang="en-US" b="0" i="0" dirty="0">
                <a:solidFill>
                  <a:schemeClr val="tx1">
                    <a:lumMod val="65000"/>
                    <a:lumOff val="35000"/>
                  </a:schemeClr>
                </a:solidFill>
                <a:effectLst/>
                <a:highlight>
                  <a:srgbClr val="FFFFFF"/>
                </a:highlight>
                <a:latin typeface="Söhne"/>
              </a:rPr>
              <a:t>ll three weather stations have positive slopes for all 3 years analyzed. These slopes indicate an upward trend in average temperatures each year suggesting that warming has occurred over the past several decades. </a:t>
            </a:r>
          </a:p>
          <a:p>
            <a:pPr marL="285750" indent="-285750">
              <a:buFont typeface="Arial" panose="020B0604020202020204" pitchFamily="34" charset="0"/>
              <a:buChar char="•"/>
            </a:pPr>
            <a:endParaRPr lang="en-US" dirty="0">
              <a:solidFill>
                <a:schemeClr val="tx1">
                  <a:lumMod val="65000"/>
                  <a:lumOff val="35000"/>
                </a:schemeClr>
              </a:solidFill>
              <a:highlight>
                <a:srgbClr val="FFFFFF"/>
              </a:highlight>
              <a:latin typeface="Söhne"/>
            </a:endParaRPr>
          </a:p>
          <a:p>
            <a:pPr marL="285750" indent="-285750">
              <a:buFont typeface="Arial" panose="020B0604020202020204" pitchFamily="34" charset="0"/>
              <a:buChar char="•"/>
            </a:pPr>
            <a:r>
              <a:rPr lang="en-US" b="0" i="0" dirty="0">
                <a:solidFill>
                  <a:schemeClr val="tx1">
                    <a:lumMod val="65000"/>
                    <a:lumOff val="35000"/>
                  </a:schemeClr>
                </a:solidFill>
                <a:effectLst/>
                <a:highlight>
                  <a:srgbClr val="FFFFFF"/>
                </a:highlight>
                <a:latin typeface="Söhne"/>
              </a:rPr>
              <a:t>The magnitude of the </a:t>
            </a:r>
            <a:r>
              <a:rPr lang="en-US" dirty="0">
                <a:solidFill>
                  <a:schemeClr val="tx1">
                    <a:lumMod val="65000"/>
                    <a:lumOff val="35000"/>
                  </a:schemeClr>
                </a:solidFill>
                <a:highlight>
                  <a:srgbClr val="FFFFFF"/>
                </a:highlight>
                <a:latin typeface="Söhne"/>
              </a:rPr>
              <a:t>slopes do not follow a chronological trend. The largest magnitude is found in different years for each location. This suggests that while warming is occurring it is not consistent. </a:t>
            </a:r>
          </a:p>
          <a:p>
            <a:pPr marL="285750" indent="-285750">
              <a:buFont typeface="Arial" panose="020B0604020202020204" pitchFamily="34" charset="0"/>
              <a:buChar char="•"/>
            </a:pPr>
            <a:endParaRPr lang="en-US" dirty="0">
              <a:solidFill>
                <a:schemeClr val="tx1">
                  <a:lumMod val="65000"/>
                  <a:lumOff val="35000"/>
                </a:schemeClr>
              </a:solidFill>
              <a:highlight>
                <a:srgbClr val="FFFFFF"/>
              </a:highlight>
              <a:latin typeface="Söhne"/>
            </a:endParaRPr>
          </a:p>
          <a:p>
            <a:pPr marL="285750" indent="-285750">
              <a:buFont typeface="Arial" panose="020B0604020202020204" pitchFamily="34" charset="0"/>
              <a:buChar char="•"/>
            </a:pPr>
            <a:r>
              <a:rPr lang="en-US" b="0" i="0" dirty="0">
                <a:solidFill>
                  <a:schemeClr val="tx1">
                    <a:lumMod val="65000"/>
                    <a:lumOff val="35000"/>
                  </a:schemeClr>
                </a:solidFill>
                <a:effectLst/>
                <a:highlight>
                  <a:srgbClr val="FFFFFF"/>
                </a:highlight>
                <a:latin typeface="Söhne"/>
              </a:rPr>
              <a:t>The magnitude of the </a:t>
            </a:r>
            <a:r>
              <a:rPr lang="en-US" dirty="0">
                <a:solidFill>
                  <a:schemeClr val="tx1">
                    <a:lumMod val="65000"/>
                    <a:lumOff val="35000"/>
                  </a:schemeClr>
                </a:solidFill>
                <a:highlight>
                  <a:srgbClr val="FFFFFF"/>
                </a:highlight>
                <a:latin typeface="Söhne"/>
              </a:rPr>
              <a:t>slopes do not follow a geographical trend. The largest magnitude is found at a different location for each year analyzed, indicating that the rate of temperature increase varies spatially across Europe. This suggests that different regions may be experiencing the impacts of climate change at different rates and intensities.</a:t>
            </a:r>
          </a:p>
          <a:p>
            <a:endParaRPr lang="en-US" dirty="0">
              <a:solidFill>
                <a:schemeClr val="tx1">
                  <a:lumMod val="65000"/>
                  <a:lumOff val="35000"/>
                </a:schemeClr>
              </a:solidFill>
              <a:highlight>
                <a:srgbClr val="FFFFFF"/>
              </a:highlight>
              <a:latin typeface="Söhne"/>
            </a:endParaRPr>
          </a:p>
          <a:p>
            <a:endParaRPr lang="en-US" dirty="0">
              <a:solidFill>
                <a:schemeClr val="tx1">
                  <a:lumMod val="65000"/>
                  <a:lumOff val="35000"/>
                </a:schemeClr>
              </a:solidFill>
            </a:endParaRPr>
          </a:p>
        </p:txBody>
      </p:sp>
      <p:sp>
        <p:nvSpPr>
          <p:cNvPr id="9" name="TextBox 8">
            <a:extLst>
              <a:ext uri="{FF2B5EF4-FFF2-40B4-BE49-F238E27FC236}">
                <a16:creationId xmlns:a16="http://schemas.microsoft.com/office/drawing/2014/main" id="{DAA86B0D-4149-E9A0-C98C-605A616374F3}"/>
              </a:ext>
            </a:extLst>
          </p:cNvPr>
          <p:cNvSpPr txBox="1"/>
          <p:nvPr/>
        </p:nvSpPr>
        <p:spPr>
          <a:xfrm>
            <a:off x="522514" y="4993681"/>
            <a:ext cx="11146972" cy="923330"/>
          </a:xfrm>
          <a:prstGeom prst="rect">
            <a:avLst/>
          </a:prstGeom>
          <a:noFill/>
        </p:spPr>
        <p:txBody>
          <a:bodyPr wrap="square" rtlCol="0">
            <a:spAutoFit/>
          </a:bodyPr>
          <a:lstStyle/>
          <a:p>
            <a:r>
              <a:rPr lang="en-US" dirty="0">
                <a:solidFill>
                  <a:schemeClr val="tx1">
                    <a:lumMod val="65000"/>
                    <a:lumOff val="35000"/>
                  </a:schemeClr>
                </a:solidFill>
              </a:rPr>
              <a:t>The analysis so far is limited. The analysis should be repeated for more years and more stations to provide more confidence in the results. The analysis should also be expanded to incorporate more climate data variables to provide more holistic results. </a:t>
            </a:r>
          </a:p>
        </p:txBody>
      </p:sp>
    </p:spTree>
    <p:extLst>
      <p:ext uri="{BB962C8B-B14F-4D97-AF65-F5344CB8AC3E}">
        <p14:creationId xmlns:p14="http://schemas.microsoft.com/office/powerpoint/2010/main" val="4201469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0E0D-774A-C682-5E0D-84221917BAE4}"/>
              </a:ext>
            </a:extLst>
          </p:cNvPr>
          <p:cNvSpPr>
            <a:spLocks noGrp="1"/>
          </p:cNvSpPr>
          <p:nvPr>
            <p:ph type="title"/>
          </p:nvPr>
        </p:nvSpPr>
        <p:spPr/>
        <p:txBody>
          <a:bodyPr/>
          <a:lstStyle/>
          <a:p>
            <a:r>
              <a:rPr lang="en-US" b="1" dirty="0">
                <a:solidFill>
                  <a:schemeClr val="tx1">
                    <a:lumMod val="65000"/>
                    <a:lumOff val="35000"/>
                  </a:schemeClr>
                </a:solidFill>
              </a:rPr>
              <a:t>Supervised Machine Learning</a:t>
            </a:r>
          </a:p>
        </p:txBody>
      </p:sp>
      <p:sp>
        <p:nvSpPr>
          <p:cNvPr id="3" name="Content Placeholder 2">
            <a:extLst>
              <a:ext uri="{FF2B5EF4-FFF2-40B4-BE49-F238E27FC236}">
                <a16:creationId xmlns:a16="http://schemas.microsoft.com/office/drawing/2014/main" id="{4A103EA7-D515-9DC0-AEDE-9AB30DD72FBC}"/>
              </a:ext>
            </a:extLst>
          </p:cNvPr>
          <p:cNvSpPr>
            <a:spLocks noGrp="1"/>
          </p:cNvSpPr>
          <p:nvPr>
            <p:ph sz="half" idx="1"/>
          </p:nvPr>
        </p:nvSpPr>
        <p:spPr/>
        <p:txBody>
          <a:bodyPr anchor="ctr">
            <a:normAutofit fontScale="92500"/>
          </a:bodyPr>
          <a:lstStyle/>
          <a:p>
            <a:r>
              <a:rPr lang="en-US" dirty="0">
                <a:solidFill>
                  <a:schemeClr val="tx1">
                    <a:lumMod val="65000"/>
                    <a:lumOff val="35000"/>
                  </a:schemeClr>
                </a:solidFill>
              </a:rPr>
              <a:t>A dataset that showed pleasantness ratings (as either 0 or 1) for each day at each station was added to the climate dataset. Three algorithms were used to model the data to predict pleasantness based on the climate variables. </a:t>
            </a:r>
          </a:p>
        </p:txBody>
      </p:sp>
      <p:sp>
        <p:nvSpPr>
          <p:cNvPr id="4" name="Content Placeholder 3">
            <a:extLst>
              <a:ext uri="{FF2B5EF4-FFF2-40B4-BE49-F238E27FC236}">
                <a16:creationId xmlns:a16="http://schemas.microsoft.com/office/drawing/2014/main" id="{7A855EA8-7778-5123-15FF-6599C27221F0}"/>
              </a:ext>
            </a:extLst>
          </p:cNvPr>
          <p:cNvSpPr>
            <a:spLocks noGrp="1"/>
          </p:cNvSpPr>
          <p:nvPr>
            <p:ph sz="half" idx="2"/>
          </p:nvPr>
        </p:nvSpPr>
        <p:spPr/>
        <p:txBody>
          <a:bodyPr>
            <a:normAutofit fontScale="92500"/>
          </a:bodyPr>
          <a:lstStyle/>
          <a:p>
            <a:r>
              <a:rPr lang="en-US" b="1" dirty="0">
                <a:solidFill>
                  <a:schemeClr val="tx1">
                    <a:lumMod val="65000"/>
                    <a:lumOff val="35000"/>
                  </a:schemeClr>
                </a:solidFill>
              </a:rPr>
              <a:t>K-Nearest Neighbors: </a:t>
            </a:r>
            <a:r>
              <a:rPr lang="en-US" dirty="0">
                <a:solidFill>
                  <a:schemeClr val="tx1">
                    <a:lumMod val="65000"/>
                    <a:lumOff val="35000"/>
                  </a:schemeClr>
                </a:solidFill>
              </a:rPr>
              <a:t>This algorithm classifies a data point based on the most common class among its nearest neighbors in the feature space, using a distance metric to determine closeness.</a:t>
            </a:r>
          </a:p>
          <a:p>
            <a:r>
              <a:rPr lang="en-US" b="1" dirty="0">
                <a:solidFill>
                  <a:schemeClr val="tx1">
                    <a:lumMod val="65000"/>
                    <a:lumOff val="35000"/>
                  </a:schemeClr>
                </a:solidFill>
              </a:rPr>
              <a:t>Decision Tree: </a:t>
            </a:r>
            <a:r>
              <a:rPr lang="en-US" dirty="0">
                <a:solidFill>
                  <a:schemeClr val="tx1">
                    <a:lumMod val="65000"/>
                    <a:lumOff val="35000"/>
                  </a:schemeClr>
                </a:solidFill>
              </a:rPr>
              <a:t>This model predicts outcomes by splitting the dataset into subsets based on feature values, creating a tree where each node represents a decision point, leading to a prediction at the leaf nodes.</a:t>
            </a:r>
          </a:p>
          <a:p>
            <a:r>
              <a:rPr lang="en-US" b="1" dirty="0">
                <a:solidFill>
                  <a:schemeClr val="tx1">
                    <a:lumMod val="65000"/>
                    <a:lumOff val="35000"/>
                  </a:schemeClr>
                </a:solidFill>
              </a:rPr>
              <a:t>Artificial Neural Network (</a:t>
            </a:r>
            <a:r>
              <a:rPr lang="en-US" b="1" dirty="0" err="1">
                <a:solidFill>
                  <a:schemeClr val="tx1">
                    <a:lumMod val="65000"/>
                    <a:lumOff val="35000"/>
                  </a:schemeClr>
                </a:solidFill>
              </a:rPr>
              <a:t>MPClassifier</a:t>
            </a:r>
            <a:r>
              <a:rPr lang="en-US" b="1" dirty="0">
                <a:solidFill>
                  <a:schemeClr val="tx1">
                    <a:lumMod val="65000"/>
                    <a:lumOff val="35000"/>
                  </a:schemeClr>
                </a:solidFill>
              </a:rPr>
              <a:t>): </a:t>
            </a:r>
            <a:r>
              <a:rPr lang="en-US" dirty="0">
                <a:solidFill>
                  <a:schemeClr val="tx1">
                    <a:lumMod val="65000"/>
                    <a:lumOff val="35000"/>
                  </a:schemeClr>
                </a:solidFill>
              </a:rPr>
              <a:t>This algorithm uses interconnected layers of neurons that adjust their weights through training to learn complex patterns and make predictions.</a:t>
            </a:r>
          </a:p>
        </p:txBody>
      </p:sp>
    </p:spTree>
    <p:extLst>
      <p:ext uri="{BB962C8B-B14F-4D97-AF65-F5344CB8AC3E}">
        <p14:creationId xmlns:p14="http://schemas.microsoft.com/office/powerpoint/2010/main" val="3613348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50345-1FA1-4B41-77F8-CF56D5E219BB}"/>
              </a:ext>
            </a:extLst>
          </p:cNvPr>
          <p:cNvSpPr>
            <a:spLocks noGrp="1"/>
          </p:cNvSpPr>
          <p:nvPr>
            <p:ph type="title"/>
          </p:nvPr>
        </p:nvSpPr>
        <p:spPr>
          <a:xfrm>
            <a:off x="457200" y="2270927"/>
            <a:ext cx="3200400" cy="2029768"/>
          </a:xfrm>
        </p:spPr>
        <p:txBody>
          <a:bodyPr>
            <a:normAutofit/>
          </a:bodyPr>
          <a:lstStyle/>
          <a:p>
            <a:pPr algn="ctr"/>
            <a:r>
              <a:rPr lang="en-US" dirty="0"/>
              <a:t>K- Nearest Neighbors:</a:t>
            </a:r>
            <a:br>
              <a:rPr lang="en-US" dirty="0"/>
            </a:br>
            <a:r>
              <a:rPr lang="en-US" dirty="0"/>
              <a:t>Analysis</a:t>
            </a:r>
          </a:p>
        </p:txBody>
      </p:sp>
      <p:sp>
        <p:nvSpPr>
          <p:cNvPr id="13" name="TextBox 12">
            <a:extLst>
              <a:ext uri="{FF2B5EF4-FFF2-40B4-BE49-F238E27FC236}">
                <a16:creationId xmlns:a16="http://schemas.microsoft.com/office/drawing/2014/main" id="{F8A891F4-5C90-26E7-E728-089AF7B67AF3}"/>
              </a:ext>
            </a:extLst>
          </p:cNvPr>
          <p:cNvSpPr txBox="1"/>
          <p:nvPr/>
        </p:nvSpPr>
        <p:spPr>
          <a:xfrm>
            <a:off x="4240404" y="1770957"/>
            <a:ext cx="7837716" cy="646331"/>
          </a:xfrm>
          <a:prstGeom prst="rect">
            <a:avLst/>
          </a:prstGeom>
          <a:noFill/>
        </p:spPr>
        <p:txBody>
          <a:bodyPr wrap="square" rtlCol="0">
            <a:spAutoFit/>
          </a:bodyPr>
          <a:lstStyle/>
          <a:p>
            <a:pPr algn="l"/>
            <a:r>
              <a:rPr lang="en-US" i="0" dirty="0">
                <a:solidFill>
                  <a:schemeClr val="tx1">
                    <a:lumMod val="65000"/>
                    <a:lumOff val="35000"/>
                  </a:schemeClr>
                </a:solidFill>
                <a:effectLst/>
                <a:highlight>
                  <a:srgbClr val="FFFFFF"/>
                </a:highlight>
              </a:rPr>
              <a:t>A KNN model fit to climate data for only the Heathrow station converged around 13 neighbors with a training accuracy of 0.95 and a testing accuracy of 0.94.</a:t>
            </a:r>
          </a:p>
        </p:txBody>
      </p:sp>
      <p:sp>
        <p:nvSpPr>
          <p:cNvPr id="14" name="TextBox 13">
            <a:extLst>
              <a:ext uri="{FF2B5EF4-FFF2-40B4-BE49-F238E27FC236}">
                <a16:creationId xmlns:a16="http://schemas.microsoft.com/office/drawing/2014/main" id="{2388DCDD-83CF-0ED9-76CE-40A5174F78A3}"/>
              </a:ext>
            </a:extLst>
          </p:cNvPr>
          <p:cNvSpPr txBox="1"/>
          <p:nvPr/>
        </p:nvSpPr>
        <p:spPr>
          <a:xfrm>
            <a:off x="4240404" y="661447"/>
            <a:ext cx="7837716" cy="646331"/>
          </a:xfrm>
          <a:prstGeom prst="rect">
            <a:avLst/>
          </a:prstGeom>
          <a:noFill/>
        </p:spPr>
        <p:txBody>
          <a:bodyPr wrap="square" rtlCol="0">
            <a:spAutoFit/>
          </a:bodyPr>
          <a:lstStyle/>
          <a:p>
            <a:pPr algn="l"/>
            <a:r>
              <a:rPr lang="en-US" i="0" dirty="0">
                <a:solidFill>
                  <a:schemeClr val="tx1">
                    <a:lumMod val="65000"/>
                    <a:lumOff val="35000"/>
                  </a:schemeClr>
                </a:solidFill>
                <a:effectLst/>
                <a:highlight>
                  <a:srgbClr val="FFFFFF"/>
                </a:highlight>
              </a:rPr>
              <a:t>A KNN </a:t>
            </a:r>
            <a:r>
              <a:rPr lang="en-US" dirty="0">
                <a:solidFill>
                  <a:schemeClr val="tx1">
                    <a:lumMod val="65000"/>
                    <a:lumOff val="35000"/>
                  </a:schemeClr>
                </a:solidFill>
                <a:highlight>
                  <a:srgbClr val="FFFFFF"/>
                </a:highlight>
              </a:rPr>
              <a:t>model </a:t>
            </a:r>
            <a:r>
              <a:rPr lang="en-US" i="0" dirty="0">
                <a:solidFill>
                  <a:schemeClr val="tx1">
                    <a:lumMod val="65000"/>
                    <a:lumOff val="35000"/>
                  </a:schemeClr>
                </a:solidFill>
                <a:effectLst/>
                <a:highlight>
                  <a:srgbClr val="FFFFFF"/>
                </a:highlight>
              </a:rPr>
              <a:t>fit to the full climate dataset converges around 6 neighbors with a training accuracy of 0.49 and a testing accuracy of 0.46.</a:t>
            </a:r>
          </a:p>
        </p:txBody>
      </p:sp>
      <p:grpSp>
        <p:nvGrpSpPr>
          <p:cNvPr id="10" name="Group 9">
            <a:extLst>
              <a:ext uri="{FF2B5EF4-FFF2-40B4-BE49-F238E27FC236}">
                <a16:creationId xmlns:a16="http://schemas.microsoft.com/office/drawing/2014/main" id="{8B165FDB-19BF-7BF1-C932-371681DA1330}"/>
              </a:ext>
            </a:extLst>
          </p:cNvPr>
          <p:cNvGrpSpPr/>
          <p:nvPr/>
        </p:nvGrpSpPr>
        <p:grpSpPr>
          <a:xfrm>
            <a:off x="4172083" y="3169061"/>
            <a:ext cx="8019917" cy="3422073"/>
            <a:chOff x="4112440" y="1279623"/>
            <a:chExt cx="8019917" cy="3422073"/>
          </a:xfrm>
        </p:grpSpPr>
        <p:grpSp>
          <p:nvGrpSpPr>
            <p:cNvPr id="9" name="Group 8">
              <a:extLst>
                <a:ext uri="{FF2B5EF4-FFF2-40B4-BE49-F238E27FC236}">
                  <a16:creationId xmlns:a16="http://schemas.microsoft.com/office/drawing/2014/main" id="{028DB419-ED3B-841C-8CF4-D3E04E4DF7F0}"/>
                </a:ext>
              </a:extLst>
            </p:cNvPr>
            <p:cNvGrpSpPr/>
            <p:nvPr/>
          </p:nvGrpSpPr>
          <p:grpSpPr>
            <a:xfrm>
              <a:off x="4112440" y="1293727"/>
              <a:ext cx="4023360" cy="3407969"/>
              <a:chOff x="4112440" y="1293727"/>
              <a:chExt cx="4023360" cy="3407969"/>
            </a:xfrm>
          </p:grpSpPr>
          <p:pic>
            <p:nvPicPr>
              <p:cNvPr id="5" name="Picture 4">
                <a:extLst>
                  <a:ext uri="{FF2B5EF4-FFF2-40B4-BE49-F238E27FC236}">
                    <a16:creationId xmlns:a16="http://schemas.microsoft.com/office/drawing/2014/main" id="{7DF6EE58-1B91-1742-F5DB-B2E07D6A9C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2440" y="1637360"/>
                <a:ext cx="4023360" cy="306433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B3E096D-1EE5-D59A-ED66-B68685EB3B45}"/>
                  </a:ext>
                </a:extLst>
              </p:cNvPr>
              <p:cNvSpPr txBox="1"/>
              <p:nvPr/>
            </p:nvSpPr>
            <p:spPr>
              <a:xfrm>
                <a:off x="4446033" y="1293727"/>
                <a:ext cx="3356175" cy="338554"/>
              </a:xfrm>
              <a:prstGeom prst="rect">
                <a:avLst/>
              </a:prstGeom>
              <a:noFill/>
            </p:spPr>
            <p:txBody>
              <a:bodyPr wrap="none" rtlCol="0">
                <a:spAutoFit/>
              </a:bodyPr>
              <a:lstStyle/>
              <a:p>
                <a:r>
                  <a:rPr lang="en-US" sz="1600" dirty="0">
                    <a:solidFill>
                      <a:schemeClr val="tx1">
                        <a:lumMod val="65000"/>
                        <a:lumOff val="35000"/>
                      </a:schemeClr>
                    </a:solidFill>
                  </a:rPr>
                  <a:t>Accuracy vs Neighbors for Full Dataset</a:t>
                </a:r>
              </a:p>
            </p:txBody>
          </p:sp>
        </p:grpSp>
        <p:grpSp>
          <p:nvGrpSpPr>
            <p:cNvPr id="8" name="Group 7">
              <a:extLst>
                <a:ext uri="{FF2B5EF4-FFF2-40B4-BE49-F238E27FC236}">
                  <a16:creationId xmlns:a16="http://schemas.microsoft.com/office/drawing/2014/main" id="{E6B7E120-ED4E-18A4-77B3-FCA625BBB3CE}"/>
                </a:ext>
              </a:extLst>
            </p:cNvPr>
            <p:cNvGrpSpPr/>
            <p:nvPr/>
          </p:nvGrpSpPr>
          <p:grpSpPr>
            <a:xfrm>
              <a:off x="8108997" y="1279623"/>
              <a:ext cx="4023360" cy="3399197"/>
              <a:chOff x="8108997" y="1279623"/>
              <a:chExt cx="4023360" cy="3399197"/>
            </a:xfrm>
          </p:grpSpPr>
          <p:pic>
            <p:nvPicPr>
              <p:cNvPr id="4" name="Picture 3">
                <a:extLst>
                  <a:ext uri="{FF2B5EF4-FFF2-40B4-BE49-F238E27FC236}">
                    <a16:creationId xmlns:a16="http://schemas.microsoft.com/office/drawing/2014/main" id="{6F5218AD-5CB3-32D0-9C2B-E68BB07BCA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8997" y="1661300"/>
                <a:ext cx="4023360" cy="301752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3C089F5-B2B6-D65F-CC8B-976949524A79}"/>
                  </a:ext>
                </a:extLst>
              </p:cNvPr>
              <p:cNvSpPr txBox="1"/>
              <p:nvPr/>
            </p:nvSpPr>
            <p:spPr>
              <a:xfrm>
                <a:off x="8176331" y="1279623"/>
                <a:ext cx="3888693" cy="338554"/>
              </a:xfrm>
              <a:prstGeom prst="rect">
                <a:avLst/>
              </a:prstGeom>
              <a:noFill/>
            </p:spPr>
            <p:txBody>
              <a:bodyPr wrap="none" rtlCol="0">
                <a:spAutoFit/>
              </a:bodyPr>
              <a:lstStyle/>
              <a:p>
                <a:r>
                  <a:rPr lang="en-US" sz="1600" dirty="0">
                    <a:solidFill>
                      <a:schemeClr val="tx1">
                        <a:lumMod val="65000"/>
                        <a:lumOff val="35000"/>
                      </a:schemeClr>
                    </a:solidFill>
                  </a:rPr>
                  <a:t>Accuracy vs Neighbors for Heathrow Dataset</a:t>
                </a:r>
              </a:p>
            </p:txBody>
          </p:sp>
        </p:grpSp>
      </p:grpSp>
    </p:spTree>
    <p:extLst>
      <p:ext uri="{BB962C8B-B14F-4D97-AF65-F5344CB8AC3E}">
        <p14:creationId xmlns:p14="http://schemas.microsoft.com/office/powerpoint/2010/main" val="3474528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50345-1FA1-4B41-77F8-CF56D5E219BB}"/>
              </a:ext>
            </a:extLst>
          </p:cNvPr>
          <p:cNvSpPr>
            <a:spLocks noGrp="1"/>
          </p:cNvSpPr>
          <p:nvPr>
            <p:ph type="title"/>
          </p:nvPr>
        </p:nvSpPr>
        <p:spPr>
          <a:xfrm>
            <a:off x="457200" y="2039815"/>
            <a:ext cx="3200400" cy="1908667"/>
          </a:xfrm>
        </p:spPr>
        <p:txBody>
          <a:bodyPr>
            <a:normAutofit/>
          </a:bodyPr>
          <a:lstStyle/>
          <a:p>
            <a:pPr algn="ctr"/>
            <a:r>
              <a:rPr lang="en-US" dirty="0"/>
              <a:t>K- Nearest Neighbors:</a:t>
            </a:r>
            <a:br>
              <a:rPr lang="en-US" dirty="0"/>
            </a:br>
            <a:r>
              <a:rPr lang="en-US" dirty="0"/>
              <a:t>Conclusion</a:t>
            </a:r>
          </a:p>
        </p:txBody>
      </p:sp>
      <p:sp>
        <p:nvSpPr>
          <p:cNvPr id="14" name="TextBox 13">
            <a:extLst>
              <a:ext uri="{FF2B5EF4-FFF2-40B4-BE49-F238E27FC236}">
                <a16:creationId xmlns:a16="http://schemas.microsoft.com/office/drawing/2014/main" id="{2388DCDD-83CF-0ED9-76CE-40A5174F78A3}"/>
              </a:ext>
            </a:extLst>
          </p:cNvPr>
          <p:cNvSpPr txBox="1"/>
          <p:nvPr/>
        </p:nvSpPr>
        <p:spPr>
          <a:xfrm>
            <a:off x="4432578" y="668170"/>
            <a:ext cx="7302222" cy="1754326"/>
          </a:xfrm>
          <a:prstGeom prst="rect">
            <a:avLst/>
          </a:prstGeom>
          <a:noFill/>
        </p:spPr>
        <p:txBody>
          <a:bodyPr wrap="square" rtlCol="0">
            <a:spAutoFit/>
          </a:bodyPr>
          <a:lstStyle/>
          <a:p>
            <a:pPr algn="l"/>
            <a:r>
              <a:rPr lang="en-US" dirty="0">
                <a:solidFill>
                  <a:schemeClr val="tx1">
                    <a:lumMod val="65000"/>
                    <a:lumOff val="35000"/>
                  </a:schemeClr>
                </a:solidFill>
                <a:highlight>
                  <a:srgbClr val="FFFFFF"/>
                </a:highlight>
              </a:rPr>
              <a:t>Results</a:t>
            </a:r>
          </a:p>
          <a:p>
            <a:pPr algn="l"/>
            <a:r>
              <a:rPr lang="en-US" dirty="0">
                <a:solidFill>
                  <a:schemeClr val="tx1">
                    <a:lumMod val="65000"/>
                    <a:lumOff val="35000"/>
                  </a:schemeClr>
                </a:solidFill>
                <a:highlight>
                  <a:srgbClr val="FFFFFF"/>
                </a:highlight>
              </a:rPr>
              <a:t>While the KNN model converges when fitted to the full dataset, the low accuracies indicate that the data's complexity leads to underfitting. In contrast, the high accuracies achieved by the KNN model on the simpler Heathrow dataset suggest that the model is well-suited and appropriate for this simpler data.</a:t>
            </a:r>
            <a:endParaRPr lang="en-US" i="0" dirty="0">
              <a:solidFill>
                <a:schemeClr val="tx1">
                  <a:lumMod val="65000"/>
                  <a:lumOff val="35000"/>
                </a:schemeClr>
              </a:solidFill>
              <a:effectLst/>
              <a:highlight>
                <a:srgbClr val="FFFFFF"/>
              </a:highlight>
            </a:endParaRPr>
          </a:p>
        </p:txBody>
      </p:sp>
      <p:sp>
        <p:nvSpPr>
          <p:cNvPr id="6" name="TextBox 5">
            <a:extLst>
              <a:ext uri="{FF2B5EF4-FFF2-40B4-BE49-F238E27FC236}">
                <a16:creationId xmlns:a16="http://schemas.microsoft.com/office/drawing/2014/main" id="{FBDF60EB-7344-BDBC-CF65-C2B677697E2E}"/>
              </a:ext>
            </a:extLst>
          </p:cNvPr>
          <p:cNvSpPr txBox="1"/>
          <p:nvPr/>
        </p:nvSpPr>
        <p:spPr>
          <a:xfrm>
            <a:off x="4432578" y="3151787"/>
            <a:ext cx="7302222" cy="2585323"/>
          </a:xfrm>
          <a:prstGeom prst="rect">
            <a:avLst/>
          </a:prstGeom>
          <a:noFill/>
        </p:spPr>
        <p:txBody>
          <a:bodyPr wrap="square" rtlCol="0">
            <a:spAutoFit/>
          </a:bodyPr>
          <a:lstStyle/>
          <a:p>
            <a:pPr algn="l"/>
            <a:r>
              <a:rPr lang="en-US" dirty="0">
                <a:solidFill>
                  <a:schemeClr val="tx1">
                    <a:lumMod val="65000"/>
                    <a:lumOff val="35000"/>
                  </a:schemeClr>
                </a:solidFill>
                <a:highlight>
                  <a:srgbClr val="FFFFFF"/>
                </a:highlight>
              </a:rPr>
              <a:t>Conclusions</a:t>
            </a:r>
          </a:p>
          <a:p>
            <a:pPr algn="l"/>
            <a:r>
              <a:rPr lang="en-US" dirty="0">
                <a:solidFill>
                  <a:schemeClr val="tx1">
                    <a:lumMod val="65000"/>
                    <a:lumOff val="35000"/>
                  </a:schemeClr>
                </a:solidFill>
                <a:highlight>
                  <a:srgbClr val="FFFFFF"/>
                </a:highlight>
              </a:rPr>
              <a:t>The KNN model shows promise for predicting weather pleasantness, particularly with simpler datasets. However, the low accuracies when applied to the full dataset indicate that the model may struggle with the complexity and variability of larger, more diverse data. This suggests that KNN, while appropriate in certain contexts, may benefit from </a:t>
            </a:r>
            <a:r>
              <a:rPr lang="en-US" b="1" dirty="0">
                <a:solidFill>
                  <a:schemeClr val="tx1">
                    <a:lumMod val="65000"/>
                    <a:lumOff val="35000"/>
                  </a:schemeClr>
                </a:solidFill>
                <a:highlight>
                  <a:srgbClr val="FFFFFF"/>
                </a:highlight>
              </a:rPr>
              <a:t>additional preprocessing </a:t>
            </a:r>
            <a:r>
              <a:rPr lang="en-US" dirty="0">
                <a:solidFill>
                  <a:schemeClr val="tx1">
                    <a:lumMod val="65000"/>
                    <a:lumOff val="35000"/>
                  </a:schemeClr>
                </a:solidFill>
                <a:highlight>
                  <a:srgbClr val="FFFFFF"/>
                </a:highlight>
              </a:rPr>
              <a:t>to improve its performance on complex datasets. Future steps could include </a:t>
            </a:r>
            <a:r>
              <a:rPr lang="en-US" b="1" dirty="0">
                <a:solidFill>
                  <a:schemeClr val="tx1">
                    <a:lumMod val="65000"/>
                    <a:lumOff val="35000"/>
                  </a:schemeClr>
                </a:solidFill>
                <a:highlight>
                  <a:srgbClr val="FFFFFF"/>
                </a:highlight>
              </a:rPr>
              <a:t>feature engineering </a:t>
            </a:r>
            <a:r>
              <a:rPr lang="en-US" dirty="0">
                <a:solidFill>
                  <a:schemeClr val="tx1">
                    <a:lumMod val="65000"/>
                    <a:lumOff val="35000"/>
                  </a:schemeClr>
                </a:solidFill>
                <a:highlight>
                  <a:srgbClr val="FFFFFF"/>
                </a:highlight>
              </a:rPr>
              <a:t>and possibly </a:t>
            </a:r>
            <a:r>
              <a:rPr lang="en-US" b="1" dirty="0">
                <a:solidFill>
                  <a:schemeClr val="tx1">
                    <a:lumMod val="65000"/>
                    <a:lumOff val="35000"/>
                  </a:schemeClr>
                </a:solidFill>
                <a:highlight>
                  <a:srgbClr val="FFFFFF"/>
                </a:highlight>
              </a:rPr>
              <a:t>integrating more advanced modeling techniques</a:t>
            </a:r>
            <a:r>
              <a:rPr lang="en-US" dirty="0">
                <a:solidFill>
                  <a:schemeClr val="tx1">
                    <a:lumMod val="65000"/>
                    <a:lumOff val="35000"/>
                  </a:schemeClr>
                </a:solidFill>
                <a:highlight>
                  <a:srgbClr val="FFFFFF"/>
                </a:highlight>
              </a:rPr>
              <a:t> to handle the complexity of the full dataset.</a:t>
            </a:r>
          </a:p>
        </p:txBody>
      </p:sp>
    </p:spTree>
    <p:extLst>
      <p:ext uri="{BB962C8B-B14F-4D97-AF65-F5344CB8AC3E}">
        <p14:creationId xmlns:p14="http://schemas.microsoft.com/office/powerpoint/2010/main" val="170307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50345-1FA1-4B41-77F8-CF56D5E219BB}"/>
              </a:ext>
            </a:extLst>
          </p:cNvPr>
          <p:cNvSpPr>
            <a:spLocks noGrp="1"/>
          </p:cNvSpPr>
          <p:nvPr>
            <p:ph type="title"/>
          </p:nvPr>
        </p:nvSpPr>
        <p:spPr>
          <a:xfrm>
            <a:off x="457200" y="2542233"/>
            <a:ext cx="3200400" cy="1406249"/>
          </a:xfrm>
        </p:spPr>
        <p:txBody>
          <a:bodyPr>
            <a:normAutofit/>
          </a:bodyPr>
          <a:lstStyle/>
          <a:p>
            <a:pPr algn="ctr"/>
            <a:r>
              <a:rPr lang="en-US" dirty="0"/>
              <a:t>Decision Tree:</a:t>
            </a:r>
            <a:br>
              <a:rPr lang="en-US" dirty="0"/>
            </a:br>
            <a:r>
              <a:rPr lang="en-US" dirty="0"/>
              <a:t>Analysis</a:t>
            </a:r>
          </a:p>
        </p:txBody>
      </p:sp>
      <p:sp>
        <p:nvSpPr>
          <p:cNvPr id="14" name="TextBox 13">
            <a:extLst>
              <a:ext uri="{FF2B5EF4-FFF2-40B4-BE49-F238E27FC236}">
                <a16:creationId xmlns:a16="http://schemas.microsoft.com/office/drawing/2014/main" id="{2388DCDD-83CF-0ED9-76CE-40A5174F78A3}"/>
              </a:ext>
            </a:extLst>
          </p:cNvPr>
          <p:cNvSpPr txBox="1"/>
          <p:nvPr/>
        </p:nvSpPr>
        <p:spPr>
          <a:xfrm>
            <a:off x="4069582" y="203201"/>
            <a:ext cx="8122418" cy="923330"/>
          </a:xfrm>
          <a:prstGeom prst="rect">
            <a:avLst/>
          </a:prstGeom>
          <a:noFill/>
        </p:spPr>
        <p:txBody>
          <a:bodyPr wrap="square" rtlCol="0">
            <a:spAutoFit/>
          </a:bodyPr>
          <a:lstStyle/>
          <a:p>
            <a:pPr algn="l"/>
            <a:r>
              <a:rPr lang="en-US" dirty="0">
                <a:solidFill>
                  <a:schemeClr val="tx1">
                    <a:lumMod val="75000"/>
                    <a:lumOff val="25000"/>
                  </a:schemeClr>
                </a:solidFill>
                <a:highlight>
                  <a:srgbClr val="FFFFFF"/>
                </a:highlight>
              </a:rPr>
              <a:t>After parameter optimization, the decision tree created to fit the full dataset was complex with many nodes and long branches. The accuracy of this model fit to the training data is 0.83. The accuracy of this model fit to the testing data is 0.44. </a:t>
            </a:r>
            <a:endParaRPr lang="en-US" i="0" dirty="0">
              <a:solidFill>
                <a:schemeClr val="tx1">
                  <a:lumMod val="75000"/>
                  <a:lumOff val="25000"/>
                </a:schemeClr>
              </a:solidFill>
              <a:effectLst/>
              <a:highlight>
                <a:srgbClr val="FFFFFF"/>
              </a:highlight>
            </a:endParaRPr>
          </a:p>
        </p:txBody>
      </p:sp>
      <p:sp>
        <p:nvSpPr>
          <p:cNvPr id="3" name="TextBox 2">
            <a:extLst>
              <a:ext uri="{FF2B5EF4-FFF2-40B4-BE49-F238E27FC236}">
                <a16:creationId xmlns:a16="http://schemas.microsoft.com/office/drawing/2014/main" id="{2664ED44-A270-D2DE-56AC-185887539472}"/>
              </a:ext>
            </a:extLst>
          </p:cNvPr>
          <p:cNvSpPr txBox="1"/>
          <p:nvPr/>
        </p:nvSpPr>
        <p:spPr>
          <a:xfrm>
            <a:off x="4069582" y="5454470"/>
            <a:ext cx="8122418" cy="1200329"/>
          </a:xfrm>
          <a:prstGeom prst="rect">
            <a:avLst/>
          </a:prstGeom>
          <a:noFill/>
        </p:spPr>
        <p:txBody>
          <a:bodyPr wrap="square" rtlCol="0">
            <a:spAutoFit/>
          </a:bodyPr>
          <a:lstStyle/>
          <a:p>
            <a:pPr algn="l"/>
            <a:r>
              <a:rPr lang="en-US" i="0" dirty="0">
                <a:solidFill>
                  <a:schemeClr val="tx1">
                    <a:lumMod val="75000"/>
                    <a:lumOff val="25000"/>
                  </a:schemeClr>
                </a:solidFill>
                <a:effectLst/>
                <a:highlight>
                  <a:srgbClr val="FFFFFF"/>
                </a:highlight>
              </a:rPr>
              <a:t>A decision tree was created to fit a dataset that contained only data for the Heathrow location. </a:t>
            </a:r>
            <a:r>
              <a:rPr lang="en-US" dirty="0">
                <a:solidFill>
                  <a:schemeClr val="tx1">
                    <a:lumMod val="75000"/>
                    <a:lumOff val="25000"/>
                  </a:schemeClr>
                </a:solidFill>
                <a:highlight>
                  <a:srgbClr val="FFFFFF"/>
                </a:highlight>
              </a:rPr>
              <a:t>The accuracy of this model fit to the training data is 0.83. The accuracy of this model fit to the testing data is 0.84. The model shows bias in predictions with the “pleasant” outcome being mislabeled about half of the time. </a:t>
            </a:r>
            <a:endParaRPr lang="en-US" i="0" dirty="0">
              <a:solidFill>
                <a:schemeClr val="tx1">
                  <a:lumMod val="75000"/>
                  <a:lumOff val="25000"/>
                </a:schemeClr>
              </a:solidFill>
              <a:effectLst/>
              <a:highlight>
                <a:srgbClr val="FFFFFF"/>
              </a:highlight>
            </a:endParaRPr>
          </a:p>
        </p:txBody>
      </p:sp>
      <p:grpSp>
        <p:nvGrpSpPr>
          <p:cNvPr id="7" name="Group 6">
            <a:extLst>
              <a:ext uri="{FF2B5EF4-FFF2-40B4-BE49-F238E27FC236}">
                <a16:creationId xmlns:a16="http://schemas.microsoft.com/office/drawing/2014/main" id="{66861916-7C23-A072-2496-BA69D018B045}"/>
              </a:ext>
            </a:extLst>
          </p:cNvPr>
          <p:cNvGrpSpPr/>
          <p:nvPr/>
        </p:nvGrpSpPr>
        <p:grpSpPr>
          <a:xfrm>
            <a:off x="4402433" y="1472641"/>
            <a:ext cx="3657600" cy="3789606"/>
            <a:chOff x="4402433" y="1472641"/>
            <a:chExt cx="3657600" cy="3789606"/>
          </a:xfrm>
        </p:grpSpPr>
        <p:pic>
          <p:nvPicPr>
            <p:cNvPr id="1026" name="Picture 2">
              <a:extLst>
                <a:ext uri="{FF2B5EF4-FFF2-40B4-BE49-F238E27FC236}">
                  <a16:creationId xmlns:a16="http://schemas.microsoft.com/office/drawing/2014/main" id="{7CD7F5B1-6BBB-B202-BC1B-FD6268CD4F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2433" y="1472641"/>
              <a:ext cx="3657600" cy="36357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F924470-E47F-6CCB-27CE-425B75E293D7}"/>
                </a:ext>
              </a:extLst>
            </p:cNvPr>
            <p:cNvSpPr txBox="1"/>
            <p:nvPr/>
          </p:nvSpPr>
          <p:spPr>
            <a:xfrm>
              <a:off x="4926805" y="4923693"/>
              <a:ext cx="2608856" cy="338554"/>
            </a:xfrm>
            <a:prstGeom prst="rect">
              <a:avLst/>
            </a:prstGeom>
            <a:noFill/>
          </p:spPr>
          <p:txBody>
            <a:bodyPr wrap="none" rtlCol="0">
              <a:spAutoFit/>
            </a:bodyPr>
            <a:lstStyle/>
            <a:p>
              <a:r>
                <a:rPr lang="en-US" sz="1600" dirty="0"/>
                <a:t>Decision Tree for Full Dataset</a:t>
              </a:r>
            </a:p>
          </p:txBody>
        </p:sp>
      </p:grpSp>
      <p:grpSp>
        <p:nvGrpSpPr>
          <p:cNvPr id="6" name="Group 5">
            <a:extLst>
              <a:ext uri="{FF2B5EF4-FFF2-40B4-BE49-F238E27FC236}">
                <a16:creationId xmlns:a16="http://schemas.microsoft.com/office/drawing/2014/main" id="{DE310CEC-F945-E3E7-A89C-A474F4E38F94}"/>
              </a:ext>
            </a:extLst>
          </p:cNvPr>
          <p:cNvGrpSpPr/>
          <p:nvPr/>
        </p:nvGrpSpPr>
        <p:grpSpPr>
          <a:xfrm>
            <a:off x="8328921" y="1472641"/>
            <a:ext cx="3657600" cy="3789606"/>
            <a:chOff x="8328921" y="1472641"/>
            <a:chExt cx="3657600" cy="3789606"/>
          </a:xfrm>
        </p:grpSpPr>
        <p:pic>
          <p:nvPicPr>
            <p:cNvPr id="1028" name="Picture 4">
              <a:extLst>
                <a:ext uri="{FF2B5EF4-FFF2-40B4-BE49-F238E27FC236}">
                  <a16:creationId xmlns:a16="http://schemas.microsoft.com/office/drawing/2014/main" id="{ADBF180F-3DED-D2F8-2BB5-CB74415292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8921" y="1472641"/>
              <a:ext cx="3657600" cy="36357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5DAD77C-702F-640A-AB86-B4809239EE65}"/>
                </a:ext>
              </a:extLst>
            </p:cNvPr>
            <p:cNvSpPr txBox="1"/>
            <p:nvPr/>
          </p:nvSpPr>
          <p:spPr>
            <a:xfrm>
              <a:off x="8587035" y="4923693"/>
              <a:ext cx="3141373" cy="338554"/>
            </a:xfrm>
            <a:prstGeom prst="rect">
              <a:avLst/>
            </a:prstGeom>
            <a:noFill/>
          </p:spPr>
          <p:txBody>
            <a:bodyPr wrap="none" rtlCol="0">
              <a:spAutoFit/>
            </a:bodyPr>
            <a:lstStyle/>
            <a:p>
              <a:r>
                <a:rPr lang="en-US" sz="1600" dirty="0"/>
                <a:t>Decision Tree for Heathrow Dataset</a:t>
              </a:r>
            </a:p>
          </p:txBody>
        </p:sp>
      </p:grpSp>
    </p:spTree>
    <p:extLst>
      <p:ext uri="{BB962C8B-B14F-4D97-AF65-F5344CB8AC3E}">
        <p14:creationId xmlns:p14="http://schemas.microsoft.com/office/powerpoint/2010/main" val="1550347154"/>
      </p:ext>
    </p:extLst>
  </p:cSld>
  <p:clrMapOvr>
    <a:masterClrMapping/>
  </p:clrMapOvr>
</p:sld>
</file>

<file path=ppt/theme/theme1.xml><?xml version="1.0" encoding="utf-8"?>
<a:theme xmlns:a="http://schemas.openxmlformats.org/drawingml/2006/main" name="Retrospec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Retrospect</Template>
  <TotalTime>3681</TotalTime>
  <Words>1554</Words>
  <Application>Microsoft Office PowerPoint</Application>
  <PresentationFormat>Widescreen</PresentationFormat>
  <Paragraphs>143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 Narrow</vt:lpstr>
      <vt:lpstr>Arial</vt:lpstr>
      <vt:lpstr>Calibri</vt:lpstr>
      <vt:lpstr>Calibri Light</vt:lpstr>
      <vt:lpstr>Söhne</vt:lpstr>
      <vt:lpstr>Retrospect</vt:lpstr>
      <vt:lpstr>ClimateWins Data Analysis</vt:lpstr>
      <vt:lpstr>Objective</vt:lpstr>
      <vt:lpstr>Climate Data</vt:lpstr>
      <vt:lpstr>Gradient Descent Optimization</vt:lpstr>
      <vt:lpstr>PowerPoint Presentation</vt:lpstr>
      <vt:lpstr>Supervised Machine Learning</vt:lpstr>
      <vt:lpstr>K- Nearest Neighbors: Analysis</vt:lpstr>
      <vt:lpstr>K- Nearest Neighbors: Conclusion</vt:lpstr>
      <vt:lpstr>Decision Tree: Analysis</vt:lpstr>
      <vt:lpstr>Decision Tree: Conclusions</vt:lpstr>
      <vt:lpstr>Artificial Neural Network (MPCLassifier): Analysis</vt:lpstr>
      <vt:lpstr>Artificial Neural Network (MPCLassifier): Conclusions</vt:lpstr>
      <vt:lpstr>PowerPoint Presentation</vt:lpstr>
      <vt:lpstr>PowerPoint Presentation</vt:lpstr>
    </vt:vector>
  </TitlesOfParts>
  <Company>University of Texas at Austin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ClimateWins Data Analysis</dc:title>
  <dc:creator>Erwin, Kaci</dc:creator>
  <cp:lastModifiedBy>Kaci L Erwin</cp:lastModifiedBy>
  <cp:revision>42</cp:revision>
  <dcterms:created xsi:type="dcterms:W3CDTF">2024-05-16T18:26:51Z</dcterms:created>
  <dcterms:modified xsi:type="dcterms:W3CDTF">2024-05-20T02:40:49Z</dcterms:modified>
</cp:coreProperties>
</file>