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0" r:id="rId8"/>
    <p:sldId id="261" r:id="rId9"/>
    <p:sldId id="262" r:id="rId10"/>
    <p:sldId id="263" r:id="rId11"/>
    <p:sldId id="268" r:id="rId12"/>
    <p:sldId id="264" r:id="rId13"/>
    <p:sldId id="269" r:id="rId14"/>
    <p:sldId id="271" r:id="rId15"/>
    <p:sldId id="274" r:id="rId16"/>
    <p:sldId id="273" r:id="rId17"/>
    <p:sldId id="275" r:id="rId18"/>
    <p:sldId id="277" r:id="rId19"/>
    <p:sldId id="276" r:id="rId2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0" autoAdjust="0"/>
    <p:restoredTop sz="94680"/>
  </p:normalViewPr>
  <p:slideViewPr>
    <p:cSldViewPr snapToGrid="0">
      <p:cViewPr varScale="1">
        <p:scale>
          <a:sx n="187" d="100"/>
          <a:sy n="187" d="100"/>
        </p:scale>
        <p:origin x="10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1A04A1-717F-46D2-BCD2-30E88A64480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9A7F49C-01E9-432F-AF91-E34626218A5F}">
      <dgm:prSet/>
      <dgm:spPr/>
      <dgm:t>
        <a:bodyPr/>
        <a:lstStyle/>
        <a:p>
          <a:r>
            <a:rPr lang="pl-PL" b="0" i="0" baseline="0" dirty="0"/>
            <a:t>The </a:t>
          </a:r>
          <a:r>
            <a:rPr lang="pl-PL" b="0" i="0" baseline="0" dirty="0" err="1"/>
            <a:t>goal</a:t>
          </a:r>
          <a:r>
            <a:rPr lang="pl-PL" b="0" i="0" baseline="0" dirty="0"/>
            <a:t> of </a:t>
          </a:r>
          <a:r>
            <a:rPr lang="pl-PL" b="0" i="0" baseline="0" dirty="0" err="1"/>
            <a:t>this</a:t>
          </a:r>
          <a:r>
            <a:rPr lang="pl-PL" b="0" i="0" baseline="0" dirty="0"/>
            <a:t> </a:t>
          </a:r>
          <a:r>
            <a:rPr lang="pl-PL" b="0" i="0" baseline="0" dirty="0" err="1"/>
            <a:t>project</a:t>
          </a:r>
          <a:r>
            <a:rPr lang="pl-PL" b="0" i="0" baseline="0" dirty="0"/>
            <a:t> was to </a:t>
          </a:r>
          <a:r>
            <a:rPr lang="pl-PL" b="0" i="0" baseline="0" dirty="0" err="1"/>
            <a:t>predict</a:t>
          </a:r>
          <a:r>
            <a:rPr lang="pl-PL" b="0" i="0" baseline="0" dirty="0"/>
            <a:t> </a:t>
          </a:r>
          <a:r>
            <a:rPr lang="pl-PL" b="0" i="0" baseline="0" dirty="0" err="1"/>
            <a:t>heart</a:t>
          </a:r>
          <a:r>
            <a:rPr lang="pl-PL" b="0" i="0" baseline="0" dirty="0"/>
            <a:t> </a:t>
          </a:r>
          <a:r>
            <a:rPr lang="pl-PL" b="0" i="0" baseline="0" dirty="0" err="1"/>
            <a:t>disease</a:t>
          </a:r>
          <a:r>
            <a:rPr lang="en-US" b="0" i="0" baseline="0" dirty="0"/>
            <a:t>.</a:t>
          </a:r>
          <a:endParaRPr lang="en-US" dirty="0"/>
        </a:p>
      </dgm:t>
    </dgm:pt>
    <dgm:pt modelId="{5890B1D3-509D-4C2C-89D3-EB946CE58B4E}" type="parTrans" cxnId="{9DEE5920-F627-49D9-A148-CE01E03F0D61}">
      <dgm:prSet/>
      <dgm:spPr/>
      <dgm:t>
        <a:bodyPr/>
        <a:lstStyle/>
        <a:p>
          <a:endParaRPr lang="en-US"/>
        </a:p>
      </dgm:t>
    </dgm:pt>
    <dgm:pt modelId="{3E5EFB77-750C-4A26-BEEA-0C1E15CC114F}" type="sibTrans" cxnId="{9DEE5920-F627-49D9-A148-CE01E03F0D61}">
      <dgm:prSet/>
      <dgm:spPr/>
      <dgm:t>
        <a:bodyPr/>
        <a:lstStyle/>
        <a:p>
          <a:endParaRPr lang="en-US"/>
        </a:p>
      </dgm:t>
    </dgm:pt>
    <dgm:pt modelId="{DC08E884-F771-4531-8B75-A45BC2E891D2}">
      <dgm:prSet/>
      <dgm:spPr/>
      <dgm:t>
        <a:bodyPr/>
        <a:lstStyle/>
        <a:p>
          <a:r>
            <a:rPr lang="pl-PL" b="0" i="0" baseline="0"/>
            <a:t>We used the UCI Heart Disease dataset to compare various machine learning models in a </a:t>
          </a:r>
          <a:r>
            <a:rPr lang="en-US"/>
            <a:t> </a:t>
          </a:r>
          <a:r>
            <a:rPr lang="pl-PL" b="0" i="0" baseline="0"/>
            <a:t>binary classification task </a:t>
          </a:r>
          <a:r>
            <a:rPr lang="en-US" b="0" i="0" baseline="0"/>
            <a:t>-</a:t>
          </a:r>
          <a:r>
            <a:rPr lang="pl-PL" b="0" i="0" baseline="0"/>
            <a:t> detecting whether a patient has heart disease or not. </a:t>
          </a:r>
          <a:endParaRPr lang="en-US"/>
        </a:p>
      </dgm:t>
    </dgm:pt>
    <dgm:pt modelId="{033524B4-699E-4628-BEA4-A717024C5C63}" type="parTrans" cxnId="{7B436839-E289-4CED-9558-CBC41CB53E0F}">
      <dgm:prSet/>
      <dgm:spPr/>
      <dgm:t>
        <a:bodyPr/>
        <a:lstStyle/>
        <a:p>
          <a:endParaRPr lang="en-US"/>
        </a:p>
      </dgm:t>
    </dgm:pt>
    <dgm:pt modelId="{ED562DEB-EBE8-44C3-8E6E-802DD2C57CC9}" type="sibTrans" cxnId="{7B436839-E289-4CED-9558-CBC41CB53E0F}">
      <dgm:prSet/>
      <dgm:spPr/>
      <dgm:t>
        <a:bodyPr/>
        <a:lstStyle/>
        <a:p>
          <a:endParaRPr lang="en-US"/>
        </a:p>
      </dgm:t>
    </dgm:pt>
    <dgm:pt modelId="{FEF0AD59-1BE7-4E6A-A0DB-6003C15E2F2A}">
      <dgm:prSet/>
      <dgm:spPr/>
      <dgm:t>
        <a:bodyPr/>
        <a:lstStyle/>
        <a:p>
          <a:r>
            <a:rPr lang="pl-PL" b="0" i="0" baseline="0"/>
            <a:t>The focus was on thorough data preprocessing, model performance comparison, </a:t>
          </a:r>
          <a:r>
            <a:rPr lang="en-US"/>
            <a:t> </a:t>
          </a:r>
          <a:r>
            <a:rPr lang="pl-PL" b="0" i="0" baseline="0"/>
            <a:t>and understanding how different techniques affect results.</a:t>
          </a:r>
          <a:endParaRPr lang="en-US"/>
        </a:p>
      </dgm:t>
    </dgm:pt>
    <dgm:pt modelId="{6AACEBCD-A165-49A8-9FBD-CABB3ADF0A66}" type="parTrans" cxnId="{6AD18F05-A7C7-4BCA-B0C8-7B6DA88B76E0}">
      <dgm:prSet/>
      <dgm:spPr/>
      <dgm:t>
        <a:bodyPr/>
        <a:lstStyle/>
        <a:p>
          <a:endParaRPr lang="en-US"/>
        </a:p>
      </dgm:t>
    </dgm:pt>
    <dgm:pt modelId="{C6F65085-BF94-41DE-98D8-3148706D0629}" type="sibTrans" cxnId="{6AD18F05-A7C7-4BCA-B0C8-7B6DA88B76E0}">
      <dgm:prSet/>
      <dgm:spPr/>
      <dgm:t>
        <a:bodyPr/>
        <a:lstStyle/>
        <a:p>
          <a:endParaRPr lang="en-US"/>
        </a:p>
      </dgm:t>
    </dgm:pt>
    <dgm:pt modelId="{41109913-5832-4109-A6E4-DC666BC8D27F}" type="pres">
      <dgm:prSet presAssocID="{AD1A04A1-717F-46D2-BCD2-30E88A644806}" presName="root" presStyleCnt="0">
        <dgm:presLayoutVars>
          <dgm:dir/>
          <dgm:resizeHandles val="exact"/>
        </dgm:presLayoutVars>
      </dgm:prSet>
      <dgm:spPr/>
    </dgm:pt>
    <dgm:pt modelId="{1372AF31-BFB7-478E-AA0C-FE56B659A3F5}" type="pres">
      <dgm:prSet presAssocID="{A9A7F49C-01E9-432F-AF91-E34626218A5F}" presName="compNode" presStyleCnt="0"/>
      <dgm:spPr/>
    </dgm:pt>
    <dgm:pt modelId="{7ACB8376-27FB-4D50-93D2-481DBD35AD46}" type="pres">
      <dgm:prSet presAssocID="{A9A7F49C-01E9-432F-AF91-E34626218A5F}" presName="bgRect" presStyleLbl="bgShp" presStyleIdx="0" presStyleCnt="3"/>
      <dgm:spPr/>
    </dgm:pt>
    <dgm:pt modelId="{7BAA02ED-0B9E-426D-AFA4-D45C4875DF9D}" type="pres">
      <dgm:prSet presAssocID="{A9A7F49C-01E9-432F-AF91-E34626218A5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ktor"/>
        </a:ext>
      </dgm:extLst>
    </dgm:pt>
    <dgm:pt modelId="{F7EF86DE-955A-4681-9B33-2C75F23F45F1}" type="pres">
      <dgm:prSet presAssocID="{A9A7F49C-01E9-432F-AF91-E34626218A5F}" presName="spaceRect" presStyleCnt="0"/>
      <dgm:spPr/>
    </dgm:pt>
    <dgm:pt modelId="{050D54D1-D519-46A6-A44A-F7F1FA6CCBEB}" type="pres">
      <dgm:prSet presAssocID="{A9A7F49C-01E9-432F-AF91-E34626218A5F}" presName="parTx" presStyleLbl="revTx" presStyleIdx="0" presStyleCnt="3">
        <dgm:presLayoutVars>
          <dgm:chMax val="0"/>
          <dgm:chPref val="0"/>
        </dgm:presLayoutVars>
      </dgm:prSet>
      <dgm:spPr/>
    </dgm:pt>
    <dgm:pt modelId="{9FC3CEF1-FB00-4B16-A139-AFE92808DC5C}" type="pres">
      <dgm:prSet presAssocID="{3E5EFB77-750C-4A26-BEEA-0C1E15CC114F}" presName="sibTrans" presStyleCnt="0"/>
      <dgm:spPr/>
    </dgm:pt>
    <dgm:pt modelId="{10E6DC5E-5882-4D14-A1D2-BB2F2473A4BF}" type="pres">
      <dgm:prSet presAssocID="{DC08E884-F771-4531-8B75-A45BC2E891D2}" presName="compNode" presStyleCnt="0"/>
      <dgm:spPr/>
    </dgm:pt>
    <dgm:pt modelId="{37AFD028-894E-4B7C-8EB4-C34821A76AF5}" type="pres">
      <dgm:prSet presAssocID="{DC08E884-F771-4531-8B75-A45BC2E891D2}" presName="bgRect" presStyleLbl="bgShp" presStyleIdx="1" presStyleCnt="3"/>
      <dgm:spPr/>
    </dgm:pt>
    <dgm:pt modelId="{4895C780-89FD-4B52-BEF1-4E54409053A9}" type="pres">
      <dgm:prSet presAssocID="{DC08E884-F771-4531-8B75-A45BC2E891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ls"/>
        </a:ext>
      </dgm:extLst>
    </dgm:pt>
    <dgm:pt modelId="{D15677A2-2399-4A5D-92D2-8A72FEA070D8}" type="pres">
      <dgm:prSet presAssocID="{DC08E884-F771-4531-8B75-A45BC2E891D2}" presName="spaceRect" presStyleCnt="0"/>
      <dgm:spPr/>
    </dgm:pt>
    <dgm:pt modelId="{908AC0B7-55F4-443F-80EF-B90272A88B0F}" type="pres">
      <dgm:prSet presAssocID="{DC08E884-F771-4531-8B75-A45BC2E891D2}" presName="parTx" presStyleLbl="revTx" presStyleIdx="1" presStyleCnt="3">
        <dgm:presLayoutVars>
          <dgm:chMax val="0"/>
          <dgm:chPref val="0"/>
        </dgm:presLayoutVars>
      </dgm:prSet>
      <dgm:spPr/>
    </dgm:pt>
    <dgm:pt modelId="{6088B137-8F6D-42B9-88EF-90ADE3DBD1D2}" type="pres">
      <dgm:prSet presAssocID="{ED562DEB-EBE8-44C3-8E6E-802DD2C57CC9}" presName="sibTrans" presStyleCnt="0"/>
      <dgm:spPr/>
    </dgm:pt>
    <dgm:pt modelId="{B676164B-4A65-414B-A803-2A1E27593AD0}" type="pres">
      <dgm:prSet presAssocID="{FEF0AD59-1BE7-4E6A-A0DB-6003C15E2F2A}" presName="compNode" presStyleCnt="0"/>
      <dgm:spPr/>
    </dgm:pt>
    <dgm:pt modelId="{2CE96D52-2E3D-4283-8699-1892C51F635F}" type="pres">
      <dgm:prSet presAssocID="{FEF0AD59-1BE7-4E6A-A0DB-6003C15E2F2A}" presName="bgRect" presStyleLbl="bgShp" presStyleIdx="2" presStyleCnt="3"/>
      <dgm:spPr/>
    </dgm:pt>
    <dgm:pt modelId="{78F17E1A-8FF7-4A76-AD86-E7D61A71AB74}" type="pres">
      <dgm:prSet presAssocID="{FEF0AD59-1BE7-4E6A-A0DB-6003C15E2F2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ystyki"/>
        </a:ext>
      </dgm:extLst>
    </dgm:pt>
    <dgm:pt modelId="{AB44A30F-1368-40F4-8004-DF0BD03C4A2C}" type="pres">
      <dgm:prSet presAssocID="{FEF0AD59-1BE7-4E6A-A0DB-6003C15E2F2A}" presName="spaceRect" presStyleCnt="0"/>
      <dgm:spPr/>
    </dgm:pt>
    <dgm:pt modelId="{7F522264-D3DF-4EFD-AA26-1944A3705FE0}" type="pres">
      <dgm:prSet presAssocID="{FEF0AD59-1BE7-4E6A-A0DB-6003C15E2F2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AD18F05-A7C7-4BCA-B0C8-7B6DA88B76E0}" srcId="{AD1A04A1-717F-46D2-BCD2-30E88A644806}" destId="{FEF0AD59-1BE7-4E6A-A0DB-6003C15E2F2A}" srcOrd="2" destOrd="0" parTransId="{6AACEBCD-A165-49A8-9FBD-CABB3ADF0A66}" sibTransId="{C6F65085-BF94-41DE-98D8-3148706D0629}"/>
    <dgm:cxn modelId="{9DEE5920-F627-49D9-A148-CE01E03F0D61}" srcId="{AD1A04A1-717F-46D2-BCD2-30E88A644806}" destId="{A9A7F49C-01E9-432F-AF91-E34626218A5F}" srcOrd="0" destOrd="0" parTransId="{5890B1D3-509D-4C2C-89D3-EB946CE58B4E}" sibTransId="{3E5EFB77-750C-4A26-BEEA-0C1E15CC114F}"/>
    <dgm:cxn modelId="{7B436839-E289-4CED-9558-CBC41CB53E0F}" srcId="{AD1A04A1-717F-46D2-BCD2-30E88A644806}" destId="{DC08E884-F771-4531-8B75-A45BC2E891D2}" srcOrd="1" destOrd="0" parTransId="{033524B4-699E-4628-BEA4-A717024C5C63}" sibTransId="{ED562DEB-EBE8-44C3-8E6E-802DD2C57CC9}"/>
    <dgm:cxn modelId="{AC914840-5289-43A9-909C-012C217B4706}" type="presOf" srcId="{FEF0AD59-1BE7-4E6A-A0DB-6003C15E2F2A}" destId="{7F522264-D3DF-4EFD-AA26-1944A3705FE0}" srcOrd="0" destOrd="0" presId="urn:microsoft.com/office/officeart/2018/2/layout/IconVerticalSolidList"/>
    <dgm:cxn modelId="{0E02D8CA-A06A-46FA-934E-5CCEE416DDD6}" type="presOf" srcId="{AD1A04A1-717F-46D2-BCD2-30E88A644806}" destId="{41109913-5832-4109-A6E4-DC666BC8D27F}" srcOrd="0" destOrd="0" presId="urn:microsoft.com/office/officeart/2018/2/layout/IconVerticalSolidList"/>
    <dgm:cxn modelId="{C77B5FEA-ED5E-4B80-8195-A2B7869AC5B2}" type="presOf" srcId="{DC08E884-F771-4531-8B75-A45BC2E891D2}" destId="{908AC0B7-55F4-443F-80EF-B90272A88B0F}" srcOrd="0" destOrd="0" presId="urn:microsoft.com/office/officeart/2018/2/layout/IconVerticalSolidList"/>
    <dgm:cxn modelId="{C4780EFF-C904-4694-9706-0A3B6346D027}" type="presOf" srcId="{A9A7F49C-01E9-432F-AF91-E34626218A5F}" destId="{050D54D1-D519-46A6-A44A-F7F1FA6CCBEB}" srcOrd="0" destOrd="0" presId="urn:microsoft.com/office/officeart/2018/2/layout/IconVerticalSolidList"/>
    <dgm:cxn modelId="{404BF794-870F-4FE5-AF13-EC6060EE1BFD}" type="presParOf" srcId="{41109913-5832-4109-A6E4-DC666BC8D27F}" destId="{1372AF31-BFB7-478E-AA0C-FE56B659A3F5}" srcOrd="0" destOrd="0" presId="urn:microsoft.com/office/officeart/2018/2/layout/IconVerticalSolidList"/>
    <dgm:cxn modelId="{DE68FAF9-5EFA-45D8-9722-0BF86E83B998}" type="presParOf" srcId="{1372AF31-BFB7-478E-AA0C-FE56B659A3F5}" destId="{7ACB8376-27FB-4D50-93D2-481DBD35AD46}" srcOrd="0" destOrd="0" presId="urn:microsoft.com/office/officeart/2018/2/layout/IconVerticalSolidList"/>
    <dgm:cxn modelId="{4420A022-5907-4A24-B73D-10784565AEBC}" type="presParOf" srcId="{1372AF31-BFB7-478E-AA0C-FE56B659A3F5}" destId="{7BAA02ED-0B9E-426D-AFA4-D45C4875DF9D}" srcOrd="1" destOrd="0" presId="urn:microsoft.com/office/officeart/2018/2/layout/IconVerticalSolidList"/>
    <dgm:cxn modelId="{AD805383-EA30-4402-9BBE-F31B9A5E99C7}" type="presParOf" srcId="{1372AF31-BFB7-478E-AA0C-FE56B659A3F5}" destId="{F7EF86DE-955A-4681-9B33-2C75F23F45F1}" srcOrd="2" destOrd="0" presId="urn:microsoft.com/office/officeart/2018/2/layout/IconVerticalSolidList"/>
    <dgm:cxn modelId="{8544B1A2-2D72-4A36-BA8D-67BB380ABC2C}" type="presParOf" srcId="{1372AF31-BFB7-478E-AA0C-FE56B659A3F5}" destId="{050D54D1-D519-46A6-A44A-F7F1FA6CCBEB}" srcOrd="3" destOrd="0" presId="urn:microsoft.com/office/officeart/2018/2/layout/IconVerticalSolidList"/>
    <dgm:cxn modelId="{D3AA267D-8588-4201-A6FE-0DB409B5F19E}" type="presParOf" srcId="{41109913-5832-4109-A6E4-DC666BC8D27F}" destId="{9FC3CEF1-FB00-4B16-A139-AFE92808DC5C}" srcOrd="1" destOrd="0" presId="urn:microsoft.com/office/officeart/2018/2/layout/IconVerticalSolidList"/>
    <dgm:cxn modelId="{377908FA-A3DF-4750-86E3-329568482CFF}" type="presParOf" srcId="{41109913-5832-4109-A6E4-DC666BC8D27F}" destId="{10E6DC5E-5882-4D14-A1D2-BB2F2473A4BF}" srcOrd="2" destOrd="0" presId="urn:microsoft.com/office/officeart/2018/2/layout/IconVerticalSolidList"/>
    <dgm:cxn modelId="{9EFDE3B9-6B37-4544-8EF1-E12EB582D5F1}" type="presParOf" srcId="{10E6DC5E-5882-4D14-A1D2-BB2F2473A4BF}" destId="{37AFD028-894E-4B7C-8EB4-C34821A76AF5}" srcOrd="0" destOrd="0" presId="urn:microsoft.com/office/officeart/2018/2/layout/IconVerticalSolidList"/>
    <dgm:cxn modelId="{50F8FFDF-7A67-4E58-81E3-991015AB7D46}" type="presParOf" srcId="{10E6DC5E-5882-4D14-A1D2-BB2F2473A4BF}" destId="{4895C780-89FD-4B52-BEF1-4E54409053A9}" srcOrd="1" destOrd="0" presId="urn:microsoft.com/office/officeart/2018/2/layout/IconVerticalSolidList"/>
    <dgm:cxn modelId="{07AECBBF-4F24-41CF-9A1B-53411EEB581A}" type="presParOf" srcId="{10E6DC5E-5882-4D14-A1D2-BB2F2473A4BF}" destId="{D15677A2-2399-4A5D-92D2-8A72FEA070D8}" srcOrd="2" destOrd="0" presId="urn:microsoft.com/office/officeart/2018/2/layout/IconVerticalSolidList"/>
    <dgm:cxn modelId="{2E01F93F-F722-4379-B98E-D45C2CA4A0EB}" type="presParOf" srcId="{10E6DC5E-5882-4D14-A1D2-BB2F2473A4BF}" destId="{908AC0B7-55F4-443F-80EF-B90272A88B0F}" srcOrd="3" destOrd="0" presId="urn:microsoft.com/office/officeart/2018/2/layout/IconVerticalSolidList"/>
    <dgm:cxn modelId="{93D0D9B9-DD4F-48BA-A12F-CD781E43C059}" type="presParOf" srcId="{41109913-5832-4109-A6E4-DC666BC8D27F}" destId="{6088B137-8F6D-42B9-88EF-90ADE3DBD1D2}" srcOrd="3" destOrd="0" presId="urn:microsoft.com/office/officeart/2018/2/layout/IconVerticalSolidList"/>
    <dgm:cxn modelId="{37A2FE68-B422-457D-94E8-B8AFF61F867A}" type="presParOf" srcId="{41109913-5832-4109-A6E4-DC666BC8D27F}" destId="{B676164B-4A65-414B-A803-2A1E27593AD0}" srcOrd="4" destOrd="0" presId="urn:microsoft.com/office/officeart/2018/2/layout/IconVerticalSolidList"/>
    <dgm:cxn modelId="{3269E37C-477D-4025-BCE3-3CC0CD3482D1}" type="presParOf" srcId="{B676164B-4A65-414B-A803-2A1E27593AD0}" destId="{2CE96D52-2E3D-4283-8699-1892C51F635F}" srcOrd="0" destOrd="0" presId="urn:microsoft.com/office/officeart/2018/2/layout/IconVerticalSolidList"/>
    <dgm:cxn modelId="{581EE7C3-2092-489E-A58D-A5BDD39848DC}" type="presParOf" srcId="{B676164B-4A65-414B-A803-2A1E27593AD0}" destId="{78F17E1A-8FF7-4A76-AD86-E7D61A71AB74}" srcOrd="1" destOrd="0" presId="urn:microsoft.com/office/officeart/2018/2/layout/IconVerticalSolidList"/>
    <dgm:cxn modelId="{65C52FCA-DFC7-4409-9757-0C1727597C80}" type="presParOf" srcId="{B676164B-4A65-414B-A803-2A1E27593AD0}" destId="{AB44A30F-1368-40F4-8004-DF0BD03C4A2C}" srcOrd="2" destOrd="0" presId="urn:microsoft.com/office/officeart/2018/2/layout/IconVerticalSolidList"/>
    <dgm:cxn modelId="{C114ECF6-45D2-45ED-9474-46C3F5B82654}" type="presParOf" srcId="{B676164B-4A65-414B-A803-2A1E27593AD0}" destId="{7F522264-D3DF-4EFD-AA26-1944A3705F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9EF12C-172C-4548-9D15-96BCF86243CF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8ED116-A700-466B-BEB8-26DAF8D17D7B}">
      <dgm:prSet/>
      <dgm:spPr/>
      <dgm:t>
        <a:bodyPr/>
        <a:lstStyle/>
        <a:p>
          <a:r>
            <a:rPr lang="en-US" b="1" dirty="0"/>
            <a:t>Age</a:t>
          </a:r>
          <a:r>
            <a:rPr lang="en-US" dirty="0"/>
            <a:t>: </a:t>
          </a:r>
        </a:p>
        <a:p>
          <a:r>
            <a:rPr lang="pl-PL" dirty="0" err="1"/>
            <a:t>Patient’s</a:t>
          </a:r>
          <a:r>
            <a:rPr lang="pl-PL" dirty="0"/>
            <a:t> </a:t>
          </a:r>
          <a:r>
            <a:rPr lang="pl-PL" dirty="0" err="1"/>
            <a:t>age</a:t>
          </a:r>
          <a:r>
            <a:rPr lang="pl-PL" dirty="0"/>
            <a:t> (</a:t>
          </a:r>
          <a:r>
            <a:rPr lang="pl-PL" dirty="0" err="1"/>
            <a:t>range</a:t>
          </a:r>
          <a:r>
            <a:rPr lang="pl-PL" dirty="0"/>
            <a:t>: 28–77)</a:t>
          </a:r>
          <a:endParaRPr lang="en-US" dirty="0"/>
        </a:p>
      </dgm:t>
    </dgm:pt>
    <dgm:pt modelId="{495DD52D-B06B-4F10-8986-63C595BDCC13}" type="parTrans" cxnId="{48069259-7E04-4ABB-847F-275BB9F86BEC}">
      <dgm:prSet/>
      <dgm:spPr/>
      <dgm:t>
        <a:bodyPr/>
        <a:lstStyle/>
        <a:p>
          <a:endParaRPr lang="en-US"/>
        </a:p>
      </dgm:t>
    </dgm:pt>
    <dgm:pt modelId="{C49985F2-AA0B-4C84-9053-77736C380875}" type="sibTrans" cxnId="{48069259-7E04-4ABB-847F-275BB9F86BEC}">
      <dgm:prSet/>
      <dgm:spPr/>
      <dgm:t>
        <a:bodyPr/>
        <a:lstStyle/>
        <a:p>
          <a:endParaRPr lang="en-US"/>
        </a:p>
      </dgm:t>
    </dgm:pt>
    <dgm:pt modelId="{A9D6198B-8AED-4274-B832-E4A648CC08EA}">
      <dgm:prSet/>
      <dgm:spPr/>
      <dgm:t>
        <a:bodyPr/>
        <a:lstStyle/>
        <a:p>
          <a:r>
            <a:rPr lang="en-US" b="1" dirty="0"/>
            <a:t>Sex</a:t>
          </a:r>
          <a:r>
            <a:rPr lang="en-US" dirty="0"/>
            <a:t>: </a:t>
          </a:r>
        </a:p>
        <a:p>
          <a:r>
            <a:rPr lang="en-US" dirty="0"/>
            <a:t>0 = female, </a:t>
          </a:r>
        </a:p>
        <a:p>
          <a:r>
            <a:rPr lang="en-US" dirty="0"/>
            <a:t>1 = male</a:t>
          </a:r>
        </a:p>
      </dgm:t>
    </dgm:pt>
    <dgm:pt modelId="{6726BF17-913F-444E-B441-1E1DA336B2A8}" type="parTrans" cxnId="{33750D40-1099-48F4-B40B-A7733D8E1132}">
      <dgm:prSet/>
      <dgm:spPr/>
      <dgm:t>
        <a:bodyPr/>
        <a:lstStyle/>
        <a:p>
          <a:endParaRPr lang="en-US"/>
        </a:p>
      </dgm:t>
    </dgm:pt>
    <dgm:pt modelId="{752B7748-66DE-484F-9CC9-7033BFBD1899}" type="sibTrans" cxnId="{33750D40-1099-48F4-B40B-A7733D8E1132}">
      <dgm:prSet/>
      <dgm:spPr/>
      <dgm:t>
        <a:bodyPr/>
        <a:lstStyle/>
        <a:p>
          <a:endParaRPr lang="en-US"/>
        </a:p>
      </dgm:t>
    </dgm:pt>
    <dgm:pt modelId="{BADA02C8-9329-425E-92AB-37B182D83232}">
      <dgm:prSet/>
      <dgm:spPr/>
      <dgm:t>
        <a:bodyPr/>
        <a:lstStyle/>
        <a:p>
          <a:r>
            <a:rPr lang="en-US" b="1" dirty="0"/>
            <a:t>Cp</a:t>
          </a:r>
          <a:r>
            <a:rPr lang="en-US" dirty="0"/>
            <a:t>: Chest pain type </a:t>
          </a:r>
        </a:p>
        <a:p>
          <a:r>
            <a:rPr lang="en-US" dirty="0"/>
            <a:t>(0-typical, 1-atypical, 2-non-anginal,            3-asymptomatic)</a:t>
          </a:r>
        </a:p>
      </dgm:t>
    </dgm:pt>
    <dgm:pt modelId="{39AC3D6C-83EC-4D02-BF5A-229C48F46623}" type="parTrans" cxnId="{6B809528-5D09-40BE-A547-376E2C54B3DA}">
      <dgm:prSet/>
      <dgm:spPr/>
      <dgm:t>
        <a:bodyPr/>
        <a:lstStyle/>
        <a:p>
          <a:endParaRPr lang="en-US"/>
        </a:p>
      </dgm:t>
    </dgm:pt>
    <dgm:pt modelId="{6B624ADE-0710-4258-AD70-7A138095230D}" type="sibTrans" cxnId="{6B809528-5D09-40BE-A547-376E2C54B3DA}">
      <dgm:prSet/>
      <dgm:spPr/>
      <dgm:t>
        <a:bodyPr/>
        <a:lstStyle/>
        <a:p>
          <a:endParaRPr lang="en-US"/>
        </a:p>
      </dgm:t>
    </dgm:pt>
    <dgm:pt modelId="{F0934545-6F61-4CF7-A218-BA5F54CDFDA6}">
      <dgm:prSet/>
      <dgm:spPr/>
      <dgm:t>
        <a:bodyPr/>
        <a:lstStyle/>
        <a:p>
          <a:r>
            <a:rPr lang="en-US" b="1" dirty="0" err="1"/>
            <a:t>Trestbps</a:t>
          </a:r>
          <a:r>
            <a:rPr lang="en-US" dirty="0"/>
            <a:t>: </a:t>
          </a:r>
        </a:p>
        <a:p>
          <a:r>
            <a:rPr lang="en-US" dirty="0"/>
            <a:t>Resting blood pressure (mm Hg)</a:t>
          </a:r>
        </a:p>
      </dgm:t>
    </dgm:pt>
    <dgm:pt modelId="{3B7E1C7E-E134-49E9-9F84-AAD9D3A41C55}" type="parTrans" cxnId="{B02118B5-3821-4ED1-9395-8883C49BA0AF}">
      <dgm:prSet/>
      <dgm:spPr/>
      <dgm:t>
        <a:bodyPr/>
        <a:lstStyle/>
        <a:p>
          <a:endParaRPr lang="en-US"/>
        </a:p>
      </dgm:t>
    </dgm:pt>
    <dgm:pt modelId="{132C521C-3BC9-4C0E-9674-27AE3F060B6B}" type="sibTrans" cxnId="{B02118B5-3821-4ED1-9395-8883C49BA0AF}">
      <dgm:prSet/>
      <dgm:spPr/>
      <dgm:t>
        <a:bodyPr/>
        <a:lstStyle/>
        <a:p>
          <a:endParaRPr lang="en-US"/>
        </a:p>
      </dgm:t>
    </dgm:pt>
    <dgm:pt modelId="{9ACE7384-D1A2-4FDF-87D0-3DB49E6526B8}">
      <dgm:prSet/>
      <dgm:spPr/>
      <dgm:t>
        <a:bodyPr/>
        <a:lstStyle/>
        <a:p>
          <a:r>
            <a:rPr lang="en-US" b="1" dirty="0"/>
            <a:t>Chol</a:t>
          </a:r>
          <a:r>
            <a:rPr lang="en-US" dirty="0"/>
            <a:t>: </a:t>
          </a:r>
        </a:p>
        <a:p>
          <a:r>
            <a:rPr lang="pl-PL" dirty="0"/>
            <a:t>Serum cholesterol (mg/dl)</a:t>
          </a:r>
          <a:endParaRPr lang="en-US" dirty="0"/>
        </a:p>
      </dgm:t>
    </dgm:pt>
    <dgm:pt modelId="{683A9B8E-85EF-4E41-B2EB-0E0D00E2273E}" type="parTrans" cxnId="{017D4CF8-EE4F-4D63-9126-35E2EF6B2694}">
      <dgm:prSet/>
      <dgm:spPr/>
      <dgm:t>
        <a:bodyPr/>
        <a:lstStyle/>
        <a:p>
          <a:endParaRPr lang="en-US"/>
        </a:p>
      </dgm:t>
    </dgm:pt>
    <dgm:pt modelId="{B2BC0B74-8B37-4F30-ACFF-A9461B0B6277}" type="sibTrans" cxnId="{017D4CF8-EE4F-4D63-9126-35E2EF6B2694}">
      <dgm:prSet/>
      <dgm:spPr/>
      <dgm:t>
        <a:bodyPr/>
        <a:lstStyle/>
        <a:p>
          <a:endParaRPr lang="en-US"/>
        </a:p>
      </dgm:t>
    </dgm:pt>
    <dgm:pt modelId="{61DF7C1F-992B-4619-80C8-A835042A3CF2}">
      <dgm:prSet/>
      <dgm:spPr/>
      <dgm:t>
        <a:bodyPr/>
        <a:lstStyle/>
        <a:p>
          <a:r>
            <a:rPr lang="en-US" b="1" dirty="0" err="1"/>
            <a:t>Fbs</a:t>
          </a:r>
          <a:r>
            <a:rPr lang="en-US" dirty="0"/>
            <a:t>: </a:t>
          </a:r>
        </a:p>
        <a:p>
          <a:r>
            <a:rPr lang="en-US" dirty="0"/>
            <a:t>fasting blood sugar &gt; 120mg/dl = 1 (yes)</a:t>
          </a:r>
        </a:p>
      </dgm:t>
    </dgm:pt>
    <dgm:pt modelId="{1D77186B-E53B-4EF0-B5C5-406BD6E10530}" type="parTrans" cxnId="{DC0EFF65-AC0C-449F-9A5B-233F7F2D7038}">
      <dgm:prSet/>
      <dgm:spPr/>
      <dgm:t>
        <a:bodyPr/>
        <a:lstStyle/>
        <a:p>
          <a:endParaRPr lang="en-US"/>
        </a:p>
      </dgm:t>
    </dgm:pt>
    <dgm:pt modelId="{387F5C44-4A3B-4FFC-8483-BE4C21A8605C}" type="sibTrans" cxnId="{DC0EFF65-AC0C-449F-9A5B-233F7F2D7038}">
      <dgm:prSet/>
      <dgm:spPr/>
      <dgm:t>
        <a:bodyPr/>
        <a:lstStyle/>
        <a:p>
          <a:endParaRPr lang="en-US"/>
        </a:p>
      </dgm:t>
    </dgm:pt>
    <dgm:pt modelId="{93974868-730C-4C69-94E2-A12DEFB0B7D7}">
      <dgm:prSet/>
      <dgm:spPr/>
      <dgm:t>
        <a:bodyPr/>
        <a:lstStyle/>
        <a:p>
          <a:r>
            <a:rPr lang="en-US" b="1" dirty="0" err="1"/>
            <a:t>Restecg</a:t>
          </a:r>
          <a:r>
            <a:rPr lang="en-US" dirty="0"/>
            <a:t>:</a:t>
          </a:r>
        </a:p>
        <a:p>
          <a:r>
            <a:rPr lang="en-US" dirty="0"/>
            <a:t> </a:t>
          </a:r>
          <a:r>
            <a:rPr lang="pl-PL" dirty="0" err="1"/>
            <a:t>Resting</a:t>
          </a:r>
          <a:r>
            <a:rPr lang="pl-PL" dirty="0"/>
            <a:t> ECG </a:t>
          </a:r>
          <a:r>
            <a:rPr lang="pl-PL" dirty="0" err="1"/>
            <a:t>results</a:t>
          </a:r>
          <a:r>
            <a:rPr lang="pl-PL" dirty="0"/>
            <a:t> (</a:t>
          </a:r>
          <a:r>
            <a:rPr lang="en-US" dirty="0"/>
            <a:t>0-</a:t>
          </a:r>
          <a:r>
            <a:rPr lang="pl-PL" dirty="0" err="1"/>
            <a:t>normal</a:t>
          </a:r>
          <a:r>
            <a:rPr lang="pl-PL" dirty="0"/>
            <a:t>, </a:t>
          </a:r>
          <a:r>
            <a:rPr lang="en-US" dirty="0"/>
            <a:t>1-</a:t>
          </a:r>
          <a:r>
            <a:rPr lang="pl-PL" dirty="0"/>
            <a:t>ST-T </a:t>
          </a:r>
          <a:r>
            <a:rPr lang="pl-PL" dirty="0" err="1"/>
            <a:t>abnormalities</a:t>
          </a:r>
          <a:r>
            <a:rPr lang="pl-PL" dirty="0"/>
            <a:t>, </a:t>
          </a:r>
          <a:r>
            <a:rPr lang="en-US" dirty="0"/>
            <a:t>3-</a:t>
          </a:r>
          <a:r>
            <a:rPr lang="pl-PL" dirty="0"/>
            <a:t>LV </a:t>
          </a:r>
          <a:r>
            <a:rPr lang="pl-PL" dirty="0" err="1"/>
            <a:t>hypertrophy</a:t>
          </a:r>
          <a:r>
            <a:rPr lang="pl-PL" dirty="0"/>
            <a:t>)</a:t>
          </a:r>
          <a:endParaRPr lang="en-US" dirty="0"/>
        </a:p>
      </dgm:t>
    </dgm:pt>
    <dgm:pt modelId="{FAB26C3C-E408-4FAA-9DDF-2BD02B88F188}" type="parTrans" cxnId="{CFA3A10D-31A1-483D-8B61-BAE53D71832B}">
      <dgm:prSet/>
      <dgm:spPr/>
      <dgm:t>
        <a:bodyPr/>
        <a:lstStyle/>
        <a:p>
          <a:endParaRPr lang="en-US"/>
        </a:p>
      </dgm:t>
    </dgm:pt>
    <dgm:pt modelId="{4DD090CF-DC66-41FB-A78D-B670DD37617E}" type="sibTrans" cxnId="{CFA3A10D-31A1-483D-8B61-BAE53D71832B}">
      <dgm:prSet/>
      <dgm:spPr/>
      <dgm:t>
        <a:bodyPr/>
        <a:lstStyle/>
        <a:p>
          <a:endParaRPr lang="en-US"/>
        </a:p>
      </dgm:t>
    </dgm:pt>
    <dgm:pt modelId="{10DF09C7-8821-4DD5-8829-5A02EABD4527}">
      <dgm:prSet/>
      <dgm:spPr/>
      <dgm:t>
        <a:bodyPr/>
        <a:lstStyle/>
        <a:p>
          <a:r>
            <a:rPr lang="en-US" b="1" dirty="0" err="1"/>
            <a:t>Thalach</a:t>
          </a:r>
          <a:r>
            <a:rPr lang="en-US" dirty="0"/>
            <a:t>: </a:t>
          </a:r>
        </a:p>
        <a:p>
          <a:r>
            <a:rPr lang="en-US" dirty="0"/>
            <a:t>Max heart rate achieved during </a:t>
          </a:r>
          <a:r>
            <a:rPr lang="en-US" dirty="0" err="1"/>
            <a:t>excercise</a:t>
          </a:r>
          <a:r>
            <a:rPr lang="en-US" dirty="0"/>
            <a:t> (bpm)</a:t>
          </a:r>
        </a:p>
      </dgm:t>
    </dgm:pt>
    <dgm:pt modelId="{53835D4D-3208-46D3-B77D-EFD794510927}" type="parTrans" cxnId="{5B566348-C4DC-486A-88A6-2C58CF56AD68}">
      <dgm:prSet/>
      <dgm:spPr/>
      <dgm:t>
        <a:bodyPr/>
        <a:lstStyle/>
        <a:p>
          <a:endParaRPr lang="en-US"/>
        </a:p>
      </dgm:t>
    </dgm:pt>
    <dgm:pt modelId="{D2411B37-5148-45BA-9BAF-0BC168C0788E}" type="sibTrans" cxnId="{5B566348-C4DC-486A-88A6-2C58CF56AD68}">
      <dgm:prSet/>
      <dgm:spPr/>
      <dgm:t>
        <a:bodyPr/>
        <a:lstStyle/>
        <a:p>
          <a:endParaRPr lang="en-US"/>
        </a:p>
      </dgm:t>
    </dgm:pt>
    <dgm:pt modelId="{A4B5C61F-0476-4980-970E-8549935236C3}">
      <dgm:prSet/>
      <dgm:spPr/>
      <dgm:t>
        <a:bodyPr/>
        <a:lstStyle/>
        <a:p>
          <a:r>
            <a:rPr lang="en-US" b="1" dirty="0" err="1"/>
            <a:t>Exang</a:t>
          </a:r>
          <a:r>
            <a:rPr lang="en-US" dirty="0"/>
            <a:t>: </a:t>
          </a:r>
        </a:p>
        <a:p>
          <a:r>
            <a:rPr lang="pl-PL" dirty="0" err="1"/>
            <a:t>Exercise-induced</a:t>
          </a:r>
          <a:r>
            <a:rPr lang="pl-PL" dirty="0"/>
            <a:t> angina (1 = </a:t>
          </a:r>
          <a:r>
            <a:rPr lang="pl-PL" dirty="0" err="1"/>
            <a:t>yes</a:t>
          </a:r>
          <a:r>
            <a:rPr lang="pl-PL" dirty="0"/>
            <a:t>)</a:t>
          </a:r>
          <a:endParaRPr lang="en-US" dirty="0"/>
        </a:p>
      </dgm:t>
    </dgm:pt>
    <dgm:pt modelId="{B0175CA2-8603-4B9E-8485-E13052A34E7E}" type="parTrans" cxnId="{FE7F746F-D5CE-4454-B4D6-2559D3EE003C}">
      <dgm:prSet/>
      <dgm:spPr/>
      <dgm:t>
        <a:bodyPr/>
        <a:lstStyle/>
        <a:p>
          <a:endParaRPr lang="en-US"/>
        </a:p>
      </dgm:t>
    </dgm:pt>
    <dgm:pt modelId="{2A1D6394-50EB-4447-9664-F79EA5D5B20E}" type="sibTrans" cxnId="{FE7F746F-D5CE-4454-B4D6-2559D3EE003C}">
      <dgm:prSet/>
      <dgm:spPr/>
      <dgm:t>
        <a:bodyPr/>
        <a:lstStyle/>
        <a:p>
          <a:endParaRPr lang="en-US"/>
        </a:p>
      </dgm:t>
    </dgm:pt>
    <dgm:pt modelId="{0F3E8868-AA35-46A3-B952-CCDC3F41D0BD}">
      <dgm:prSet/>
      <dgm:spPr/>
      <dgm:t>
        <a:bodyPr/>
        <a:lstStyle/>
        <a:p>
          <a:r>
            <a:rPr lang="en-US" b="1" dirty="0" err="1"/>
            <a:t>Oldpeak</a:t>
          </a:r>
          <a:r>
            <a:rPr lang="en-US" dirty="0"/>
            <a:t>: </a:t>
          </a:r>
        </a:p>
        <a:p>
          <a:r>
            <a:rPr lang="en-US" dirty="0"/>
            <a:t>ST depression during exercise (compared to rest)</a:t>
          </a:r>
        </a:p>
      </dgm:t>
    </dgm:pt>
    <dgm:pt modelId="{645BECA3-8664-406B-B108-C96DCF301E91}" type="parTrans" cxnId="{6E5AE9E4-8D02-43A0-9CBC-67F6365C15CA}">
      <dgm:prSet/>
      <dgm:spPr/>
      <dgm:t>
        <a:bodyPr/>
        <a:lstStyle/>
        <a:p>
          <a:endParaRPr lang="en-US"/>
        </a:p>
      </dgm:t>
    </dgm:pt>
    <dgm:pt modelId="{33BA59B9-DBB8-4C2E-9A90-E85083E0531D}" type="sibTrans" cxnId="{6E5AE9E4-8D02-43A0-9CBC-67F6365C15CA}">
      <dgm:prSet/>
      <dgm:spPr/>
      <dgm:t>
        <a:bodyPr/>
        <a:lstStyle/>
        <a:p>
          <a:endParaRPr lang="en-US"/>
        </a:p>
      </dgm:t>
    </dgm:pt>
    <dgm:pt modelId="{0F58CD53-EE1D-4A4B-8B6D-52BA4AF7434C}">
      <dgm:prSet/>
      <dgm:spPr/>
      <dgm:t>
        <a:bodyPr/>
        <a:lstStyle/>
        <a:p>
          <a:r>
            <a:rPr lang="en-US" b="1" dirty="0"/>
            <a:t>Slope</a:t>
          </a:r>
          <a:r>
            <a:rPr lang="en-US" dirty="0"/>
            <a:t>: </a:t>
          </a:r>
        </a:p>
        <a:p>
          <a:r>
            <a:rPr lang="en-US" dirty="0"/>
            <a:t>Slope of ST segment (2-upsloping, 1-flat, 0-downsloping)</a:t>
          </a:r>
        </a:p>
      </dgm:t>
    </dgm:pt>
    <dgm:pt modelId="{A192DFC4-5DA3-485C-B5C5-A44FD4E39C7C}" type="parTrans" cxnId="{E37ECA66-48B6-4075-964B-26BBD3E22228}">
      <dgm:prSet/>
      <dgm:spPr/>
      <dgm:t>
        <a:bodyPr/>
        <a:lstStyle/>
        <a:p>
          <a:endParaRPr lang="en-US"/>
        </a:p>
      </dgm:t>
    </dgm:pt>
    <dgm:pt modelId="{24035E02-4958-4186-A9C4-35E57BB4862C}" type="sibTrans" cxnId="{E37ECA66-48B6-4075-964B-26BBD3E22228}">
      <dgm:prSet/>
      <dgm:spPr/>
      <dgm:t>
        <a:bodyPr/>
        <a:lstStyle/>
        <a:p>
          <a:endParaRPr lang="en-US"/>
        </a:p>
      </dgm:t>
    </dgm:pt>
    <dgm:pt modelId="{A6CC80FC-51DD-4341-8229-7060007710CA}">
      <dgm:prSet/>
      <dgm:spPr/>
      <dgm:t>
        <a:bodyPr/>
        <a:lstStyle/>
        <a:p>
          <a:r>
            <a:rPr lang="en-US" b="1" dirty="0"/>
            <a:t>Ca</a:t>
          </a:r>
          <a:r>
            <a:rPr lang="en-US" dirty="0"/>
            <a:t>: </a:t>
          </a:r>
        </a:p>
        <a:p>
          <a:r>
            <a:rPr lang="en-US" dirty="0"/>
            <a:t>Number of major vessels with narrowing (0–3)</a:t>
          </a:r>
        </a:p>
      </dgm:t>
    </dgm:pt>
    <dgm:pt modelId="{82BCD0B6-3FDB-4794-9D82-AA22B94B4713}" type="parTrans" cxnId="{2AC274C7-763E-4212-A9F7-63D73991D084}">
      <dgm:prSet/>
      <dgm:spPr/>
      <dgm:t>
        <a:bodyPr/>
        <a:lstStyle/>
        <a:p>
          <a:endParaRPr lang="en-US"/>
        </a:p>
      </dgm:t>
    </dgm:pt>
    <dgm:pt modelId="{C76B23AA-0435-4AD1-8D66-E2F17FC8F77A}" type="sibTrans" cxnId="{2AC274C7-763E-4212-A9F7-63D73991D084}">
      <dgm:prSet/>
      <dgm:spPr/>
      <dgm:t>
        <a:bodyPr/>
        <a:lstStyle/>
        <a:p>
          <a:endParaRPr lang="en-US"/>
        </a:p>
      </dgm:t>
    </dgm:pt>
    <dgm:pt modelId="{921D96AF-047F-4C8E-B8EF-8298B465FEFA}">
      <dgm:prSet/>
      <dgm:spPr/>
      <dgm:t>
        <a:bodyPr/>
        <a:lstStyle/>
        <a:p>
          <a:r>
            <a:rPr lang="en-US" b="1" dirty="0"/>
            <a:t>Thal</a:t>
          </a:r>
          <a:r>
            <a:rPr lang="en-US" dirty="0"/>
            <a:t>: </a:t>
          </a:r>
        </a:p>
        <a:p>
          <a:r>
            <a:rPr lang="pl-PL" b="0" i="0" dirty="0" err="1"/>
            <a:t>Thallium</a:t>
          </a:r>
          <a:r>
            <a:rPr lang="pl-PL" b="0" i="0" dirty="0"/>
            <a:t> </a:t>
          </a:r>
          <a:r>
            <a:rPr lang="pl-PL" b="0" i="0" dirty="0" err="1"/>
            <a:t>Stress</a:t>
          </a:r>
          <a:r>
            <a:rPr lang="pl-PL" b="0" i="0" dirty="0"/>
            <a:t> Test </a:t>
          </a:r>
          <a:r>
            <a:rPr lang="pl-PL" b="0" i="0" dirty="0" err="1"/>
            <a:t>Result</a:t>
          </a:r>
          <a:r>
            <a:rPr lang="en-US" dirty="0"/>
            <a:t>(0–3)</a:t>
          </a:r>
        </a:p>
      </dgm:t>
    </dgm:pt>
    <dgm:pt modelId="{ABCA8A97-55E4-449A-9C89-F818983236C0}" type="parTrans" cxnId="{CE9380E0-F972-4B98-88EB-1C9F2E632904}">
      <dgm:prSet/>
      <dgm:spPr/>
      <dgm:t>
        <a:bodyPr/>
        <a:lstStyle/>
        <a:p>
          <a:endParaRPr lang="en-US"/>
        </a:p>
      </dgm:t>
    </dgm:pt>
    <dgm:pt modelId="{CD75F3F4-4EDC-4719-998C-2040F1E72230}" type="sibTrans" cxnId="{CE9380E0-F972-4B98-88EB-1C9F2E632904}">
      <dgm:prSet/>
      <dgm:spPr/>
      <dgm:t>
        <a:bodyPr/>
        <a:lstStyle/>
        <a:p>
          <a:endParaRPr lang="en-US"/>
        </a:p>
      </dgm:t>
    </dgm:pt>
    <dgm:pt modelId="{A86E5CCA-0E19-443C-897A-FB6615234F5A}" type="pres">
      <dgm:prSet presAssocID="{619EF12C-172C-4548-9D15-96BCF86243CF}" presName="diagram" presStyleCnt="0">
        <dgm:presLayoutVars>
          <dgm:dir/>
          <dgm:resizeHandles val="exact"/>
        </dgm:presLayoutVars>
      </dgm:prSet>
      <dgm:spPr/>
    </dgm:pt>
    <dgm:pt modelId="{46CAAE3B-1AC5-414F-A928-F717D87886C7}" type="pres">
      <dgm:prSet presAssocID="{708ED116-A700-466B-BEB8-26DAF8D17D7B}" presName="node" presStyleLbl="node1" presStyleIdx="0" presStyleCnt="13">
        <dgm:presLayoutVars>
          <dgm:bulletEnabled val="1"/>
        </dgm:presLayoutVars>
      </dgm:prSet>
      <dgm:spPr/>
    </dgm:pt>
    <dgm:pt modelId="{595A1081-ABCB-4022-ABCB-B87C3A6CC085}" type="pres">
      <dgm:prSet presAssocID="{C49985F2-AA0B-4C84-9053-77736C380875}" presName="sibTrans" presStyleCnt="0"/>
      <dgm:spPr/>
    </dgm:pt>
    <dgm:pt modelId="{23608343-6601-426D-8866-6CA1916E0B35}" type="pres">
      <dgm:prSet presAssocID="{A9D6198B-8AED-4274-B832-E4A648CC08EA}" presName="node" presStyleLbl="node1" presStyleIdx="1" presStyleCnt="13">
        <dgm:presLayoutVars>
          <dgm:bulletEnabled val="1"/>
        </dgm:presLayoutVars>
      </dgm:prSet>
      <dgm:spPr/>
    </dgm:pt>
    <dgm:pt modelId="{3FF44804-AEF8-4BCB-98E4-7398094A376B}" type="pres">
      <dgm:prSet presAssocID="{752B7748-66DE-484F-9CC9-7033BFBD1899}" presName="sibTrans" presStyleCnt="0"/>
      <dgm:spPr/>
    </dgm:pt>
    <dgm:pt modelId="{7F660A2A-7A4F-4118-86E4-12C066BE15FB}" type="pres">
      <dgm:prSet presAssocID="{BADA02C8-9329-425E-92AB-37B182D83232}" presName="node" presStyleLbl="node1" presStyleIdx="2" presStyleCnt="13">
        <dgm:presLayoutVars>
          <dgm:bulletEnabled val="1"/>
        </dgm:presLayoutVars>
      </dgm:prSet>
      <dgm:spPr/>
    </dgm:pt>
    <dgm:pt modelId="{200302B9-46A8-49CC-A3A3-2ED91F9A70E9}" type="pres">
      <dgm:prSet presAssocID="{6B624ADE-0710-4258-AD70-7A138095230D}" presName="sibTrans" presStyleCnt="0"/>
      <dgm:spPr/>
    </dgm:pt>
    <dgm:pt modelId="{C1A9A78E-DC21-4394-8E1E-C72FB4F0C787}" type="pres">
      <dgm:prSet presAssocID="{F0934545-6F61-4CF7-A218-BA5F54CDFDA6}" presName="node" presStyleLbl="node1" presStyleIdx="3" presStyleCnt="13">
        <dgm:presLayoutVars>
          <dgm:bulletEnabled val="1"/>
        </dgm:presLayoutVars>
      </dgm:prSet>
      <dgm:spPr/>
    </dgm:pt>
    <dgm:pt modelId="{A86CABC3-F2BB-4437-BF7A-A0B974EFC545}" type="pres">
      <dgm:prSet presAssocID="{132C521C-3BC9-4C0E-9674-27AE3F060B6B}" presName="sibTrans" presStyleCnt="0"/>
      <dgm:spPr/>
    </dgm:pt>
    <dgm:pt modelId="{744D86AB-FEE2-4478-B4EC-3CBCE62A256C}" type="pres">
      <dgm:prSet presAssocID="{9ACE7384-D1A2-4FDF-87D0-3DB49E6526B8}" presName="node" presStyleLbl="node1" presStyleIdx="4" presStyleCnt="13">
        <dgm:presLayoutVars>
          <dgm:bulletEnabled val="1"/>
        </dgm:presLayoutVars>
      </dgm:prSet>
      <dgm:spPr/>
    </dgm:pt>
    <dgm:pt modelId="{F7C7CE23-9096-40D1-AD1F-D1CCED729C3B}" type="pres">
      <dgm:prSet presAssocID="{B2BC0B74-8B37-4F30-ACFF-A9461B0B6277}" presName="sibTrans" presStyleCnt="0"/>
      <dgm:spPr/>
    </dgm:pt>
    <dgm:pt modelId="{47EEBE2A-1890-4D8B-86E3-63A661802969}" type="pres">
      <dgm:prSet presAssocID="{61DF7C1F-992B-4619-80C8-A835042A3CF2}" presName="node" presStyleLbl="node1" presStyleIdx="5" presStyleCnt="13">
        <dgm:presLayoutVars>
          <dgm:bulletEnabled val="1"/>
        </dgm:presLayoutVars>
      </dgm:prSet>
      <dgm:spPr/>
    </dgm:pt>
    <dgm:pt modelId="{B27DDB4B-D20A-465F-8387-F73705C817FA}" type="pres">
      <dgm:prSet presAssocID="{387F5C44-4A3B-4FFC-8483-BE4C21A8605C}" presName="sibTrans" presStyleCnt="0"/>
      <dgm:spPr/>
    </dgm:pt>
    <dgm:pt modelId="{95B5361D-329D-4A7C-806D-ACC7180DE4C1}" type="pres">
      <dgm:prSet presAssocID="{93974868-730C-4C69-94E2-A12DEFB0B7D7}" presName="node" presStyleLbl="node1" presStyleIdx="6" presStyleCnt="13">
        <dgm:presLayoutVars>
          <dgm:bulletEnabled val="1"/>
        </dgm:presLayoutVars>
      </dgm:prSet>
      <dgm:spPr/>
    </dgm:pt>
    <dgm:pt modelId="{13112A1A-734C-4680-949A-8A5B7C55C626}" type="pres">
      <dgm:prSet presAssocID="{4DD090CF-DC66-41FB-A78D-B670DD37617E}" presName="sibTrans" presStyleCnt="0"/>
      <dgm:spPr/>
    </dgm:pt>
    <dgm:pt modelId="{88B162ED-9392-4B56-99B2-C297BA5F89F1}" type="pres">
      <dgm:prSet presAssocID="{10DF09C7-8821-4DD5-8829-5A02EABD4527}" presName="node" presStyleLbl="node1" presStyleIdx="7" presStyleCnt="13" custLinFactNeighborY="0">
        <dgm:presLayoutVars>
          <dgm:bulletEnabled val="1"/>
        </dgm:presLayoutVars>
      </dgm:prSet>
      <dgm:spPr/>
    </dgm:pt>
    <dgm:pt modelId="{9FD716A9-FDFA-46D5-9979-AA2F7973BEE3}" type="pres">
      <dgm:prSet presAssocID="{D2411B37-5148-45BA-9BAF-0BC168C0788E}" presName="sibTrans" presStyleCnt="0"/>
      <dgm:spPr/>
    </dgm:pt>
    <dgm:pt modelId="{7FDFD7A0-FB86-4323-979A-D360688BCC0A}" type="pres">
      <dgm:prSet presAssocID="{A4B5C61F-0476-4980-970E-8549935236C3}" presName="node" presStyleLbl="node1" presStyleIdx="8" presStyleCnt="13">
        <dgm:presLayoutVars>
          <dgm:bulletEnabled val="1"/>
        </dgm:presLayoutVars>
      </dgm:prSet>
      <dgm:spPr/>
    </dgm:pt>
    <dgm:pt modelId="{77AA817A-A9BC-4B16-8B74-E19547448B72}" type="pres">
      <dgm:prSet presAssocID="{2A1D6394-50EB-4447-9664-F79EA5D5B20E}" presName="sibTrans" presStyleCnt="0"/>
      <dgm:spPr/>
    </dgm:pt>
    <dgm:pt modelId="{45380185-01D6-48C8-B5CB-A2D94DC04A93}" type="pres">
      <dgm:prSet presAssocID="{0F3E8868-AA35-46A3-B952-CCDC3F41D0BD}" presName="node" presStyleLbl="node1" presStyleIdx="9" presStyleCnt="13">
        <dgm:presLayoutVars>
          <dgm:bulletEnabled val="1"/>
        </dgm:presLayoutVars>
      </dgm:prSet>
      <dgm:spPr/>
    </dgm:pt>
    <dgm:pt modelId="{FE4A8348-DB06-4A02-BE85-0A8760789B5F}" type="pres">
      <dgm:prSet presAssocID="{33BA59B9-DBB8-4C2E-9A90-E85083E0531D}" presName="sibTrans" presStyleCnt="0"/>
      <dgm:spPr/>
    </dgm:pt>
    <dgm:pt modelId="{9C009C3C-810B-4176-BA31-F2439681362D}" type="pres">
      <dgm:prSet presAssocID="{0F58CD53-EE1D-4A4B-8B6D-52BA4AF7434C}" presName="node" presStyleLbl="node1" presStyleIdx="10" presStyleCnt="13">
        <dgm:presLayoutVars>
          <dgm:bulletEnabled val="1"/>
        </dgm:presLayoutVars>
      </dgm:prSet>
      <dgm:spPr/>
    </dgm:pt>
    <dgm:pt modelId="{CF294A44-E57F-4A04-AE56-6A00A8D5D6D5}" type="pres">
      <dgm:prSet presAssocID="{24035E02-4958-4186-A9C4-35E57BB4862C}" presName="sibTrans" presStyleCnt="0"/>
      <dgm:spPr/>
    </dgm:pt>
    <dgm:pt modelId="{BE406F9C-99A4-47F7-93D2-390E948054CB}" type="pres">
      <dgm:prSet presAssocID="{A6CC80FC-51DD-4341-8229-7060007710CA}" presName="node" presStyleLbl="node1" presStyleIdx="11" presStyleCnt="13">
        <dgm:presLayoutVars>
          <dgm:bulletEnabled val="1"/>
        </dgm:presLayoutVars>
      </dgm:prSet>
      <dgm:spPr/>
    </dgm:pt>
    <dgm:pt modelId="{F8CF3FB3-3273-432B-B895-B302A0B8ABE8}" type="pres">
      <dgm:prSet presAssocID="{C76B23AA-0435-4AD1-8D66-E2F17FC8F77A}" presName="sibTrans" presStyleCnt="0"/>
      <dgm:spPr/>
    </dgm:pt>
    <dgm:pt modelId="{E634EE06-36FD-46F9-8230-62879D215155}" type="pres">
      <dgm:prSet presAssocID="{921D96AF-047F-4C8E-B8EF-8298B465FEFA}" presName="node" presStyleLbl="node1" presStyleIdx="12" presStyleCnt="13">
        <dgm:presLayoutVars>
          <dgm:bulletEnabled val="1"/>
        </dgm:presLayoutVars>
      </dgm:prSet>
      <dgm:spPr/>
    </dgm:pt>
  </dgm:ptLst>
  <dgm:cxnLst>
    <dgm:cxn modelId="{EB00C200-9445-4C6D-9E3A-B5E1B10E2582}" type="presOf" srcId="{9ACE7384-D1A2-4FDF-87D0-3DB49E6526B8}" destId="{744D86AB-FEE2-4478-B4EC-3CBCE62A256C}" srcOrd="0" destOrd="0" presId="urn:microsoft.com/office/officeart/2005/8/layout/default"/>
    <dgm:cxn modelId="{CFA3A10D-31A1-483D-8B61-BAE53D71832B}" srcId="{619EF12C-172C-4548-9D15-96BCF86243CF}" destId="{93974868-730C-4C69-94E2-A12DEFB0B7D7}" srcOrd="6" destOrd="0" parTransId="{FAB26C3C-E408-4FAA-9DDF-2BD02B88F188}" sibTransId="{4DD090CF-DC66-41FB-A78D-B670DD37617E}"/>
    <dgm:cxn modelId="{FB51731B-3B44-4188-9FFF-3C4A122334FD}" type="presOf" srcId="{BADA02C8-9329-425E-92AB-37B182D83232}" destId="{7F660A2A-7A4F-4118-86E4-12C066BE15FB}" srcOrd="0" destOrd="0" presId="urn:microsoft.com/office/officeart/2005/8/layout/default"/>
    <dgm:cxn modelId="{6B809528-5D09-40BE-A547-376E2C54B3DA}" srcId="{619EF12C-172C-4548-9D15-96BCF86243CF}" destId="{BADA02C8-9329-425E-92AB-37B182D83232}" srcOrd="2" destOrd="0" parTransId="{39AC3D6C-83EC-4D02-BF5A-229C48F46623}" sibTransId="{6B624ADE-0710-4258-AD70-7A138095230D}"/>
    <dgm:cxn modelId="{44B7E92A-780B-4F73-8834-EFC8A8915296}" type="presOf" srcId="{0F3E8868-AA35-46A3-B952-CCDC3F41D0BD}" destId="{45380185-01D6-48C8-B5CB-A2D94DC04A93}" srcOrd="0" destOrd="0" presId="urn:microsoft.com/office/officeart/2005/8/layout/default"/>
    <dgm:cxn modelId="{33750D40-1099-48F4-B40B-A7733D8E1132}" srcId="{619EF12C-172C-4548-9D15-96BCF86243CF}" destId="{A9D6198B-8AED-4274-B832-E4A648CC08EA}" srcOrd="1" destOrd="0" parTransId="{6726BF17-913F-444E-B441-1E1DA336B2A8}" sibTransId="{752B7748-66DE-484F-9CC9-7033BFBD1899}"/>
    <dgm:cxn modelId="{848D2244-A8CD-4F1E-8AD3-C22C98EC71E4}" type="presOf" srcId="{A9D6198B-8AED-4274-B832-E4A648CC08EA}" destId="{23608343-6601-426D-8866-6CA1916E0B35}" srcOrd="0" destOrd="0" presId="urn:microsoft.com/office/officeart/2005/8/layout/default"/>
    <dgm:cxn modelId="{870AF844-C01A-4458-A4B4-BFA5D141C663}" type="presOf" srcId="{A4B5C61F-0476-4980-970E-8549935236C3}" destId="{7FDFD7A0-FB86-4323-979A-D360688BCC0A}" srcOrd="0" destOrd="0" presId="urn:microsoft.com/office/officeart/2005/8/layout/default"/>
    <dgm:cxn modelId="{5B566348-C4DC-486A-88A6-2C58CF56AD68}" srcId="{619EF12C-172C-4548-9D15-96BCF86243CF}" destId="{10DF09C7-8821-4DD5-8829-5A02EABD4527}" srcOrd="7" destOrd="0" parTransId="{53835D4D-3208-46D3-B77D-EFD794510927}" sibTransId="{D2411B37-5148-45BA-9BAF-0BC168C0788E}"/>
    <dgm:cxn modelId="{D29E7F54-3C70-4CD4-8FD9-D69D489F1D80}" type="presOf" srcId="{F0934545-6F61-4CF7-A218-BA5F54CDFDA6}" destId="{C1A9A78E-DC21-4394-8E1E-C72FB4F0C787}" srcOrd="0" destOrd="0" presId="urn:microsoft.com/office/officeart/2005/8/layout/default"/>
    <dgm:cxn modelId="{48069259-7E04-4ABB-847F-275BB9F86BEC}" srcId="{619EF12C-172C-4548-9D15-96BCF86243CF}" destId="{708ED116-A700-466B-BEB8-26DAF8D17D7B}" srcOrd="0" destOrd="0" parTransId="{495DD52D-B06B-4F10-8986-63C595BDCC13}" sibTransId="{C49985F2-AA0B-4C84-9053-77736C380875}"/>
    <dgm:cxn modelId="{B192FD5D-17AB-4C45-8704-91FAE1E35379}" type="presOf" srcId="{10DF09C7-8821-4DD5-8829-5A02EABD4527}" destId="{88B162ED-9392-4B56-99B2-C297BA5F89F1}" srcOrd="0" destOrd="0" presId="urn:microsoft.com/office/officeart/2005/8/layout/default"/>
    <dgm:cxn modelId="{DC0EFF65-AC0C-449F-9A5B-233F7F2D7038}" srcId="{619EF12C-172C-4548-9D15-96BCF86243CF}" destId="{61DF7C1F-992B-4619-80C8-A835042A3CF2}" srcOrd="5" destOrd="0" parTransId="{1D77186B-E53B-4EF0-B5C5-406BD6E10530}" sibTransId="{387F5C44-4A3B-4FFC-8483-BE4C21A8605C}"/>
    <dgm:cxn modelId="{E37ECA66-48B6-4075-964B-26BBD3E22228}" srcId="{619EF12C-172C-4548-9D15-96BCF86243CF}" destId="{0F58CD53-EE1D-4A4B-8B6D-52BA4AF7434C}" srcOrd="10" destOrd="0" parTransId="{A192DFC4-5DA3-485C-B5C5-A44FD4E39C7C}" sibTransId="{24035E02-4958-4186-A9C4-35E57BB4862C}"/>
    <dgm:cxn modelId="{FE7F746F-D5CE-4454-B4D6-2559D3EE003C}" srcId="{619EF12C-172C-4548-9D15-96BCF86243CF}" destId="{A4B5C61F-0476-4980-970E-8549935236C3}" srcOrd="8" destOrd="0" parTransId="{B0175CA2-8603-4B9E-8485-E13052A34E7E}" sibTransId="{2A1D6394-50EB-4447-9664-F79EA5D5B20E}"/>
    <dgm:cxn modelId="{C0DB0A82-908D-447A-BFC1-24B28EBB897D}" type="presOf" srcId="{708ED116-A700-466B-BEB8-26DAF8D17D7B}" destId="{46CAAE3B-1AC5-414F-A928-F717D87886C7}" srcOrd="0" destOrd="0" presId="urn:microsoft.com/office/officeart/2005/8/layout/default"/>
    <dgm:cxn modelId="{04804988-7604-4F7E-A026-3B75FE90DE60}" type="presOf" srcId="{0F58CD53-EE1D-4A4B-8B6D-52BA4AF7434C}" destId="{9C009C3C-810B-4176-BA31-F2439681362D}" srcOrd="0" destOrd="0" presId="urn:microsoft.com/office/officeart/2005/8/layout/default"/>
    <dgm:cxn modelId="{B02118B5-3821-4ED1-9395-8883C49BA0AF}" srcId="{619EF12C-172C-4548-9D15-96BCF86243CF}" destId="{F0934545-6F61-4CF7-A218-BA5F54CDFDA6}" srcOrd="3" destOrd="0" parTransId="{3B7E1C7E-E134-49E9-9F84-AAD9D3A41C55}" sibTransId="{132C521C-3BC9-4C0E-9674-27AE3F060B6B}"/>
    <dgm:cxn modelId="{2AC274C7-763E-4212-A9F7-63D73991D084}" srcId="{619EF12C-172C-4548-9D15-96BCF86243CF}" destId="{A6CC80FC-51DD-4341-8229-7060007710CA}" srcOrd="11" destOrd="0" parTransId="{82BCD0B6-3FDB-4794-9D82-AA22B94B4713}" sibTransId="{C76B23AA-0435-4AD1-8D66-E2F17FC8F77A}"/>
    <dgm:cxn modelId="{80137CD7-2E27-470D-9083-837DC7085F65}" type="presOf" srcId="{61DF7C1F-992B-4619-80C8-A835042A3CF2}" destId="{47EEBE2A-1890-4D8B-86E3-63A661802969}" srcOrd="0" destOrd="0" presId="urn:microsoft.com/office/officeart/2005/8/layout/default"/>
    <dgm:cxn modelId="{467992D7-20D2-4610-B32F-7153F216BDBE}" type="presOf" srcId="{A6CC80FC-51DD-4341-8229-7060007710CA}" destId="{BE406F9C-99A4-47F7-93D2-390E948054CB}" srcOrd="0" destOrd="0" presId="urn:microsoft.com/office/officeart/2005/8/layout/default"/>
    <dgm:cxn modelId="{256798DD-F3E1-498B-B036-EC2B90C5C845}" type="presOf" srcId="{93974868-730C-4C69-94E2-A12DEFB0B7D7}" destId="{95B5361D-329D-4A7C-806D-ACC7180DE4C1}" srcOrd="0" destOrd="0" presId="urn:microsoft.com/office/officeart/2005/8/layout/default"/>
    <dgm:cxn modelId="{B8ED2ADF-1C99-4EF2-A9F1-B0EE8FFAD79C}" type="presOf" srcId="{619EF12C-172C-4548-9D15-96BCF86243CF}" destId="{A86E5CCA-0E19-443C-897A-FB6615234F5A}" srcOrd="0" destOrd="0" presId="urn:microsoft.com/office/officeart/2005/8/layout/default"/>
    <dgm:cxn modelId="{CE9380E0-F972-4B98-88EB-1C9F2E632904}" srcId="{619EF12C-172C-4548-9D15-96BCF86243CF}" destId="{921D96AF-047F-4C8E-B8EF-8298B465FEFA}" srcOrd="12" destOrd="0" parTransId="{ABCA8A97-55E4-449A-9C89-F818983236C0}" sibTransId="{CD75F3F4-4EDC-4719-998C-2040F1E72230}"/>
    <dgm:cxn modelId="{6E5AE9E4-8D02-43A0-9CBC-67F6365C15CA}" srcId="{619EF12C-172C-4548-9D15-96BCF86243CF}" destId="{0F3E8868-AA35-46A3-B952-CCDC3F41D0BD}" srcOrd="9" destOrd="0" parTransId="{645BECA3-8664-406B-B108-C96DCF301E91}" sibTransId="{33BA59B9-DBB8-4C2E-9A90-E85083E0531D}"/>
    <dgm:cxn modelId="{928178F4-03D9-48A9-904B-2BAC1AF1A8B4}" type="presOf" srcId="{921D96AF-047F-4C8E-B8EF-8298B465FEFA}" destId="{E634EE06-36FD-46F9-8230-62879D215155}" srcOrd="0" destOrd="0" presId="urn:microsoft.com/office/officeart/2005/8/layout/default"/>
    <dgm:cxn modelId="{017D4CF8-EE4F-4D63-9126-35E2EF6B2694}" srcId="{619EF12C-172C-4548-9D15-96BCF86243CF}" destId="{9ACE7384-D1A2-4FDF-87D0-3DB49E6526B8}" srcOrd="4" destOrd="0" parTransId="{683A9B8E-85EF-4E41-B2EB-0E0D00E2273E}" sibTransId="{B2BC0B74-8B37-4F30-ACFF-A9461B0B6277}"/>
    <dgm:cxn modelId="{9CF01DA1-7531-4FB1-998B-C5FC2C4E8E4F}" type="presParOf" srcId="{A86E5CCA-0E19-443C-897A-FB6615234F5A}" destId="{46CAAE3B-1AC5-414F-A928-F717D87886C7}" srcOrd="0" destOrd="0" presId="urn:microsoft.com/office/officeart/2005/8/layout/default"/>
    <dgm:cxn modelId="{110FAFB0-960F-4EC9-A0D9-1ED5E6968A5E}" type="presParOf" srcId="{A86E5CCA-0E19-443C-897A-FB6615234F5A}" destId="{595A1081-ABCB-4022-ABCB-B87C3A6CC085}" srcOrd="1" destOrd="0" presId="urn:microsoft.com/office/officeart/2005/8/layout/default"/>
    <dgm:cxn modelId="{51A371C1-6D2C-403A-AB6E-33EF9ECEE60D}" type="presParOf" srcId="{A86E5CCA-0E19-443C-897A-FB6615234F5A}" destId="{23608343-6601-426D-8866-6CA1916E0B35}" srcOrd="2" destOrd="0" presId="urn:microsoft.com/office/officeart/2005/8/layout/default"/>
    <dgm:cxn modelId="{70D624C9-A5EE-4CC3-82CD-65DC66561A10}" type="presParOf" srcId="{A86E5CCA-0E19-443C-897A-FB6615234F5A}" destId="{3FF44804-AEF8-4BCB-98E4-7398094A376B}" srcOrd="3" destOrd="0" presId="urn:microsoft.com/office/officeart/2005/8/layout/default"/>
    <dgm:cxn modelId="{C66B412D-8338-49CE-82E6-53F854DC39CE}" type="presParOf" srcId="{A86E5CCA-0E19-443C-897A-FB6615234F5A}" destId="{7F660A2A-7A4F-4118-86E4-12C066BE15FB}" srcOrd="4" destOrd="0" presId="urn:microsoft.com/office/officeart/2005/8/layout/default"/>
    <dgm:cxn modelId="{6F9DADBB-DA12-4DB8-BECC-47344365AA5A}" type="presParOf" srcId="{A86E5CCA-0E19-443C-897A-FB6615234F5A}" destId="{200302B9-46A8-49CC-A3A3-2ED91F9A70E9}" srcOrd="5" destOrd="0" presId="urn:microsoft.com/office/officeart/2005/8/layout/default"/>
    <dgm:cxn modelId="{4B2A3154-D23E-4787-A9C3-35343394D70E}" type="presParOf" srcId="{A86E5CCA-0E19-443C-897A-FB6615234F5A}" destId="{C1A9A78E-DC21-4394-8E1E-C72FB4F0C787}" srcOrd="6" destOrd="0" presId="urn:microsoft.com/office/officeart/2005/8/layout/default"/>
    <dgm:cxn modelId="{CFFA9F6D-247D-4DF3-BF8A-6B8779C74844}" type="presParOf" srcId="{A86E5CCA-0E19-443C-897A-FB6615234F5A}" destId="{A86CABC3-F2BB-4437-BF7A-A0B974EFC545}" srcOrd="7" destOrd="0" presId="urn:microsoft.com/office/officeart/2005/8/layout/default"/>
    <dgm:cxn modelId="{C327264D-AF1D-4033-8F59-AE22D6DBCDFB}" type="presParOf" srcId="{A86E5CCA-0E19-443C-897A-FB6615234F5A}" destId="{744D86AB-FEE2-4478-B4EC-3CBCE62A256C}" srcOrd="8" destOrd="0" presId="urn:microsoft.com/office/officeart/2005/8/layout/default"/>
    <dgm:cxn modelId="{7A35F506-2613-46BA-B400-0A9C50F2DD8D}" type="presParOf" srcId="{A86E5CCA-0E19-443C-897A-FB6615234F5A}" destId="{F7C7CE23-9096-40D1-AD1F-D1CCED729C3B}" srcOrd="9" destOrd="0" presId="urn:microsoft.com/office/officeart/2005/8/layout/default"/>
    <dgm:cxn modelId="{D78FE539-47C3-4E34-A048-143772F2D51C}" type="presParOf" srcId="{A86E5CCA-0E19-443C-897A-FB6615234F5A}" destId="{47EEBE2A-1890-4D8B-86E3-63A661802969}" srcOrd="10" destOrd="0" presId="urn:microsoft.com/office/officeart/2005/8/layout/default"/>
    <dgm:cxn modelId="{1279B7A8-902E-44D3-846B-613634A7E4C8}" type="presParOf" srcId="{A86E5CCA-0E19-443C-897A-FB6615234F5A}" destId="{B27DDB4B-D20A-465F-8387-F73705C817FA}" srcOrd="11" destOrd="0" presId="urn:microsoft.com/office/officeart/2005/8/layout/default"/>
    <dgm:cxn modelId="{6B6231F1-04B3-4EC3-BE37-EFC045C91053}" type="presParOf" srcId="{A86E5CCA-0E19-443C-897A-FB6615234F5A}" destId="{95B5361D-329D-4A7C-806D-ACC7180DE4C1}" srcOrd="12" destOrd="0" presId="urn:microsoft.com/office/officeart/2005/8/layout/default"/>
    <dgm:cxn modelId="{C75CFAB7-8A10-455B-BF9B-6A93E117BAC5}" type="presParOf" srcId="{A86E5CCA-0E19-443C-897A-FB6615234F5A}" destId="{13112A1A-734C-4680-949A-8A5B7C55C626}" srcOrd="13" destOrd="0" presId="urn:microsoft.com/office/officeart/2005/8/layout/default"/>
    <dgm:cxn modelId="{F027FD46-2B4A-448A-AF6F-34E630C0DDC1}" type="presParOf" srcId="{A86E5CCA-0E19-443C-897A-FB6615234F5A}" destId="{88B162ED-9392-4B56-99B2-C297BA5F89F1}" srcOrd="14" destOrd="0" presId="urn:microsoft.com/office/officeart/2005/8/layout/default"/>
    <dgm:cxn modelId="{6D0C20D3-659E-46FB-8F9E-D1AD452254A7}" type="presParOf" srcId="{A86E5CCA-0E19-443C-897A-FB6615234F5A}" destId="{9FD716A9-FDFA-46D5-9979-AA2F7973BEE3}" srcOrd="15" destOrd="0" presId="urn:microsoft.com/office/officeart/2005/8/layout/default"/>
    <dgm:cxn modelId="{C18D82C0-3266-4C83-8187-52C76A83F874}" type="presParOf" srcId="{A86E5CCA-0E19-443C-897A-FB6615234F5A}" destId="{7FDFD7A0-FB86-4323-979A-D360688BCC0A}" srcOrd="16" destOrd="0" presId="urn:microsoft.com/office/officeart/2005/8/layout/default"/>
    <dgm:cxn modelId="{B13D9239-4287-40F7-B595-2CD978A90BE5}" type="presParOf" srcId="{A86E5CCA-0E19-443C-897A-FB6615234F5A}" destId="{77AA817A-A9BC-4B16-8B74-E19547448B72}" srcOrd="17" destOrd="0" presId="urn:microsoft.com/office/officeart/2005/8/layout/default"/>
    <dgm:cxn modelId="{0CA5095F-76B8-4FBA-9691-D4CBEDA5C219}" type="presParOf" srcId="{A86E5CCA-0E19-443C-897A-FB6615234F5A}" destId="{45380185-01D6-48C8-B5CB-A2D94DC04A93}" srcOrd="18" destOrd="0" presId="urn:microsoft.com/office/officeart/2005/8/layout/default"/>
    <dgm:cxn modelId="{88C2B312-949D-48AA-9400-3634A3E11C92}" type="presParOf" srcId="{A86E5CCA-0E19-443C-897A-FB6615234F5A}" destId="{FE4A8348-DB06-4A02-BE85-0A8760789B5F}" srcOrd="19" destOrd="0" presId="urn:microsoft.com/office/officeart/2005/8/layout/default"/>
    <dgm:cxn modelId="{42DF8E4E-0EA9-4903-92EF-577819C3C34E}" type="presParOf" srcId="{A86E5CCA-0E19-443C-897A-FB6615234F5A}" destId="{9C009C3C-810B-4176-BA31-F2439681362D}" srcOrd="20" destOrd="0" presId="urn:microsoft.com/office/officeart/2005/8/layout/default"/>
    <dgm:cxn modelId="{5AA5A4FC-9E1D-439D-AD7B-FFAFC06AE543}" type="presParOf" srcId="{A86E5CCA-0E19-443C-897A-FB6615234F5A}" destId="{CF294A44-E57F-4A04-AE56-6A00A8D5D6D5}" srcOrd="21" destOrd="0" presId="urn:microsoft.com/office/officeart/2005/8/layout/default"/>
    <dgm:cxn modelId="{7501DF63-D799-494C-B21F-6BCB371AD5DE}" type="presParOf" srcId="{A86E5CCA-0E19-443C-897A-FB6615234F5A}" destId="{BE406F9C-99A4-47F7-93D2-390E948054CB}" srcOrd="22" destOrd="0" presId="urn:microsoft.com/office/officeart/2005/8/layout/default"/>
    <dgm:cxn modelId="{24C19EC2-6822-4737-8159-36B3B9DF532F}" type="presParOf" srcId="{A86E5CCA-0E19-443C-897A-FB6615234F5A}" destId="{F8CF3FB3-3273-432B-B895-B302A0B8ABE8}" srcOrd="23" destOrd="0" presId="urn:microsoft.com/office/officeart/2005/8/layout/default"/>
    <dgm:cxn modelId="{F968F983-48D6-4D6A-BE5B-ABAB575BB2F2}" type="presParOf" srcId="{A86E5CCA-0E19-443C-897A-FB6615234F5A}" destId="{E634EE06-36FD-46F9-8230-62879D215155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95CE3E-AA4D-4511-A26A-B67D210B38BF}" type="doc">
      <dgm:prSet loTypeId="urn:microsoft.com/office/officeart/2005/8/layout/cycle2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614956B-348E-430C-AF2B-BA2AB50A4D28}">
      <dgm:prSet/>
      <dgm:spPr/>
      <dgm:t>
        <a:bodyPr/>
        <a:lstStyle/>
        <a:p>
          <a:r>
            <a:rPr lang="en-US"/>
            <a:t>Goal: Create new features from existing data to </a:t>
          </a:r>
          <a:r>
            <a:rPr lang="en-US" b="1"/>
            <a:t>highlight important patterns:</a:t>
          </a:r>
          <a:endParaRPr lang="en-US"/>
        </a:p>
      </dgm:t>
    </dgm:pt>
    <dgm:pt modelId="{06EC2D7F-5074-42C9-AA33-A0A3ACE73889}" type="parTrans" cxnId="{8F2A8225-14A3-4D1C-A23F-B94C2164172C}">
      <dgm:prSet/>
      <dgm:spPr/>
      <dgm:t>
        <a:bodyPr/>
        <a:lstStyle/>
        <a:p>
          <a:endParaRPr lang="en-US"/>
        </a:p>
      </dgm:t>
    </dgm:pt>
    <dgm:pt modelId="{09E4D7F2-4743-4FD8-BC62-BD91C56A29B3}" type="sibTrans" cxnId="{8F2A8225-14A3-4D1C-A23F-B94C2164172C}">
      <dgm:prSet/>
      <dgm:spPr>
        <a:solidFill>
          <a:schemeClr val="bg1"/>
        </a:solidFill>
      </dgm:spPr>
      <dgm:t>
        <a:bodyPr/>
        <a:lstStyle/>
        <a:p>
          <a:endParaRPr lang="en-US" dirty="0"/>
        </a:p>
      </dgm:t>
    </dgm:pt>
    <dgm:pt modelId="{C388CDFD-43F5-49AE-B1A8-60E32AE0DDFB}">
      <dgm:prSet/>
      <dgm:spPr/>
      <dgm:t>
        <a:bodyPr/>
        <a:lstStyle/>
        <a:p>
          <a:r>
            <a:rPr lang="en-US" b="1"/>
            <a:t>Medical based scores</a:t>
          </a:r>
          <a:endParaRPr lang="en-US"/>
        </a:p>
      </dgm:t>
    </dgm:pt>
    <dgm:pt modelId="{3119EE1B-CB2C-4010-A92C-9DEF7FF5B2C0}" type="parTrans" cxnId="{BBDBC5B1-7CE1-4153-9351-31F709615280}">
      <dgm:prSet/>
      <dgm:spPr/>
      <dgm:t>
        <a:bodyPr/>
        <a:lstStyle/>
        <a:p>
          <a:endParaRPr lang="en-US"/>
        </a:p>
      </dgm:t>
    </dgm:pt>
    <dgm:pt modelId="{E20EDFF2-4DE6-41FC-A7C9-9BA3035A97ED}" type="sibTrans" cxnId="{BBDBC5B1-7CE1-4153-9351-31F709615280}">
      <dgm:prSet/>
      <dgm:spPr/>
      <dgm:t>
        <a:bodyPr/>
        <a:lstStyle/>
        <a:p>
          <a:endParaRPr lang="en-US"/>
        </a:p>
      </dgm:t>
    </dgm:pt>
    <dgm:pt modelId="{415F9824-E2B0-4889-95C8-F182B5923794}">
      <dgm:prSet/>
      <dgm:spPr/>
      <dgm:t>
        <a:bodyPr/>
        <a:lstStyle/>
        <a:p>
          <a:r>
            <a:rPr lang="en-US" dirty="0"/>
            <a:t>Framingham Score</a:t>
          </a:r>
        </a:p>
      </dgm:t>
    </dgm:pt>
    <dgm:pt modelId="{1916E1CB-848F-4E59-B419-2231BD7AB8CC}" type="parTrans" cxnId="{07EEBE93-3244-4AA7-9E68-B522CB9A319F}">
      <dgm:prSet/>
      <dgm:spPr/>
      <dgm:t>
        <a:bodyPr/>
        <a:lstStyle/>
        <a:p>
          <a:endParaRPr lang="en-US"/>
        </a:p>
      </dgm:t>
    </dgm:pt>
    <dgm:pt modelId="{888252BD-15B2-4161-AC16-733AC8E33C37}" type="sibTrans" cxnId="{07EEBE93-3244-4AA7-9E68-B522CB9A319F}">
      <dgm:prSet/>
      <dgm:spPr/>
      <dgm:t>
        <a:bodyPr/>
        <a:lstStyle/>
        <a:p>
          <a:endParaRPr lang="en-US"/>
        </a:p>
      </dgm:t>
    </dgm:pt>
    <dgm:pt modelId="{465BCE57-5C36-42C2-85E7-E95B5AF17AE7}">
      <dgm:prSet/>
      <dgm:spPr/>
      <dgm:t>
        <a:bodyPr/>
        <a:lstStyle/>
        <a:p>
          <a:r>
            <a:rPr lang="en-US" dirty="0"/>
            <a:t>Age Squared</a:t>
          </a:r>
        </a:p>
      </dgm:t>
    </dgm:pt>
    <dgm:pt modelId="{B8BB70AB-E5D9-4C0C-9D9E-AB1B298ECF70}" type="parTrans" cxnId="{41E90967-6D41-49F4-B116-757AA14F3FB8}">
      <dgm:prSet/>
      <dgm:spPr/>
      <dgm:t>
        <a:bodyPr/>
        <a:lstStyle/>
        <a:p>
          <a:endParaRPr lang="en-US"/>
        </a:p>
      </dgm:t>
    </dgm:pt>
    <dgm:pt modelId="{0D0C1971-BA85-45ED-AFC1-86DC486003D0}" type="sibTrans" cxnId="{41E90967-6D41-49F4-B116-757AA14F3FB8}">
      <dgm:prSet/>
      <dgm:spPr/>
      <dgm:t>
        <a:bodyPr/>
        <a:lstStyle/>
        <a:p>
          <a:endParaRPr lang="en-US"/>
        </a:p>
      </dgm:t>
    </dgm:pt>
    <dgm:pt modelId="{34A453FF-0FF2-4234-8CEF-5FEEC5552800}">
      <dgm:prSet/>
      <dgm:spPr/>
      <dgm:t>
        <a:bodyPr/>
        <a:lstStyle/>
        <a:p>
          <a:r>
            <a:rPr lang="en-US" b="1"/>
            <a:t>Grouped Medical Features:</a:t>
          </a:r>
          <a:endParaRPr lang="en-US"/>
        </a:p>
      </dgm:t>
    </dgm:pt>
    <dgm:pt modelId="{0AAD8055-2EBE-440C-94B5-5DFDBDDEEFA0}" type="parTrans" cxnId="{808D8C00-F548-4FED-BF5F-75F57C07CE9C}">
      <dgm:prSet/>
      <dgm:spPr/>
      <dgm:t>
        <a:bodyPr/>
        <a:lstStyle/>
        <a:p>
          <a:endParaRPr lang="en-US"/>
        </a:p>
      </dgm:t>
    </dgm:pt>
    <dgm:pt modelId="{41F0028F-8C66-4137-94FE-CE9C58E8E7AD}" type="sibTrans" cxnId="{808D8C00-F548-4FED-BF5F-75F57C07CE9C}">
      <dgm:prSet/>
      <dgm:spPr/>
      <dgm:t>
        <a:bodyPr/>
        <a:lstStyle/>
        <a:p>
          <a:endParaRPr lang="en-US"/>
        </a:p>
      </dgm:t>
    </dgm:pt>
    <dgm:pt modelId="{BBD80F85-9604-4E90-BF24-C2B5291694BA}">
      <dgm:prSet/>
      <dgm:spPr/>
      <dgm:t>
        <a:bodyPr/>
        <a:lstStyle/>
        <a:p>
          <a:r>
            <a:rPr lang="en-US"/>
            <a:t>Pain Related</a:t>
          </a:r>
        </a:p>
      </dgm:t>
    </dgm:pt>
    <dgm:pt modelId="{546BB4DF-89AC-442F-BFDE-BEBF3935CB72}" type="parTrans" cxnId="{4ADCD6CE-02E7-4202-88B8-27F00F6E1093}">
      <dgm:prSet/>
      <dgm:spPr/>
      <dgm:t>
        <a:bodyPr/>
        <a:lstStyle/>
        <a:p>
          <a:endParaRPr lang="en-US"/>
        </a:p>
      </dgm:t>
    </dgm:pt>
    <dgm:pt modelId="{1DC1935D-D531-4179-916C-7229D084B834}" type="sibTrans" cxnId="{4ADCD6CE-02E7-4202-88B8-27F00F6E1093}">
      <dgm:prSet/>
      <dgm:spPr/>
      <dgm:t>
        <a:bodyPr/>
        <a:lstStyle/>
        <a:p>
          <a:endParaRPr lang="en-US"/>
        </a:p>
      </dgm:t>
    </dgm:pt>
    <dgm:pt modelId="{7DEBE01D-F1AB-4ECA-A8BA-2294286BDE17}">
      <dgm:prSet/>
      <dgm:spPr/>
      <dgm:t>
        <a:bodyPr/>
        <a:lstStyle/>
        <a:p>
          <a:r>
            <a:rPr lang="en-US"/>
            <a:t>Food Related</a:t>
          </a:r>
        </a:p>
      </dgm:t>
    </dgm:pt>
    <dgm:pt modelId="{FFC4D9E1-FFE1-4085-8BBB-2BC793D3905E}" type="parTrans" cxnId="{EE8BCF9A-9A82-47CA-99A7-B0342DD28B0F}">
      <dgm:prSet/>
      <dgm:spPr/>
      <dgm:t>
        <a:bodyPr/>
        <a:lstStyle/>
        <a:p>
          <a:endParaRPr lang="en-US"/>
        </a:p>
      </dgm:t>
    </dgm:pt>
    <dgm:pt modelId="{FFAF55C6-89D8-4840-BCEC-EBC7478DC2B4}" type="sibTrans" cxnId="{EE8BCF9A-9A82-47CA-99A7-B0342DD28B0F}">
      <dgm:prSet/>
      <dgm:spPr/>
      <dgm:t>
        <a:bodyPr/>
        <a:lstStyle/>
        <a:p>
          <a:endParaRPr lang="en-US"/>
        </a:p>
      </dgm:t>
    </dgm:pt>
    <dgm:pt modelId="{DCF23AAD-B3D3-4BA5-A348-24A0EA786FF7}">
      <dgm:prSet/>
      <dgm:spPr/>
      <dgm:t>
        <a:bodyPr/>
        <a:lstStyle/>
        <a:p>
          <a:r>
            <a:rPr lang="en-US"/>
            <a:t>Exercise Related</a:t>
          </a:r>
        </a:p>
      </dgm:t>
    </dgm:pt>
    <dgm:pt modelId="{39BB0A94-37EE-4169-849A-87FA99E9275F}" type="parTrans" cxnId="{4B88B054-B8BC-4CAA-B32D-EB946FF5990A}">
      <dgm:prSet/>
      <dgm:spPr/>
      <dgm:t>
        <a:bodyPr/>
        <a:lstStyle/>
        <a:p>
          <a:endParaRPr lang="en-US"/>
        </a:p>
      </dgm:t>
    </dgm:pt>
    <dgm:pt modelId="{8ED9D3E5-C125-4165-A781-67C9FC37ED1E}" type="sibTrans" cxnId="{4B88B054-B8BC-4CAA-B32D-EB946FF5990A}">
      <dgm:prSet/>
      <dgm:spPr/>
      <dgm:t>
        <a:bodyPr/>
        <a:lstStyle/>
        <a:p>
          <a:endParaRPr lang="en-US"/>
        </a:p>
      </dgm:t>
    </dgm:pt>
    <dgm:pt modelId="{A7786404-0017-4A9A-9749-46DBC28CA825}">
      <dgm:prSet/>
      <dgm:spPr/>
      <dgm:t>
        <a:bodyPr/>
        <a:lstStyle/>
        <a:p>
          <a:r>
            <a:rPr lang="en-US"/>
            <a:t>ECG Related</a:t>
          </a:r>
        </a:p>
      </dgm:t>
    </dgm:pt>
    <dgm:pt modelId="{DDDAB613-0F99-4DA4-8FDF-893B8A0271E3}" type="parTrans" cxnId="{875D5432-438D-470D-847B-FCAF77248BCB}">
      <dgm:prSet/>
      <dgm:spPr/>
      <dgm:t>
        <a:bodyPr/>
        <a:lstStyle/>
        <a:p>
          <a:endParaRPr lang="en-US"/>
        </a:p>
      </dgm:t>
    </dgm:pt>
    <dgm:pt modelId="{9DDDBE10-0DA2-4D37-8908-CAC98746D7DB}" type="sibTrans" cxnId="{875D5432-438D-470D-847B-FCAF77248BCB}">
      <dgm:prSet/>
      <dgm:spPr/>
      <dgm:t>
        <a:bodyPr/>
        <a:lstStyle/>
        <a:p>
          <a:endParaRPr lang="en-US"/>
        </a:p>
      </dgm:t>
    </dgm:pt>
    <dgm:pt modelId="{967B34F9-4300-4085-817E-716E508F212E}">
      <dgm:prSet/>
      <dgm:spPr/>
      <dgm:t>
        <a:bodyPr/>
        <a:lstStyle/>
        <a:p>
          <a:r>
            <a:rPr lang="en-US"/>
            <a:t>Dead Cells Related</a:t>
          </a:r>
        </a:p>
      </dgm:t>
    </dgm:pt>
    <dgm:pt modelId="{888EA37B-E7AE-43E1-9F16-9757ECD2291A}" type="parTrans" cxnId="{C9017471-4C29-4430-B159-E1E406F6BB3F}">
      <dgm:prSet/>
      <dgm:spPr/>
      <dgm:t>
        <a:bodyPr/>
        <a:lstStyle/>
        <a:p>
          <a:endParaRPr lang="en-US"/>
        </a:p>
      </dgm:t>
    </dgm:pt>
    <dgm:pt modelId="{754237F6-E13C-41E1-BACA-657894526D01}" type="sibTrans" cxnId="{C9017471-4C29-4430-B159-E1E406F6BB3F}">
      <dgm:prSet/>
      <dgm:spPr/>
      <dgm:t>
        <a:bodyPr/>
        <a:lstStyle/>
        <a:p>
          <a:endParaRPr lang="en-US"/>
        </a:p>
      </dgm:t>
    </dgm:pt>
    <dgm:pt modelId="{8F2CB9AB-357D-438A-8A73-022AAC5CFFAF}" type="pres">
      <dgm:prSet presAssocID="{0F95CE3E-AA4D-4511-A26A-B67D210B38BF}" presName="cycle" presStyleCnt="0">
        <dgm:presLayoutVars>
          <dgm:dir/>
          <dgm:resizeHandles val="exact"/>
        </dgm:presLayoutVars>
      </dgm:prSet>
      <dgm:spPr/>
    </dgm:pt>
    <dgm:pt modelId="{F5EC7543-3AE6-4C4E-A48F-560FB081EC26}" type="pres">
      <dgm:prSet presAssocID="{5614956B-348E-430C-AF2B-BA2AB50A4D28}" presName="node" presStyleLbl="node1" presStyleIdx="0" presStyleCnt="3">
        <dgm:presLayoutVars>
          <dgm:bulletEnabled val="1"/>
        </dgm:presLayoutVars>
      </dgm:prSet>
      <dgm:spPr/>
    </dgm:pt>
    <dgm:pt modelId="{63AFEB76-3C2F-4181-A687-E999A2985B6F}" type="pres">
      <dgm:prSet presAssocID="{09E4D7F2-4743-4FD8-BC62-BD91C56A29B3}" presName="sibTrans" presStyleLbl="sibTrans2D1" presStyleIdx="0" presStyleCnt="3" custAng="10582144" custLinFactX="87493" custLinFactY="-29297" custLinFactNeighborX="100000" custLinFactNeighborY="-100000"/>
      <dgm:spPr/>
    </dgm:pt>
    <dgm:pt modelId="{ADABADB3-5D6C-42E0-A423-71C79735ADBC}" type="pres">
      <dgm:prSet presAssocID="{09E4D7F2-4743-4FD8-BC62-BD91C56A29B3}" presName="connectorText" presStyleLbl="sibTrans2D1" presStyleIdx="0" presStyleCnt="3"/>
      <dgm:spPr/>
    </dgm:pt>
    <dgm:pt modelId="{3AFD8C7C-8C0B-4862-8CC4-B26358030964}" type="pres">
      <dgm:prSet presAssocID="{C388CDFD-43F5-49AE-B1A8-60E32AE0DDFB}" presName="node" presStyleLbl="node1" presStyleIdx="1" presStyleCnt="3">
        <dgm:presLayoutVars>
          <dgm:bulletEnabled val="1"/>
        </dgm:presLayoutVars>
      </dgm:prSet>
      <dgm:spPr/>
    </dgm:pt>
    <dgm:pt modelId="{5EF68886-57F9-4EF7-8094-F3FFFF37924B}" type="pres">
      <dgm:prSet presAssocID="{E20EDFF2-4DE6-41FC-A7C9-9BA3035A97ED}" presName="sibTrans" presStyleLbl="sibTrans2D1" presStyleIdx="1" presStyleCnt="3" custAng="3536296" custLinFactX="52454" custLinFactY="-94753" custLinFactNeighborX="100000" custLinFactNeighborY="-100000"/>
      <dgm:spPr/>
    </dgm:pt>
    <dgm:pt modelId="{B1E314B7-C5D2-465D-A5C4-472AA1B48AB8}" type="pres">
      <dgm:prSet presAssocID="{E20EDFF2-4DE6-41FC-A7C9-9BA3035A97ED}" presName="connectorText" presStyleLbl="sibTrans2D1" presStyleIdx="1" presStyleCnt="3"/>
      <dgm:spPr/>
    </dgm:pt>
    <dgm:pt modelId="{0A9B9962-B75A-4878-A867-6E5499689C7A}" type="pres">
      <dgm:prSet presAssocID="{34A453FF-0FF2-4234-8CEF-5FEEC5552800}" presName="node" presStyleLbl="node1" presStyleIdx="2" presStyleCnt="3">
        <dgm:presLayoutVars>
          <dgm:bulletEnabled val="1"/>
        </dgm:presLayoutVars>
      </dgm:prSet>
      <dgm:spPr/>
    </dgm:pt>
    <dgm:pt modelId="{1EA2E5A4-284E-4EC4-BCB6-99348BA0893F}" type="pres">
      <dgm:prSet presAssocID="{41F0028F-8C66-4137-94FE-CE9C58E8E7AD}" presName="sibTrans" presStyleLbl="sibTrans2D1" presStyleIdx="2" presStyleCnt="3"/>
      <dgm:spPr/>
    </dgm:pt>
    <dgm:pt modelId="{E46E3EE8-0AD5-46AB-B0F4-8D1CDEBB7853}" type="pres">
      <dgm:prSet presAssocID="{41F0028F-8C66-4137-94FE-CE9C58E8E7AD}" presName="connectorText" presStyleLbl="sibTrans2D1" presStyleIdx="2" presStyleCnt="3"/>
      <dgm:spPr/>
    </dgm:pt>
  </dgm:ptLst>
  <dgm:cxnLst>
    <dgm:cxn modelId="{808D8C00-F548-4FED-BF5F-75F57C07CE9C}" srcId="{0F95CE3E-AA4D-4511-A26A-B67D210B38BF}" destId="{34A453FF-0FF2-4234-8CEF-5FEEC5552800}" srcOrd="2" destOrd="0" parTransId="{0AAD8055-2EBE-440C-94B5-5DFDBDDEEFA0}" sibTransId="{41F0028F-8C66-4137-94FE-CE9C58E8E7AD}"/>
    <dgm:cxn modelId="{4F952A03-5C41-43F6-A991-2AFED1BF462C}" type="presOf" srcId="{C388CDFD-43F5-49AE-B1A8-60E32AE0DDFB}" destId="{3AFD8C7C-8C0B-4862-8CC4-B26358030964}" srcOrd="0" destOrd="0" presId="urn:microsoft.com/office/officeart/2005/8/layout/cycle2"/>
    <dgm:cxn modelId="{89248D04-6537-480D-8885-E9FF37476C3A}" type="presOf" srcId="{5614956B-348E-430C-AF2B-BA2AB50A4D28}" destId="{F5EC7543-3AE6-4C4E-A48F-560FB081EC26}" srcOrd="0" destOrd="0" presId="urn:microsoft.com/office/officeart/2005/8/layout/cycle2"/>
    <dgm:cxn modelId="{602A6E10-63BA-4769-92A3-AD3C808D72D6}" type="presOf" srcId="{415F9824-E2B0-4889-95C8-F182B5923794}" destId="{3AFD8C7C-8C0B-4862-8CC4-B26358030964}" srcOrd="0" destOrd="1" presId="urn:microsoft.com/office/officeart/2005/8/layout/cycle2"/>
    <dgm:cxn modelId="{321ACA22-1584-4F31-9102-F26326A13A28}" type="presOf" srcId="{A7786404-0017-4A9A-9749-46DBC28CA825}" destId="{0A9B9962-B75A-4878-A867-6E5499689C7A}" srcOrd="0" destOrd="4" presId="urn:microsoft.com/office/officeart/2005/8/layout/cycle2"/>
    <dgm:cxn modelId="{6CB18823-FFD7-44B3-8B59-AAB51CA9FA3C}" type="presOf" srcId="{7DEBE01D-F1AB-4ECA-A8BA-2294286BDE17}" destId="{0A9B9962-B75A-4878-A867-6E5499689C7A}" srcOrd="0" destOrd="2" presId="urn:microsoft.com/office/officeart/2005/8/layout/cycle2"/>
    <dgm:cxn modelId="{8F2A8225-14A3-4D1C-A23F-B94C2164172C}" srcId="{0F95CE3E-AA4D-4511-A26A-B67D210B38BF}" destId="{5614956B-348E-430C-AF2B-BA2AB50A4D28}" srcOrd="0" destOrd="0" parTransId="{06EC2D7F-5074-42C9-AA33-A0A3ACE73889}" sibTransId="{09E4D7F2-4743-4FD8-BC62-BD91C56A29B3}"/>
    <dgm:cxn modelId="{875D5432-438D-470D-847B-FCAF77248BCB}" srcId="{34A453FF-0FF2-4234-8CEF-5FEEC5552800}" destId="{A7786404-0017-4A9A-9749-46DBC28CA825}" srcOrd="3" destOrd="0" parTransId="{DDDAB613-0F99-4DA4-8FDF-893B8A0271E3}" sibTransId="{9DDDBE10-0DA2-4D37-8908-CAC98746D7DB}"/>
    <dgm:cxn modelId="{4B88B054-B8BC-4CAA-B32D-EB946FF5990A}" srcId="{34A453FF-0FF2-4234-8CEF-5FEEC5552800}" destId="{DCF23AAD-B3D3-4BA5-A348-24A0EA786FF7}" srcOrd="2" destOrd="0" parTransId="{39BB0A94-37EE-4169-849A-87FA99E9275F}" sibTransId="{8ED9D3E5-C125-4165-A781-67C9FC37ED1E}"/>
    <dgm:cxn modelId="{601EE15A-5121-4F88-9203-286247036BFB}" type="presOf" srcId="{DCF23AAD-B3D3-4BA5-A348-24A0EA786FF7}" destId="{0A9B9962-B75A-4878-A867-6E5499689C7A}" srcOrd="0" destOrd="3" presId="urn:microsoft.com/office/officeart/2005/8/layout/cycle2"/>
    <dgm:cxn modelId="{41E90967-6D41-49F4-B116-757AA14F3FB8}" srcId="{C388CDFD-43F5-49AE-B1A8-60E32AE0DDFB}" destId="{465BCE57-5C36-42C2-85E7-E95B5AF17AE7}" srcOrd="1" destOrd="0" parTransId="{B8BB70AB-E5D9-4C0C-9D9E-AB1B298ECF70}" sibTransId="{0D0C1971-BA85-45ED-AFC1-86DC486003D0}"/>
    <dgm:cxn modelId="{C9017471-4C29-4430-B159-E1E406F6BB3F}" srcId="{34A453FF-0FF2-4234-8CEF-5FEEC5552800}" destId="{967B34F9-4300-4085-817E-716E508F212E}" srcOrd="4" destOrd="0" parTransId="{888EA37B-E7AE-43E1-9F16-9757ECD2291A}" sibTransId="{754237F6-E13C-41E1-BACA-657894526D01}"/>
    <dgm:cxn modelId="{EF9E6884-DF62-492B-A0F3-BBA9D8AB8429}" type="presOf" srcId="{09E4D7F2-4743-4FD8-BC62-BD91C56A29B3}" destId="{63AFEB76-3C2F-4181-A687-E999A2985B6F}" srcOrd="0" destOrd="0" presId="urn:microsoft.com/office/officeart/2005/8/layout/cycle2"/>
    <dgm:cxn modelId="{07EEBE93-3244-4AA7-9E68-B522CB9A319F}" srcId="{C388CDFD-43F5-49AE-B1A8-60E32AE0DDFB}" destId="{415F9824-E2B0-4889-95C8-F182B5923794}" srcOrd="0" destOrd="0" parTransId="{1916E1CB-848F-4E59-B419-2231BD7AB8CC}" sibTransId="{888252BD-15B2-4161-AC16-733AC8E33C37}"/>
    <dgm:cxn modelId="{EE8BCF9A-9A82-47CA-99A7-B0342DD28B0F}" srcId="{34A453FF-0FF2-4234-8CEF-5FEEC5552800}" destId="{7DEBE01D-F1AB-4ECA-A8BA-2294286BDE17}" srcOrd="1" destOrd="0" parTransId="{FFC4D9E1-FFE1-4085-8BBB-2BC793D3905E}" sibTransId="{FFAF55C6-89D8-4840-BCEC-EBC7478DC2B4}"/>
    <dgm:cxn modelId="{32E96FA2-6BA4-4604-AE93-2EA222E5151E}" type="presOf" srcId="{41F0028F-8C66-4137-94FE-CE9C58E8E7AD}" destId="{1EA2E5A4-284E-4EC4-BCB6-99348BA0893F}" srcOrd="0" destOrd="0" presId="urn:microsoft.com/office/officeart/2005/8/layout/cycle2"/>
    <dgm:cxn modelId="{D4F96DA7-58F7-4DCC-A92B-40B39B6A29A3}" type="presOf" srcId="{34A453FF-0FF2-4234-8CEF-5FEEC5552800}" destId="{0A9B9962-B75A-4878-A867-6E5499689C7A}" srcOrd="0" destOrd="0" presId="urn:microsoft.com/office/officeart/2005/8/layout/cycle2"/>
    <dgm:cxn modelId="{BBDBC5B1-7CE1-4153-9351-31F709615280}" srcId="{0F95CE3E-AA4D-4511-A26A-B67D210B38BF}" destId="{C388CDFD-43F5-49AE-B1A8-60E32AE0DDFB}" srcOrd="1" destOrd="0" parTransId="{3119EE1B-CB2C-4010-A92C-9DEF7FF5B2C0}" sibTransId="{E20EDFF2-4DE6-41FC-A7C9-9BA3035A97ED}"/>
    <dgm:cxn modelId="{CBB4C0BD-F3A3-45AB-8DCC-43F3A6151061}" type="presOf" srcId="{E20EDFF2-4DE6-41FC-A7C9-9BA3035A97ED}" destId="{5EF68886-57F9-4EF7-8094-F3FFFF37924B}" srcOrd="0" destOrd="0" presId="urn:microsoft.com/office/officeart/2005/8/layout/cycle2"/>
    <dgm:cxn modelId="{006C32C6-3177-4D54-8387-E73BD1AAA154}" type="presOf" srcId="{09E4D7F2-4743-4FD8-BC62-BD91C56A29B3}" destId="{ADABADB3-5D6C-42E0-A423-71C79735ADBC}" srcOrd="1" destOrd="0" presId="urn:microsoft.com/office/officeart/2005/8/layout/cycle2"/>
    <dgm:cxn modelId="{6F6D3CCA-80C2-438A-B1D2-B60FBBBEA6E6}" type="presOf" srcId="{0F95CE3E-AA4D-4511-A26A-B67D210B38BF}" destId="{8F2CB9AB-357D-438A-8A73-022AAC5CFFAF}" srcOrd="0" destOrd="0" presId="urn:microsoft.com/office/officeart/2005/8/layout/cycle2"/>
    <dgm:cxn modelId="{4ADCD6CE-02E7-4202-88B8-27F00F6E1093}" srcId="{34A453FF-0FF2-4234-8CEF-5FEEC5552800}" destId="{BBD80F85-9604-4E90-BF24-C2B5291694BA}" srcOrd="0" destOrd="0" parTransId="{546BB4DF-89AC-442F-BFDE-BEBF3935CB72}" sibTransId="{1DC1935D-D531-4179-916C-7229D084B834}"/>
    <dgm:cxn modelId="{EB73CFDB-4457-43D8-AEA1-982067223134}" type="presOf" srcId="{41F0028F-8C66-4137-94FE-CE9C58E8E7AD}" destId="{E46E3EE8-0AD5-46AB-B0F4-8D1CDEBB7853}" srcOrd="1" destOrd="0" presId="urn:microsoft.com/office/officeart/2005/8/layout/cycle2"/>
    <dgm:cxn modelId="{341D03E5-0B06-4425-B9C1-80F93BC9E8E2}" type="presOf" srcId="{465BCE57-5C36-42C2-85E7-E95B5AF17AE7}" destId="{3AFD8C7C-8C0B-4862-8CC4-B26358030964}" srcOrd="0" destOrd="2" presId="urn:microsoft.com/office/officeart/2005/8/layout/cycle2"/>
    <dgm:cxn modelId="{1DBF1DF5-37B1-4CA2-91DB-1DECB0A09F81}" type="presOf" srcId="{967B34F9-4300-4085-817E-716E508F212E}" destId="{0A9B9962-B75A-4878-A867-6E5499689C7A}" srcOrd="0" destOrd="5" presId="urn:microsoft.com/office/officeart/2005/8/layout/cycle2"/>
    <dgm:cxn modelId="{2A6819F9-7A01-44B7-BF8B-6BF0FAA74564}" type="presOf" srcId="{E20EDFF2-4DE6-41FC-A7C9-9BA3035A97ED}" destId="{B1E314B7-C5D2-465D-A5C4-472AA1B48AB8}" srcOrd="1" destOrd="0" presId="urn:microsoft.com/office/officeart/2005/8/layout/cycle2"/>
    <dgm:cxn modelId="{EB368FFB-C1FF-46FE-9399-9331AE085795}" type="presOf" srcId="{BBD80F85-9604-4E90-BF24-C2B5291694BA}" destId="{0A9B9962-B75A-4878-A867-6E5499689C7A}" srcOrd="0" destOrd="1" presId="urn:microsoft.com/office/officeart/2005/8/layout/cycle2"/>
    <dgm:cxn modelId="{37F5C0E5-4849-46DF-8471-49FC00912C3F}" type="presParOf" srcId="{8F2CB9AB-357D-438A-8A73-022AAC5CFFAF}" destId="{F5EC7543-3AE6-4C4E-A48F-560FB081EC26}" srcOrd="0" destOrd="0" presId="urn:microsoft.com/office/officeart/2005/8/layout/cycle2"/>
    <dgm:cxn modelId="{65963614-B5DB-4C9E-B13C-8F204E11B63B}" type="presParOf" srcId="{8F2CB9AB-357D-438A-8A73-022AAC5CFFAF}" destId="{63AFEB76-3C2F-4181-A687-E999A2985B6F}" srcOrd="1" destOrd="0" presId="urn:microsoft.com/office/officeart/2005/8/layout/cycle2"/>
    <dgm:cxn modelId="{FACEA027-4072-4A60-84E1-7F4245DFF67B}" type="presParOf" srcId="{63AFEB76-3C2F-4181-A687-E999A2985B6F}" destId="{ADABADB3-5D6C-42E0-A423-71C79735ADBC}" srcOrd="0" destOrd="0" presId="urn:microsoft.com/office/officeart/2005/8/layout/cycle2"/>
    <dgm:cxn modelId="{5E2EC863-2330-462C-8311-B13635C3501D}" type="presParOf" srcId="{8F2CB9AB-357D-438A-8A73-022AAC5CFFAF}" destId="{3AFD8C7C-8C0B-4862-8CC4-B26358030964}" srcOrd="2" destOrd="0" presId="urn:microsoft.com/office/officeart/2005/8/layout/cycle2"/>
    <dgm:cxn modelId="{9CB48951-7DB6-49AC-BCE3-8B6E1890E107}" type="presParOf" srcId="{8F2CB9AB-357D-438A-8A73-022AAC5CFFAF}" destId="{5EF68886-57F9-4EF7-8094-F3FFFF37924B}" srcOrd="3" destOrd="0" presId="urn:microsoft.com/office/officeart/2005/8/layout/cycle2"/>
    <dgm:cxn modelId="{29E94D98-510D-4604-9733-EB2E7129C8DE}" type="presParOf" srcId="{5EF68886-57F9-4EF7-8094-F3FFFF37924B}" destId="{B1E314B7-C5D2-465D-A5C4-472AA1B48AB8}" srcOrd="0" destOrd="0" presId="urn:microsoft.com/office/officeart/2005/8/layout/cycle2"/>
    <dgm:cxn modelId="{FA2967CC-F35E-4089-AF80-F8E595A59AC6}" type="presParOf" srcId="{8F2CB9AB-357D-438A-8A73-022AAC5CFFAF}" destId="{0A9B9962-B75A-4878-A867-6E5499689C7A}" srcOrd="4" destOrd="0" presId="urn:microsoft.com/office/officeart/2005/8/layout/cycle2"/>
    <dgm:cxn modelId="{ADF3C65F-9CA4-44C5-B02B-B8C5DBAA7054}" type="presParOf" srcId="{8F2CB9AB-357D-438A-8A73-022AAC5CFFAF}" destId="{1EA2E5A4-284E-4EC4-BCB6-99348BA0893F}" srcOrd="5" destOrd="0" presId="urn:microsoft.com/office/officeart/2005/8/layout/cycle2"/>
    <dgm:cxn modelId="{0AEA9EF6-93A1-456D-8EFB-9DC69A177FF3}" type="presParOf" srcId="{1EA2E5A4-284E-4EC4-BCB6-99348BA0893F}" destId="{E46E3EE8-0AD5-46AB-B0F4-8D1CDEBB785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B8376-27FB-4D50-93D2-481DBD35AD46}">
      <dsp:nvSpPr>
        <dsp:cNvPr id="0" name=""/>
        <dsp:cNvSpPr/>
      </dsp:nvSpPr>
      <dsp:spPr>
        <a:xfrm>
          <a:off x="0" y="660"/>
          <a:ext cx="5715000" cy="15453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A02ED-0B9E-426D-AFA4-D45C4875DF9D}">
      <dsp:nvSpPr>
        <dsp:cNvPr id="0" name=""/>
        <dsp:cNvSpPr/>
      </dsp:nvSpPr>
      <dsp:spPr>
        <a:xfrm>
          <a:off x="467481" y="348374"/>
          <a:ext cx="849966" cy="8499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D54D1-D519-46A6-A44A-F7F1FA6CCBEB}">
      <dsp:nvSpPr>
        <dsp:cNvPr id="0" name=""/>
        <dsp:cNvSpPr/>
      </dsp:nvSpPr>
      <dsp:spPr>
        <a:xfrm>
          <a:off x="1784930" y="660"/>
          <a:ext cx="3930069" cy="1545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54" tIns="163554" rIns="163554" bIns="16355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b="0" i="0" kern="1200" baseline="0" dirty="0"/>
            <a:t>The </a:t>
          </a:r>
          <a:r>
            <a:rPr lang="pl-PL" sz="1700" b="0" i="0" kern="1200" baseline="0" dirty="0" err="1"/>
            <a:t>goal</a:t>
          </a:r>
          <a:r>
            <a:rPr lang="pl-PL" sz="1700" b="0" i="0" kern="1200" baseline="0" dirty="0"/>
            <a:t> of </a:t>
          </a:r>
          <a:r>
            <a:rPr lang="pl-PL" sz="1700" b="0" i="0" kern="1200" baseline="0" dirty="0" err="1"/>
            <a:t>this</a:t>
          </a:r>
          <a:r>
            <a:rPr lang="pl-PL" sz="1700" b="0" i="0" kern="1200" baseline="0" dirty="0"/>
            <a:t> </a:t>
          </a:r>
          <a:r>
            <a:rPr lang="pl-PL" sz="1700" b="0" i="0" kern="1200" baseline="0" dirty="0" err="1"/>
            <a:t>project</a:t>
          </a:r>
          <a:r>
            <a:rPr lang="pl-PL" sz="1700" b="0" i="0" kern="1200" baseline="0" dirty="0"/>
            <a:t> was to </a:t>
          </a:r>
          <a:r>
            <a:rPr lang="pl-PL" sz="1700" b="0" i="0" kern="1200" baseline="0" dirty="0" err="1"/>
            <a:t>predict</a:t>
          </a:r>
          <a:r>
            <a:rPr lang="pl-PL" sz="1700" b="0" i="0" kern="1200" baseline="0" dirty="0"/>
            <a:t> </a:t>
          </a:r>
          <a:r>
            <a:rPr lang="pl-PL" sz="1700" b="0" i="0" kern="1200" baseline="0" dirty="0" err="1"/>
            <a:t>heart</a:t>
          </a:r>
          <a:r>
            <a:rPr lang="pl-PL" sz="1700" b="0" i="0" kern="1200" baseline="0" dirty="0"/>
            <a:t> </a:t>
          </a:r>
          <a:r>
            <a:rPr lang="pl-PL" sz="1700" b="0" i="0" kern="1200" baseline="0" dirty="0" err="1"/>
            <a:t>disease</a:t>
          </a:r>
          <a:r>
            <a:rPr lang="en-US" sz="1700" b="0" i="0" kern="1200" baseline="0" dirty="0"/>
            <a:t>.</a:t>
          </a:r>
          <a:endParaRPr lang="en-US" sz="1700" kern="1200" dirty="0"/>
        </a:p>
      </dsp:txBody>
      <dsp:txXfrm>
        <a:off x="1784930" y="660"/>
        <a:ext cx="3930069" cy="1545394"/>
      </dsp:txXfrm>
    </dsp:sp>
    <dsp:sp modelId="{37AFD028-894E-4B7C-8EB4-C34821A76AF5}">
      <dsp:nvSpPr>
        <dsp:cNvPr id="0" name=""/>
        <dsp:cNvSpPr/>
      </dsp:nvSpPr>
      <dsp:spPr>
        <a:xfrm>
          <a:off x="0" y="1932402"/>
          <a:ext cx="5715000" cy="15453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95C780-89FD-4B52-BEF1-4E54409053A9}">
      <dsp:nvSpPr>
        <dsp:cNvPr id="0" name=""/>
        <dsp:cNvSpPr/>
      </dsp:nvSpPr>
      <dsp:spPr>
        <a:xfrm>
          <a:off x="467481" y="2280116"/>
          <a:ext cx="849966" cy="8499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AC0B7-55F4-443F-80EF-B90272A88B0F}">
      <dsp:nvSpPr>
        <dsp:cNvPr id="0" name=""/>
        <dsp:cNvSpPr/>
      </dsp:nvSpPr>
      <dsp:spPr>
        <a:xfrm>
          <a:off x="1784930" y="1932402"/>
          <a:ext cx="3930069" cy="1545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54" tIns="163554" rIns="163554" bIns="16355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b="0" i="0" kern="1200" baseline="0"/>
            <a:t>We used the UCI Heart Disease dataset to compare various machine learning models in a </a:t>
          </a:r>
          <a:r>
            <a:rPr lang="en-US" sz="1700" kern="1200"/>
            <a:t> </a:t>
          </a:r>
          <a:r>
            <a:rPr lang="pl-PL" sz="1700" b="0" i="0" kern="1200" baseline="0"/>
            <a:t>binary classification task </a:t>
          </a:r>
          <a:r>
            <a:rPr lang="en-US" sz="1700" b="0" i="0" kern="1200" baseline="0"/>
            <a:t>-</a:t>
          </a:r>
          <a:r>
            <a:rPr lang="pl-PL" sz="1700" b="0" i="0" kern="1200" baseline="0"/>
            <a:t> detecting whether a patient has heart disease or not. </a:t>
          </a:r>
          <a:endParaRPr lang="en-US" sz="1700" kern="1200"/>
        </a:p>
      </dsp:txBody>
      <dsp:txXfrm>
        <a:off x="1784930" y="1932402"/>
        <a:ext cx="3930069" cy="1545394"/>
      </dsp:txXfrm>
    </dsp:sp>
    <dsp:sp modelId="{2CE96D52-2E3D-4283-8699-1892C51F635F}">
      <dsp:nvSpPr>
        <dsp:cNvPr id="0" name=""/>
        <dsp:cNvSpPr/>
      </dsp:nvSpPr>
      <dsp:spPr>
        <a:xfrm>
          <a:off x="0" y="3864145"/>
          <a:ext cx="5715000" cy="15453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F17E1A-8FF7-4A76-AD86-E7D61A71AB74}">
      <dsp:nvSpPr>
        <dsp:cNvPr id="0" name=""/>
        <dsp:cNvSpPr/>
      </dsp:nvSpPr>
      <dsp:spPr>
        <a:xfrm>
          <a:off x="467481" y="4211859"/>
          <a:ext cx="849966" cy="8499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22264-D3DF-4EFD-AA26-1944A3705FE0}">
      <dsp:nvSpPr>
        <dsp:cNvPr id="0" name=""/>
        <dsp:cNvSpPr/>
      </dsp:nvSpPr>
      <dsp:spPr>
        <a:xfrm>
          <a:off x="1784930" y="3864145"/>
          <a:ext cx="3930069" cy="1545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54" tIns="163554" rIns="163554" bIns="16355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b="0" i="0" kern="1200" baseline="0"/>
            <a:t>The focus was on thorough data preprocessing, model performance comparison, </a:t>
          </a:r>
          <a:r>
            <a:rPr lang="en-US" sz="1700" kern="1200"/>
            <a:t> </a:t>
          </a:r>
          <a:r>
            <a:rPr lang="pl-PL" sz="1700" b="0" i="0" kern="1200" baseline="0"/>
            <a:t>and understanding how different techniques affect results.</a:t>
          </a:r>
          <a:endParaRPr lang="en-US" sz="1700" kern="1200"/>
        </a:p>
      </dsp:txBody>
      <dsp:txXfrm>
        <a:off x="1784930" y="3864145"/>
        <a:ext cx="3930069" cy="15453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AAE3B-1AC5-414F-A928-F717D87886C7}">
      <dsp:nvSpPr>
        <dsp:cNvPr id="0" name=""/>
        <dsp:cNvSpPr/>
      </dsp:nvSpPr>
      <dsp:spPr>
        <a:xfrm>
          <a:off x="546525" y="1563"/>
          <a:ext cx="1327201" cy="7963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Age</a:t>
          </a:r>
          <a:r>
            <a:rPr lang="en-US" sz="1000" kern="1200" dirty="0"/>
            <a:t>: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kern="1200" dirty="0" err="1"/>
            <a:t>Patient’s</a:t>
          </a:r>
          <a:r>
            <a:rPr lang="pl-PL" sz="1000" kern="1200" dirty="0"/>
            <a:t> </a:t>
          </a:r>
          <a:r>
            <a:rPr lang="pl-PL" sz="1000" kern="1200" dirty="0" err="1"/>
            <a:t>age</a:t>
          </a:r>
          <a:r>
            <a:rPr lang="pl-PL" sz="1000" kern="1200" dirty="0"/>
            <a:t> (</a:t>
          </a:r>
          <a:r>
            <a:rPr lang="pl-PL" sz="1000" kern="1200" dirty="0" err="1"/>
            <a:t>range</a:t>
          </a:r>
          <a:r>
            <a:rPr lang="pl-PL" sz="1000" kern="1200" dirty="0"/>
            <a:t>: 28–77)</a:t>
          </a:r>
          <a:endParaRPr lang="en-US" sz="1000" kern="1200" dirty="0"/>
        </a:p>
      </dsp:txBody>
      <dsp:txXfrm>
        <a:off x="546525" y="1563"/>
        <a:ext cx="1327201" cy="796320"/>
      </dsp:txXfrm>
    </dsp:sp>
    <dsp:sp modelId="{23608343-6601-426D-8866-6CA1916E0B35}">
      <dsp:nvSpPr>
        <dsp:cNvPr id="0" name=""/>
        <dsp:cNvSpPr/>
      </dsp:nvSpPr>
      <dsp:spPr>
        <a:xfrm>
          <a:off x="2006447" y="1563"/>
          <a:ext cx="1327201" cy="796320"/>
        </a:xfrm>
        <a:prstGeom prst="rect">
          <a:avLst/>
        </a:prstGeom>
        <a:solidFill>
          <a:schemeClr val="accent2">
            <a:hueOff val="-33934"/>
            <a:satOff val="-291"/>
            <a:lumOff val="-19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Sex</a:t>
          </a:r>
          <a:r>
            <a:rPr lang="en-US" sz="1000" kern="1200" dirty="0"/>
            <a:t>: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0 = female,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 = male</a:t>
          </a:r>
        </a:p>
      </dsp:txBody>
      <dsp:txXfrm>
        <a:off x="2006447" y="1563"/>
        <a:ext cx="1327201" cy="796320"/>
      </dsp:txXfrm>
    </dsp:sp>
    <dsp:sp modelId="{7F660A2A-7A4F-4118-86E4-12C066BE15FB}">
      <dsp:nvSpPr>
        <dsp:cNvPr id="0" name=""/>
        <dsp:cNvSpPr/>
      </dsp:nvSpPr>
      <dsp:spPr>
        <a:xfrm>
          <a:off x="3466368" y="1563"/>
          <a:ext cx="1327201" cy="796320"/>
        </a:xfrm>
        <a:prstGeom prst="rect">
          <a:avLst/>
        </a:prstGeom>
        <a:solidFill>
          <a:schemeClr val="accent2">
            <a:hueOff val="-67869"/>
            <a:satOff val="-582"/>
            <a:lumOff val="-38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Cp</a:t>
          </a:r>
          <a:r>
            <a:rPr lang="en-US" sz="1000" kern="1200" dirty="0"/>
            <a:t>: Chest pain type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(0-typical, 1-atypical, 2-non-anginal,            3-asymptomatic)</a:t>
          </a:r>
        </a:p>
      </dsp:txBody>
      <dsp:txXfrm>
        <a:off x="3466368" y="1563"/>
        <a:ext cx="1327201" cy="796320"/>
      </dsp:txXfrm>
    </dsp:sp>
    <dsp:sp modelId="{C1A9A78E-DC21-4394-8E1E-C72FB4F0C787}">
      <dsp:nvSpPr>
        <dsp:cNvPr id="0" name=""/>
        <dsp:cNvSpPr/>
      </dsp:nvSpPr>
      <dsp:spPr>
        <a:xfrm>
          <a:off x="546525" y="930604"/>
          <a:ext cx="1327201" cy="796320"/>
        </a:xfrm>
        <a:prstGeom prst="rect">
          <a:avLst/>
        </a:prstGeom>
        <a:solidFill>
          <a:schemeClr val="accent2">
            <a:hueOff val="-101803"/>
            <a:satOff val="-873"/>
            <a:lumOff val="-5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 err="1"/>
            <a:t>Trestbps</a:t>
          </a:r>
          <a:r>
            <a:rPr lang="en-US" sz="1000" kern="1200" dirty="0"/>
            <a:t>: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Resting blood pressure (mm Hg)</a:t>
          </a:r>
        </a:p>
      </dsp:txBody>
      <dsp:txXfrm>
        <a:off x="546525" y="930604"/>
        <a:ext cx="1327201" cy="796320"/>
      </dsp:txXfrm>
    </dsp:sp>
    <dsp:sp modelId="{744D86AB-FEE2-4478-B4EC-3CBCE62A256C}">
      <dsp:nvSpPr>
        <dsp:cNvPr id="0" name=""/>
        <dsp:cNvSpPr/>
      </dsp:nvSpPr>
      <dsp:spPr>
        <a:xfrm>
          <a:off x="2006447" y="930604"/>
          <a:ext cx="1327201" cy="796320"/>
        </a:xfrm>
        <a:prstGeom prst="rect">
          <a:avLst/>
        </a:prstGeom>
        <a:solidFill>
          <a:schemeClr val="accent2">
            <a:hueOff val="-135738"/>
            <a:satOff val="-1163"/>
            <a:lumOff val="-77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Chol</a:t>
          </a:r>
          <a:r>
            <a:rPr lang="en-US" sz="1000" kern="1200" dirty="0"/>
            <a:t>: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kern="1200" dirty="0"/>
            <a:t>Serum cholesterol (mg/dl)</a:t>
          </a:r>
          <a:endParaRPr lang="en-US" sz="1000" kern="1200" dirty="0"/>
        </a:p>
      </dsp:txBody>
      <dsp:txXfrm>
        <a:off x="2006447" y="930604"/>
        <a:ext cx="1327201" cy="796320"/>
      </dsp:txXfrm>
    </dsp:sp>
    <dsp:sp modelId="{47EEBE2A-1890-4D8B-86E3-63A661802969}">
      <dsp:nvSpPr>
        <dsp:cNvPr id="0" name=""/>
        <dsp:cNvSpPr/>
      </dsp:nvSpPr>
      <dsp:spPr>
        <a:xfrm>
          <a:off x="3466368" y="930604"/>
          <a:ext cx="1327201" cy="796320"/>
        </a:xfrm>
        <a:prstGeom prst="rect">
          <a:avLst/>
        </a:prstGeom>
        <a:solidFill>
          <a:schemeClr val="accent2">
            <a:hueOff val="-169672"/>
            <a:satOff val="-1454"/>
            <a:lumOff val="-96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 err="1"/>
            <a:t>Fbs</a:t>
          </a:r>
          <a:r>
            <a:rPr lang="en-US" sz="1000" kern="1200" dirty="0"/>
            <a:t>: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fasting blood sugar &gt; 120mg/dl = 1 (yes)</a:t>
          </a:r>
        </a:p>
      </dsp:txBody>
      <dsp:txXfrm>
        <a:off x="3466368" y="930604"/>
        <a:ext cx="1327201" cy="796320"/>
      </dsp:txXfrm>
    </dsp:sp>
    <dsp:sp modelId="{95B5361D-329D-4A7C-806D-ACC7180DE4C1}">
      <dsp:nvSpPr>
        <dsp:cNvPr id="0" name=""/>
        <dsp:cNvSpPr/>
      </dsp:nvSpPr>
      <dsp:spPr>
        <a:xfrm>
          <a:off x="546525" y="1859645"/>
          <a:ext cx="1327201" cy="796320"/>
        </a:xfrm>
        <a:prstGeom prst="rect">
          <a:avLst/>
        </a:prstGeom>
        <a:solidFill>
          <a:schemeClr val="accent2">
            <a:hueOff val="-203606"/>
            <a:satOff val="-1745"/>
            <a:lumOff val="-1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 err="1"/>
            <a:t>Restecg</a:t>
          </a:r>
          <a:r>
            <a:rPr lang="en-US" sz="1000" kern="1200" dirty="0"/>
            <a:t>: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 </a:t>
          </a:r>
          <a:r>
            <a:rPr lang="pl-PL" sz="1000" kern="1200" dirty="0" err="1"/>
            <a:t>Resting</a:t>
          </a:r>
          <a:r>
            <a:rPr lang="pl-PL" sz="1000" kern="1200" dirty="0"/>
            <a:t> ECG </a:t>
          </a:r>
          <a:r>
            <a:rPr lang="pl-PL" sz="1000" kern="1200" dirty="0" err="1"/>
            <a:t>results</a:t>
          </a:r>
          <a:r>
            <a:rPr lang="pl-PL" sz="1000" kern="1200" dirty="0"/>
            <a:t> (</a:t>
          </a:r>
          <a:r>
            <a:rPr lang="en-US" sz="1000" kern="1200" dirty="0"/>
            <a:t>0-</a:t>
          </a:r>
          <a:r>
            <a:rPr lang="pl-PL" sz="1000" kern="1200" dirty="0" err="1"/>
            <a:t>normal</a:t>
          </a:r>
          <a:r>
            <a:rPr lang="pl-PL" sz="1000" kern="1200" dirty="0"/>
            <a:t>, </a:t>
          </a:r>
          <a:r>
            <a:rPr lang="en-US" sz="1000" kern="1200" dirty="0"/>
            <a:t>1-</a:t>
          </a:r>
          <a:r>
            <a:rPr lang="pl-PL" sz="1000" kern="1200" dirty="0"/>
            <a:t>ST-T </a:t>
          </a:r>
          <a:r>
            <a:rPr lang="pl-PL" sz="1000" kern="1200" dirty="0" err="1"/>
            <a:t>abnormalities</a:t>
          </a:r>
          <a:r>
            <a:rPr lang="pl-PL" sz="1000" kern="1200" dirty="0"/>
            <a:t>, </a:t>
          </a:r>
          <a:r>
            <a:rPr lang="en-US" sz="1000" kern="1200" dirty="0"/>
            <a:t>3-</a:t>
          </a:r>
          <a:r>
            <a:rPr lang="pl-PL" sz="1000" kern="1200" dirty="0"/>
            <a:t>LV </a:t>
          </a:r>
          <a:r>
            <a:rPr lang="pl-PL" sz="1000" kern="1200" dirty="0" err="1"/>
            <a:t>hypertrophy</a:t>
          </a:r>
          <a:r>
            <a:rPr lang="pl-PL" sz="1000" kern="1200" dirty="0"/>
            <a:t>)</a:t>
          </a:r>
          <a:endParaRPr lang="en-US" sz="1000" kern="1200" dirty="0"/>
        </a:p>
      </dsp:txBody>
      <dsp:txXfrm>
        <a:off x="546525" y="1859645"/>
        <a:ext cx="1327201" cy="796320"/>
      </dsp:txXfrm>
    </dsp:sp>
    <dsp:sp modelId="{88B162ED-9392-4B56-99B2-C297BA5F89F1}">
      <dsp:nvSpPr>
        <dsp:cNvPr id="0" name=""/>
        <dsp:cNvSpPr/>
      </dsp:nvSpPr>
      <dsp:spPr>
        <a:xfrm>
          <a:off x="2006447" y="1859645"/>
          <a:ext cx="1327201" cy="796320"/>
        </a:xfrm>
        <a:prstGeom prst="rect">
          <a:avLst/>
        </a:prstGeom>
        <a:solidFill>
          <a:schemeClr val="accent2">
            <a:hueOff val="-237541"/>
            <a:satOff val="-2036"/>
            <a:lumOff val="-134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 err="1"/>
            <a:t>Thalach</a:t>
          </a:r>
          <a:r>
            <a:rPr lang="en-US" sz="1000" kern="1200" dirty="0"/>
            <a:t>: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Max heart rate achieved during </a:t>
          </a:r>
          <a:r>
            <a:rPr lang="en-US" sz="1000" kern="1200" dirty="0" err="1"/>
            <a:t>excercise</a:t>
          </a:r>
          <a:r>
            <a:rPr lang="en-US" sz="1000" kern="1200" dirty="0"/>
            <a:t> (bpm)</a:t>
          </a:r>
        </a:p>
      </dsp:txBody>
      <dsp:txXfrm>
        <a:off x="2006447" y="1859645"/>
        <a:ext cx="1327201" cy="796320"/>
      </dsp:txXfrm>
    </dsp:sp>
    <dsp:sp modelId="{7FDFD7A0-FB86-4323-979A-D360688BCC0A}">
      <dsp:nvSpPr>
        <dsp:cNvPr id="0" name=""/>
        <dsp:cNvSpPr/>
      </dsp:nvSpPr>
      <dsp:spPr>
        <a:xfrm>
          <a:off x="3466368" y="1859645"/>
          <a:ext cx="1327201" cy="796320"/>
        </a:xfrm>
        <a:prstGeom prst="rect">
          <a:avLst/>
        </a:prstGeom>
        <a:solidFill>
          <a:schemeClr val="accent2">
            <a:hueOff val="-271475"/>
            <a:satOff val="-2327"/>
            <a:lumOff val="-154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 err="1"/>
            <a:t>Exang</a:t>
          </a:r>
          <a:r>
            <a:rPr lang="en-US" sz="1000" kern="1200" dirty="0"/>
            <a:t>: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kern="1200" dirty="0" err="1"/>
            <a:t>Exercise-induced</a:t>
          </a:r>
          <a:r>
            <a:rPr lang="pl-PL" sz="1000" kern="1200" dirty="0"/>
            <a:t> angina (1 = </a:t>
          </a:r>
          <a:r>
            <a:rPr lang="pl-PL" sz="1000" kern="1200" dirty="0" err="1"/>
            <a:t>yes</a:t>
          </a:r>
          <a:r>
            <a:rPr lang="pl-PL" sz="1000" kern="1200" dirty="0"/>
            <a:t>)</a:t>
          </a:r>
          <a:endParaRPr lang="en-US" sz="1000" kern="1200" dirty="0"/>
        </a:p>
      </dsp:txBody>
      <dsp:txXfrm>
        <a:off x="3466368" y="1859645"/>
        <a:ext cx="1327201" cy="796320"/>
      </dsp:txXfrm>
    </dsp:sp>
    <dsp:sp modelId="{45380185-01D6-48C8-B5CB-A2D94DC04A93}">
      <dsp:nvSpPr>
        <dsp:cNvPr id="0" name=""/>
        <dsp:cNvSpPr/>
      </dsp:nvSpPr>
      <dsp:spPr>
        <a:xfrm>
          <a:off x="546525" y="2788686"/>
          <a:ext cx="1327201" cy="796320"/>
        </a:xfrm>
        <a:prstGeom prst="rect">
          <a:avLst/>
        </a:prstGeom>
        <a:solidFill>
          <a:schemeClr val="accent2">
            <a:hueOff val="-305410"/>
            <a:satOff val="-2618"/>
            <a:lumOff val="-1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 err="1"/>
            <a:t>Oldpeak</a:t>
          </a:r>
          <a:r>
            <a:rPr lang="en-US" sz="1000" kern="1200" dirty="0"/>
            <a:t>: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 depression during exercise (compared to rest)</a:t>
          </a:r>
        </a:p>
      </dsp:txBody>
      <dsp:txXfrm>
        <a:off x="546525" y="2788686"/>
        <a:ext cx="1327201" cy="796320"/>
      </dsp:txXfrm>
    </dsp:sp>
    <dsp:sp modelId="{9C009C3C-810B-4176-BA31-F2439681362D}">
      <dsp:nvSpPr>
        <dsp:cNvPr id="0" name=""/>
        <dsp:cNvSpPr/>
      </dsp:nvSpPr>
      <dsp:spPr>
        <a:xfrm>
          <a:off x="2006447" y="2788686"/>
          <a:ext cx="1327201" cy="796320"/>
        </a:xfrm>
        <a:prstGeom prst="rect">
          <a:avLst/>
        </a:prstGeom>
        <a:solidFill>
          <a:schemeClr val="accent2">
            <a:hueOff val="-339344"/>
            <a:satOff val="-2908"/>
            <a:lumOff val="-192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Slope</a:t>
          </a:r>
          <a:r>
            <a:rPr lang="en-US" sz="1000" kern="1200" dirty="0"/>
            <a:t>: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Slope of ST segment (2-upsloping, 1-flat, 0-downsloping)</a:t>
          </a:r>
        </a:p>
      </dsp:txBody>
      <dsp:txXfrm>
        <a:off x="2006447" y="2788686"/>
        <a:ext cx="1327201" cy="796320"/>
      </dsp:txXfrm>
    </dsp:sp>
    <dsp:sp modelId="{BE406F9C-99A4-47F7-93D2-390E948054CB}">
      <dsp:nvSpPr>
        <dsp:cNvPr id="0" name=""/>
        <dsp:cNvSpPr/>
      </dsp:nvSpPr>
      <dsp:spPr>
        <a:xfrm>
          <a:off x="3466368" y="2788686"/>
          <a:ext cx="1327201" cy="796320"/>
        </a:xfrm>
        <a:prstGeom prst="rect">
          <a:avLst/>
        </a:prstGeom>
        <a:solidFill>
          <a:schemeClr val="accent2">
            <a:hueOff val="-373278"/>
            <a:satOff val="-3199"/>
            <a:lumOff val="-212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Ca</a:t>
          </a:r>
          <a:r>
            <a:rPr lang="en-US" sz="1000" kern="1200" dirty="0"/>
            <a:t>: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Number of major vessels with narrowing (0–3)</a:t>
          </a:r>
        </a:p>
      </dsp:txBody>
      <dsp:txXfrm>
        <a:off x="3466368" y="2788686"/>
        <a:ext cx="1327201" cy="796320"/>
      </dsp:txXfrm>
    </dsp:sp>
    <dsp:sp modelId="{E634EE06-36FD-46F9-8230-62879D215155}">
      <dsp:nvSpPr>
        <dsp:cNvPr id="0" name=""/>
        <dsp:cNvSpPr/>
      </dsp:nvSpPr>
      <dsp:spPr>
        <a:xfrm>
          <a:off x="2006447" y="3717727"/>
          <a:ext cx="1327201" cy="796320"/>
        </a:xfrm>
        <a:prstGeom prst="rect">
          <a:avLst/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Thal</a:t>
          </a:r>
          <a:r>
            <a:rPr lang="en-US" sz="1000" kern="1200" dirty="0"/>
            <a:t>: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000" b="0" i="0" kern="1200" dirty="0" err="1"/>
            <a:t>Thallium</a:t>
          </a:r>
          <a:r>
            <a:rPr lang="pl-PL" sz="1000" b="0" i="0" kern="1200" dirty="0"/>
            <a:t> </a:t>
          </a:r>
          <a:r>
            <a:rPr lang="pl-PL" sz="1000" b="0" i="0" kern="1200" dirty="0" err="1"/>
            <a:t>Stress</a:t>
          </a:r>
          <a:r>
            <a:rPr lang="pl-PL" sz="1000" b="0" i="0" kern="1200" dirty="0"/>
            <a:t> Test </a:t>
          </a:r>
          <a:r>
            <a:rPr lang="pl-PL" sz="1000" b="0" i="0" kern="1200" dirty="0" err="1"/>
            <a:t>Result</a:t>
          </a:r>
          <a:r>
            <a:rPr lang="en-US" sz="1000" kern="1200" dirty="0"/>
            <a:t>(0–3)</a:t>
          </a:r>
        </a:p>
      </dsp:txBody>
      <dsp:txXfrm>
        <a:off x="2006447" y="3717727"/>
        <a:ext cx="1327201" cy="7963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C7543-3AE6-4C4E-A48F-560FB081EC26}">
      <dsp:nvSpPr>
        <dsp:cNvPr id="0" name=""/>
        <dsp:cNvSpPr/>
      </dsp:nvSpPr>
      <dsp:spPr>
        <a:xfrm>
          <a:off x="1891063" y="384"/>
          <a:ext cx="2389821" cy="238982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Goal: Create new features from existing data to </a:t>
          </a:r>
          <a:r>
            <a:rPr lang="en-US" sz="1600" b="1" kern="1200"/>
            <a:t>highlight important patterns:</a:t>
          </a:r>
          <a:endParaRPr lang="en-US" sz="1600" kern="1200"/>
        </a:p>
      </dsp:txBody>
      <dsp:txXfrm>
        <a:off x="2241044" y="350365"/>
        <a:ext cx="1689859" cy="1689859"/>
      </dsp:txXfrm>
    </dsp:sp>
    <dsp:sp modelId="{63AFEB76-3C2F-4181-A687-E999A2985B6F}">
      <dsp:nvSpPr>
        <dsp:cNvPr id="0" name=""/>
        <dsp:cNvSpPr/>
      </dsp:nvSpPr>
      <dsp:spPr>
        <a:xfrm rot="14182144">
          <a:off x="4848473" y="1287820"/>
          <a:ext cx="635775" cy="806564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4996657" y="1528537"/>
        <a:ext cx="445043" cy="483938"/>
      </dsp:txXfrm>
    </dsp:sp>
    <dsp:sp modelId="{3AFD8C7C-8C0B-4862-8CC4-B26358030964}">
      <dsp:nvSpPr>
        <dsp:cNvPr id="0" name=""/>
        <dsp:cNvSpPr/>
      </dsp:nvSpPr>
      <dsp:spPr>
        <a:xfrm>
          <a:off x="3685762" y="3108894"/>
          <a:ext cx="2389821" cy="2389821"/>
        </a:xfrm>
        <a:prstGeom prst="ellipse">
          <a:avLst/>
        </a:prstGeom>
        <a:solidFill>
          <a:schemeClr val="accent5">
            <a:hueOff val="9504470"/>
            <a:satOff val="-13330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Medical based scores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Framingham Score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Age Squared</a:t>
          </a:r>
        </a:p>
      </dsp:txBody>
      <dsp:txXfrm>
        <a:off x="4035743" y="3458875"/>
        <a:ext cx="1689859" cy="1689859"/>
      </dsp:txXfrm>
    </dsp:sp>
    <dsp:sp modelId="{5EF68886-57F9-4EF7-8094-F3FFFF37924B}">
      <dsp:nvSpPr>
        <dsp:cNvPr id="0" name=""/>
        <dsp:cNvSpPr/>
      </dsp:nvSpPr>
      <dsp:spPr>
        <a:xfrm rot="14336296">
          <a:off x="3755345" y="2329713"/>
          <a:ext cx="635775" cy="806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9504470"/>
            <a:satOff val="-13330"/>
            <a:lumOff val="-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899916" y="2572718"/>
        <a:ext cx="445043" cy="483938"/>
      </dsp:txXfrm>
    </dsp:sp>
    <dsp:sp modelId="{0A9B9962-B75A-4878-A867-6E5499689C7A}">
      <dsp:nvSpPr>
        <dsp:cNvPr id="0" name=""/>
        <dsp:cNvSpPr/>
      </dsp:nvSpPr>
      <dsp:spPr>
        <a:xfrm>
          <a:off x="96363" y="3108894"/>
          <a:ext cx="2389821" cy="2389821"/>
        </a:xfrm>
        <a:prstGeom prst="ellipse">
          <a:avLst/>
        </a:prstGeom>
        <a:solidFill>
          <a:schemeClr val="accent5">
            <a:hueOff val="19008940"/>
            <a:satOff val="-26660"/>
            <a:lumOff val="-27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Grouped Medical Features: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Pain Related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Food Related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Exercise Related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ECG Related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Dead Cells Related</a:t>
          </a:r>
        </a:p>
      </dsp:txBody>
      <dsp:txXfrm>
        <a:off x="446344" y="3458875"/>
        <a:ext cx="1689859" cy="1689859"/>
      </dsp:txXfrm>
    </dsp:sp>
    <dsp:sp modelId="{1EA2E5A4-284E-4EC4-BCB6-99348BA0893F}">
      <dsp:nvSpPr>
        <dsp:cNvPr id="0" name=""/>
        <dsp:cNvSpPr/>
      </dsp:nvSpPr>
      <dsp:spPr>
        <a:xfrm rot="18000000">
          <a:off x="1861739" y="2361850"/>
          <a:ext cx="635775" cy="806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9008940"/>
            <a:satOff val="-26660"/>
            <a:lumOff val="-27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909422" y="2605752"/>
        <a:ext cx="445043" cy="483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6/7/25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8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6/7/25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7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6/7/25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8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6/7/25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9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8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6/7/25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0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6/7/25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1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4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3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6/7/25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2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4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6/7/25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72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chive.ics.uci.edu/dataset/45/heart+diseas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11FD397-AE69-FADA-16CF-18DABDBF2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ui-sans-serif"/>
              </a:rPr>
              <a:t>Diagnosis of coronary artery disease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B21C623-F339-FB28-159F-5ED301C5A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UCI – heart disease dataset</a:t>
            </a:r>
          </a:p>
          <a:p>
            <a:r>
              <a:rPr lang="en-US" dirty="0"/>
              <a:t>Kacper Kozik</a:t>
            </a:r>
          </a:p>
          <a:p>
            <a:r>
              <a:rPr lang="en-US" dirty="0"/>
              <a:t>Mikolaj Pniak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zerwone komórki krwi zawieszone w połowie powietrza">
            <a:extLst>
              <a:ext uri="{FF2B5EF4-FFF2-40B4-BE49-F238E27FC236}">
                <a16:creationId xmlns:a16="http://schemas.microsoft.com/office/drawing/2014/main" id="{11BF4647-FEBE-B411-6D01-A9A9D6CE99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546" r="28718"/>
          <a:stretch>
            <a:fillRect/>
          </a:stretch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96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AA5D6DB-7716-A9F4-FDDA-895AAA4A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04729"/>
            <a:ext cx="4206240" cy="1821525"/>
          </a:xfrm>
        </p:spPr>
        <p:txBody>
          <a:bodyPr>
            <a:normAutofit/>
          </a:bodyPr>
          <a:lstStyle/>
          <a:p>
            <a:r>
              <a:rPr lang="en-US" dirty="0"/>
              <a:t>Dimensionality reduction - PCA</a:t>
            </a:r>
            <a:endParaRPr lang="pl-PL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9EF34C-5622-413F-9C9F-AC937E306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E87E192B-A901-BB9E-039F-1BE4D3DDD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974" y="952368"/>
            <a:ext cx="6418727" cy="1357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Our</a:t>
            </a:r>
            <a:r>
              <a:rPr lang="pl-PL" dirty="0"/>
              <a:t> PCA </a:t>
            </a:r>
            <a:r>
              <a:rPr lang="pl-PL" dirty="0" err="1"/>
              <a:t>Strategy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Retained enough components to explain </a:t>
            </a:r>
            <a:r>
              <a:rPr lang="en-US" b="1" dirty="0"/>
              <a:t>90% of total variance</a:t>
            </a:r>
            <a:endParaRPr lang="pl-PL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549954-3C0C-48B7-9BE6-9B32C39D0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6" descr="A graph with many colored dots&#10;&#10;Description automatically generated">
            <a:extLst>
              <a:ext uri="{FF2B5EF4-FFF2-40B4-BE49-F238E27FC236}">
                <a16:creationId xmlns:a16="http://schemas.microsoft.com/office/drawing/2014/main" id="{1C6969EB-65F7-9209-D60B-FBF7DAC86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5" y="2159875"/>
            <a:ext cx="4978486" cy="3982899"/>
          </a:xfrm>
          <a:prstGeom prst="rect">
            <a:avLst/>
          </a:prstGeom>
        </p:spPr>
      </p:pic>
      <p:pic>
        <p:nvPicPr>
          <p:cNvPr id="17" name="Picture 5" descr="A graph with a line and a red line&#10;&#10;Description automatically generated with medium confidence">
            <a:extLst>
              <a:ext uri="{FF2B5EF4-FFF2-40B4-BE49-F238E27FC236}">
                <a16:creationId xmlns:a16="http://schemas.microsoft.com/office/drawing/2014/main" id="{A5175649-40C4-8BF8-16D6-91A0413F5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821" y="2726254"/>
            <a:ext cx="5731510" cy="286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66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72DFE15-6FBD-45BF-F48B-3F5156CDA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10925176" cy="11288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Dimensionality reduction - PCA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89D9BE01-B381-8FCA-C157-BCAEA55F2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75" y="2462799"/>
            <a:ext cx="4744324" cy="3166837"/>
          </a:xfrm>
          <a:prstGeom prst="rect">
            <a:avLst/>
          </a:prstGeom>
        </p:spPr>
      </p:pic>
      <p:pic>
        <p:nvPicPr>
          <p:cNvPr id="5" name="Picture 8" descr="A graph of progress bar&#10;&#10;Description automatically generated with medium confidence">
            <a:extLst>
              <a:ext uri="{FF2B5EF4-FFF2-40B4-BE49-F238E27FC236}">
                <a16:creationId xmlns:a16="http://schemas.microsoft.com/office/drawing/2014/main" id="{AC137C76-4041-EC4E-616A-B24576379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514" y="2462798"/>
            <a:ext cx="4744324" cy="31668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B21692-652C-4371-95C5-05248EF3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789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980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73E910-89EB-6398-5933-B265F0BE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BUILDING AND TUNING PREDICTIVE MODELS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3FD2F38-F60B-4CDD-CD5A-CAD3A80AC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2074349"/>
            <a:ext cx="4511445" cy="1619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Models:</a:t>
            </a:r>
          </a:p>
          <a:p>
            <a:r>
              <a:rPr lang="en-US" sz="1400" b="1" i="0" dirty="0">
                <a:solidFill>
                  <a:srgbClr val="242424"/>
                </a:solidFill>
                <a:effectLst/>
              </a:rPr>
              <a:t>SVM: </a:t>
            </a:r>
            <a:r>
              <a:rPr lang="en-US" sz="1400" b="0" i="0" dirty="0">
                <a:solidFill>
                  <a:srgbClr val="242424"/>
                </a:solidFill>
                <a:effectLst/>
              </a:rPr>
              <a:t>Support Vector Machines</a:t>
            </a:r>
            <a:endParaRPr lang="en-US" sz="1400" b="1" i="0" dirty="0">
              <a:solidFill>
                <a:srgbClr val="242424"/>
              </a:solidFill>
              <a:effectLst/>
            </a:endParaRPr>
          </a:p>
          <a:p>
            <a:r>
              <a:rPr lang="pl-PL" sz="1400" b="1" i="0" dirty="0" err="1">
                <a:solidFill>
                  <a:srgbClr val="242424"/>
                </a:solidFill>
                <a:effectLst/>
              </a:rPr>
              <a:t>Random</a:t>
            </a:r>
            <a:r>
              <a:rPr lang="pl-PL" sz="1400" b="1" i="0" dirty="0">
                <a:solidFill>
                  <a:srgbClr val="242424"/>
                </a:solidFill>
                <a:effectLst/>
              </a:rPr>
              <a:t> </a:t>
            </a:r>
            <a:r>
              <a:rPr lang="pl-PL" sz="1400" b="1" i="0" dirty="0" err="1">
                <a:solidFill>
                  <a:srgbClr val="242424"/>
                </a:solidFill>
                <a:effectLst/>
              </a:rPr>
              <a:t>Forest</a:t>
            </a:r>
            <a:endParaRPr lang="en-US" sz="1400" b="1" dirty="0">
              <a:solidFill>
                <a:srgbClr val="242424"/>
              </a:solidFill>
            </a:endParaRPr>
          </a:p>
          <a:p>
            <a:r>
              <a:rPr lang="en-US" sz="1400" b="1" i="0" dirty="0" err="1">
                <a:solidFill>
                  <a:srgbClr val="242424"/>
                </a:solidFill>
                <a:effectLst/>
              </a:rPr>
              <a:t>LightGBM</a:t>
            </a:r>
            <a:r>
              <a:rPr lang="en-US" sz="1400" b="0" i="0" dirty="0">
                <a:solidFill>
                  <a:srgbClr val="242424"/>
                </a:solidFill>
                <a:effectLst/>
              </a:rPr>
              <a:t>: Light Gradient Boosting Machine</a:t>
            </a:r>
          </a:p>
          <a:p>
            <a:pPr marL="0" indent="0">
              <a:buNone/>
            </a:pPr>
            <a:endParaRPr lang="en-US" sz="1400" dirty="0">
              <a:solidFill>
                <a:srgbClr val="242424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pl-PL" sz="1400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36903F3-EB7E-C870-FE32-40F632ADC330}"/>
              </a:ext>
            </a:extLst>
          </p:cNvPr>
          <p:cNvSpPr txBox="1"/>
          <p:nvPr/>
        </p:nvSpPr>
        <p:spPr>
          <a:xfrm>
            <a:off x="5644999" y="1765887"/>
            <a:ext cx="508101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242424"/>
                </a:solidFill>
              </a:rPr>
              <a:t>Baseline Models Performance: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42424"/>
                </a:solidFill>
              </a:rPr>
              <a:t>Before optimization we trained each model u</a:t>
            </a:r>
            <a:r>
              <a:rPr lang="en-US" sz="1400" b="0" i="0" dirty="0">
                <a:solidFill>
                  <a:srgbClr val="242424"/>
                </a:solidFill>
                <a:effectLst/>
              </a:rPr>
              <a:t>sing a set of defined, static hyperparameters</a:t>
            </a:r>
            <a:endParaRPr lang="en-US" sz="1400" dirty="0">
              <a:solidFill>
                <a:srgbClr val="242424"/>
              </a:solidFill>
            </a:endParaRPr>
          </a:p>
          <a:p>
            <a:endParaRPr lang="en-US" sz="1400" dirty="0">
              <a:solidFill>
                <a:srgbClr val="242424"/>
              </a:solidFill>
            </a:endParaRPr>
          </a:p>
          <a:p>
            <a:r>
              <a:rPr lang="en-US" sz="1400" dirty="0">
                <a:solidFill>
                  <a:srgbClr val="242424"/>
                </a:solidFill>
              </a:rPr>
              <a:t>Hyperparameter Optimization with </a:t>
            </a:r>
            <a:r>
              <a:rPr lang="en-US" sz="1400" dirty="0" err="1">
                <a:solidFill>
                  <a:srgbClr val="242424"/>
                </a:solidFill>
              </a:rPr>
              <a:t>Optuna</a:t>
            </a:r>
            <a:r>
              <a:rPr lang="en-US" sz="1400" dirty="0">
                <a:solidFill>
                  <a:srgbClr val="242424"/>
                </a:solidFill>
              </a:rPr>
              <a:t>, </a:t>
            </a:r>
            <a:r>
              <a:rPr lang="en-US" sz="1400" b="1" dirty="0">
                <a:solidFill>
                  <a:srgbClr val="242424"/>
                </a:solidFill>
              </a:rPr>
              <a:t>optimize F1-score</a:t>
            </a:r>
            <a:r>
              <a:rPr lang="en-US" sz="1400" dirty="0">
                <a:solidFill>
                  <a:srgbClr val="242424"/>
                </a:solidFill>
              </a:rPr>
              <a:t>:</a:t>
            </a:r>
          </a:p>
          <a:p>
            <a:pPr marL="0" indent="0">
              <a:buNone/>
            </a:pPr>
            <a:endParaRPr lang="en-US" sz="1400" dirty="0">
              <a:solidFill>
                <a:srgbClr val="242424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242424"/>
                </a:solidFill>
              </a:rPr>
              <a:t>SVM</a:t>
            </a:r>
            <a:r>
              <a:rPr lang="en-US" sz="1400" dirty="0">
                <a:solidFill>
                  <a:srgbClr val="242424"/>
                </a:solidFill>
              </a:rPr>
              <a:t>: </a:t>
            </a:r>
          </a:p>
          <a:p>
            <a:pPr marL="0" indent="0">
              <a:buNone/>
            </a:pPr>
            <a:endParaRPr lang="en-US" sz="1400" dirty="0">
              <a:solidFill>
                <a:srgbClr val="242424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242424"/>
                </a:solidFill>
              </a:rPr>
              <a:t>C, kernel, gamma, degree</a:t>
            </a:r>
          </a:p>
          <a:p>
            <a:pPr marL="0" indent="0">
              <a:buNone/>
            </a:pPr>
            <a:endParaRPr lang="en-US" sz="1400" dirty="0">
              <a:solidFill>
                <a:srgbClr val="242424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242424"/>
                </a:solidFill>
              </a:rPr>
              <a:t>Random forest</a:t>
            </a:r>
            <a:r>
              <a:rPr lang="en-US" sz="1400" dirty="0">
                <a:solidFill>
                  <a:srgbClr val="242424"/>
                </a:solidFill>
              </a:rPr>
              <a:t>: </a:t>
            </a:r>
          </a:p>
          <a:p>
            <a:pPr marL="0" indent="0">
              <a:buNone/>
            </a:pPr>
            <a:endParaRPr lang="en-US" sz="1400" dirty="0">
              <a:solidFill>
                <a:srgbClr val="242424"/>
              </a:solidFill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242424"/>
                </a:solidFill>
              </a:rPr>
              <a:t>n_estimators</a:t>
            </a:r>
            <a:r>
              <a:rPr lang="en-US" sz="1400" dirty="0">
                <a:solidFill>
                  <a:srgbClr val="242424"/>
                </a:solidFill>
              </a:rPr>
              <a:t>, </a:t>
            </a:r>
            <a:r>
              <a:rPr lang="en-US" sz="1400" dirty="0" err="1">
                <a:solidFill>
                  <a:srgbClr val="242424"/>
                </a:solidFill>
              </a:rPr>
              <a:t>max_depth</a:t>
            </a:r>
            <a:r>
              <a:rPr lang="en-US" sz="1400" dirty="0">
                <a:solidFill>
                  <a:srgbClr val="242424"/>
                </a:solidFill>
              </a:rPr>
              <a:t>, </a:t>
            </a:r>
            <a:r>
              <a:rPr lang="en-US" sz="1400" dirty="0" err="1">
                <a:solidFill>
                  <a:srgbClr val="242424"/>
                </a:solidFill>
              </a:rPr>
              <a:t>min_samples_split</a:t>
            </a:r>
            <a:r>
              <a:rPr lang="en-US" sz="1400" dirty="0">
                <a:solidFill>
                  <a:srgbClr val="242424"/>
                </a:solidFill>
              </a:rPr>
              <a:t>, </a:t>
            </a:r>
            <a:r>
              <a:rPr lang="en-US" sz="1400" dirty="0" err="1">
                <a:solidFill>
                  <a:srgbClr val="242424"/>
                </a:solidFill>
              </a:rPr>
              <a:t>min_samples_leaf</a:t>
            </a:r>
            <a:r>
              <a:rPr lang="en-US" sz="1400" dirty="0">
                <a:solidFill>
                  <a:srgbClr val="242424"/>
                </a:solidFill>
              </a:rPr>
              <a:t>, max features</a:t>
            </a:r>
          </a:p>
          <a:p>
            <a:pPr marL="0" indent="0">
              <a:buNone/>
            </a:pPr>
            <a:endParaRPr lang="en-US" sz="1400" dirty="0">
              <a:solidFill>
                <a:srgbClr val="242424"/>
              </a:solidFill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rgbClr val="242424"/>
                </a:solidFill>
              </a:rPr>
              <a:t>LightGBM</a:t>
            </a:r>
            <a:r>
              <a:rPr lang="en-US" sz="1400" dirty="0">
                <a:solidFill>
                  <a:srgbClr val="242424"/>
                </a:solidFill>
              </a:rPr>
              <a:t>:</a:t>
            </a:r>
          </a:p>
          <a:p>
            <a:pPr marL="0" indent="0">
              <a:buNone/>
            </a:pPr>
            <a:endParaRPr lang="en-US" sz="1400" dirty="0">
              <a:solidFill>
                <a:srgbClr val="242424"/>
              </a:solidFill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242424"/>
                </a:solidFill>
              </a:rPr>
              <a:t>n_estimators</a:t>
            </a:r>
            <a:r>
              <a:rPr lang="en-US" sz="1400" dirty="0">
                <a:solidFill>
                  <a:srgbClr val="242424"/>
                </a:solidFill>
              </a:rPr>
              <a:t>, </a:t>
            </a:r>
            <a:r>
              <a:rPr lang="en-US" sz="1400" dirty="0" err="1">
                <a:solidFill>
                  <a:srgbClr val="242424"/>
                </a:solidFill>
              </a:rPr>
              <a:t>learning_rate</a:t>
            </a:r>
            <a:r>
              <a:rPr lang="en-US" sz="1400" dirty="0">
                <a:solidFill>
                  <a:srgbClr val="242424"/>
                </a:solidFill>
              </a:rPr>
              <a:t>, </a:t>
            </a:r>
            <a:r>
              <a:rPr lang="en-US" sz="1400" dirty="0" err="1">
                <a:solidFill>
                  <a:srgbClr val="242424"/>
                </a:solidFill>
              </a:rPr>
              <a:t>num_leaves</a:t>
            </a:r>
            <a:r>
              <a:rPr lang="en-US" sz="1400" dirty="0">
                <a:solidFill>
                  <a:srgbClr val="242424"/>
                </a:solidFill>
              </a:rPr>
              <a:t>, </a:t>
            </a:r>
            <a:r>
              <a:rPr lang="en-US" sz="1400" dirty="0" err="1">
                <a:solidFill>
                  <a:srgbClr val="242424"/>
                </a:solidFill>
              </a:rPr>
              <a:t>max_depth</a:t>
            </a:r>
            <a:r>
              <a:rPr lang="en-US" sz="1400" dirty="0">
                <a:solidFill>
                  <a:srgbClr val="242424"/>
                </a:solidFill>
              </a:rPr>
              <a:t>, </a:t>
            </a:r>
            <a:r>
              <a:rPr lang="en-US" sz="1400" dirty="0" err="1">
                <a:solidFill>
                  <a:srgbClr val="242424"/>
                </a:solidFill>
              </a:rPr>
              <a:t>reg_alpha</a:t>
            </a:r>
            <a:r>
              <a:rPr lang="en-US" sz="1400" dirty="0">
                <a:solidFill>
                  <a:srgbClr val="242424"/>
                </a:solidFill>
              </a:rPr>
              <a:t>, reg lambda, </a:t>
            </a:r>
            <a:r>
              <a:rPr lang="en-US" sz="1400" dirty="0" err="1">
                <a:solidFill>
                  <a:srgbClr val="242424"/>
                </a:solidFill>
              </a:rPr>
              <a:t>colsample_bytree</a:t>
            </a:r>
            <a:r>
              <a:rPr lang="en-US" sz="1400" dirty="0">
                <a:solidFill>
                  <a:srgbClr val="242424"/>
                </a:solidFill>
              </a:rPr>
              <a:t>, subsample, min child samples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FBF4666-961C-43FD-BCD5-679EAD03506A}"/>
              </a:ext>
            </a:extLst>
          </p:cNvPr>
          <p:cNvSpPr txBox="1"/>
          <p:nvPr/>
        </p:nvSpPr>
        <p:spPr>
          <a:xfrm>
            <a:off x="800100" y="3858768"/>
            <a:ext cx="43799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Metrics: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F1-score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AUC-ROC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306098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34" name="Straight Connector 9233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6" name="Straight Connector 923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238" name="Rectangle 923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E62DAF3-FB9B-2EF6-F208-69A5E75D6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5. PIPELINE OVERVIEW</a:t>
            </a:r>
          </a:p>
        </p:txBody>
      </p:sp>
      <p:cxnSp>
        <p:nvCxnSpPr>
          <p:cNvPr id="9240" name="Straight Connector 923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1" descr="A diagram of a program&#10;&#10;Description automatically generated">
            <a:extLst>
              <a:ext uri="{FF2B5EF4-FFF2-40B4-BE49-F238E27FC236}">
                <a16:creationId xmlns:a16="http://schemas.microsoft.com/office/drawing/2014/main" id="{E8977781-FD51-8D65-81BB-FE6181749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2396" y="1360886"/>
            <a:ext cx="8049504" cy="452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8504CF-3704-FD27-EDDF-8A32279F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1300480"/>
            <a:ext cx="5231535" cy="130759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6. EVALUATING MODEL PERFORMANCE </a:t>
            </a:r>
            <a:br>
              <a:rPr lang="en-US" sz="4000" dirty="0"/>
            </a:br>
            <a:r>
              <a:rPr lang="en-US" sz="2800" dirty="0"/>
              <a:t>feature engineering impact</a:t>
            </a:r>
            <a:endParaRPr lang="pl-PL" sz="2800" dirty="0"/>
          </a:p>
        </p:txBody>
      </p:sp>
      <p:pic>
        <p:nvPicPr>
          <p:cNvPr id="11278" name="Picture 14">
            <a:extLst>
              <a:ext uri="{FF2B5EF4-FFF2-40B4-BE49-F238E27FC236}">
                <a16:creationId xmlns:a16="http://schemas.microsoft.com/office/drawing/2014/main" id="{1825332C-67CE-C79A-5A14-B99C2983A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35" y="3662045"/>
            <a:ext cx="4824000" cy="24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0" name="Picture 16">
            <a:extLst>
              <a:ext uri="{FF2B5EF4-FFF2-40B4-BE49-F238E27FC236}">
                <a16:creationId xmlns:a16="http://schemas.microsoft.com/office/drawing/2014/main" id="{ECB4472F-458E-BDEC-49A2-726F76B62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930" y="3662045"/>
            <a:ext cx="4824000" cy="24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2" name="Picture 18">
            <a:extLst>
              <a:ext uri="{FF2B5EF4-FFF2-40B4-BE49-F238E27FC236}">
                <a16:creationId xmlns:a16="http://schemas.microsoft.com/office/drawing/2014/main" id="{B8F489AE-0609-C4BB-2AFD-ACDBA5E4E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930" y="1015992"/>
            <a:ext cx="4824000" cy="24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734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4CA7C-582E-7376-EC11-5D14748D7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599D89-335B-43B4-4057-1A7644445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1300480"/>
            <a:ext cx="5231535" cy="130759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6. EVALUATING MODEL PERFORMANCE </a:t>
            </a:r>
            <a:br>
              <a:rPr lang="en-US" sz="4000" dirty="0"/>
            </a:br>
            <a:r>
              <a:rPr lang="en-US" sz="2800" dirty="0"/>
              <a:t>IMPACT OF DIMENSIONALITY REDUCTION</a:t>
            </a:r>
            <a:endParaRPr lang="pl-PL" sz="2800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F60F13D-6B8D-E8EA-6624-77662700E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930" y="1017000"/>
            <a:ext cx="4824000" cy="24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97AAE3C5-DCBC-0DA8-DE7A-6F1562D6A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930" y="3662045"/>
            <a:ext cx="4824000" cy="24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2D286E81-8D83-3CC1-AA54-C7D4E5B9F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35" y="3662045"/>
            <a:ext cx="4824000" cy="24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387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529DD-5C59-AFAA-6807-5D6567050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1C38C8-6BD2-7356-D4E9-1A98BEB0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1300480"/>
            <a:ext cx="5231535" cy="130759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6. EVALUATING MODEL PERFORMANCE </a:t>
            </a:r>
            <a:br>
              <a:rPr lang="en-US" sz="4000" dirty="0"/>
            </a:br>
            <a:r>
              <a:rPr lang="en-US" sz="2800" dirty="0"/>
              <a:t>impact of imputation methods</a:t>
            </a:r>
            <a:endParaRPr lang="pl-PL" sz="2800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D5FAE685-F50A-A9BA-DFA9-4F26A1D6F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930" y="1017000"/>
            <a:ext cx="4824000" cy="24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98AF6925-7745-DA58-A72C-5366746F3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930" y="3662045"/>
            <a:ext cx="4824000" cy="24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496A9BC1-8312-C72A-7589-CDC4698F6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35" y="3662045"/>
            <a:ext cx="4824000" cy="24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037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D9B3F-EE03-F4E4-DA82-D8EF4C15B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CB9224-110D-D710-AE2F-E45CC693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1300480"/>
            <a:ext cx="5231535" cy="130759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6. EVALUATING MODEL PERFORMANCE </a:t>
            </a:r>
            <a:br>
              <a:rPr lang="en-US" sz="4000" dirty="0"/>
            </a:br>
            <a:r>
              <a:rPr lang="en-US" sz="2800" dirty="0" err="1"/>
              <a:t>PERFORMANCE</a:t>
            </a:r>
            <a:r>
              <a:rPr lang="en-US" sz="2800" dirty="0"/>
              <a:t> OF best CLASSIFICATION MODELS</a:t>
            </a:r>
            <a:endParaRPr lang="pl-PL" sz="2800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C2CC8A0-EF30-F507-6087-A22185B0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208" y="3856480"/>
            <a:ext cx="5263636" cy="216000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A6FB1161-5A4A-90B4-3742-AB9A7499E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35" y="3856480"/>
            <a:ext cx="5263636" cy="2160000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3585A937-8722-388D-DA70-738BDD19B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208" y="1174356"/>
            <a:ext cx="526363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19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D9B3F-EE03-F4E4-DA82-D8EF4C15B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CB9224-110D-D710-AE2F-E45CC693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1300480"/>
            <a:ext cx="5231535" cy="130759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6. EVALUATING MODEL PERFORMANCE </a:t>
            </a:r>
            <a:br>
              <a:rPr lang="en-US" sz="4000" dirty="0"/>
            </a:br>
            <a:r>
              <a:rPr lang="en-US" sz="2800" dirty="0"/>
              <a:t>PARAMETERS OF best CLASSIFICATION MODELS</a:t>
            </a:r>
            <a:endParaRPr lang="pl-PL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346C0C-E449-4F56-0FEB-7145EB49D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5" y="3656349"/>
            <a:ext cx="3707592" cy="1187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3D0953-D2A2-E80E-9DFA-D689DA0BC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227" y="3148574"/>
            <a:ext cx="3707592" cy="22027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29E5CC-45B5-22FD-2932-9752E1B17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029" y="1876461"/>
            <a:ext cx="3919868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39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692049-7054-CF18-A197-6F0F68168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6. EVALUATING MODEL PERFORMANCE</a:t>
            </a:r>
            <a:endParaRPr lang="pl-PL" dirty="0"/>
          </a:p>
        </p:txBody>
      </p:sp>
      <p:pic>
        <p:nvPicPr>
          <p:cNvPr id="5" name="Obraz 4" descr="Obraz zawierający zrzut ekranu, tekst, astronomi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3FFF8E17-5540-569A-EAA5-F7BA7372E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260917"/>
            <a:ext cx="4896830" cy="2720461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BF974DA9-62F3-0BDD-C5DD-EDC7BFBF446C}"/>
              </a:ext>
            </a:extLst>
          </p:cNvPr>
          <p:cNvSpPr txBox="1"/>
          <p:nvPr/>
        </p:nvSpPr>
        <p:spPr>
          <a:xfrm>
            <a:off x="2691311" y="2063204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72B2FF1-A5CF-E509-88D7-FC45B90CA64E}"/>
              </a:ext>
            </a:extLst>
          </p:cNvPr>
          <p:cNvSpPr txBox="1"/>
          <p:nvPr/>
        </p:nvSpPr>
        <p:spPr>
          <a:xfrm>
            <a:off x="1235239" y="5162510"/>
            <a:ext cx="257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best SVM:</a:t>
            </a:r>
          </a:p>
          <a:p>
            <a:r>
              <a:rPr lang="en-US" dirty="0"/>
              <a:t>Accuracy: 87.7%, </a:t>
            </a:r>
          </a:p>
          <a:p>
            <a:r>
              <a:rPr lang="en-US" dirty="0"/>
              <a:t>Precision: 87.5% </a:t>
            </a:r>
          </a:p>
          <a:p>
            <a:endParaRPr lang="pl-PL" dirty="0"/>
          </a:p>
        </p:txBody>
      </p:sp>
      <p:pic>
        <p:nvPicPr>
          <p:cNvPr id="9" name="Obraz 8" descr="Obraz zawierający zrzut ekranu, tekst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A4CB4F0E-E7E0-2938-5E1D-21E48B04A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787" y="2247870"/>
            <a:ext cx="4898880" cy="2721600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2A9061E0-BF9E-5A47-D9DD-FD2E1DF6D4A9}"/>
              </a:ext>
            </a:extLst>
          </p:cNvPr>
          <p:cNvSpPr txBox="1"/>
          <p:nvPr/>
        </p:nvSpPr>
        <p:spPr>
          <a:xfrm>
            <a:off x="8386283" y="2063204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Precision</a:t>
            </a:r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D517B13A-CC2F-EE28-AD10-F721B007ECFB}"/>
              </a:ext>
            </a:extLst>
          </p:cNvPr>
          <p:cNvSpPr txBox="1"/>
          <p:nvPr/>
        </p:nvSpPr>
        <p:spPr>
          <a:xfrm>
            <a:off x="4408105" y="5439508"/>
            <a:ext cx="5382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hlinkClick r:id="rId4"/>
              </a:rPr>
              <a:t>https://archive.ics.uci.edu/dataset/45/heart+disease</a:t>
            </a:r>
            <a:endParaRPr lang="en-US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2933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85184E4-C93A-4E34-8365-1886AAC5D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4A15A87-3EA0-BD55-085A-452F4C56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4762"/>
            <a:ext cx="3623818" cy="4559890"/>
          </a:xfrm>
        </p:spPr>
        <p:txBody>
          <a:bodyPr>
            <a:normAutofit/>
          </a:bodyPr>
          <a:lstStyle/>
          <a:p>
            <a:r>
              <a:rPr lang="en-US" dirty="0"/>
              <a:t>1. Introduction</a:t>
            </a:r>
            <a:endParaRPr lang="pl-PL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B0D40B-37F7-4F1F-B956-AFC12066A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972" y="723901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655B02E-50F5-EA73-65C0-4A2C0C5AD3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062748"/>
              </p:ext>
            </p:extLst>
          </p:nvPr>
        </p:nvGraphicFramePr>
        <p:xfrm>
          <a:off x="5715000" y="723900"/>
          <a:ext cx="5715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723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F5E499-09C8-C5C0-FAD2-7082BD743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UCI – HEART DISEASE DATASET</a:t>
            </a:r>
            <a:endParaRPr lang="pl-PL" dirty="0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C251549C-4F33-67AC-4BC8-6744C01310F0}"/>
              </a:ext>
            </a:extLst>
          </p:cNvPr>
          <p:cNvSpPr txBox="1"/>
          <p:nvPr/>
        </p:nvSpPr>
        <p:spPr>
          <a:xfrm>
            <a:off x="700635" y="1739671"/>
            <a:ext cx="501436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UCI Heart Disease dataset from the UCI Machine Learning Repository</a:t>
            </a:r>
          </a:p>
          <a:p>
            <a:r>
              <a:rPr lang="en-US" dirty="0"/>
              <a:t>Combines data from </a:t>
            </a:r>
            <a:r>
              <a:rPr lang="en-US" b="1" dirty="0"/>
              <a:t>Cleveland</a:t>
            </a:r>
            <a:r>
              <a:rPr lang="en-US" dirty="0"/>
              <a:t>, </a:t>
            </a:r>
            <a:r>
              <a:rPr lang="en-US" b="1" dirty="0"/>
              <a:t>Hungary</a:t>
            </a:r>
            <a:r>
              <a:rPr lang="en-US" dirty="0"/>
              <a:t>, </a:t>
            </a:r>
            <a:r>
              <a:rPr lang="en-US" b="1" dirty="0"/>
              <a:t>Switzerland</a:t>
            </a:r>
            <a:r>
              <a:rPr lang="en-US" dirty="0"/>
              <a:t>, and </a:t>
            </a:r>
            <a:r>
              <a:rPr lang="en-US" b="1" dirty="0"/>
              <a:t>VA Long Beach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Focus on 13 key features related to heart disease to predict target feature</a:t>
            </a:r>
          </a:p>
        </p:txBody>
      </p:sp>
      <p:graphicFrame>
        <p:nvGraphicFramePr>
          <p:cNvPr id="41" name="Symbol zastępczy zawartości 3">
            <a:extLst>
              <a:ext uri="{FF2B5EF4-FFF2-40B4-BE49-F238E27FC236}">
                <a16:creationId xmlns:a16="http://schemas.microsoft.com/office/drawing/2014/main" id="{6C673A27-6027-70BB-B32A-C47AEFC0E7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802486"/>
              </p:ext>
            </p:extLst>
          </p:nvPr>
        </p:nvGraphicFramePr>
        <p:xfrm>
          <a:off x="6294120" y="1568196"/>
          <a:ext cx="5340096" cy="451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4" name="pole tekstowe 43">
            <a:extLst>
              <a:ext uri="{FF2B5EF4-FFF2-40B4-BE49-F238E27FC236}">
                <a16:creationId xmlns:a16="http://schemas.microsoft.com/office/drawing/2014/main" id="{7E5F5240-2A39-CF39-8311-C18E3E5B6EDB}"/>
              </a:ext>
            </a:extLst>
          </p:cNvPr>
          <p:cNvSpPr txBox="1"/>
          <p:nvPr/>
        </p:nvSpPr>
        <p:spPr>
          <a:xfrm>
            <a:off x="700635" y="4101626"/>
            <a:ext cx="51413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Target:</a:t>
            </a:r>
          </a:p>
          <a:p>
            <a:r>
              <a:rPr lang="en-US" dirty="0"/>
              <a:t>Originally ranged from 0 (no disease) to 4 (severe).</a:t>
            </a:r>
            <a:br>
              <a:rPr lang="en-US" dirty="0"/>
            </a:br>
            <a:r>
              <a:rPr lang="en-US" dirty="0"/>
              <a:t>Transformed into binary: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 (no disease)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(</a:t>
            </a:r>
            <a:r>
              <a:rPr lang="pl-PL" dirty="0" err="1"/>
              <a:t>Heart</a:t>
            </a:r>
            <a:r>
              <a:rPr lang="pl-PL" dirty="0"/>
              <a:t> </a:t>
            </a:r>
            <a:r>
              <a:rPr lang="pl-PL" dirty="0" err="1"/>
              <a:t>disease</a:t>
            </a:r>
            <a:r>
              <a:rPr lang="pl-PL" dirty="0"/>
              <a:t> </a:t>
            </a:r>
            <a:r>
              <a:rPr lang="pl-PL" dirty="0" err="1"/>
              <a:t>present</a:t>
            </a:r>
            <a:r>
              <a:rPr lang="en-US" dirty="0"/>
              <a:t>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6863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5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5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FB40B21-01DE-44F2-F317-9C03290F2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UCI – HEART DISEASE DATASET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" descr="A graph of missing value bar&#10;&#10;Description automatically generated">
            <a:extLst>
              <a:ext uri="{FF2B5EF4-FFF2-40B4-BE49-F238E27FC236}">
                <a16:creationId xmlns:a16="http://schemas.microsoft.com/office/drawing/2014/main" id="{3CF1E592-5DE8-9179-0B49-401EB103D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958342"/>
            <a:ext cx="7353299" cy="2941317"/>
          </a:xfrm>
          <a:prstGeom prst="rect">
            <a:avLst/>
          </a:prstGeom>
        </p:spPr>
      </p:pic>
      <p:sp>
        <p:nvSpPr>
          <p:cNvPr id="17" name="pole tekstowe 16">
            <a:extLst>
              <a:ext uri="{FF2B5EF4-FFF2-40B4-BE49-F238E27FC236}">
                <a16:creationId xmlns:a16="http://schemas.microsoft.com/office/drawing/2014/main" id="{D5A79AD3-1430-7A7E-B28D-F77FF7477D64}"/>
              </a:ext>
            </a:extLst>
          </p:cNvPr>
          <p:cNvSpPr txBox="1"/>
          <p:nvPr/>
        </p:nvSpPr>
        <p:spPr>
          <a:xfrm>
            <a:off x="685801" y="3276968"/>
            <a:ext cx="30760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ca, </a:t>
            </a:r>
            <a:r>
              <a:rPr lang="en-US" b="1" dirty="0" err="1"/>
              <a:t>thal</a:t>
            </a:r>
            <a:r>
              <a:rPr lang="en-US" dirty="0"/>
              <a:t> - high number of missing values</a:t>
            </a:r>
          </a:p>
          <a:p>
            <a:endParaRPr lang="en-US" dirty="0"/>
          </a:p>
          <a:p>
            <a:r>
              <a:rPr lang="en-US" b="1" dirty="0"/>
              <a:t>slope</a:t>
            </a:r>
            <a:r>
              <a:rPr lang="en-US" dirty="0"/>
              <a:t>, </a:t>
            </a:r>
            <a:r>
              <a:rPr lang="en-US" b="1" dirty="0" err="1"/>
              <a:t>chol</a:t>
            </a:r>
            <a:r>
              <a:rPr lang="en-US" dirty="0"/>
              <a:t> - </a:t>
            </a:r>
            <a:r>
              <a:rPr lang="pl-PL" dirty="0" err="1"/>
              <a:t>moderate</a:t>
            </a:r>
            <a:r>
              <a:rPr lang="pl-PL" dirty="0"/>
              <a:t> </a:t>
            </a:r>
            <a:r>
              <a:rPr lang="pl-PL" dirty="0" err="1"/>
              <a:t>missingness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820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F8ED86D-C98A-6075-126B-E90AEA2F6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r>
              <a:rPr lang="en-US" sz="3600"/>
              <a:t>correlations</a:t>
            </a:r>
            <a:endParaRPr lang="pl-PL" sz="36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9C266D0-7F3E-C27A-E422-4EB4D684D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196683"/>
            <a:ext cx="5052314" cy="3767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Strong feature correlations:</a:t>
            </a:r>
          </a:p>
          <a:p>
            <a:r>
              <a:rPr lang="en-US" dirty="0"/>
              <a:t>age vs </a:t>
            </a:r>
            <a:r>
              <a:rPr lang="en-US" dirty="0" err="1"/>
              <a:t>thalach</a:t>
            </a:r>
            <a:r>
              <a:rPr lang="en-US" dirty="0"/>
              <a:t> (max. heart rate during ex.) </a:t>
            </a:r>
          </a:p>
          <a:p>
            <a:r>
              <a:rPr lang="en-US" dirty="0" err="1"/>
              <a:t>oldpeak</a:t>
            </a:r>
            <a:r>
              <a:rPr lang="en-US" dirty="0"/>
              <a:t> (ST depression during ex.) vs. </a:t>
            </a:r>
            <a:r>
              <a:rPr lang="en-US" dirty="0" err="1"/>
              <a:t>exang</a:t>
            </a:r>
            <a:r>
              <a:rPr lang="en-US" dirty="0"/>
              <a:t> (Ex. induced angina)</a:t>
            </a:r>
          </a:p>
          <a:p>
            <a:r>
              <a:rPr lang="en-US" dirty="0" err="1"/>
              <a:t>thalach</a:t>
            </a:r>
            <a:r>
              <a:rPr lang="en-US" dirty="0"/>
              <a:t> vs. cp. (chest pain type)</a:t>
            </a:r>
          </a:p>
          <a:p>
            <a:r>
              <a:rPr lang="en-US" dirty="0" err="1"/>
              <a:t>thalach</a:t>
            </a:r>
            <a:r>
              <a:rPr lang="en-US" dirty="0"/>
              <a:t> vs. </a:t>
            </a:r>
            <a:r>
              <a:rPr lang="en-US" dirty="0" err="1"/>
              <a:t>exang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D71E2F53-C8C3-6412-0B2D-F65BA4067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402" y="2201890"/>
            <a:ext cx="5731510" cy="382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6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DD75D0-3ACA-ADBB-0362-86FBDC71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 with target</a:t>
            </a:r>
            <a:endParaRPr lang="pl-PL" dirty="0"/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07BB1FDF-B966-26ED-6BCA-F491EF27F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068" y="2046605"/>
            <a:ext cx="5614888" cy="3740150"/>
          </a:xfrm>
        </p:spPr>
      </p:pic>
      <p:pic>
        <p:nvPicPr>
          <p:cNvPr id="9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4E63311A-0AF9-F3F9-494A-7520C9ECD2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99"/>
          <a:stretch/>
        </p:blipFill>
        <p:spPr>
          <a:xfrm>
            <a:off x="5987957" y="2046606"/>
            <a:ext cx="5731510" cy="394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7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B03FF3E-EF0F-B1C9-1EEF-0E77DF06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388102" cy="39772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3. Preprocessing - Feature Engineering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pole tekstowe 33">
            <a:extLst>
              <a:ext uri="{FF2B5EF4-FFF2-40B4-BE49-F238E27FC236}">
                <a16:creationId xmlns:a16="http://schemas.microsoft.com/office/drawing/2014/main" id="{F795985F-F2C3-FC62-2EAD-D5F7A0357B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7149200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pole tekstowe 21">
            <a:extLst>
              <a:ext uri="{FF2B5EF4-FFF2-40B4-BE49-F238E27FC236}">
                <a16:creationId xmlns:a16="http://schemas.microsoft.com/office/drawing/2014/main" id="{CAE23191-567A-FF61-B546-45442A659820}"/>
              </a:ext>
            </a:extLst>
          </p:cNvPr>
          <p:cNvSpPr txBox="1"/>
          <p:nvPr/>
        </p:nvSpPr>
        <p:spPr>
          <a:xfrm>
            <a:off x="496062" y="2782669"/>
            <a:ext cx="51000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Framingham Score</a:t>
            </a:r>
            <a:r>
              <a:rPr lang="en-US" dirty="0"/>
              <a:t>: Combines age, sex, cholesterol, blood pressure, and blood sugar </a:t>
            </a:r>
          </a:p>
          <a:p>
            <a:r>
              <a:rPr lang="en-US" dirty="0"/>
              <a:t>Captures </a:t>
            </a:r>
            <a:r>
              <a:rPr lang="en-US" b="1" dirty="0"/>
              <a:t>non-linear</a:t>
            </a:r>
            <a:r>
              <a:rPr lang="en-US" dirty="0"/>
              <a:t> effects of age on heart risk</a:t>
            </a:r>
            <a:endParaRPr lang="pl-PL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814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AD7E7A-F6BD-CFC3-771E-4AE965A80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 strategies</a:t>
            </a:r>
            <a:endParaRPr lang="pl-PL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B2FDB96E-DE06-C95B-9F3A-C7EA4E162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044" y="2441575"/>
            <a:ext cx="5731510" cy="197485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20D11E6F-D83B-70E8-6974-AE42B4ADB4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0100" y="1989234"/>
            <a:ext cx="3018455" cy="2738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600" dirty="0"/>
              <a:t>For numerical features </a:t>
            </a:r>
            <a:r>
              <a:rPr lang="en-US" sz="1600" b="1" dirty="0"/>
              <a:t>we used</a:t>
            </a:r>
            <a:r>
              <a:rPr lang="en-US" sz="1600" dirty="0"/>
              <a:t>:</a:t>
            </a:r>
          </a:p>
          <a:p>
            <a:r>
              <a:rPr lang="en-US" sz="1600" b="1" dirty="0"/>
              <a:t>Mean/median</a:t>
            </a:r>
          </a:p>
          <a:p>
            <a:r>
              <a:rPr lang="en-US" sz="1600" b="1" dirty="0" err="1"/>
              <a:t>Knn</a:t>
            </a:r>
            <a:r>
              <a:rPr lang="en-US" sz="1600" b="1" dirty="0"/>
              <a:t> imputation</a:t>
            </a:r>
          </a:p>
          <a:p>
            <a:r>
              <a:rPr lang="en-US" sz="1600" b="1" dirty="0"/>
              <a:t>Mice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For categorical features we used:</a:t>
            </a:r>
          </a:p>
          <a:p>
            <a:r>
              <a:rPr lang="en-US" sz="1600" b="1" dirty="0"/>
              <a:t>Mode imputation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555309C1-E50E-2C64-AF2B-10DAE002770D}"/>
              </a:ext>
            </a:extLst>
          </p:cNvPr>
          <p:cNvSpPr txBox="1"/>
          <p:nvPr/>
        </p:nvSpPr>
        <p:spPr>
          <a:xfrm>
            <a:off x="800100" y="5433627"/>
            <a:ext cx="728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Early mistake: fitting on full dataset, which lead to artificially high scores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2076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8A77B71-410E-4D23-06F4-F7F3BD02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672" y="909638"/>
            <a:ext cx="5848694" cy="1318062"/>
          </a:xfrm>
        </p:spPr>
        <p:txBody>
          <a:bodyPr>
            <a:normAutofit/>
          </a:bodyPr>
          <a:lstStyle/>
          <a:p>
            <a:r>
              <a:rPr lang="en-US" dirty="0"/>
              <a:t>Scaling and encoding</a:t>
            </a:r>
            <a:endParaRPr lang="pl-PL" dirty="0"/>
          </a:p>
        </p:txBody>
      </p:sp>
      <p:pic>
        <p:nvPicPr>
          <p:cNvPr id="5" name="Picture 1" descr="A diagram of a data flow&#10;&#10;Description automatically generated">
            <a:extLst>
              <a:ext uri="{FF2B5EF4-FFF2-40B4-BE49-F238E27FC236}">
                <a16:creationId xmlns:a16="http://schemas.microsoft.com/office/drawing/2014/main" id="{EADC5137-3AE6-EFD4-D2B7-12CB2D9AA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1" y="1323776"/>
            <a:ext cx="4455010" cy="424339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80661" y="723900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C2EC49-F72D-C6F6-700C-DE2FDB5A8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672" y="2276474"/>
            <a:ext cx="5848694" cy="388502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l-PL" sz="1700" dirty="0"/>
              <a:t>Data </a:t>
            </a:r>
            <a:r>
              <a:rPr lang="pl-PL" sz="1700" dirty="0" err="1"/>
              <a:t>Transformation</a:t>
            </a:r>
            <a:r>
              <a:rPr lang="en-US" sz="1700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700" dirty="0"/>
              <a:t>Critical for scale-sensitive </a:t>
            </a:r>
            <a:r>
              <a:rPr lang="en-US" sz="1700" dirty="0" err="1"/>
              <a:t>alghoritms</a:t>
            </a:r>
            <a:r>
              <a:rPr lang="en-US" sz="1700" dirty="0"/>
              <a:t> (e.g. SVM)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700" dirty="0"/>
          </a:p>
          <a:p>
            <a:pPr marL="0" indent="0">
              <a:lnSpc>
                <a:spcPct val="100000"/>
              </a:lnSpc>
              <a:buNone/>
            </a:pPr>
            <a:r>
              <a:rPr lang="pl-PL" sz="1700" dirty="0" err="1"/>
              <a:t>Categorical</a:t>
            </a:r>
            <a:r>
              <a:rPr lang="pl-PL" sz="1700" dirty="0"/>
              <a:t> </a:t>
            </a:r>
            <a:r>
              <a:rPr lang="pl-PL" sz="1700" dirty="0" err="1"/>
              <a:t>features</a:t>
            </a:r>
            <a:r>
              <a:rPr lang="en-US" sz="1700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l-PL" sz="1700" dirty="0"/>
              <a:t>One-Hot </a:t>
            </a:r>
            <a:r>
              <a:rPr lang="pl-PL" sz="1700" dirty="0" err="1"/>
              <a:t>Encoding</a:t>
            </a:r>
            <a:r>
              <a:rPr lang="en-US" sz="1700" dirty="0"/>
              <a:t> for </a:t>
            </a:r>
            <a:r>
              <a:rPr lang="en-US" sz="1700" b="1" dirty="0"/>
              <a:t>cp, </a:t>
            </a:r>
            <a:r>
              <a:rPr lang="en-US" sz="1700" b="1" dirty="0" err="1"/>
              <a:t>thal</a:t>
            </a:r>
            <a:r>
              <a:rPr lang="en-US" sz="1700" b="1" dirty="0"/>
              <a:t>, sex, dataset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700" dirty="0"/>
          </a:p>
          <a:p>
            <a:pPr marL="0" indent="0">
              <a:lnSpc>
                <a:spcPct val="100000"/>
              </a:lnSpc>
              <a:buNone/>
            </a:pPr>
            <a:r>
              <a:rPr lang="pl-PL" sz="1700" dirty="0" err="1"/>
              <a:t>Numerical</a:t>
            </a:r>
            <a:r>
              <a:rPr lang="pl-PL" sz="1700" dirty="0"/>
              <a:t> </a:t>
            </a:r>
            <a:r>
              <a:rPr lang="pl-PL" sz="1700" dirty="0" err="1"/>
              <a:t>features</a:t>
            </a:r>
            <a:r>
              <a:rPr lang="en-US" sz="1700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l-PL" sz="1700" dirty="0"/>
              <a:t>Power </a:t>
            </a:r>
            <a:r>
              <a:rPr lang="pl-PL" sz="1700" dirty="0" err="1"/>
              <a:t>Transformation</a:t>
            </a:r>
            <a:r>
              <a:rPr lang="pl-PL" sz="1700" dirty="0"/>
              <a:t> (</a:t>
            </a:r>
            <a:r>
              <a:rPr lang="pl-PL" sz="1700" dirty="0" err="1"/>
              <a:t>Yeo</a:t>
            </a:r>
            <a:r>
              <a:rPr lang="pl-PL" sz="1700" dirty="0"/>
              <a:t>-Johnson)</a:t>
            </a:r>
            <a:r>
              <a:rPr lang="en-US" sz="1700" dirty="0"/>
              <a:t> </a:t>
            </a:r>
            <a:r>
              <a:rPr lang="en-US" sz="1700" b="1" dirty="0"/>
              <a:t>applied to </a:t>
            </a:r>
            <a:r>
              <a:rPr lang="en-US" sz="1700" b="1" dirty="0" err="1"/>
              <a:t>oldpeak</a:t>
            </a:r>
            <a:r>
              <a:rPr lang="en-US" sz="1700" b="1" dirty="0"/>
              <a:t>, </a:t>
            </a:r>
            <a:r>
              <a:rPr lang="en-US" sz="1700" b="1" dirty="0" err="1"/>
              <a:t>trestbps</a:t>
            </a:r>
            <a:r>
              <a:rPr lang="en-US" sz="1700" b="1" dirty="0"/>
              <a:t>, and feature engineered features.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700" dirty="0" err="1"/>
              <a:t>Standarization</a:t>
            </a:r>
            <a:r>
              <a:rPr lang="en-US" sz="1700" dirty="0"/>
              <a:t> : </a:t>
            </a:r>
            <a:r>
              <a:rPr lang="en-US" sz="1700" b="1" dirty="0"/>
              <a:t>all features</a:t>
            </a:r>
          </a:p>
        </p:txBody>
      </p:sp>
    </p:spTree>
    <p:extLst>
      <p:ext uri="{BB962C8B-B14F-4D97-AF65-F5344CB8AC3E}">
        <p14:creationId xmlns:p14="http://schemas.microsoft.com/office/powerpoint/2010/main" val="311452933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756</Words>
  <Application>Microsoft Macintosh PowerPoint</Application>
  <PresentationFormat>Widescreen</PresentationFormat>
  <Paragraphs>133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Calisto MT</vt:lpstr>
      <vt:lpstr>ui-sans-serif</vt:lpstr>
      <vt:lpstr>Univers Condensed</vt:lpstr>
      <vt:lpstr>ChronicleVTI</vt:lpstr>
      <vt:lpstr>Diagnosis of coronary artery disease</vt:lpstr>
      <vt:lpstr>1. Introduction</vt:lpstr>
      <vt:lpstr>2. UCI – HEART DISEASE DATASET</vt:lpstr>
      <vt:lpstr>UCI – HEART DISEASE DATASET</vt:lpstr>
      <vt:lpstr>correlations</vt:lpstr>
      <vt:lpstr>Correlations with target</vt:lpstr>
      <vt:lpstr>3. Preprocessing - Feature Engineering</vt:lpstr>
      <vt:lpstr>Imputation strategies</vt:lpstr>
      <vt:lpstr>Scaling and encoding</vt:lpstr>
      <vt:lpstr>Dimensionality reduction - PCA</vt:lpstr>
      <vt:lpstr>Dimensionality reduction - PCA</vt:lpstr>
      <vt:lpstr>4. BUILDING AND TUNING PREDICTIVE MODELS</vt:lpstr>
      <vt:lpstr>5. PIPELINE OVERVIEW</vt:lpstr>
      <vt:lpstr>6. EVALUATING MODEL PERFORMANCE  feature engineering impact</vt:lpstr>
      <vt:lpstr>6. EVALUATING MODEL PERFORMANCE  IMPACT OF DIMENSIONALITY REDUCTION</vt:lpstr>
      <vt:lpstr>6. EVALUATING MODEL PERFORMANCE  impact of imputation methods</vt:lpstr>
      <vt:lpstr>6. EVALUATING MODEL PERFORMANCE  PERFORMANCE OF best CLASSIFICATION MODELS</vt:lpstr>
      <vt:lpstr>6. EVALUATING MODEL PERFORMANCE  PARAMETERS OF best CLASSIFICATION MODELS</vt:lpstr>
      <vt:lpstr>6. EVALUATING MODEL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Diagnosis of coronary artery disease</dc:title>
  <dc:creator>Mikołaj Pniak</dc:creator>
  <cp:lastModifiedBy>Kacper Kozik</cp:lastModifiedBy>
  <cp:revision>13</cp:revision>
  <dcterms:created xsi:type="dcterms:W3CDTF">2025-06-02T09:16:50Z</dcterms:created>
  <dcterms:modified xsi:type="dcterms:W3CDTF">2025-06-07T11:57:20Z</dcterms:modified>
</cp:coreProperties>
</file>