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0A74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2CD484-15DB-EA93-F4F7-49148141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6F7354-52E0-B7FD-5694-04D7E7F20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8F162A-34DF-DC6E-0042-FD088E26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7788AA-0DEE-2CD8-BE9B-96B3A58A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91FA72-CCB2-1785-AF7E-057F873C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98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697EC1-7A3E-F1B7-78A2-E89C9388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4911722-F667-DE47-4843-621C6A4F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D240E4-6D97-2D37-4303-4399A13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E90CA05-1248-8BC6-4516-DA65E0C1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FBA4DC-2F9F-5656-DDF9-2C9189B8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59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466373F-FD7B-5DB9-FFF3-B4431CBD0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E5EC662-31D8-C6FA-88F1-7EC66A95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7D8357-5EFC-4555-BBCA-C90CF78F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BB5F44D-BC81-3416-2784-1ACF8B2C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3FC516-7219-1110-F994-D69180DB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003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9A36C-3209-7059-49F6-D9AADE66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C0A4ED-A8B5-192A-A324-A2CC3E2C2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201F80-1310-2DB7-3E9A-954BA25E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569606-A0CC-2C04-265F-825204E9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367807-4041-D84A-B4CF-58F551DF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35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62735B-40D2-40DB-2924-6AA7FA37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39257E-6426-95CC-E4F4-5B108FADB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D02A6D-4AC8-D25A-2B0B-2456162D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A742D8A-3264-F311-2A40-F405EEC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ACBEBA-AFEC-7B64-57F2-AC3CA79D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79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99414A-E4D4-1CD2-019E-19B53A9F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493FDA-C3EE-C5C2-DB13-3A36525FD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31C8994-4FB7-0CD8-7F0F-61A3AEC9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BCBD967-89D9-820A-BA19-61A6BCC0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20E3B1-87F0-DAA4-11E8-5236E18B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12B10BD-1149-3A74-BD40-F13898DE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11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7B153C-2883-57A2-941D-2266F910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77CB826-065A-0B8A-B9FE-D2C9051F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0011E2-97F8-826D-8B7E-6A51D83CF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68B8F4B-AD9C-3185-4DF2-01557BAC6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EF296F1-0A12-AE11-4C50-E5D69A5E8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0CC8645-CBBC-58C3-09F2-C21BED16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200D818-1A47-F3FC-D485-156DD280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AA90BA8-9337-F58B-1CD2-E7412B67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21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6B7192-D23D-9ABB-11F5-D11C9581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81A20A1-50FA-A4F2-F413-DC114C27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D5CB7E0-9144-D349-4290-5921C033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2AF1FB-3ACF-4FD0-B68A-23D53709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534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2DF0447-1821-BED5-8BD5-FD1F1374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358AE8B-AF42-F098-B8B2-4CC6D7AF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8BB78A4-E043-BEB0-2C95-C8B364E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276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9CEB93-92BB-B1CE-952C-06584F52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CFFB82-C844-E372-6F54-F72A6624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CB42E1B-E6D6-AAAF-84B8-CF2985FA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675069-D3F0-CBFD-1FB6-DB734DE2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DA8BA64-2A2A-FA04-2C80-BC3562E6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9AE154-90A8-25EC-608E-69612420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9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301999-FE0F-C934-0816-DCD2661A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8D12BF-06EB-5CB9-0280-9FA816240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8BBD449-0376-4335-53AD-73D7D5992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35CBD5D-BE9F-40A7-8610-03DD9F2C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247B770-4A8F-2C25-BB83-BFB2A075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122E71-E450-B3F5-93EB-652B216A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76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A259ECC-AD0D-CBBC-FDE2-3723C1FA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3DB0A4-5E64-3C13-659E-B95D6BC1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F1C479-EFEB-9988-0456-340BF78FC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2C84C-A70B-4A21-91F4-BF6D6E613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953491C-73E5-FCD4-71D7-9AF37CD75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EF1617-6E0E-B896-B43B-125899C28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D6C8-1D5B-4CE6-8269-EA21EAE24F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07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hilislam007/sales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E510A863-CC1D-826E-E780-B360F4EBB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612" y="868362"/>
            <a:ext cx="9807388" cy="1459900"/>
          </a:xfrm>
        </p:spPr>
        <p:txBody>
          <a:bodyPr>
            <a:normAutofit fontScale="90000"/>
          </a:bodyPr>
          <a:lstStyle/>
          <a:p>
            <a:r>
              <a:rPr lang="pl-PL" b="1" dirty="0">
                <a:solidFill>
                  <a:schemeClr val="bg1"/>
                </a:solidFill>
                <a:latin typeface="+mn-lt"/>
              </a:rPr>
              <a:t>Sales Data </a:t>
            </a:r>
            <a:r>
              <a:rPr lang="pl-PL" b="1" dirty="0" err="1">
                <a:solidFill>
                  <a:schemeClr val="bg1"/>
                </a:solidFill>
                <a:latin typeface="+mn-lt"/>
              </a:rPr>
              <a:t>Anlysis</a:t>
            </a:r>
            <a:r>
              <a:rPr lang="pl-PL" b="1" dirty="0">
                <a:solidFill>
                  <a:schemeClr val="bg1"/>
                </a:solidFill>
                <a:latin typeface="+mn-lt"/>
              </a:rPr>
              <a:t> – E-commerce (</a:t>
            </a:r>
            <a:r>
              <a:rPr lang="pl-PL" b="1" dirty="0" err="1">
                <a:solidFill>
                  <a:schemeClr val="bg1"/>
                </a:solidFill>
                <a:latin typeface="+mn-lt"/>
              </a:rPr>
              <a:t>Kaggle</a:t>
            </a:r>
            <a:r>
              <a:rPr lang="pl-PL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+mn-lt"/>
              </a:rPr>
              <a:t>dataset</a:t>
            </a:r>
            <a:r>
              <a:rPr lang="pl-PL" b="1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08BF9C6F-5902-5B30-F667-B3E450FBE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3600" dirty="0">
                <a:solidFill>
                  <a:schemeClr val="bg1"/>
                </a:solidFill>
              </a:rPr>
              <a:t>Kacper Grzeszyk</a:t>
            </a:r>
          </a:p>
        </p:txBody>
      </p:sp>
    </p:spTree>
    <p:extLst>
      <p:ext uri="{BB962C8B-B14F-4D97-AF65-F5344CB8AC3E}">
        <p14:creationId xmlns:p14="http://schemas.microsoft.com/office/powerpoint/2010/main" val="278670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686685-69B1-2C29-3525-0CD15D3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</a:rPr>
              <a:t>Podsumowanie , narzędzia , 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B08CEF-114E-A729-E8BF-C78C8BE8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 Narzędzia: </a:t>
            </a:r>
            <a:r>
              <a:rPr lang="pl-PL" dirty="0" err="1">
                <a:solidFill>
                  <a:schemeClr val="bg1"/>
                </a:solidFill>
              </a:rPr>
              <a:t>Python</a:t>
            </a:r>
            <a:r>
              <a:rPr lang="pl-PL" dirty="0">
                <a:solidFill>
                  <a:schemeClr val="bg1"/>
                </a:solidFill>
              </a:rPr>
              <a:t> , </a:t>
            </a:r>
            <a:r>
              <a:rPr lang="pl-PL" dirty="0" err="1">
                <a:solidFill>
                  <a:schemeClr val="bg1"/>
                </a:solidFill>
              </a:rPr>
              <a:t>Pandas,Seaborn,Matplotlib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Źródła: </a:t>
            </a:r>
            <a:r>
              <a:rPr lang="pl-PL" dirty="0">
                <a:hlinkClick r:id="rId2"/>
              </a:rPr>
              <a:t>https://www.kaggle.com/datasets/sahilislam007/sales-dataset</a:t>
            </a:r>
            <a:r>
              <a:rPr lang="pl-PL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419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AD6136-502E-C4F5-B3D4-03B3EEED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+mn-lt"/>
              </a:rPr>
              <a:t>Cel analizy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6A4A6-DDFE-0E4F-E35E-71F91D46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Głównym celem naszych badań jest wykrycie zależności sprzedaży e-commerce od czynników zewnętrznych istotnie wpływających na wyniki sprzedażowe. W celu zrozumienia potrzeb klientów  przeprowadzone zostały  analizy  które w jasny sposób  obrazują potrzeby zmian w celu lepszego dopasowania się do klienta.</a:t>
            </a:r>
          </a:p>
        </p:txBody>
      </p:sp>
    </p:spTree>
    <p:extLst>
      <p:ext uri="{BB962C8B-B14F-4D97-AF65-F5344CB8AC3E}">
        <p14:creationId xmlns:p14="http://schemas.microsoft.com/office/powerpoint/2010/main" val="280168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63FBBF-ABF5-9197-4A22-30FF2AA2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758" y="199919"/>
            <a:ext cx="4348523" cy="672220"/>
          </a:xfrm>
        </p:spPr>
        <p:txBody>
          <a:bodyPr>
            <a:noAutofit/>
          </a:bodyPr>
          <a:lstStyle/>
          <a:p>
            <a:r>
              <a:rPr lang="pl-PL" b="1" dirty="0">
                <a:solidFill>
                  <a:schemeClr val="bg1"/>
                </a:solidFill>
                <a:latin typeface="+mn-lt"/>
              </a:rPr>
              <a:t>Sprzedaż w czasie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06884AF-F0C0-04FA-3029-8245B40C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" y="872139"/>
            <a:ext cx="9220838" cy="446058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72849A62-C3E2-7F9F-70D1-0DF93C7532CB}"/>
              </a:ext>
            </a:extLst>
          </p:cNvPr>
          <p:cNvSpPr txBox="1"/>
          <p:nvPr/>
        </p:nvSpPr>
        <p:spPr>
          <a:xfrm>
            <a:off x="445674" y="5547872"/>
            <a:ext cx="1157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Sprzedaż w ciągu całego roku jest na podobnym poziomie , styczeń jest znacznie słabszym miesiącem może mieć to związek z świętami w grudniu podczas których ludzie dokonują najwięcej zakupów wiec ich potrzeby w styczniu są zaspokojone.</a:t>
            </a:r>
          </a:p>
        </p:txBody>
      </p:sp>
    </p:spTree>
    <p:extLst>
      <p:ext uri="{BB962C8B-B14F-4D97-AF65-F5344CB8AC3E}">
        <p14:creationId xmlns:p14="http://schemas.microsoft.com/office/powerpoint/2010/main" val="232230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E059008-21E7-A2FF-8072-A349393EB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989"/>
            <a:ext cx="9748766" cy="5570724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5F05B75E-83D9-AB1E-D37C-9C3227A74AB5}"/>
              </a:ext>
            </a:extLst>
          </p:cNvPr>
          <p:cNvSpPr txBox="1"/>
          <p:nvPr/>
        </p:nvSpPr>
        <p:spPr>
          <a:xfrm>
            <a:off x="222837" y="5555556"/>
            <a:ext cx="10404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Na podstawie wykresu można zauważyć, że największa sprzedaż elektroniki przypada na maj i grudzień, co może wynikać z okresów promocyjnych i zakupów świątecznych. Kategorie </a:t>
            </a:r>
            <a:r>
              <a:rPr lang="pl-PL" dirty="0" err="1">
                <a:solidFill>
                  <a:schemeClr val="bg1"/>
                </a:solidFill>
              </a:rPr>
              <a:t>Beauty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Clothing</a:t>
            </a:r>
            <a:r>
              <a:rPr lang="pl-PL" dirty="0">
                <a:solidFill>
                  <a:schemeClr val="bg1"/>
                </a:solidFill>
              </a:rPr>
              <a:t> mają dość stabilny poziom sprzedaży przez cały rok, z lekkimi wzrostami w lutym, marcu i październiku.</a:t>
            </a:r>
          </a:p>
        </p:txBody>
      </p:sp>
    </p:spTree>
    <p:extLst>
      <p:ext uri="{BB962C8B-B14F-4D97-AF65-F5344CB8AC3E}">
        <p14:creationId xmlns:p14="http://schemas.microsoft.com/office/powerpoint/2010/main" val="288073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0DEC42-4B54-05DF-86F9-F7494EFF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100" y="147637"/>
            <a:ext cx="3073400" cy="1325563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+mn-lt"/>
              </a:rPr>
              <a:t>Konsumenci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A88A3F5-EB2D-221B-E3A0-69DD13D08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73200"/>
            <a:ext cx="7179733" cy="5384800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4D64910-6F06-D380-BF4F-189D016910CB}"/>
              </a:ext>
            </a:extLst>
          </p:cNvPr>
          <p:cNvSpPr txBox="1"/>
          <p:nvPr/>
        </p:nvSpPr>
        <p:spPr>
          <a:xfrm>
            <a:off x="6929967" y="3429000"/>
            <a:ext cx="490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Główna grupą docelową sprzedaży każdej z kategorii produktów są osoby od ok 27 do 54 roku życia , to w ich kierunku powinny być kierowany marketing oraz ofert w celu maksymalizacji sprzedaży. Klienci w wieku 20-27 lat stanowią potencjalną grupę nowych klientów w którą powinien zostać skierowany marketing. Klienci po 55 roku życia stanowią mniej atrakcyjną grupę odbiorców naszych reklam , mogą one do nich nie docierać ze względu iż osoby starsze częściej preferują zakupy stacjonarne niż online.</a:t>
            </a:r>
          </a:p>
        </p:txBody>
      </p:sp>
    </p:spTree>
    <p:extLst>
      <p:ext uri="{BB962C8B-B14F-4D97-AF65-F5344CB8AC3E}">
        <p14:creationId xmlns:p14="http://schemas.microsoft.com/office/powerpoint/2010/main" val="325983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0880CCE3-FE81-6DCD-C8DF-306B9AA8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700"/>
            <a:ext cx="7975600" cy="59817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B562510-82E1-AC34-7383-4D5799080C1B}"/>
              </a:ext>
            </a:extLst>
          </p:cNvPr>
          <p:cNvSpPr txBox="1"/>
          <p:nvPr/>
        </p:nvSpPr>
        <p:spPr>
          <a:xfrm>
            <a:off x="7975600" y="1371600"/>
            <a:ext cx="378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Na podstawie wykresu można stwierdzić, że zarówno kobiety, jak i mężczyźni dokonują podobnej liczby transakcji we wszystkich kategoriach produktów, z niewielkimi różnicami. Kategoria </a:t>
            </a:r>
            <a:r>
              <a:rPr lang="pl-PL" dirty="0" err="1">
                <a:solidFill>
                  <a:schemeClr val="bg1"/>
                </a:solidFill>
              </a:rPr>
              <a:t>Clothing</a:t>
            </a:r>
            <a:r>
              <a:rPr lang="pl-PL" dirty="0">
                <a:solidFill>
                  <a:schemeClr val="bg1"/>
                </a:solidFill>
              </a:rPr>
              <a:t> cieszy się największą popularnością wśród obu płci, natomiast w kategorii </a:t>
            </a:r>
            <a:r>
              <a:rPr lang="pl-PL" dirty="0" err="1">
                <a:solidFill>
                  <a:schemeClr val="bg1"/>
                </a:solidFill>
              </a:rPr>
              <a:t>Beauty</a:t>
            </a:r>
            <a:r>
              <a:rPr lang="pl-PL" dirty="0">
                <a:solidFill>
                  <a:schemeClr val="bg1"/>
                </a:solidFill>
              </a:rPr>
              <a:t> kobiety wykazują nieco większą aktywność zakupową niż mężczyźni.</a:t>
            </a:r>
          </a:p>
        </p:txBody>
      </p:sp>
    </p:spTree>
    <p:extLst>
      <p:ext uri="{BB962C8B-B14F-4D97-AF65-F5344CB8AC3E}">
        <p14:creationId xmlns:p14="http://schemas.microsoft.com/office/powerpoint/2010/main" val="7977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6D8A61-4DC5-7C1A-C9DC-0D922848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300" y="84137"/>
            <a:ext cx="5295900" cy="1325563"/>
          </a:xfrm>
        </p:spPr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+mn-lt"/>
              </a:rPr>
              <a:t>Statystki sprzedaży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C6770C6-ACF5-B513-4471-3334540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409700"/>
            <a:ext cx="7010400" cy="52578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586AA6C-B045-27DB-52A3-151EAC5DBF2E}"/>
              </a:ext>
            </a:extLst>
          </p:cNvPr>
          <p:cNvSpPr txBox="1"/>
          <p:nvPr/>
        </p:nvSpPr>
        <p:spPr>
          <a:xfrm>
            <a:off x="7531100" y="2171700"/>
            <a:ext cx="4660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Najczęściej kupowanymi produktami są ubrania , niewiele mniej ma elektronika  , natomiast branża </a:t>
            </a:r>
            <a:r>
              <a:rPr lang="pl-PL" dirty="0" err="1">
                <a:solidFill>
                  <a:schemeClr val="bg1"/>
                </a:solidFill>
              </a:rPr>
              <a:t>beauty</a:t>
            </a:r>
            <a:r>
              <a:rPr lang="pl-PL" dirty="0">
                <a:solidFill>
                  <a:schemeClr val="bg1"/>
                </a:solidFill>
              </a:rPr>
              <a:t> ma zauważalnie mniejszy udział w sprzedaży . W celu zaspokojenia potrzeb klientów sektor </a:t>
            </a:r>
            <a:r>
              <a:rPr lang="pl-PL" dirty="0" err="1">
                <a:solidFill>
                  <a:schemeClr val="bg1"/>
                </a:solidFill>
              </a:rPr>
              <a:t>clothing</a:t>
            </a:r>
            <a:r>
              <a:rPr lang="pl-PL" dirty="0">
                <a:solidFill>
                  <a:schemeClr val="bg1"/>
                </a:solidFill>
              </a:rPr>
              <a:t> oraz </a:t>
            </a:r>
            <a:r>
              <a:rPr lang="pl-PL" dirty="0" err="1">
                <a:solidFill>
                  <a:schemeClr val="bg1"/>
                </a:solidFill>
              </a:rPr>
              <a:t>electornics</a:t>
            </a:r>
            <a:r>
              <a:rPr lang="pl-PL" dirty="0">
                <a:solidFill>
                  <a:schemeClr val="bg1"/>
                </a:solidFill>
              </a:rPr>
              <a:t> powinien być ciągle rozwijany by nie utracić klientów którzy  dokonują zakupów.</a:t>
            </a:r>
          </a:p>
        </p:txBody>
      </p:sp>
    </p:spTree>
    <p:extLst>
      <p:ext uri="{BB962C8B-B14F-4D97-AF65-F5344CB8AC3E}">
        <p14:creationId xmlns:p14="http://schemas.microsoft.com/office/powerpoint/2010/main" val="342704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9DD0B20-2933-9CCD-2C5A-EDC166C7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266700"/>
            <a:ext cx="7789333" cy="5842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D6FE4BE-F2AB-6F19-6DD7-605E3EA3228A}"/>
              </a:ext>
            </a:extLst>
          </p:cNvPr>
          <p:cNvSpPr txBox="1"/>
          <p:nvPr/>
        </p:nvSpPr>
        <p:spPr>
          <a:xfrm>
            <a:off x="8005232" y="1384300"/>
            <a:ext cx="38565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Największy udział wartości sprzedaży ma </a:t>
            </a:r>
            <a:r>
              <a:rPr lang="pl-PL" dirty="0" err="1">
                <a:solidFill>
                  <a:schemeClr val="bg1"/>
                </a:solidFill>
              </a:rPr>
              <a:t>electronics</a:t>
            </a:r>
            <a:r>
              <a:rPr lang="pl-PL" dirty="0">
                <a:solidFill>
                  <a:schemeClr val="bg1"/>
                </a:solidFill>
              </a:rPr>
              <a:t> niewiele mniejszy </a:t>
            </a:r>
            <a:r>
              <a:rPr lang="pl-PL" dirty="0" err="1">
                <a:solidFill>
                  <a:schemeClr val="bg1"/>
                </a:solidFill>
              </a:rPr>
              <a:t>clothing</a:t>
            </a:r>
            <a:r>
              <a:rPr lang="pl-PL" dirty="0">
                <a:solidFill>
                  <a:schemeClr val="bg1"/>
                </a:solidFill>
              </a:rPr>
              <a:t> , jednak mając na uwadze ilość sprzedanych towarów to </a:t>
            </a:r>
            <a:r>
              <a:rPr lang="pl-PL" dirty="0" err="1">
                <a:solidFill>
                  <a:schemeClr val="bg1"/>
                </a:solidFill>
              </a:rPr>
              <a:t>clothing</a:t>
            </a:r>
            <a:r>
              <a:rPr lang="pl-PL" dirty="0">
                <a:solidFill>
                  <a:schemeClr val="bg1"/>
                </a:solidFill>
              </a:rPr>
              <a:t> jest główną kategorią którą zamawiają  klienci , to ona powinna być rozwijana. Również branża </a:t>
            </a:r>
            <a:r>
              <a:rPr lang="pl-PL" dirty="0" err="1">
                <a:solidFill>
                  <a:schemeClr val="bg1"/>
                </a:solidFill>
              </a:rPr>
              <a:t>beauty</a:t>
            </a:r>
            <a:r>
              <a:rPr lang="pl-PL" dirty="0">
                <a:solidFill>
                  <a:schemeClr val="bg1"/>
                </a:solidFill>
              </a:rPr>
              <a:t> powinna zostać dofinansowana w celu lepszego marketingu by wyrównać sprzedaż tych kategorii.</a:t>
            </a:r>
          </a:p>
        </p:txBody>
      </p:sp>
    </p:spTree>
    <p:extLst>
      <p:ext uri="{BB962C8B-B14F-4D97-AF65-F5344CB8AC3E}">
        <p14:creationId xmlns:p14="http://schemas.microsoft.com/office/powerpoint/2010/main" val="752422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4C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3E812C-C834-C093-9FF4-0A6C13FA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>
                <a:solidFill>
                  <a:schemeClr val="bg1"/>
                </a:solidFill>
                <a:latin typeface="+mn-lt"/>
              </a:rPr>
              <a:t>Wniosek końcowy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8C82A6-A80E-A3B5-311D-99FD05CB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61" y="1498387"/>
            <a:ext cx="11771940" cy="513293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Na podstawie przeprowadzonych analiz można jednoznacznie stwierdzić, że sprzedaż w e-commerce wykazuje silną zależność od czynników takich jak wiek klientów oraz sezonowość zakupów. Główna grupa docelowa obejmuje osoby w wieku 27–54 lat, dlatego działania marketingowe oraz oferta produktowa powinny być dostosowane głównie do ich preferencji. Jednocześnie warto inwestować w kampanie skierowane do młodszych klientów (20–27 lat), którzy mogą stanowić przyszłościową grupę nabywców.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Analiza sprzedaży w podziale na miesiące ujawniła wyraźne wzrosty w maju i grudniu, szczególnie w kategorii elektroniki, co może wskazywać na wpływ promocji i zakupów świątecznych. Kategorie </a:t>
            </a:r>
            <a:r>
              <a:rPr lang="pl-PL" dirty="0" err="1">
                <a:solidFill>
                  <a:schemeClr val="bg1"/>
                </a:solidFill>
              </a:rPr>
              <a:t>beauty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clothing</a:t>
            </a:r>
            <a:r>
              <a:rPr lang="pl-PL" dirty="0">
                <a:solidFill>
                  <a:schemeClr val="bg1"/>
                </a:solidFill>
              </a:rPr>
              <a:t> wykazują większą stabilność sprzedaży w skali roku. Najczęściej kupowaną kategorią produktów jest odzież, zaraz za nią plasuje się elektronika, natomiast produkty z kategorii </a:t>
            </a:r>
            <a:r>
              <a:rPr lang="pl-PL" dirty="0" err="1">
                <a:solidFill>
                  <a:schemeClr val="bg1"/>
                </a:solidFill>
              </a:rPr>
              <a:t>beauty</a:t>
            </a:r>
            <a:r>
              <a:rPr lang="pl-PL" dirty="0">
                <a:solidFill>
                  <a:schemeClr val="bg1"/>
                </a:solidFill>
              </a:rPr>
              <a:t> mają mniejszy udział w sprzedaży. W związku z tym rekomenduje się dalszy rozwój kategorii </a:t>
            </a:r>
            <a:r>
              <a:rPr lang="pl-PL" dirty="0" err="1">
                <a:solidFill>
                  <a:schemeClr val="bg1"/>
                </a:solidFill>
              </a:rPr>
              <a:t>clothing</a:t>
            </a:r>
            <a:r>
              <a:rPr lang="pl-PL" dirty="0">
                <a:solidFill>
                  <a:schemeClr val="bg1"/>
                </a:solidFill>
              </a:rPr>
              <a:t> i </a:t>
            </a:r>
            <a:r>
              <a:rPr lang="pl-PL" dirty="0" err="1">
                <a:solidFill>
                  <a:schemeClr val="bg1"/>
                </a:solidFill>
              </a:rPr>
              <a:t>electronics</a:t>
            </a:r>
            <a:r>
              <a:rPr lang="pl-PL" dirty="0">
                <a:solidFill>
                  <a:schemeClr val="bg1"/>
                </a:solidFill>
              </a:rPr>
              <a:t>, aby utrzymać lojalność klientów i zwiększyć konkurencyjność oferty. Podsumowując, badanie pozwoliło zidentyfikować kluczowe obszary do optymalizacji strategii sprzedażowej i marketingowej, co w dłuższej perspektywie umożliwi lepsze dopasowanie się do oczekiwań konsumentów oraz zwiększenie efektywności działań e-commerce.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1261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Panoramiczny</PresentationFormat>
  <Paragraphs>19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Sales Data Anlysis – E-commerce (Kaggle dataset)</vt:lpstr>
      <vt:lpstr>Cel analizy </vt:lpstr>
      <vt:lpstr>Sprzedaż w czasie</vt:lpstr>
      <vt:lpstr>Prezentacja programu PowerPoint</vt:lpstr>
      <vt:lpstr>Konsumenci</vt:lpstr>
      <vt:lpstr>Prezentacja programu PowerPoint</vt:lpstr>
      <vt:lpstr>Statystki sprzedaży</vt:lpstr>
      <vt:lpstr>Prezentacja programu PowerPoint</vt:lpstr>
      <vt:lpstr>Wniosek końcowy</vt:lpstr>
      <vt:lpstr>Podsumowanie , narzędzia , 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Grzeszyk</dc:creator>
  <cp:lastModifiedBy>Kacper Grzeszyk</cp:lastModifiedBy>
  <cp:revision>1</cp:revision>
  <dcterms:created xsi:type="dcterms:W3CDTF">2025-06-12T10:35:03Z</dcterms:created>
  <dcterms:modified xsi:type="dcterms:W3CDTF">2025-06-12T10:35:21Z</dcterms:modified>
</cp:coreProperties>
</file>