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BA5A34-76E1-C71B-5F51-7FC9F2C7D338}" v="662" dt="2024-11-27T00:56:39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2CB4E-07E4-44F8-891C-9FD6F460F36B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3E18A33-7717-42B8-99E4-F6A47C208F2E}">
      <dgm:prSet/>
      <dgm:spPr/>
      <dgm:t>
        <a:bodyPr/>
        <a:lstStyle/>
        <a:p>
          <a:r>
            <a:rPr lang="pl-PL"/>
            <a:t>Żądanie wygenerowania certyfikatu CSR (Certificate Signing Request) </a:t>
          </a:r>
          <a:endParaRPr lang="en-US"/>
        </a:p>
      </dgm:t>
    </dgm:pt>
    <dgm:pt modelId="{48F4B946-2D2F-451B-AC07-E2D4AA3938B2}" type="parTrans" cxnId="{CFE6BDF0-D3E2-41E3-B6CC-A560FC6329B2}">
      <dgm:prSet/>
      <dgm:spPr/>
      <dgm:t>
        <a:bodyPr/>
        <a:lstStyle/>
        <a:p>
          <a:endParaRPr lang="en-US"/>
        </a:p>
      </dgm:t>
    </dgm:pt>
    <dgm:pt modelId="{F2ACDDB1-4A59-42A3-839D-F0CBB796ADAB}" type="sibTrans" cxnId="{CFE6BDF0-D3E2-41E3-B6CC-A560FC6329B2}">
      <dgm:prSet/>
      <dgm:spPr/>
      <dgm:t>
        <a:bodyPr/>
        <a:lstStyle/>
        <a:p>
          <a:endParaRPr lang="en-US"/>
        </a:p>
      </dgm:t>
    </dgm:pt>
    <dgm:pt modelId="{45B81925-C15B-4FA6-B360-77BA9117C708}">
      <dgm:prSet/>
      <dgm:spPr/>
      <dgm:t>
        <a:bodyPr/>
        <a:lstStyle/>
        <a:p>
          <a:r>
            <a:rPr lang="pl-PL"/>
            <a:t>2. CA weryfikuje informacje zawarte w żądaniu DV, OV lub EV.</a:t>
          </a:r>
          <a:endParaRPr lang="en-US"/>
        </a:p>
      </dgm:t>
    </dgm:pt>
    <dgm:pt modelId="{6F255A98-2A72-4C89-BF97-878889557BA0}" type="parTrans" cxnId="{602140A4-CB18-43CC-8082-DEF1546FBCBA}">
      <dgm:prSet/>
      <dgm:spPr/>
      <dgm:t>
        <a:bodyPr/>
        <a:lstStyle/>
        <a:p>
          <a:endParaRPr lang="en-US"/>
        </a:p>
      </dgm:t>
    </dgm:pt>
    <dgm:pt modelId="{124C772A-78C6-4656-A91B-FF53F8AEA592}" type="sibTrans" cxnId="{602140A4-CB18-43CC-8082-DEF1546FBCBA}">
      <dgm:prSet/>
      <dgm:spPr/>
      <dgm:t>
        <a:bodyPr/>
        <a:lstStyle/>
        <a:p>
          <a:endParaRPr lang="en-US"/>
        </a:p>
      </dgm:t>
    </dgm:pt>
    <dgm:pt modelId="{649E982A-88ED-4CB4-A45B-EB0D5A057865}">
      <dgm:prSet/>
      <dgm:spPr/>
      <dgm:t>
        <a:bodyPr/>
        <a:lstStyle/>
        <a:p>
          <a:r>
            <a:rPr lang="pl-PL"/>
            <a:t>3. Wydanie certyfikatu</a:t>
          </a:r>
          <a:endParaRPr lang="en-US"/>
        </a:p>
      </dgm:t>
    </dgm:pt>
    <dgm:pt modelId="{8EB2FCE6-3490-4134-B49C-C0B2ED58746F}" type="parTrans" cxnId="{5E62F1A0-4106-477D-A270-A2B826A242CE}">
      <dgm:prSet/>
      <dgm:spPr/>
      <dgm:t>
        <a:bodyPr/>
        <a:lstStyle/>
        <a:p>
          <a:endParaRPr lang="en-US"/>
        </a:p>
      </dgm:t>
    </dgm:pt>
    <dgm:pt modelId="{426E9884-7D0D-4F5A-B397-967E12D4AD67}" type="sibTrans" cxnId="{5E62F1A0-4106-477D-A270-A2B826A242CE}">
      <dgm:prSet/>
      <dgm:spPr/>
      <dgm:t>
        <a:bodyPr/>
        <a:lstStyle/>
        <a:p>
          <a:endParaRPr lang="en-US"/>
        </a:p>
      </dgm:t>
    </dgm:pt>
    <dgm:pt modelId="{BB1AB04E-BD25-451B-95CF-25314FDAA567}">
      <dgm:prSet/>
      <dgm:spPr/>
      <dgm:t>
        <a:bodyPr/>
        <a:lstStyle/>
        <a:p>
          <a:r>
            <a:rPr lang="pl-PL"/>
            <a:t>4. Zainstalowanie certyfikatu na serwerze</a:t>
          </a:r>
          <a:endParaRPr lang="en-US"/>
        </a:p>
      </dgm:t>
    </dgm:pt>
    <dgm:pt modelId="{B0FFBFE2-5DC6-424E-A0D1-6E9091437D2F}" type="parTrans" cxnId="{3621C895-8E2D-4D2F-8634-D2E03B89B67F}">
      <dgm:prSet/>
      <dgm:spPr/>
      <dgm:t>
        <a:bodyPr/>
        <a:lstStyle/>
        <a:p>
          <a:endParaRPr lang="en-US"/>
        </a:p>
      </dgm:t>
    </dgm:pt>
    <dgm:pt modelId="{BF43944E-240E-413A-B409-F742B0455AF2}" type="sibTrans" cxnId="{3621C895-8E2D-4D2F-8634-D2E03B89B67F}">
      <dgm:prSet/>
      <dgm:spPr/>
      <dgm:t>
        <a:bodyPr/>
        <a:lstStyle/>
        <a:p>
          <a:endParaRPr lang="en-US"/>
        </a:p>
      </dgm:t>
    </dgm:pt>
    <dgm:pt modelId="{03F8DBE5-C949-41C8-878B-92061A30EEB0}" type="pres">
      <dgm:prSet presAssocID="{6282CB4E-07E4-44F8-891C-9FD6F460F36B}" presName="Name0" presStyleCnt="0">
        <dgm:presLayoutVars>
          <dgm:dir/>
          <dgm:animLvl val="lvl"/>
          <dgm:resizeHandles val="exact"/>
        </dgm:presLayoutVars>
      </dgm:prSet>
      <dgm:spPr/>
    </dgm:pt>
    <dgm:pt modelId="{CB3AB88A-EC0D-47C1-B096-BD85FCA5465B}" type="pres">
      <dgm:prSet presAssocID="{BB1AB04E-BD25-451B-95CF-25314FDAA567}" presName="boxAndChildren" presStyleCnt="0"/>
      <dgm:spPr/>
    </dgm:pt>
    <dgm:pt modelId="{2CA9FB95-86A3-4FD4-8EFE-BA81D3736F58}" type="pres">
      <dgm:prSet presAssocID="{BB1AB04E-BD25-451B-95CF-25314FDAA567}" presName="parentTextBox" presStyleLbl="node1" presStyleIdx="0" presStyleCnt="4"/>
      <dgm:spPr/>
    </dgm:pt>
    <dgm:pt modelId="{E8A634DC-4549-40CA-AD9A-A88F80E28A2E}" type="pres">
      <dgm:prSet presAssocID="{426E9884-7D0D-4F5A-B397-967E12D4AD67}" presName="sp" presStyleCnt="0"/>
      <dgm:spPr/>
    </dgm:pt>
    <dgm:pt modelId="{16D78EC7-F547-4026-8274-1C42A5C7852C}" type="pres">
      <dgm:prSet presAssocID="{649E982A-88ED-4CB4-A45B-EB0D5A057865}" presName="arrowAndChildren" presStyleCnt="0"/>
      <dgm:spPr/>
    </dgm:pt>
    <dgm:pt modelId="{FB8E2F42-6ED1-41CD-A47D-BBF5CB92EA01}" type="pres">
      <dgm:prSet presAssocID="{649E982A-88ED-4CB4-A45B-EB0D5A057865}" presName="parentTextArrow" presStyleLbl="node1" presStyleIdx="1" presStyleCnt="4"/>
      <dgm:spPr/>
    </dgm:pt>
    <dgm:pt modelId="{7D0428E1-296E-400A-8961-06F3B0FBA685}" type="pres">
      <dgm:prSet presAssocID="{124C772A-78C6-4656-A91B-FF53F8AEA592}" presName="sp" presStyleCnt="0"/>
      <dgm:spPr/>
    </dgm:pt>
    <dgm:pt modelId="{DDAC0FC2-A581-42C6-B189-3541FD840A15}" type="pres">
      <dgm:prSet presAssocID="{45B81925-C15B-4FA6-B360-77BA9117C708}" presName="arrowAndChildren" presStyleCnt="0"/>
      <dgm:spPr/>
    </dgm:pt>
    <dgm:pt modelId="{AAEE8F42-9312-42E5-82AF-370AA92C8184}" type="pres">
      <dgm:prSet presAssocID="{45B81925-C15B-4FA6-B360-77BA9117C708}" presName="parentTextArrow" presStyleLbl="node1" presStyleIdx="2" presStyleCnt="4"/>
      <dgm:spPr/>
    </dgm:pt>
    <dgm:pt modelId="{4ECD1BE7-53DF-4963-9281-F06F2D2EA301}" type="pres">
      <dgm:prSet presAssocID="{F2ACDDB1-4A59-42A3-839D-F0CBB796ADAB}" presName="sp" presStyleCnt="0"/>
      <dgm:spPr/>
    </dgm:pt>
    <dgm:pt modelId="{7206F0A3-33DF-41B8-BC46-785BBF2879A9}" type="pres">
      <dgm:prSet presAssocID="{23E18A33-7717-42B8-99E4-F6A47C208F2E}" presName="arrowAndChildren" presStyleCnt="0"/>
      <dgm:spPr/>
    </dgm:pt>
    <dgm:pt modelId="{31768FB4-AA45-48EA-AAC9-87035C7EFEC4}" type="pres">
      <dgm:prSet presAssocID="{23E18A33-7717-42B8-99E4-F6A47C208F2E}" presName="parentTextArrow" presStyleLbl="node1" presStyleIdx="3" presStyleCnt="4"/>
      <dgm:spPr/>
    </dgm:pt>
  </dgm:ptLst>
  <dgm:cxnLst>
    <dgm:cxn modelId="{7E83DF08-7C20-4079-94DA-73D6D4CD2DE0}" type="presOf" srcId="{649E982A-88ED-4CB4-A45B-EB0D5A057865}" destId="{FB8E2F42-6ED1-41CD-A47D-BBF5CB92EA01}" srcOrd="0" destOrd="0" presId="urn:microsoft.com/office/officeart/2005/8/layout/process4"/>
    <dgm:cxn modelId="{12010B18-80FF-42C8-865C-F173B6F3E556}" type="presOf" srcId="{BB1AB04E-BD25-451B-95CF-25314FDAA567}" destId="{2CA9FB95-86A3-4FD4-8EFE-BA81D3736F58}" srcOrd="0" destOrd="0" presId="urn:microsoft.com/office/officeart/2005/8/layout/process4"/>
    <dgm:cxn modelId="{675D5848-DFFA-4B0C-9DF9-991EE1E1AC1A}" type="presOf" srcId="{6282CB4E-07E4-44F8-891C-9FD6F460F36B}" destId="{03F8DBE5-C949-41C8-878B-92061A30EEB0}" srcOrd="0" destOrd="0" presId="urn:microsoft.com/office/officeart/2005/8/layout/process4"/>
    <dgm:cxn modelId="{7655E257-5550-4B0B-9AEF-E62BF4DB0C2D}" type="presOf" srcId="{23E18A33-7717-42B8-99E4-F6A47C208F2E}" destId="{31768FB4-AA45-48EA-AAC9-87035C7EFEC4}" srcOrd="0" destOrd="0" presId="urn:microsoft.com/office/officeart/2005/8/layout/process4"/>
    <dgm:cxn modelId="{3621C895-8E2D-4D2F-8634-D2E03B89B67F}" srcId="{6282CB4E-07E4-44F8-891C-9FD6F460F36B}" destId="{BB1AB04E-BD25-451B-95CF-25314FDAA567}" srcOrd="3" destOrd="0" parTransId="{B0FFBFE2-5DC6-424E-A0D1-6E9091437D2F}" sibTransId="{BF43944E-240E-413A-B409-F742B0455AF2}"/>
    <dgm:cxn modelId="{5E62F1A0-4106-477D-A270-A2B826A242CE}" srcId="{6282CB4E-07E4-44F8-891C-9FD6F460F36B}" destId="{649E982A-88ED-4CB4-A45B-EB0D5A057865}" srcOrd="2" destOrd="0" parTransId="{8EB2FCE6-3490-4134-B49C-C0B2ED58746F}" sibTransId="{426E9884-7D0D-4F5A-B397-967E12D4AD67}"/>
    <dgm:cxn modelId="{602140A4-CB18-43CC-8082-DEF1546FBCBA}" srcId="{6282CB4E-07E4-44F8-891C-9FD6F460F36B}" destId="{45B81925-C15B-4FA6-B360-77BA9117C708}" srcOrd="1" destOrd="0" parTransId="{6F255A98-2A72-4C89-BF97-878889557BA0}" sibTransId="{124C772A-78C6-4656-A91B-FF53F8AEA592}"/>
    <dgm:cxn modelId="{CFE6BDF0-D3E2-41E3-B6CC-A560FC6329B2}" srcId="{6282CB4E-07E4-44F8-891C-9FD6F460F36B}" destId="{23E18A33-7717-42B8-99E4-F6A47C208F2E}" srcOrd="0" destOrd="0" parTransId="{48F4B946-2D2F-451B-AC07-E2D4AA3938B2}" sibTransId="{F2ACDDB1-4A59-42A3-839D-F0CBB796ADAB}"/>
    <dgm:cxn modelId="{4148E9F1-5FC6-4B8D-800E-A039C7195836}" type="presOf" srcId="{45B81925-C15B-4FA6-B360-77BA9117C708}" destId="{AAEE8F42-9312-42E5-82AF-370AA92C8184}" srcOrd="0" destOrd="0" presId="urn:microsoft.com/office/officeart/2005/8/layout/process4"/>
    <dgm:cxn modelId="{1EBA372A-8420-4C5B-A36C-48E9C277D7CA}" type="presParOf" srcId="{03F8DBE5-C949-41C8-878B-92061A30EEB0}" destId="{CB3AB88A-EC0D-47C1-B096-BD85FCA5465B}" srcOrd="0" destOrd="0" presId="urn:microsoft.com/office/officeart/2005/8/layout/process4"/>
    <dgm:cxn modelId="{1CCC9667-6685-4693-B6A2-C00062CED1CB}" type="presParOf" srcId="{CB3AB88A-EC0D-47C1-B096-BD85FCA5465B}" destId="{2CA9FB95-86A3-4FD4-8EFE-BA81D3736F58}" srcOrd="0" destOrd="0" presId="urn:microsoft.com/office/officeart/2005/8/layout/process4"/>
    <dgm:cxn modelId="{2F193162-521C-48D2-91B4-636B42B94ABC}" type="presParOf" srcId="{03F8DBE5-C949-41C8-878B-92061A30EEB0}" destId="{E8A634DC-4549-40CA-AD9A-A88F80E28A2E}" srcOrd="1" destOrd="0" presId="urn:microsoft.com/office/officeart/2005/8/layout/process4"/>
    <dgm:cxn modelId="{EC07A4D0-8C3B-4B78-88C6-61140BFF98CB}" type="presParOf" srcId="{03F8DBE5-C949-41C8-878B-92061A30EEB0}" destId="{16D78EC7-F547-4026-8274-1C42A5C7852C}" srcOrd="2" destOrd="0" presId="urn:microsoft.com/office/officeart/2005/8/layout/process4"/>
    <dgm:cxn modelId="{4477DD91-EDDB-45C6-B206-5CAEEF68D36D}" type="presParOf" srcId="{16D78EC7-F547-4026-8274-1C42A5C7852C}" destId="{FB8E2F42-6ED1-41CD-A47D-BBF5CB92EA01}" srcOrd="0" destOrd="0" presId="urn:microsoft.com/office/officeart/2005/8/layout/process4"/>
    <dgm:cxn modelId="{BFC7BF63-BFB6-40A7-8DF5-A91920FFF156}" type="presParOf" srcId="{03F8DBE5-C949-41C8-878B-92061A30EEB0}" destId="{7D0428E1-296E-400A-8961-06F3B0FBA685}" srcOrd="3" destOrd="0" presId="urn:microsoft.com/office/officeart/2005/8/layout/process4"/>
    <dgm:cxn modelId="{851AA551-1AC5-4BD8-80B0-B84438135341}" type="presParOf" srcId="{03F8DBE5-C949-41C8-878B-92061A30EEB0}" destId="{DDAC0FC2-A581-42C6-B189-3541FD840A15}" srcOrd="4" destOrd="0" presId="urn:microsoft.com/office/officeart/2005/8/layout/process4"/>
    <dgm:cxn modelId="{9326B815-AE63-47B9-8A31-344AA0BF93F5}" type="presParOf" srcId="{DDAC0FC2-A581-42C6-B189-3541FD840A15}" destId="{AAEE8F42-9312-42E5-82AF-370AA92C8184}" srcOrd="0" destOrd="0" presId="urn:microsoft.com/office/officeart/2005/8/layout/process4"/>
    <dgm:cxn modelId="{595DD03F-5AAD-4A5E-BF3F-D9380A52B985}" type="presParOf" srcId="{03F8DBE5-C949-41C8-878B-92061A30EEB0}" destId="{4ECD1BE7-53DF-4963-9281-F06F2D2EA301}" srcOrd="5" destOrd="0" presId="urn:microsoft.com/office/officeart/2005/8/layout/process4"/>
    <dgm:cxn modelId="{96161C47-06B2-4F3B-B576-733362911F12}" type="presParOf" srcId="{03F8DBE5-C949-41C8-878B-92061A30EEB0}" destId="{7206F0A3-33DF-41B8-BC46-785BBF2879A9}" srcOrd="6" destOrd="0" presId="urn:microsoft.com/office/officeart/2005/8/layout/process4"/>
    <dgm:cxn modelId="{6B8495E0-B59B-4411-90F3-46F334E5EABC}" type="presParOf" srcId="{7206F0A3-33DF-41B8-BC46-785BBF2879A9}" destId="{31768FB4-AA45-48EA-AAC9-87035C7EFEC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3E06A6-64B6-4A06-8CDA-A91B54AEFCB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3F30457-F75A-491D-8D63-E929A1A5C0CA}">
      <dgm:prSet/>
      <dgm:spPr/>
      <dgm:t>
        <a:bodyPr/>
        <a:lstStyle/>
        <a:p>
          <a:r>
            <a:rPr lang="pl-PL"/>
            <a:t>Szyfrują komunikację</a:t>
          </a:r>
          <a:endParaRPr lang="en-US"/>
        </a:p>
      </dgm:t>
    </dgm:pt>
    <dgm:pt modelId="{02CBE38A-8588-476E-BCE3-4505D2849055}" type="parTrans" cxnId="{3706F8FF-5D6E-4BE6-A06B-589D3106562D}">
      <dgm:prSet/>
      <dgm:spPr/>
      <dgm:t>
        <a:bodyPr/>
        <a:lstStyle/>
        <a:p>
          <a:endParaRPr lang="en-US"/>
        </a:p>
      </dgm:t>
    </dgm:pt>
    <dgm:pt modelId="{1C671559-6154-47C5-B7A9-2A96F8A83097}" type="sibTrans" cxnId="{3706F8FF-5D6E-4BE6-A06B-589D3106562D}">
      <dgm:prSet/>
      <dgm:spPr/>
      <dgm:t>
        <a:bodyPr/>
        <a:lstStyle/>
        <a:p>
          <a:endParaRPr lang="en-US"/>
        </a:p>
      </dgm:t>
    </dgm:pt>
    <dgm:pt modelId="{527304A0-33C7-419D-83A3-17EB62364009}">
      <dgm:prSet/>
      <dgm:spPr/>
      <dgm:t>
        <a:bodyPr/>
        <a:lstStyle/>
        <a:p>
          <a:r>
            <a:rPr lang="pl-PL"/>
            <a:t>Weryfikują tożsamość</a:t>
          </a:r>
          <a:endParaRPr lang="en-US"/>
        </a:p>
      </dgm:t>
    </dgm:pt>
    <dgm:pt modelId="{5ECA0059-E80E-48DA-9285-AC19D59BB38A}" type="parTrans" cxnId="{EBC894A8-422C-434C-9A8E-9F45773D7030}">
      <dgm:prSet/>
      <dgm:spPr/>
      <dgm:t>
        <a:bodyPr/>
        <a:lstStyle/>
        <a:p>
          <a:endParaRPr lang="en-US"/>
        </a:p>
      </dgm:t>
    </dgm:pt>
    <dgm:pt modelId="{ABD1F1A7-CF58-49F6-A221-D7807AE55B49}" type="sibTrans" cxnId="{EBC894A8-422C-434C-9A8E-9F45773D7030}">
      <dgm:prSet/>
      <dgm:spPr/>
      <dgm:t>
        <a:bodyPr/>
        <a:lstStyle/>
        <a:p>
          <a:endParaRPr lang="en-US"/>
        </a:p>
      </dgm:t>
    </dgm:pt>
    <dgm:pt modelId="{F71D398A-A75E-4E67-8722-F1719F03F779}">
      <dgm:prSet/>
      <dgm:spPr/>
      <dgm:t>
        <a:bodyPr/>
        <a:lstStyle/>
        <a:p>
          <a:r>
            <a:rPr lang="pl-PL"/>
            <a:t>Zabezpieczają integralność danych</a:t>
          </a:r>
          <a:endParaRPr lang="en-US"/>
        </a:p>
      </dgm:t>
    </dgm:pt>
    <dgm:pt modelId="{08E8D7F8-B917-40F5-8008-CBDCFD0D08EB}" type="parTrans" cxnId="{F1508743-5465-435B-B07C-B511BBCFBF91}">
      <dgm:prSet/>
      <dgm:spPr/>
      <dgm:t>
        <a:bodyPr/>
        <a:lstStyle/>
        <a:p>
          <a:endParaRPr lang="en-US"/>
        </a:p>
      </dgm:t>
    </dgm:pt>
    <dgm:pt modelId="{477080A6-3B15-4F76-9068-249A179B3C53}" type="sibTrans" cxnId="{F1508743-5465-435B-B07C-B511BBCFBF91}">
      <dgm:prSet/>
      <dgm:spPr/>
      <dgm:t>
        <a:bodyPr/>
        <a:lstStyle/>
        <a:p>
          <a:endParaRPr lang="en-US"/>
        </a:p>
      </dgm:t>
    </dgm:pt>
    <dgm:pt modelId="{9D0FE4EC-2D25-410F-9B48-4B929D10883B}" type="pres">
      <dgm:prSet presAssocID="{0C3E06A6-64B6-4A06-8CDA-A91B54AEFCB9}" presName="linear" presStyleCnt="0">
        <dgm:presLayoutVars>
          <dgm:animLvl val="lvl"/>
          <dgm:resizeHandles val="exact"/>
        </dgm:presLayoutVars>
      </dgm:prSet>
      <dgm:spPr/>
    </dgm:pt>
    <dgm:pt modelId="{EE131A1F-0074-43D3-A91C-05BB823F5107}" type="pres">
      <dgm:prSet presAssocID="{63F30457-F75A-491D-8D63-E929A1A5C0C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A0AB8E-7A50-4106-A4F9-61CCFBCB04D8}" type="pres">
      <dgm:prSet presAssocID="{1C671559-6154-47C5-B7A9-2A96F8A83097}" presName="spacer" presStyleCnt="0"/>
      <dgm:spPr/>
    </dgm:pt>
    <dgm:pt modelId="{EC2D65B9-4475-4BAA-ABD5-F90EFC1D64FF}" type="pres">
      <dgm:prSet presAssocID="{527304A0-33C7-419D-83A3-17EB623640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D15413-E587-4F48-BA57-DB8B8A2F5F95}" type="pres">
      <dgm:prSet presAssocID="{ABD1F1A7-CF58-49F6-A221-D7807AE55B49}" presName="spacer" presStyleCnt="0"/>
      <dgm:spPr/>
    </dgm:pt>
    <dgm:pt modelId="{DDC47722-BCE6-4208-8946-14461C5D9D3A}" type="pres">
      <dgm:prSet presAssocID="{F71D398A-A75E-4E67-8722-F1719F03F77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B174120-9E49-4466-B265-8C77AD7EAA0C}" type="presOf" srcId="{F71D398A-A75E-4E67-8722-F1719F03F779}" destId="{DDC47722-BCE6-4208-8946-14461C5D9D3A}" srcOrd="0" destOrd="0" presId="urn:microsoft.com/office/officeart/2005/8/layout/vList2"/>
    <dgm:cxn modelId="{2EF54163-11AE-4DB1-A23E-ACE14E6D45F2}" type="presOf" srcId="{63F30457-F75A-491D-8D63-E929A1A5C0CA}" destId="{EE131A1F-0074-43D3-A91C-05BB823F5107}" srcOrd="0" destOrd="0" presId="urn:microsoft.com/office/officeart/2005/8/layout/vList2"/>
    <dgm:cxn modelId="{F1508743-5465-435B-B07C-B511BBCFBF91}" srcId="{0C3E06A6-64B6-4A06-8CDA-A91B54AEFCB9}" destId="{F71D398A-A75E-4E67-8722-F1719F03F779}" srcOrd="2" destOrd="0" parTransId="{08E8D7F8-B917-40F5-8008-CBDCFD0D08EB}" sibTransId="{477080A6-3B15-4F76-9068-249A179B3C53}"/>
    <dgm:cxn modelId="{4A47F063-B8A7-414D-B73B-C0A5733FD907}" type="presOf" srcId="{527304A0-33C7-419D-83A3-17EB62364009}" destId="{EC2D65B9-4475-4BAA-ABD5-F90EFC1D64FF}" srcOrd="0" destOrd="0" presId="urn:microsoft.com/office/officeart/2005/8/layout/vList2"/>
    <dgm:cxn modelId="{EBC894A8-422C-434C-9A8E-9F45773D7030}" srcId="{0C3E06A6-64B6-4A06-8CDA-A91B54AEFCB9}" destId="{527304A0-33C7-419D-83A3-17EB62364009}" srcOrd="1" destOrd="0" parTransId="{5ECA0059-E80E-48DA-9285-AC19D59BB38A}" sibTransId="{ABD1F1A7-CF58-49F6-A221-D7807AE55B49}"/>
    <dgm:cxn modelId="{6766E1E0-F4E1-4764-83AC-9E7211C9CF44}" type="presOf" srcId="{0C3E06A6-64B6-4A06-8CDA-A91B54AEFCB9}" destId="{9D0FE4EC-2D25-410F-9B48-4B929D10883B}" srcOrd="0" destOrd="0" presId="urn:microsoft.com/office/officeart/2005/8/layout/vList2"/>
    <dgm:cxn modelId="{3706F8FF-5D6E-4BE6-A06B-589D3106562D}" srcId="{0C3E06A6-64B6-4A06-8CDA-A91B54AEFCB9}" destId="{63F30457-F75A-491D-8D63-E929A1A5C0CA}" srcOrd="0" destOrd="0" parTransId="{02CBE38A-8588-476E-BCE3-4505D2849055}" sibTransId="{1C671559-6154-47C5-B7A9-2A96F8A83097}"/>
    <dgm:cxn modelId="{016E934E-AFB6-4240-A02F-6051D7FB46FF}" type="presParOf" srcId="{9D0FE4EC-2D25-410F-9B48-4B929D10883B}" destId="{EE131A1F-0074-43D3-A91C-05BB823F5107}" srcOrd="0" destOrd="0" presId="urn:microsoft.com/office/officeart/2005/8/layout/vList2"/>
    <dgm:cxn modelId="{BF1EEA8F-4B03-4424-BD96-932F9D2B1683}" type="presParOf" srcId="{9D0FE4EC-2D25-410F-9B48-4B929D10883B}" destId="{61A0AB8E-7A50-4106-A4F9-61CCFBCB04D8}" srcOrd="1" destOrd="0" presId="urn:microsoft.com/office/officeart/2005/8/layout/vList2"/>
    <dgm:cxn modelId="{D5B1B853-7559-435B-938A-97413815681D}" type="presParOf" srcId="{9D0FE4EC-2D25-410F-9B48-4B929D10883B}" destId="{EC2D65B9-4475-4BAA-ABD5-F90EFC1D64FF}" srcOrd="2" destOrd="0" presId="urn:microsoft.com/office/officeart/2005/8/layout/vList2"/>
    <dgm:cxn modelId="{A2A6E275-1317-4181-A2D8-0C5B08F447E8}" type="presParOf" srcId="{9D0FE4EC-2D25-410F-9B48-4B929D10883B}" destId="{C1D15413-E587-4F48-BA57-DB8B8A2F5F95}" srcOrd="3" destOrd="0" presId="urn:microsoft.com/office/officeart/2005/8/layout/vList2"/>
    <dgm:cxn modelId="{0218DCE2-C8AE-4AE0-9748-15F6F6DA21EA}" type="presParOf" srcId="{9D0FE4EC-2D25-410F-9B48-4B929D10883B}" destId="{DDC47722-BCE6-4208-8946-14461C5D9D3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9FB95-86A3-4FD4-8EFE-BA81D3736F58}">
      <dsp:nvSpPr>
        <dsp:cNvPr id="0" name=""/>
        <dsp:cNvSpPr/>
      </dsp:nvSpPr>
      <dsp:spPr>
        <a:xfrm>
          <a:off x="0" y="4473396"/>
          <a:ext cx="6666833" cy="9786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4. Zainstalowanie certyfikatu na serwerze</a:t>
          </a:r>
          <a:endParaRPr lang="en-US" sz="2300" kern="1200"/>
        </a:p>
      </dsp:txBody>
      <dsp:txXfrm>
        <a:off x="0" y="4473396"/>
        <a:ext cx="6666833" cy="978669"/>
      </dsp:txXfrm>
    </dsp:sp>
    <dsp:sp modelId="{FB8E2F42-6ED1-41CD-A47D-BBF5CB92EA01}">
      <dsp:nvSpPr>
        <dsp:cNvPr id="0" name=""/>
        <dsp:cNvSpPr/>
      </dsp:nvSpPr>
      <dsp:spPr>
        <a:xfrm rot="10800000">
          <a:off x="0" y="2982882"/>
          <a:ext cx="6666833" cy="1505194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3. Wydanie certyfikatu</a:t>
          </a:r>
          <a:endParaRPr lang="en-US" sz="2300" kern="1200"/>
        </a:p>
      </dsp:txBody>
      <dsp:txXfrm rot="10800000">
        <a:off x="0" y="2982882"/>
        <a:ext cx="6666833" cy="978030"/>
      </dsp:txXfrm>
    </dsp:sp>
    <dsp:sp modelId="{AAEE8F42-9312-42E5-82AF-370AA92C8184}">
      <dsp:nvSpPr>
        <dsp:cNvPr id="0" name=""/>
        <dsp:cNvSpPr/>
      </dsp:nvSpPr>
      <dsp:spPr>
        <a:xfrm rot="10800000">
          <a:off x="0" y="1492368"/>
          <a:ext cx="6666833" cy="1505194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2. CA weryfikuje informacje zawarte w żądaniu DV, OV lub EV.</a:t>
          </a:r>
          <a:endParaRPr lang="en-US" sz="2300" kern="1200"/>
        </a:p>
      </dsp:txBody>
      <dsp:txXfrm rot="10800000">
        <a:off x="0" y="1492368"/>
        <a:ext cx="6666833" cy="978030"/>
      </dsp:txXfrm>
    </dsp:sp>
    <dsp:sp modelId="{31768FB4-AA45-48EA-AAC9-87035C7EFEC4}">
      <dsp:nvSpPr>
        <dsp:cNvPr id="0" name=""/>
        <dsp:cNvSpPr/>
      </dsp:nvSpPr>
      <dsp:spPr>
        <a:xfrm rot="10800000">
          <a:off x="0" y="1854"/>
          <a:ext cx="6666833" cy="1505194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Żądanie wygenerowania certyfikatu CSR (Certificate Signing Request) </a:t>
          </a:r>
          <a:endParaRPr lang="en-US" sz="2300" kern="1200"/>
        </a:p>
      </dsp:txBody>
      <dsp:txXfrm rot="10800000">
        <a:off x="0" y="1854"/>
        <a:ext cx="6666833" cy="978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31A1F-0074-43D3-A91C-05BB823F5107}">
      <dsp:nvSpPr>
        <dsp:cNvPr id="0" name=""/>
        <dsp:cNvSpPr/>
      </dsp:nvSpPr>
      <dsp:spPr>
        <a:xfrm>
          <a:off x="0" y="27876"/>
          <a:ext cx="6666833" cy="17168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300" kern="1200"/>
            <a:t>Szyfrują komunikację</a:t>
          </a:r>
          <a:endParaRPr lang="en-US" sz="4300" kern="1200"/>
        </a:p>
      </dsp:txBody>
      <dsp:txXfrm>
        <a:off x="83809" y="111685"/>
        <a:ext cx="6499215" cy="1549210"/>
      </dsp:txXfrm>
    </dsp:sp>
    <dsp:sp modelId="{EC2D65B9-4475-4BAA-ABD5-F90EFC1D64FF}">
      <dsp:nvSpPr>
        <dsp:cNvPr id="0" name=""/>
        <dsp:cNvSpPr/>
      </dsp:nvSpPr>
      <dsp:spPr>
        <a:xfrm>
          <a:off x="0" y="1868545"/>
          <a:ext cx="6666833" cy="1716828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300" kern="1200"/>
            <a:t>Weryfikują tożsamość</a:t>
          </a:r>
          <a:endParaRPr lang="en-US" sz="4300" kern="1200"/>
        </a:p>
      </dsp:txBody>
      <dsp:txXfrm>
        <a:off x="83809" y="1952354"/>
        <a:ext cx="6499215" cy="1549210"/>
      </dsp:txXfrm>
    </dsp:sp>
    <dsp:sp modelId="{DDC47722-BCE6-4208-8946-14461C5D9D3A}">
      <dsp:nvSpPr>
        <dsp:cNvPr id="0" name=""/>
        <dsp:cNvSpPr/>
      </dsp:nvSpPr>
      <dsp:spPr>
        <a:xfrm>
          <a:off x="0" y="3709214"/>
          <a:ext cx="6666833" cy="1716828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300" kern="1200"/>
            <a:t>Zabezpieczają integralność danych</a:t>
          </a:r>
          <a:endParaRPr lang="en-US" sz="4300" kern="1200"/>
        </a:p>
      </dsp:txBody>
      <dsp:txXfrm>
        <a:off x="83809" y="3793023"/>
        <a:ext cx="6499215" cy="1549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dmin@example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l-PL" sz="4800">
                <a:solidFill>
                  <a:srgbClr val="FFFFFF"/>
                </a:solidFill>
              </a:rPr>
              <a:t>Certyfikaty cyfrowe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BFFFF20-51C0-E715-9CAC-AE64AE4C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TLS</a:t>
            </a:r>
          </a:p>
        </p:txBody>
      </p:sp>
      <p:pic>
        <p:nvPicPr>
          <p:cNvPr id="4" name="Symbol zastępczy zawartości 3" descr="The basic steps in a TLS handshake">
            <a:extLst>
              <a:ext uri="{FF2B5EF4-FFF2-40B4-BE49-F238E27FC236}">
                <a16:creationId xmlns:a16="http://schemas.microsoft.com/office/drawing/2014/main" id="{F015DB4D-95F7-371B-ADE6-C2A70B2B6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394124"/>
            <a:ext cx="11327549" cy="35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15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37112D9-1316-B9A3-85E2-0E429A53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mTLS</a:t>
            </a:r>
          </a:p>
        </p:txBody>
      </p:sp>
      <p:pic>
        <p:nvPicPr>
          <p:cNvPr id="4" name="Symbol zastępczy zawartości 3" descr="The basic steps in a mutual TLS (mTLS) handshake">
            <a:extLst>
              <a:ext uri="{FF2B5EF4-FFF2-40B4-BE49-F238E27FC236}">
                <a16:creationId xmlns:a16="http://schemas.microsoft.com/office/drawing/2014/main" id="{9994D5C5-2387-F7D6-7E8C-551CDB704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110937"/>
            <a:ext cx="11327549" cy="41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6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A065E7A-7163-FBC4-7B0E-774897B2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E837A2-C505-8D7E-EADF-76939844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pl-PL" sz="2000"/>
              <a:t>Wstęp do certyfikatów</a:t>
            </a:r>
          </a:p>
          <a:p>
            <a:pPr marL="457200" indent="-457200"/>
            <a:r>
              <a:rPr lang="pl-PL" sz="2000"/>
              <a:t>Różne rodzaje certyfikatów</a:t>
            </a:r>
          </a:p>
          <a:p>
            <a:pPr marL="457200" indent="-457200"/>
            <a:r>
              <a:rPr lang="pl-PL" sz="2000"/>
              <a:t>Jak wygenerować swój certyfikat?</a:t>
            </a:r>
          </a:p>
          <a:p>
            <a:pPr marL="457200" indent="-457200"/>
            <a:r>
              <a:rPr lang="pl-PL" sz="2000"/>
              <a:t>Jak certyfikaty zapewniają bezpieczeństwo aplikacjom?</a:t>
            </a:r>
          </a:p>
          <a:p>
            <a:pPr marL="457200" indent="-457200"/>
            <a:r>
              <a:rPr lang="pl-PL" sz="2000"/>
              <a:t>Jak wykorzystać certyfikat w swojej aplikacji?</a:t>
            </a:r>
          </a:p>
          <a:p>
            <a:pPr marL="0" indent="0">
              <a:buNone/>
            </a:pPr>
            <a:endParaRPr lang="pl-PL" sz="2000"/>
          </a:p>
        </p:txBody>
      </p:sp>
    </p:spTree>
    <p:extLst>
      <p:ext uri="{BB962C8B-B14F-4D97-AF65-F5344CB8AC3E}">
        <p14:creationId xmlns:p14="http://schemas.microsoft.com/office/powerpoint/2010/main" val="308306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CAB499D-46FC-9B49-F24B-FE6D6AA4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Co to jest certyfikat cyfrowy?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C2D95B-C1C0-5717-50F8-02952E5C7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l-PL" sz="2000"/>
              <a:t>Rodzaj elektronicznego dokumentu służącego do weryfikacji podmiotu w sieci.</a:t>
            </a:r>
          </a:p>
          <a:p>
            <a:pPr marL="0" indent="0">
              <a:buNone/>
            </a:pPr>
            <a:endParaRPr lang="pl-PL" sz="2000"/>
          </a:p>
          <a:p>
            <a:pPr marL="0" indent="0">
              <a:buNone/>
            </a:pPr>
            <a:r>
              <a:rPr lang="pl-PL" sz="2000"/>
              <a:t>Z czego się składa?</a:t>
            </a:r>
          </a:p>
          <a:p>
            <a:pPr marL="0" indent="0">
              <a:buNone/>
            </a:pPr>
            <a:r>
              <a:rPr lang="pl-PL" sz="2000"/>
              <a:t>Klucz publiczny</a:t>
            </a:r>
          </a:p>
          <a:p>
            <a:pPr marL="0" indent="0">
              <a:buNone/>
            </a:pPr>
            <a:r>
              <a:rPr lang="pl-PL" sz="2000"/>
              <a:t>Klucz prywatny</a:t>
            </a:r>
          </a:p>
          <a:p>
            <a:pPr marL="0" indent="0">
              <a:buNone/>
            </a:pPr>
            <a:r>
              <a:rPr lang="pl-PL" sz="2000"/>
              <a:t>Dane identyfikujące właściciela</a:t>
            </a:r>
          </a:p>
          <a:p>
            <a:pPr marL="0" indent="0">
              <a:buNone/>
            </a:pPr>
            <a:r>
              <a:rPr lang="pl-PL" sz="2000"/>
              <a:t>Wydawca (CA)</a:t>
            </a:r>
          </a:p>
          <a:p>
            <a:pPr marL="0" indent="0">
              <a:buNone/>
            </a:pPr>
            <a:r>
              <a:rPr lang="pl-PL" sz="2000"/>
              <a:t>Ważność certyfikatu</a:t>
            </a:r>
          </a:p>
        </p:txBody>
      </p:sp>
    </p:spTree>
    <p:extLst>
      <p:ext uri="{BB962C8B-B14F-4D97-AF65-F5344CB8AC3E}">
        <p14:creationId xmlns:p14="http://schemas.microsoft.com/office/powerpoint/2010/main" val="33076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DE6A44D-B79F-4B53-1184-E3A567B3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  <a:ea typeface="+mj-lt"/>
                <a:cs typeface="+mj-lt"/>
              </a:rPr>
              <a:t>Dane w certyfikatach</a:t>
            </a:r>
            <a:endParaRPr lang="pl-PL" sz="400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1C6F4E-42E4-1059-1D1A-AE2DB9AB2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2000" b="1">
                <a:ea typeface="+mn-lt"/>
                <a:cs typeface="+mn-lt"/>
              </a:rPr>
              <a:t>CN (Common Name)</a:t>
            </a:r>
            <a:r>
              <a:rPr lang="pl-PL" sz="2000">
                <a:ea typeface="+mn-lt"/>
                <a:cs typeface="+mn-lt"/>
              </a:rPr>
              <a:t> – Nazwa wspólna</a:t>
            </a:r>
            <a:endParaRPr lang="pl-PL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pl-PL" sz="2000" i="1">
                <a:ea typeface="+mn-lt"/>
                <a:cs typeface="+mn-lt"/>
              </a:rPr>
              <a:t>np. domena internetowa, np. </a:t>
            </a:r>
            <a:r>
              <a:rPr lang="pl-PL" sz="2000" i="1">
                <a:latin typeface="Consolas"/>
              </a:rPr>
              <a:t>example.com</a:t>
            </a:r>
            <a:endParaRPr lang="pl-PL" sz="2000"/>
          </a:p>
          <a:p>
            <a:r>
              <a:rPr lang="pl-PL" sz="2000" b="1">
                <a:ea typeface="+mn-lt"/>
                <a:cs typeface="+mn-lt"/>
              </a:rPr>
              <a:t>O (Organization)</a:t>
            </a:r>
            <a:r>
              <a:rPr lang="pl-PL" sz="2000">
                <a:ea typeface="+mn-lt"/>
                <a:cs typeface="+mn-lt"/>
              </a:rPr>
              <a:t> – Organizacja</a:t>
            </a:r>
            <a:endParaRPr lang="pl-PL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pl-PL" sz="2000" i="1" dirty="0">
                <a:ea typeface="+mn-lt"/>
                <a:cs typeface="+mn-lt"/>
              </a:rPr>
              <a:t>np. </a:t>
            </a:r>
            <a:r>
              <a:rPr lang="pl-PL" sz="2000" i="1" dirty="0" err="1">
                <a:latin typeface="Consolas"/>
              </a:rPr>
              <a:t>Example</a:t>
            </a:r>
            <a:r>
              <a:rPr lang="pl-PL" sz="2000" i="1" dirty="0">
                <a:latin typeface="Consolas"/>
              </a:rPr>
              <a:t> Inc.</a:t>
            </a:r>
            <a:endParaRPr lang="pl-PL" sz="2000" dirty="0"/>
          </a:p>
          <a:p>
            <a:r>
              <a:rPr lang="pl-PL" sz="2000" b="1">
                <a:ea typeface="+mn-lt"/>
                <a:cs typeface="+mn-lt"/>
              </a:rPr>
              <a:t>OU (Organization Unit)</a:t>
            </a:r>
            <a:r>
              <a:rPr lang="pl-PL" sz="2000">
                <a:ea typeface="+mn-lt"/>
                <a:cs typeface="+mn-lt"/>
              </a:rPr>
              <a:t> – Jednostka organizacyjna</a:t>
            </a:r>
            <a:endParaRPr lang="pl-PL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pl-PL" sz="2000" i="1" dirty="0">
                <a:ea typeface="+mn-lt"/>
                <a:cs typeface="+mn-lt"/>
              </a:rPr>
              <a:t>np. </a:t>
            </a:r>
            <a:r>
              <a:rPr lang="pl-PL" sz="2000" i="1" dirty="0">
                <a:latin typeface="Consolas"/>
              </a:rPr>
              <a:t>IT </a:t>
            </a:r>
            <a:r>
              <a:rPr lang="pl-PL" sz="2000" i="1" dirty="0" err="1">
                <a:latin typeface="Consolas"/>
              </a:rPr>
              <a:t>Department</a:t>
            </a:r>
            <a:endParaRPr lang="pl-PL" sz="2000" dirty="0" err="1"/>
          </a:p>
          <a:p>
            <a:r>
              <a:rPr lang="pl-PL" sz="2000" b="1">
                <a:ea typeface="+mn-lt"/>
                <a:cs typeface="+mn-lt"/>
              </a:rPr>
              <a:t>C (Country)</a:t>
            </a:r>
            <a:r>
              <a:rPr lang="pl-PL" sz="2000">
                <a:ea typeface="+mn-lt"/>
                <a:cs typeface="+mn-lt"/>
              </a:rPr>
              <a:t> – Kraj</a:t>
            </a:r>
            <a:endParaRPr lang="pl-PL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pl-PL" sz="2000" i="1">
                <a:ea typeface="+mn-lt"/>
                <a:cs typeface="+mn-lt"/>
              </a:rPr>
              <a:t>np. </a:t>
            </a:r>
            <a:r>
              <a:rPr lang="pl-PL" sz="2000" i="1">
                <a:latin typeface="Consolas"/>
              </a:rPr>
              <a:t>PL</a:t>
            </a:r>
            <a:r>
              <a:rPr lang="pl-PL" sz="2000" i="1">
                <a:ea typeface="+mn-lt"/>
                <a:cs typeface="+mn-lt"/>
              </a:rPr>
              <a:t> (kod dwuliterowy ISO 3166)</a:t>
            </a:r>
            <a:endParaRPr lang="pl-PL" sz="2000"/>
          </a:p>
          <a:p>
            <a:r>
              <a:rPr lang="pl-PL" sz="2000" b="1">
                <a:ea typeface="+mn-lt"/>
                <a:cs typeface="+mn-lt"/>
              </a:rPr>
              <a:t>ST (State)</a:t>
            </a:r>
            <a:r>
              <a:rPr lang="pl-PL" sz="2000">
                <a:ea typeface="+mn-lt"/>
                <a:cs typeface="+mn-lt"/>
              </a:rPr>
              <a:t> – Województwo/Stan</a:t>
            </a:r>
            <a:endParaRPr lang="pl-PL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pl-PL" sz="2000" i="1">
                <a:ea typeface="+mn-lt"/>
                <a:cs typeface="+mn-lt"/>
              </a:rPr>
              <a:t>np. </a:t>
            </a:r>
            <a:r>
              <a:rPr lang="pl-PL" sz="2000" i="1">
                <a:latin typeface="Consolas"/>
              </a:rPr>
              <a:t>Mazowieckie</a:t>
            </a:r>
            <a:endParaRPr lang="pl-PL" sz="2000"/>
          </a:p>
          <a:p>
            <a:r>
              <a:rPr lang="pl-PL" sz="2000" b="1">
                <a:ea typeface="+mn-lt"/>
                <a:cs typeface="+mn-lt"/>
              </a:rPr>
              <a:t>L (Locality)</a:t>
            </a:r>
            <a:r>
              <a:rPr lang="pl-PL" sz="2000">
                <a:ea typeface="+mn-lt"/>
                <a:cs typeface="+mn-lt"/>
              </a:rPr>
              <a:t> – Miejscowość</a:t>
            </a:r>
            <a:endParaRPr lang="pl-PL" sz="2000"/>
          </a:p>
          <a:p>
            <a:r>
              <a:rPr lang="pl-PL" sz="2000" i="1">
                <a:ea typeface="+mn-lt"/>
                <a:cs typeface="+mn-lt"/>
              </a:rPr>
              <a:t>n p. </a:t>
            </a:r>
            <a:r>
              <a:rPr lang="pl-PL" sz="2000" i="1">
                <a:latin typeface="Consolas"/>
              </a:rPr>
              <a:t>Warszawa</a:t>
            </a:r>
            <a:endParaRPr lang="pl-PL" sz="2000"/>
          </a:p>
          <a:p>
            <a:r>
              <a:rPr lang="pl-PL" sz="2000" b="1">
                <a:ea typeface="+mn-lt"/>
                <a:cs typeface="+mn-lt"/>
              </a:rPr>
              <a:t>E (Email)</a:t>
            </a:r>
            <a:r>
              <a:rPr lang="pl-PL" sz="2000">
                <a:ea typeface="+mn-lt"/>
                <a:cs typeface="+mn-lt"/>
              </a:rPr>
              <a:t> – Opcjonalny adres e-mail</a:t>
            </a:r>
            <a:endParaRPr lang="pl-PL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pl-PL" sz="2000" i="1">
                <a:ea typeface="+mn-lt"/>
                <a:cs typeface="+mn-lt"/>
              </a:rPr>
              <a:t>np. </a:t>
            </a:r>
            <a:r>
              <a:rPr lang="pl-PL" sz="2000" i="1">
                <a:latin typeface="Consolas"/>
                <a:hlinkClick r:id="rId2"/>
              </a:rPr>
              <a:t>admin@example.com</a:t>
            </a:r>
            <a:endParaRPr lang="pl-PL" sz="2000"/>
          </a:p>
          <a:p>
            <a:endParaRPr lang="pl-PL" sz="2000"/>
          </a:p>
        </p:txBody>
      </p:sp>
    </p:spTree>
    <p:extLst>
      <p:ext uri="{BB962C8B-B14F-4D97-AF65-F5344CB8AC3E}">
        <p14:creationId xmlns:p14="http://schemas.microsoft.com/office/powerpoint/2010/main" val="312583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5C68C2A-5C1D-56FE-755F-2C7562CF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CA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F49B2B-E8C4-6D45-4B0E-3326961E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l-PL" sz="2000" dirty="0">
                <a:ea typeface="+mn-lt"/>
                <a:cs typeface="+mn-lt"/>
              </a:rPr>
              <a:t>Popularne </a:t>
            </a:r>
            <a:r>
              <a:rPr lang="pl-PL" sz="2000" dirty="0" err="1">
                <a:ea typeface="+mn-lt"/>
                <a:cs typeface="+mn-lt"/>
              </a:rPr>
              <a:t>Certificate</a:t>
            </a:r>
            <a:r>
              <a:rPr lang="pl-PL" sz="2000" dirty="0">
                <a:ea typeface="+mn-lt"/>
                <a:cs typeface="+mn-lt"/>
              </a:rPr>
              <a:t> Authority: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l-PL" sz="2000" dirty="0" err="1">
                <a:ea typeface="+mn-lt"/>
                <a:cs typeface="+mn-lt"/>
              </a:rPr>
              <a:t>GlobalSign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l-PL" sz="2000">
                <a:ea typeface="+mn-lt"/>
                <a:cs typeface="+mn-lt"/>
              </a:rPr>
              <a:t>DigiCert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l-PL" sz="2000">
                <a:ea typeface="+mn-lt"/>
                <a:cs typeface="+mn-lt"/>
              </a:rPr>
              <a:t>IdenTrust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l-PL" sz="2000">
                <a:ea typeface="+mn-lt"/>
                <a:cs typeface="+mn-lt"/>
              </a:rPr>
              <a:t>Let's Encrypt</a:t>
            </a:r>
          </a:p>
        </p:txBody>
      </p:sp>
    </p:spTree>
    <p:extLst>
      <p:ext uri="{BB962C8B-B14F-4D97-AF65-F5344CB8AC3E}">
        <p14:creationId xmlns:p14="http://schemas.microsoft.com/office/powerpoint/2010/main" val="327929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CEA7D36-E014-8794-1B15-C1FB9BB3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Unieważnianie certyfikatów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0867EC-E863-B7D7-0834-13C6A7B0B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2000">
                <a:ea typeface="+mn-lt"/>
                <a:cs typeface="+mn-lt"/>
              </a:rPr>
              <a:t>CRL (Certificate Revocation List)</a:t>
            </a:r>
          </a:p>
          <a:p>
            <a:r>
              <a:rPr lang="pl-PL" sz="2000">
                <a:ea typeface="+mn-lt"/>
                <a:cs typeface="+mn-lt"/>
              </a:rPr>
              <a:t>OCSP (Online Certificate Status Protocol)</a:t>
            </a:r>
            <a:endParaRPr lang="pl-PL" sz="2000"/>
          </a:p>
        </p:txBody>
      </p:sp>
    </p:spTree>
    <p:extLst>
      <p:ext uri="{BB962C8B-B14F-4D97-AF65-F5344CB8AC3E}">
        <p14:creationId xmlns:p14="http://schemas.microsoft.com/office/powerpoint/2010/main" val="169895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8A238BA-E2E0-0CE6-A7E1-61878B86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Rodzaje certyfikatów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9005A3-92AB-5875-FA53-86EB84DEC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2000"/>
              <a:t>Certyfikaty SSL/TLS</a:t>
            </a:r>
          </a:p>
          <a:p>
            <a:r>
              <a:rPr lang="pl-PL" sz="2000"/>
              <a:t>Certyfikaty klienckie</a:t>
            </a:r>
          </a:p>
          <a:p>
            <a:r>
              <a:rPr lang="pl-PL" sz="2000"/>
              <a:t>Certyfikaty kodu</a:t>
            </a:r>
          </a:p>
          <a:p>
            <a:r>
              <a:rPr lang="pl-PL" sz="2000"/>
              <a:t>Certyfikaty e-mail</a:t>
            </a:r>
          </a:p>
          <a:p>
            <a:endParaRPr lang="pl-PL" sz="2000"/>
          </a:p>
        </p:txBody>
      </p:sp>
    </p:spTree>
    <p:extLst>
      <p:ext uri="{BB962C8B-B14F-4D97-AF65-F5344CB8AC3E}">
        <p14:creationId xmlns:p14="http://schemas.microsoft.com/office/powerpoint/2010/main" val="96103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54C8DBC-AED3-784A-201B-3B9B4D98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Jak wygenerować certyfikat?</a:t>
            </a:r>
          </a:p>
        </p:txBody>
      </p:sp>
      <p:graphicFrame>
        <p:nvGraphicFramePr>
          <p:cNvPr id="20" name="Symbol zastępczy zawartości 2">
            <a:extLst>
              <a:ext uri="{FF2B5EF4-FFF2-40B4-BE49-F238E27FC236}">
                <a16:creationId xmlns:a16="http://schemas.microsoft.com/office/drawing/2014/main" id="{4295FEEE-3464-124A-47CE-2A21924C4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7192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60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616D36E-00EE-F956-D076-D5B0A354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l-PL" sz="3400">
                <a:solidFill>
                  <a:srgbClr val="FFFFFF"/>
                </a:solidFill>
              </a:rPr>
              <a:t>Jak certyfikaty zapewniają bezpieczeństwo aplikacjom?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43DD68B0-6AC1-0FB3-02A9-0BB9F1E3E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60480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14695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Certyfikaty cyfrowe</vt:lpstr>
      <vt:lpstr>Agenda</vt:lpstr>
      <vt:lpstr>Co to jest certyfikat cyfrowy?</vt:lpstr>
      <vt:lpstr>Dane w certyfikatach</vt:lpstr>
      <vt:lpstr>CA</vt:lpstr>
      <vt:lpstr>Unieważnianie certyfikatów</vt:lpstr>
      <vt:lpstr>Rodzaje certyfikatów</vt:lpstr>
      <vt:lpstr>Jak wygenerować certyfikat?</vt:lpstr>
      <vt:lpstr>Jak certyfikaty zapewniają bezpieczeństwo aplikacjom?</vt:lpstr>
      <vt:lpstr>TLS</vt:lpstr>
      <vt:lpstr>mTLS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196</cp:revision>
  <dcterms:created xsi:type="dcterms:W3CDTF">2024-11-25T23:08:26Z</dcterms:created>
  <dcterms:modified xsi:type="dcterms:W3CDTF">2024-11-27T00:57:11Z</dcterms:modified>
</cp:coreProperties>
</file>