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2"/>
  </p:notesMasterIdLst>
  <p:sldIdLst>
    <p:sldId id="256" r:id="rId2"/>
    <p:sldId id="275" r:id="rId3"/>
    <p:sldId id="260" r:id="rId4"/>
    <p:sldId id="269" r:id="rId5"/>
    <p:sldId id="261" r:id="rId6"/>
    <p:sldId id="262" r:id="rId7"/>
    <p:sldId id="263" r:id="rId8"/>
    <p:sldId id="265" r:id="rId9"/>
    <p:sldId id="276" r:id="rId10"/>
    <p:sldId id="278" r:id="rId11"/>
    <p:sldId id="280" r:id="rId12"/>
    <p:sldId id="266" r:id="rId13"/>
    <p:sldId id="267" r:id="rId14"/>
    <p:sldId id="281" r:id="rId15"/>
    <p:sldId id="282" r:id="rId16"/>
    <p:sldId id="268" r:id="rId17"/>
    <p:sldId id="284" r:id="rId18"/>
    <p:sldId id="270" r:id="rId19"/>
    <p:sldId id="27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09C84-F805-0749-A4DF-9AC69BEE5414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51477-A0FE-614A-8028-61C651B39D65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DNA Extraction</a:t>
          </a:r>
          <a:endParaRPr lang="en-US" dirty="0"/>
        </a:p>
      </dgm:t>
    </dgm:pt>
    <dgm:pt modelId="{2491EE75-66A8-C540-A746-32A9148EB784}" type="parTrans" cxnId="{BBD63660-BDA6-1C4D-B819-1FDC65BC53CA}">
      <dgm:prSet/>
      <dgm:spPr/>
      <dgm:t>
        <a:bodyPr/>
        <a:lstStyle/>
        <a:p>
          <a:endParaRPr lang="en-US"/>
        </a:p>
      </dgm:t>
    </dgm:pt>
    <dgm:pt modelId="{6250CBFA-4E72-3048-8844-095C78F3DE0A}" type="sibTrans" cxnId="{BBD63660-BDA6-1C4D-B819-1FDC65BC53CA}">
      <dgm:prSet/>
      <dgm:spPr/>
      <dgm:t>
        <a:bodyPr/>
        <a:lstStyle/>
        <a:p>
          <a:endParaRPr lang="en-US"/>
        </a:p>
      </dgm:t>
    </dgm:pt>
    <dgm:pt modelId="{80B63E6C-EF62-2E46-924D-87160FD94F65}">
      <dgm:prSet phldrT="[Text]"/>
      <dgm:spPr/>
      <dgm:t>
        <a:bodyPr/>
        <a:lstStyle/>
        <a:p>
          <a:r>
            <a:rPr lang="en-US" b="1" dirty="0" smtClean="0"/>
            <a:t>16s ribosomal RNA</a:t>
          </a:r>
        </a:p>
        <a:p>
          <a:r>
            <a:rPr lang="en-US" b="1" dirty="0" smtClean="0"/>
            <a:t>Library </a:t>
          </a:r>
          <a:endParaRPr lang="en-US" b="1" dirty="0"/>
        </a:p>
      </dgm:t>
    </dgm:pt>
    <dgm:pt modelId="{4BFB3065-8F68-E949-ABED-A2650BE34C26}" type="parTrans" cxnId="{7E8951A5-67E4-C549-AA65-1DE84F3366F8}">
      <dgm:prSet/>
      <dgm:spPr/>
      <dgm:t>
        <a:bodyPr/>
        <a:lstStyle/>
        <a:p>
          <a:endParaRPr lang="en-US"/>
        </a:p>
      </dgm:t>
    </dgm:pt>
    <dgm:pt modelId="{E628FDE7-CAAE-9B4F-A6FD-EFDA2B468479}" type="sibTrans" cxnId="{7E8951A5-67E4-C549-AA65-1DE84F3366F8}">
      <dgm:prSet/>
      <dgm:spPr/>
      <dgm:t>
        <a:bodyPr/>
        <a:lstStyle/>
        <a:p>
          <a:endParaRPr lang="en-US"/>
        </a:p>
      </dgm:t>
    </dgm:pt>
    <dgm:pt modelId="{23FB446D-56E1-B641-ADD6-4479B70C9142}">
      <dgm:prSet phldrT="[Text]"/>
      <dgm:spPr/>
      <dgm:t>
        <a:bodyPr/>
        <a:lstStyle/>
        <a:p>
          <a:r>
            <a:rPr lang="en-US" b="1" dirty="0" smtClean="0"/>
            <a:t>Whole genome shotgun</a:t>
          </a:r>
        </a:p>
        <a:p>
          <a:r>
            <a:rPr lang="en-US" b="1" dirty="0" smtClean="0"/>
            <a:t>Library </a:t>
          </a:r>
          <a:endParaRPr lang="en-US" b="1" dirty="0"/>
        </a:p>
      </dgm:t>
    </dgm:pt>
    <dgm:pt modelId="{27CAD153-3AF4-4441-8BE0-2C08699BAD1F}" type="parTrans" cxnId="{0E9E5A82-CBAE-7A46-987E-5026DEC9B340}">
      <dgm:prSet/>
      <dgm:spPr/>
      <dgm:t>
        <a:bodyPr/>
        <a:lstStyle/>
        <a:p>
          <a:endParaRPr lang="en-US"/>
        </a:p>
      </dgm:t>
    </dgm:pt>
    <dgm:pt modelId="{946A92E0-4B5E-4548-952D-1A5E576AA0A3}" type="sibTrans" cxnId="{0E9E5A82-CBAE-7A46-987E-5026DEC9B340}">
      <dgm:prSet/>
      <dgm:spPr/>
      <dgm:t>
        <a:bodyPr/>
        <a:lstStyle/>
        <a:p>
          <a:endParaRPr lang="en-US"/>
        </a:p>
      </dgm:t>
    </dgm:pt>
    <dgm:pt modelId="{B6CA0DE7-047A-664A-BE73-E0FA4A58308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Next Generation Sequencing (NGS) </a:t>
          </a:r>
          <a:endParaRPr lang="en-US" dirty="0"/>
        </a:p>
      </dgm:t>
    </dgm:pt>
    <dgm:pt modelId="{29006A9A-1425-DF4C-854B-17C57CD7D367}" type="parTrans" cxnId="{643A81CB-2051-6A45-B27B-DF169D1D2B64}">
      <dgm:prSet/>
      <dgm:spPr/>
      <dgm:t>
        <a:bodyPr/>
        <a:lstStyle/>
        <a:p>
          <a:endParaRPr lang="en-US"/>
        </a:p>
      </dgm:t>
    </dgm:pt>
    <dgm:pt modelId="{D3EECB50-71B1-A14A-8393-8465031D2F27}" type="sibTrans" cxnId="{643A81CB-2051-6A45-B27B-DF169D1D2B64}">
      <dgm:prSet/>
      <dgm:spPr/>
      <dgm:t>
        <a:bodyPr/>
        <a:lstStyle/>
        <a:p>
          <a:endParaRPr lang="en-US"/>
        </a:p>
      </dgm:t>
    </dgm:pt>
    <dgm:pt modelId="{CB09E6F4-42D0-EE49-BD81-BDAAF66741F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Library preparation </a:t>
          </a:r>
          <a:endParaRPr lang="en-US" dirty="0"/>
        </a:p>
      </dgm:t>
    </dgm:pt>
    <dgm:pt modelId="{46DB143B-347B-F24F-A4C1-5A6CCA975C8A}" type="sibTrans" cxnId="{2E4166A7-4A15-3244-96A1-E801FDEC091E}">
      <dgm:prSet/>
      <dgm:spPr/>
      <dgm:t>
        <a:bodyPr/>
        <a:lstStyle/>
        <a:p>
          <a:endParaRPr lang="en-US"/>
        </a:p>
      </dgm:t>
    </dgm:pt>
    <dgm:pt modelId="{065B6257-FB34-0E40-B119-CD3E3E3E6939}" type="parTrans" cxnId="{2E4166A7-4A15-3244-96A1-E801FDEC091E}">
      <dgm:prSet/>
      <dgm:spPr/>
      <dgm:t>
        <a:bodyPr/>
        <a:lstStyle/>
        <a:p>
          <a:endParaRPr lang="en-US"/>
        </a:p>
      </dgm:t>
    </dgm:pt>
    <dgm:pt modelId="{01E4DFC9-7B5D-2842-BB75-763A80CF21D3}" type="pres">
      <dgm:prSet presAssocID="{65009C84-F805-0749-A4DF-9AC69BEE5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62215D-EC9D-5F48-845F-D68F9184481D}" type="pres">
      <dgm:prSet presAssocID="{B6CA0DE7-047A-664A-BE73-E0FA4A58308C}" presName="boxAndChildren" presStyleCnt="0"/>
      <dgm:spPr/>
    </dgm:pt>
    <dgm:pt modelId="{75C6BA36-93D2-EC49-A565-1561C6044444}" type="pres">
      <dgm:prSet presAssocID="{B6CA0DE7-047A-664A-BE73-E0FA4A58308C}" presName="parentTextBox" presStyleLbl="node1" presStyleIdx="0" presStyleCnt="3"/>
      <dgm:spPr/>
      <dgm:t>
        <a:bodyPr/>
        <a:lstStyle/>
        <a:p>
          <a:endParaRPr lang="en-US"/>
        </a:p>
      </dgm:t>
    </dgm:pt>
    <dgm:pt modelId="{4A8CE91A-3567-3048-B782-562B8B1F173B}" type="pres">
      <dgm:prSet presAssocID="{46DB143B-347B-F24F-A4C1-5A6CCA975C8A}" presName="sp" presStyleCnt="0"/>
      <dgm:spPr/>
    </dgm:pt>
    <dgm:pt modelId="{1E989609-B7C0-FC47-894A-D943381E57DA}" type="pres">
      <dgm:prSet presAssocID="{CB09E6F4-42D0-EE49-BD81-BDAAF66741FC}" presName="arrowAndChildren" presStyleCnt="0"/>
      <dgm:spPr/>
    </dgm:pt>
    <dgm:pt modelId="{4C346C9F-5028-3A4F-B25F-950DD3C71CA1}" type="pres">
      <dgm:prSet presAssocID="{CB09E6F4-42D0-EE49-BD81-BDAAF66741F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A4380F38-02E0-0141-B284-FA1014AFB461}" type="pres">
      <dgm:prSet presAssocID="{CB09E6F4-42D0-EE49-BD81-BDAAF66741FC}" presName="arrow" presStyleLbl="node1" presStyleIdx="1" presStyleCnt="3" custLinFactNeighborY="821"/>
      <dgm:spPr/>
      <dgm:t>
        <a:bodyPr/>
        <a:lstStyle/>
        <a:p>
          <a:endParaRPr lang="en-US"/>
        </a:p>
      </dgm:t>
    </dgm:pt>
    <dgm:pt modelId="{78397BD0-3F1E-3F40-B06E-31347A82D813}" type="pres">
      <dgm:prSet presAssocID="{CB09E6F4-42D0-EE49-BD81-BDAAF66741FC}" presName="descendantArrow" presStyleCnt="0"/>
      <dgm:spPr/>
    </dgm:pt>
    <dgm:pt modelId="{2AB21464-3AAE-B74D-871C-FCB9A492F7B7}" type="pres">
      <dgm:prSet presAssocID="{80B63E6C-EF62-2E46-924D-87160FD94F65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C5911-EFF7-D045-9E62-5D6C8D6A3BA2}" type="pres">
      <dgm:prSet presAssocID="{23FB446D-56E1-B641-ADD6-4479B70C9142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760A7-1A59-134E-994C-5C243A1A7799}" type="pres">
      <dgm:prSet presAssocID="{6250CBFA-4E72-3048-8844-095C78F3DE0A}" presName="sp" presStyleCnt="0"/>
      <dgm:spPr/>
    </dgm:pt>
    <dgm:pt modelId="{82EAFEC6-E030-4147-A704-5CE6F654059D}" type="pres">
      <dgm:prSet presAssocID="{A0751477-A0FE-614A-8028-61C651B39D65}" presName="arrowAndChildren" presStyleCnt="0"/>
      <dgm:spPr/>
    </dgm:pt>
    <dgm:pt modelId="{DF66E774-8B6E-F54C-8C9C-BEF0FCF0A02A}" type="pres">
      <dgm:prSet presAssocID="{A0751477-A0FE-614A-8028-61C651B39D65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68EA293-B772-804D-A36A-C6864F117B43}" type="presOf" srcId="{23FB446D-56E1-B641-ADD6-4479B70C9142}" destId="{01BC5911-EFF7-D045-9E62-5D6C8D6A3BA2}" srcOrd="0" destOrd="0" presId="urn:microsoft.com/office/officeart/2005/8/layout/process4"/>
    <dgm:cxn modelId="{CF8CD594-5510-AC4C-ACB3-4343D6F80B44}" type="presOf" srcId="{A0751477-A0FE-614A-8028-61C651B39D65}" destId="{DF66E774-8B6E-F54C-8C9C-BEF0FCF0A02A}" srcOrd="0" destOrd="0" presId="urn:microsoft.com/office/officeart/2005/8/layout/process4"/>
    <dgm:cxn modelId="{91AB746E-FD58-A549-9F8E-B9C8E64FFCD6}" type="presOf" srcId="{80B63E6C-EF62-2E46-924D-87160FD94F65}" destId="{2AB21464-3AAE-B74D-871C-FCB9A492F7B7}" srcOrd="0" destOrd="0" presId="urn:microsoft.com/office/officeart/2005/8/layout/process4"/>
    <dgm:cxn modelId="{5D128987-5DCE-4443-8C7A-70281C28AC1E}" type="presOf" srcId="{B6CA0DE7-047A-664A-BE73-E0FA4A58308C}" destId="{75C6BA36-93D2-EC49-A565-1561C6044444}" srcOrd="0" destOrd="0" presId="urn:microsoft.com/office/officeart/2005/8/layout/process4"/>
    <dgm:cxn modelId="{7E8951A5-67E4-C549-AA65-1DE84F3366F8}" srcId="{CB09E6F4-42D0-EE49-BD81-BDAAF66741FC}" destId="{80B63E6C-EF62-2E46-924D-87160FD94F65}" srcOrd="0" destOrd="0" parTransId="{4BFB3065-8F68-E949-ABED-A2650BE34C26}" sibTransId="{E628FDE7-CAAE-9B4F-A6FD-EFDA2B468479}"/>
    <dgm:cxn modelId="{4E7CCD52-9782-C74C-8913-AB80C53C5C2D}" type="presOf" srcId="{65009C84-F805-0749-A4DF-9AC69BEE5414}" destId="{01E4DFC9-7B5D-2842-BB75-763A80CF21D3}" srcOrd="0" destOrd="0" presId="urn:microsoft.com/office/officeart/2005/8/layout/process4"/>
    <dgm:cxn modelId="{643A81CB-2051-6A45-B27B-DF169D1D2B64}" srcId="{65009C84-F805-0749-A4DF-9AC69BEE5414}" destId="{B6CA0DE7-047A-664A-BE73-E0FA4A58308C}" srcOrd="2" destOrd="0" parTransId="{29006A9A-1425-DF4C-854B-17C57CD7D367}" sibTransId="{D3EECB50-71B1-A14A-8393-8465031D2F27}"/>
    <dgm:cxn modelId="{2E4166A7-4A15-3244-96A1-E801FDEC091E}" srcId="{65009C84-F805-0749-A4DF-9AC69BEE5414}" destId="{CB09E6F4-42D0-EE49-BD81-BDAAF66741FC}" srcOrd="1" destOrd="0" parTransId="{065B6257-FB34-0E40-B119-CD3E3E3E6939}" sibTransId="{46DB143B-347B-F24F-A4C1-5A6CCA975C8A}"/>
    <dgm:cxn modelId="{1A30EC33-6183-674C-BD03-6D6F2A54F304}" type="presOf" srcId="{CB09E6F4-42D0-EE49-BD81-BDAAF66741FC}" destId="{A4380F38-02E0-0141-B284-FA1014AFB461}" srcOrd="1" destOrd="0" presId="urn:microsoft.com/office/officeart/2005/8/layout/process4"/>
    <dgm:cxn modelId="{BBD63660-BDA6-1C4D-B819-1FDC65BC53CA}" srcId="{65009C84-F805-0749-A4DF-9AC69BEE5414}" destId="{A0751477-A0FE-614A-8028-61C651B39D65}" srcOrd="0" destOrd="0" parTransId="{2491EE75-66A8-C540-A746-32A9148EB784}" sibTransId="{6250CBFA-4E72-3048-8844-095C78F3DE0A}"/>
    <dgm:cxn modelId="{970CC7B0-F19F-B14D-B908-95467022179F}" type="presOf" srcId="{CB09E6F4-42D0-EE49-BD81-BDAAF66741FC}" destId="{4C346C9F-5028-3A4F-B25F-950DD3C71CA1}" srcOrd="0" destOrd="0" presId="urn:microsoft.com/office/officeart/2005/8/layout/process4"/>
    <dgm:cxn modelId="{0E9E5A82-CBAE-7A46-987E-5026DEC9B340}" srcId="{CB09E6F4-42D0-EE49-BD81-BDAAF66741FC}" destId="{23FB446D-56E1-B641-ADD6-4479B70C9142}" srcOrd="1" destOrd="0" parTransId="{27CAD153-3AF4-4441-8BE0-2C08699BAD1F}" sibTransId="{946A92E0-4B5E-4548-952D-1A5E576AA0A3}"/>
    <dgm:cxn modelId="{A9B92AEE-88E8-784A-A6BE-79D6A45F0FE9}" type="presParOf" srcId="{01E4DFC9-7B5D-2842-BB75-763A80CF21D3}" destId="{6662215D-EC9D-5F48-845F-D68F9184481D}" srcOrd="0" destOrd="0" presId="urn:microsoft.com/office/officeart/2005/8/layout/process4"/>
    <dgm:cxn modelId="{CB7AE4C2-F134-E746-8DDF-48A4393EA95C}" type="presParOf" srcId="{6662215D-EC9D-5F48-845F-D68F9184481D}" destId="{75C6BA36-93D2-EC49-A565-1561C6044444}" srcOrd="0" destOrd="0" presId="urn:microsoft.com/office/officeart/2005/8/layout/process4"/>
    <dgm:cxn modelId="{3ADA70E2-2E98-0740-B92E-721D856AF9E1}" type="presParOf" srcId="{01E4DFC9-7B5D-2842-BB75-763A80CF21D3}" destId="{4A8CE91A-3567-3048-B782-562B8B1F173B}" srcOrd="1" destOrd="0" presId="urn:microsoft.com/office/officeart/2005/8/layout/process4"/>
    <dgm:cxn modelId="{27A24E14-D99C-8547-8AF9-E7FFBA969FB8}" type="presParOf" srcId="{01E4DFC9-7B5D-2842-BB75-763A80CF21D3}" destId="{1E989609-B7C0-FC47-894A-D943381E57DA}" srcOrd="2" destOrd="0" presId="urn:microsoft.com/office/officeart/2005/8/layout/process4"/>
    <dgm:cxn modelId="{B4FF9B99-BD88-354A-832D-A58BEB2D0D40}" type="presParOf" srcId="{1E989609-B7C0-FC47-894A-D943381E57DA}" destId="{4C346C9F-5028-3A4F-B25F-950DD3C71CA1}" srcOrd="0" destOrd="0" presId="urn:microsoft.com/office/officeart/2005/8/layout/process4"/>
    <dgm:cxn modelId="{7354FEB4-F91B-4B4B-91C2-AE9A6762071B}" type="presParOf" srcId="{1E989609-B7C0-FC47-894A-D943381E57DA}" destId="{A4380F38-02E0-0141-B284-FA1014AFB461}" srcOrd="1" destOrd="0" presId="urn:microsoft.com/office/officeart/2005/8/layout/process4"/>
    <dgm:cxn modelId="{2D2ACFFC-9B81-8F46-B9C4-E8C1C673DB39}" type="presParOf" srcId="{1E989609-B7C0-FC47-894A-D943381E57DA}" destId="{78397BD0-3F1E-3F40-B06E-31347A82D813}" srcOrd="2" destOrd="0" presId="urn:microsoft.com/office/officeart/2005/8/layout/process4"/>
    <dgm:cxn modelId="{462DC171-C9E7-7842-8804-C8AB90736F81}" type="presParOf" srcId="{78397BD0-3F1E-3F40-B06E-31347A82D813}" destId="{2AB21464-3AAE-B74D-871C-FCB9A492F7B7}" srcOrd="0" destOrd="0" presId="urn:microsoft.com/office/officeart/2005/8/layout/process4"/>
    <dgm:cxn modelId="{31573A2E-009E-AE45-B3BD-CAF9FD12942F}" type="presParOf" srcId="{78397BD0-3F1E-3F40-B06E-31347A82D813}" destId="{01BC5911-EFF7-D045-9E62-5D6C8D6A3BA2}" srcOrd="1" destOrd="0" presId="urn:microsoft.com/office/officeart/2005/8/layout/process4"/>
    <dgm:cxn modelId="{5C0CB529-F9B6-4542-A0EC-7088C086A3AE}" type="presParOf" srcId="{01E4DFC9-7B5D-2842-BB75-763A80CF21D3}" destId="{00C760A7-1A59-134E-994C-5C243A1A7799}" srcOrd="3" destOrd="0" presId="urn:microsoft.com/office/officeart/2005/8/layout/process4"/>
    <dgm:cxn modelId="{7211E08E-1118-B04F-A91D-7649D6579685}" type="presParOf" srcId="{01E4DFC9-7B5D-2842-BB75-763A80CF21D3}" destId="{82EAFEC6-E030-4147-A704-5CE6F654059D}" srcOrd="4" destOrd="0" presId="urn:microsoft.com/office/officeart/2005/8/layout/process4"/>
    <dgm:cxn modelId="{4A8DDB16-3B52-1840-8B71-D3689E76FE86}" type="presParOf" srcId="{82EAFEC6-E030-4147-A704-5CE6F654059D}" destId="{DF66E774-8B6E-F54C-8C9C-BEF0FCF0A0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4580A1-F7FA-3741-8FB9-468AAF568177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7DE42144-5657-F243-875C-3DF0E459024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Preprocessing</a:t>
          </a:r>
          <a:endParaRPr lang="en-US" dirty="0">
            <a:solidFill>
              <a:schemeClr val="bg1"/>
            </a:solidFill>
          </a:endParaRPr>
        </a:p>
      </dgm:t>
    </dgm:pt>
    <dgm:pt modelId="{67D72A6E-2696-4E46-BE55-2CD24D32FBA9}" type="parTrans" cxnId="{AA7ADD8E-79A7-4842-92C4-2C1CFB41F21B}">
      <dgm:prSet/>
      <dgm:spPr/>
      <dgm:t>
        <a:bodyPr/>
        <a:lstStyle/>
        <a:p>
          <a:endParaRPr lang="en-US"/>
        </a:p>
      </dgm:t>
    </dgm:pt>
    <dgm:pt modelId="{6495D181-F7C4-D442-8E9A-852C8EEDA1B1}" type="sibTrans" cxnId="{AA7ADD8E-79A7-4842-92C4-2C1CFB41F21B}">
      <dgm:prSet/>
      <dgm:spPr/>
      <dgm:t>
        <a:bodyPr/>
        <a:lstStyle/>
        <a:p>
          <a:endParaRPr lang="en-US"/>
        </a:p>
      </dgm:t>
    </dgm:pt>
    <dgm:pt modelId="{DB2AFB65-B5C4-5D4F-9096-4EE427153E03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Mapping</a:t>
          </a:r>
          <a:endParaRPr lang="en-US" dirty="0">
            <a:solidFill>
              <a:schemeClr val="bg1"/>
            </a:solidFill>
          </a:endParaRPr>
        </a:p>
      </dgm:t>
    </dgm:pt>
    <dgm:pt modelId="{51B2CE5F-8A13-CD47-84A1-8C5F088D8AB8}" type="parTrans" cxnId="{14731EBD-AF14-194D-8ABE-482D8A3C2027}">
      <dgm:prSet/>
      <dgm:spPr/>
      <dgm:t>
        <a:bodyPr/>
        <a:lstStyle/>
        <a:p>
          <a:endParaRPr lang="en-US"/>
        </a:p>
      </dgm:t>
    </dgm:pt>
    <dgm:pt modelId="{E78FEB22-741C-514A-89C2-8616FDE195B7}" type="sibTrans" cxnId="{14731EBD-AF14-194D-8ABE-482D8A3C2027}">
      <dgm:prSet/>
      <dgm:spPr/>
      <dgm:t>
        <a:bodyPr/>
        <a:lstStyle/>
        <a:p>
          <a:endParaRPr lang="en-US"/>
        </a:p>
      </dgm:t>
    </dgm:pt>
    <dgm:pt modelId="{F27F59F7-17D5-D04F-9BF3-E9EABC95068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OTU Clustering </a:t>
          </a:r>
          <a:endParaRPr lang="en-US" dirty="0">
            <a:solidFill>
              <a:schemeClr val="bg1"/>
            </a:solidFill>
          </a:endParaRPr>
        </a:p>
      </dgm:t>
    </dgm:pt>
    <dgm:pt modelId="{3C7E3ABA-0D29-9746-BE91-B9EEC4C37E4E}" type="parTrans" cxnId="{D9D9DDC1-DFAC-F44C-83E1-CEC9AA41EDF2}">
      <dgm:prSet/>
      <dgm:spPr/>
      <dgm:t>
        <a:bodyPr/>
        <a:lstStyle/>
        <a:p>
          <a:endParaRPr lang="en-US"/>
        </a:p>
      </dgm:t>
    </dgm:pt>
    <dgm:pt modelId="{C30D1018-63EF-C040-92CD-34041C18FBF4}" type="sibTrans" cxnId="{D9D9DDC1-DFAC-F44C-83E1-CEC9AA41EDF2}">
      <dgm:prSet/>
      <dgm:spPr/>
      <dgm:t>
        <a:bodyPr/>
        <a:lstStyle/>
        <a:p>
          <a:pPr rtl="0"/>
          <a:endParaRPr lang="en-US"/>
        </a:p>
      </dgm:t>
    </dgm:pt>
    <dgm:pt modelId="{35C3B5C7-432B-A64C-841E-FD6D0C9B7A1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Statistical analysis</a:t>
          </a:r>
          <a:endParaRPr lang="en-US" dirty="0"/>
        </a:p>
      </dgm:t>
    </dgm:pt>
    <dgm:pt modelId="{EC06CD7C-E3B5-AC4C-89DD-9A89680662E7}" type="parTrans" cxnId="{B57B0145-F9F2-4A46-91BE-61DA5AE4F249}">
      <dgm:prSet/>
      <dgm:spPr/>
      <dgm:t>
        <a:bodyPr/>
        <a:lstStyle/>
        <a:p>
          <a:endParaRPr lang="en-US"/>
        </a:p>
      </dgm:t>
    </dgm:pt>
    <dgm:pt modelId="{ED2FC041-601B-3848-9830-F6D1B9F9D7C1}" type="sibTrans" cxnId="{B57B0145-F9F2-4A46-91BE-61DA5AE4F249}">
      <dgm:prSet/>
      <dgm:spPr/>
      <dgm:t>
        <a:bodyPr/>
        <a:lstStyle/>
        <a:p>
          <a:endParaRPr lang="en-US"/>
        </a:p>
      </dgm:t>
    </dgm:pt>
    <dgm:pt modelId="{7A7DCB65-D5F2-D64C-A8F1-1CEF76390B25}" type="pres">
      <dgm:prSet presAssocID="{CF4580A1-F7FA-3741-8FB9-468AAF568177}" presName="Name0" presStyleCnt="0">
        <dgm:presLayoutVars>
          <dgm:dir/>
          <dgm:animLvl val="lvl"/>
          <dgm:resizeHandles val="exact"/>
        </dgm:presLayoutVars>
      </dgm:prSet>
      <dgm:spPr/>
    </dgm:pt>
    <dgm:pt modelId="{F37C7BD7-996E-DD4E-B9E2-D6D55839EF77}" type="pres">
      <dgm:prSet presAssocID="{7DE42144-5657-F243-875C-3DF0E459024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4E34A-9BF1-1F43-A1F0-DD64E84DCA4B}" type="pres">
      <dgm:prSet presAssocID="{6495D181-F7C4-D442-8E9A-852C8EEDA1B1}" presName="parTxOnlySpace" presStyleCnt="0"/>
      <dgm:spPr/>
    </dgm:pt>
    <dgm:pt modelId="{D84E8A2E-778F-4347-9BA8-5A7376D21221}" type="pres">
      <dgm:prSet presAssocID="{DB2AFB65-B5C4-5D4F-9096-4EE427153E0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143A5-96E4-BA44-970F-C39D1EEBC840}" type="pres">
      <dgm:prSet presAssocID="{E78FEB22-741C-514A-89C2-8616FDE195B7}" presName="parTxOnlySpace" presStyleCnt="0"/>
      <dgm:spPr/>
    </dgm:pt>
    <dgm:pt modelId="{C376F3DB-6A39-2642-8337-5B82BBC04726}" type="pres">
      <dgm:prSet presAssocID="{F27F59F7-17D5-D04F-9BF3-E9EABC95068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9A8B2-2DA2-8C4F-A1E0-7AD3D873F2EC}" type="pres">
      <dgm:prSet presAssocID="{C30D1018-63EF-C040-92CD-34041C18FBF4}" presName="parTxOnlySpace" presStyleCnt="0"/>
      <dgm:spPr/>
    </dgm:pt>
    <dgm:pt modelId="{E3AC7904-C858-0849-91BE-E18E1553ECD7}" type="pres">
      <dgm:prSet presAssocID="{35C3B5C7-432B-A64C-841E-FD6D0C9B7A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52341F-4F63-3B40-9192-DC16804B94CF}" type="presOf" srcId="{F27F59F7-17D5-D04F-9BF3-E9EABC950682}" destId="{C376F3DB-6A39-2642-8337-5B82BBC04726}" srcOrd="0" destOrd="0" presId="urn:microsoft.com/office/officeart/2005/8/layout/chevron1"/>
    <dgm:cxn modelId="{D9D9DDC1-DFAC-F44C-83E1-CEC9AA41EDF2}" srcId="{CF4580A1-F7FA-3741-8FB9-468AAF568177}" destId="{F27F59F7-17D5-D04F-9BF3-E9EABC950682}" srcOrd="2" destOrd="0" parTransId="{3C7E3ABA-0D29-9746-BE91-B9EEC4C37E4E}" sibTransId="{C30D1018-63EF-C040-92CD-34041C18FBF4}"/>
    <dgm:cxn modelId="{DD8875DD-2ABB-2346-854B-5B98D85AB171}" type="presOf" srcId="{7DE42144-5657-F243-875C-3DF0E4590246}" destId="{F37C7BD7-996E-DD4E-B9E2-D6D55839EF77}" srcOrd="0" destOrd="0" presId="urn:microsoft.com/office/officeart/2005/8/layout/chevron1"/>
    <dgm:cxn modelId="{B57B0145-F9F2-4A46-91BE-61DA5AE4F249}" srcId="{CF4580A1-F7FA-3741-8FB9-468AAF568177}" destId="{35C3B5C7-432B-A64C-841E-FD6D0C9B7A11}" srcOrd="3" destOrd="0" parTransId="{EC06CD7C-E3B5-AC4C-89DD-9A89680662E7}" sibTransId="{ED2FC041-601B-3848-9830-F6D1B9F9D7C1}"/>
    <dgm:cxn modelId="{B12870A1-B87F-B34F-B3A2-2BF3925D2F63}" type="presOf" srcId="{35C3B5C7-432B-A64C-841E-FD6D0C9B7A11}" destId="{E3AC7904-C858-0849-91BE-E18E1553ECD7}" srcOrd="0" destOrd="0" presId="urn:microsoft.com/office/officeart/2005/8/layout/chevron1"/>
    <dgm:cxn modelId="{05C30DDA-D214-A240-A077-5CD9045CFC5D}" type="presOf" srcId="{CF4580A1-F7FA-3741-8FB9-468AAF568177}" destId="{7A7DCB65-D5F2-D64C-A8F1-1CEF76390B25}" srcOrd="0" destOrd="0" presId="urn:microsoft.com/office/officeart/2005/8/layout/chevron1"/>
    <dgm:cxn modelId="{017B245C-F2A6-6F44-B19E-00E238F08AB4}" type="presOf" srcId="{DB2AFB65-B5C4-5D4F-9096-4EE427153E03}" destId="{D84E8A2E-778F-4347-9BA8-5A7376D21221}" srcOrd="0" destOrd="0" presId="urn:microsoft.com/office/officeart/2005/8/layout/chevron1"/>
    <dgm:cxn modelId="{AA7ADD8E-79A7-4842-92C4-2C1CFB41F21B}" srcId="{CF4580A1-F7FA-3741-8FB9-468AAF568177}" destId="{7DE42144-5657-F243-875C-3DF0E4590246}" srcOrd="0" destOrd="0" parTransId="{67D72A6E-2696-4E46-BE55-2CD24D32FBA9}" sibTransId="{6495D181-F7C4-D442-8E9A-852C8EEDA1B1}"/>
    <dgm:cxn modelId="{14731EBD-AF14-194D-8ABE-482D8A3C2027}" srcId="{CF4580A1-F7FA-3741-8FB9-468AAF568177}" destId="{DB2AFB65-B5C4-5D4F-9096-4EE427153E03}" srcOrd="1" destOrd="0" parTransId="{51B2CE5F-8A13-CD47-84A1-8C5F088D8AB8}" sibTransId="{E78FEB22-741C-514A-89C2-8616FDE195B7}"/>
    <dgm:cxn modelId="{EF48E58C-6500-7D45-AF04-C792B993150F}" type="presParOf" srcId="{7A7DCB65-D5F2-D64C-A8F1-1CEF76390B25}" destId="{F37C7BD7-996E-DD4E-B9E2-D6D55839EF77}" srcOrd="0" destOrd="0" presId="urn:microsoft.com/office/officeart/2005/8/layout/chevron1"/>
    <dgm:cxn modelId="{0A661A38-2DEE-B442-B42D-E65D26CF1A8D}" type="presParOf" srcId="{7A7DCB65-D5F2-D64C-A8F1-1CEF76390B25}" destId="{2014E34A-9BF1-1F43-A1F0-DD64E84DCA4B}" srcOrd="1" destOrd="0" presId="urn:microsoft.com/office/officeart/2005/8/layout/chevron1"/>
    <dgm:cxn modelId="{11FF3CE0-1969-C447-BF46-05814380FE91}" type="presParOf" srcId="{7A7DCB65-D5F2-D64C-A8F1-1CEF76390B25}" destId="{D84E8A2E-778F-4347-9BA8-5A7376D21221}" srcOrd="2" destOrd="0" presId="urn:microsoft.com/office/officeart/2005/8/layout/chevron1"/>
    <dgm:cxn modelId="{68037195-F403-4A4F-8808-07E1EC45B11C}" type="presParOf" srcId="{7A7DCB65-D5F2-D64C-A8F1-1CEF76390B25}" destId="{3A2143A5-96E4-BA44-970F-C39D1EEBC840}" srcOrd="3" destOrd="0" presId="urn:microsoft.com/office/officeart/2005/8/layout/chevron1"/>
    <dgm:cxn modelId="{D846C228-85CB-B644-893A-A2552EF6B5D7}" type="presParOf" srcId="{7A7DCB65-D5F2-D64C-A8F1-1CEF76390B25}" destId="{C376F3DB-6A39-2642-8337-5B82BBC04726}" srcOrd="4" destOrd="0" presId="urn:microsoft.com/office/officeart/2005/8/layout/chevron1"/>
    <dgm:cxn modelId="{351A5274-F60F-EE45-87B9-1EADF59BD211}" type="presParOf" srcId="{7A7DCB65-D5F2-D64C-A8F1-1CEF76390B25}" destId="{7079A8B2-2DA2-8C4F-A1E0-7AD3D873F2EC}" srcOrd="5" destOrd="0" presId="urn:microsoft.com/office/officeart/2005/8/layout/chevron1"/>
    <dgm:cxn modelId="{65455EF0-A2CD-3947-BD4E-ECB927E53B72}" type="presParOf" srcId="{7A7DCB65-D5F2-D64C-A8F1-1CEF76390B25}" destId="{E3AC7904-C858-0849-91BE-E18E1553EC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BA36-93D2-EC49-A565-1561C6044444}">
      <dsp:nvSpPr>
        <dsp:cNvPr id="0" name=""/>
        <dsp:cNvSpPr/>
      </dsp:nvSpPr>
      <dsp:spPr>
        <a:xfrm>
          <a:off x="0" y="3344387"/>
          <a:ext cx="10171176" cy="1097702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Next Generation Sequencing (NGS) </a:t>
          </a:r>
          <a:endParaRPr lang="en-US" sz="2100" kern="1200" dirty="0"/>
        </a:p>
      </dsp:txBody>
      <dsp:txXfrm>
        <a:off x="0" y="3344387"/>
        <a:ext cx="10171176" cy="1097702"/>
      </dsp:txXfrm>
    </dsp:sp>
    <dsp:sp modelId="{A4380F38-02E0-0141-B284-FA1014AFB461}">
      <dsp:nvSpPr>
        <dsp:cNvPr id="0" name=""/>
        <dsp:cNvSpPr/>
      </dsp:nvSpPr>
      <dsp:spPr>
        <a:xfrm rot="10800000">
          <a:off x="0" y="1686446"/>
          <a:ext cx="10171176" cy="1688266"/>
        </a:xfrm>
        <a:prstGeom prst="upArrowCallou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Library preparation </a:t>
          </a:r>
          <a:endParaRPr lang="en-US" sz="2100" kern="1200" dirty="0"/>
        </a:p>
      </dsp:txBody>
      <dsp:txXfrm rot="-10800000">
        <a:off x="0" y="1686446"/>
        <a:ext cx="10171176" cy="592581"/>
      </dsp:txXfrm>
    </dsp:sp>
    <dsp:sp modelId="{2AB21464-3AAE-B74D-871C-FCB9A492F7B7}">
      <dsp:nvSpPr>
        <dsp:cNvPr id="0" name=""/>
        <dsp:cNvSpPr/>
      </dsp:nvSpPr>
      <dsp:spPr>
        <a:xfrm>
          <a:off x="0" y="2265167"/>
          <a:ext cx="5085587" cy="504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16s ribosomal RNA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Library </a:t>
          </a:r>
          <a:endParaRPr lang="en-US" sz="1400" b="1" kern="1200" dirty="0"/>
        </a:p>
      </dsp:txBody>
      <dsp:txXfrm>
        <a:off x="0" y="2265167"/>
        <a:ext cx="5085587" cy="504791"/>
      </dsp:txXfrm>
    </dsp:sp>
    <dsp:sp modelId="{01BC5911-EFF7-D045-9E62-5D6C8D6A3BA2}">
      <dsp:nvSpPr>
        <dsp:cNvPr id="0" name=""/>
        <dsp:cNvSpPr/>
      </dsp:nvSpPr>
      <dsp:spPr>
        <a:xfrm>
          <a:off x="5085588" y="2265167"/>
          <a:ext cx="5085587" cy="504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Whole genome shotgun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Library </a:t>
          </a:r>
          <a:endParaRPr lang="en-US" sz="1400" b="1" kern="1200" dirty="0"/>
        </a:p>
      </dsp:txBody>
      <dsp:txXfrm>
        <a:off x="5085588" y="2265167"/>
        <a:ext cx="5085587" cy="504791"/>
      </dsp:txXfrm>
    </dsp:sp>
    <dsp:sp modelId="{DF66E774-8B6E-F54C-8C9C-BEF0FCF0A02A}">
      <dsp:nvSpPr>
        <dsp:cNvPr id="0" name=""/>
        <dsp:cNvSpPr/>
      </dsp:nvSpPr>
      <dsp:spPr>
        <a:xfrm rot="10800000">
          <a:off x="0" y="785"/>
          <a:ext cx="10171176" cy="1688266"/>
        </a:xfrm>
        <a:prstGeom prst="upArrowCallou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DNA Extraction</a:t>
          </a:r>
          <a:endParaRPr lang="en-US" sz="2100" kern="1200" dirty="0"/>
        </a:p>
      </dsp:txBody>
      <dsp:txXfrm rot="10800000">
        <a:off x="0" y="785"/>
        <a:ext cx="10171176" cy="1096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C7BD7-996E-DD4E-B9E2-D6D55839EF77}">
      <dsp:nvSpPr>
        <dsp:cNvPr id="0" name=""/>
        <dsp:cNvSpPr/>
      </dsp:nvSpPr>
      <dsp:spPr>
        <a:xfrm>
          <a:off x="5237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Preprocessing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5037" y="1739995"/>
        <a:ext cx="1829400" cy="1219600"/>
      </dsp:txXfrm>
    </dsp:sp>
    <dsp:sp modelId="{D84E8A2E-778F-4347-9BA8-5A7376D21221}">
      <dsp:nvSpPr>
        <dsp:cNvPr id="0" name=""/>
        <dsp:cNvSpPr/>
      </dsp:nvSpPr>
      <dsp:spPr>
        <a:xfrm>
          <a:off x="2749338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Mapping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359138" y="1739995"/>
        <a:ext cx="1829400" cy="1219600"/>
      </dsp:txXfrm>
    </dsp:sp>
    <dsp:sp modelId="{C376F3DB-6A39-2642-8337-5B82BBC04726}">
      <dsp:nvSpPr>
        <dsp:cNvPr id="0" name=""/>
        <dsp:cNvSpPr/>
      </dsp:nvSpPr>
      <dsp:spPr>
        <a:xfrm>
          <a:off x="5493438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OTU Clustering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3238" y="1739995"/>
        <a:ext cx="1829400" cy="1219600"/>
      </dsp:txXfrm>
    </dsp:sp>
    <dsp:sp modelId="{E3AC7904-C858-0849-91BE-E18E1553ECD7}">
      <dsp:nvSpPr>
        <dsp:cNvPr id="0" name=""/>
        <dsp:cNvSpPr/>
      </dsp:nvSpPr>
      <dsp:spPr>
        <a:xfrm>
          <a:off x="8237538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Statistical analysis</a:t>
          </a:r>
          <a:endParaRPr lang="en-US" sz="2300" kern="1200" dirty="0"/>
        </a:p>
      </dsp:txBody>
      <dsp:txXfrm>
        <a:off x="8847338" y="1739995"/>
        <a:ext cx="1829400" cy="121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874A3-5338-DB43-9819-7DE030B3916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BC5F-9C66-DB4E-961B-53FFFB71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7380-1F90-8842-8EC8-E854CBF0BD7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5544"/>
            <a:ext cx="9753600" cy="274441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Metagenomics Data Analysis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Bioinformatics group</a:t>
            </a:r>
          </a:p>
          <a:p>
            <a:r>
              <a:rPr lang="en-US" b="1" dirty="0" smtClean="0"/>
              <a:t>KACST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85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Library Preparation: </a:t>
            </a:r>
            <a:endParaRPr lang="en-US" sz="54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520428"/>
              </p:ext>
            </p:extLst>
          </p:nvPr>
        </p:nvGraphicFramePr>
        <p:xfrm>
          <a:off x="838200" y="1825625"/>
          <a:ext cx="10515600" cy="37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793"/>
                <a:gridCol w="3657599"/>
                <a:gridCol w="4331208"/>
              </a:tblGrid>
              <a:tr h="89631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16s </a:t>
                      </a:r>
                      <a:r>
                        <a:rPr lang="en-US" sz="2000" dirty="0" err="1" smtClean="0"/>
                        <a:t>rRNA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library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Whole genome</a:t>
                      </a:r>
                      <a:r>
                        <a:rPr lang="en-US" sz="2000" baseline="0" dirty="0" smtClean="0"/>
                        <a:t> shotgun library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5575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150 – 250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Riyal per sample </a:t>
                      </a:r>
                      <a:endParaRPr lang="en-US" sz="2000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1200 – 1500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Riyal per sample </a:t>
                      </a:r>
                      <a:endParaRPr lang="en-US" sz="2000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5575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Taxonomy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level  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Genus</a:t>
                      </a:r>
                      <a:r>
                        <a:rPr lang="en-US" b="0" baseline="0" dirty="0" smtClean="0"/>
                        <a:t> level </a:t>
                      </a:r>
                      <a:endParaRPr lang="en-US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Species</a:t>
                      </a:r>
                      <a:r>
                        <a:rPr lang="en-US" b="0" baseline="0" dirty="0" smtClean="0"/>
                        <a:t> level</a:t>
                      </a:r>
                      <a:endParaRPr lang="en-US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557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Applications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r>
                        <a:rPr lang="en-US" baseline="0" dirty="0" smtClean="0"/>
                        <a:t> analysis</a:t>
                      </a:r>
                    </a:p>
                    <a:p>
                      <a:r>
                        <a:rPr lang="en-US" baseline="0" dirty="0" smtClean="0"/>
                        <a:t>Phylogenetic analysis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r>
                        <a:rPr lang="en-US" baseline="0" dirty="0" smtClean="0"/>
                        <a:t> analysis, Phylogenetic analysis and function analysis (Gene prediction &amp; Biomarker discovery)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+mn-lt"/>
              </a:rPr>
              <a:t>Library Preparation pros and cons:</a:t>
            </a:r>
            <a:r>
              <a:rPr lang="en-US" sz="4800" dirty="0" smtClean="0">
                <a:latin typeface="+mn-lt"/>
              </a:rPr>
              <a:t/>
            </a:r>
            <a:br>
              <a:rPr lang="en-US" sz="4800" dirty="0" smtClean="0">
                <a:latin typeface="+mn-lt"/>
              </a:rPr>
            </a:br>
            <a:endParaRPr lang="en-US" sz="48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608359"/>
              </p:ext>
            </p:extLst>
          </p:nvPr>
        </p:nvGraphicFramePr>
        <p:xfrm>
          <a:off x="699088" y="1446028"/>
          <a:ext cx="11081787" cy="484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99"/>
                <a:gridCol w="3752899"/>
                <a:gridCol w="3575989"/>
              </a:tblGrid>
              <a:tr h="91654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Library Preparation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916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16s library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Cheap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do in the lab.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Fast.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taxonomy</a:t>
                      </a:r>
                      <a:r>
                        <a:rPr lang="en-US" baseline="0" dirty="0" smtClean="0"/>
                        <a:t> is limited to Genus level.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Can not be used to study the functions of the genes.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classification of the data less accurate. (clustering </a:t>
                      </a:r>
                      <a:r>
                        <a:rPr lang="en-US" baseline="0" dirty="0" smtClean="0"/>
                        <a:t>at 98</a:t>
                      </a:r>
                      <a:r>
                        <a:rPr lang="en-US" baseline="0" dirty="0" smtClean="0"/>
                        <a:t>%)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01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Whole genome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shotgun library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Accurate</a:t>
                      </a:r>
                      <a:r>
                        <a:rPr lang="en-US" baseline="0" dirty="0" smtClean="0"/>
                        <a:t> classification.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taxonomy at the species level and sometimes Subspecies.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Study the functions of the </a:t>
                      </a:r>
                      <a:r>
                        <a:rPr lang="en-US" baseline="0" dirty="0" smtClean="0"/>
                        <a:t>genes.</a:t>
                      </a:r>
                      <a:endParaRPr lang="en-US" baseline="0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Expensive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lab work takes longer time.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</a:t>
                      </a:r>
                      <a:r>
                        <a:rPr lang="en-US" baseline="0" dirty="0" smtClean="0"/>
                        <a:t>assembly of the reads is  super complicated  and need to repeat the sample sequencing many times.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7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04" y="533436"/>
            <a:ext cx="11802141" cy="144241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>Metagenomics 16s </a:t>
            </a:r>
            <a:r>
              <a:rPr lang="en-US" b="1" dirty="0" err="1" smtClean="0">
                <a:latin typeface="+mn-lt"/>
              </a:rPr>
              <a:t>rRNA</a:t>
            </a:r>
            <a:r>
              <a:rPr lang="en-US" b="1" dirty="0" smtClean="0">
                <a:latin typeface="+mn-lt"/>
              </a:rPr>
              <a:t> Analysis Workflow: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593227"/>
              </p:ext>
            </p:extLst>
          </p:nvPr>
        </p:nvGraphicFramePr>
        <p:xfrm>
          <a:off x="616687" y="1254641"/>
          <a:ext cx="11291777" cy="4699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9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Stage 1 - Preprocessing: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/>
          <a:lstStyle/>
          <a:p>
            <a:r>
              <a:rPr lang="en-US" dirty="0" smtClean="0"/>
              <a:t>In this stage the </a:t>
            </a:r>
            <a:r>
              <a:rPr lang="en-US" dirty="0" smtClean="0"/>
              <a:t>reads </a:t>
            </a:r>
            <a:r>
              <a:rPr lang="en-US" dirty="0" smtClean="0"/>
              <a:t>will </a:t>
            </a:r>
            <a:r>
              <a:rPr lang="en-US" dirty="0" smtClean="0"/>
              <a:t>be checked for quality and will be trimmed if needed and the adaptors must be removed.</a:t>
            </a:r>
          </a:p>
          <a:p>
            <a:r>
              <a:rPr lang="en-US" dirty="0" smtClean="0"/>
              <a:t>Quality check : </a:t>
            </a:r>
            <a:r>
              <a:rPr lang="en-US" dirty="0" err="1" smtClean="0"/>
              <a:t>Fastqc</a:t>
            </a:r>
            <a:r>
              <a:rPr lang="en-US" dirty="0" smtClean="0"/>
              <a:t> tool</a:t>
            </a:r>
          </a:p>
          <a:p>
            <a:r>
              <a:rPr lang="en-US" dirty="0" smtClean="0"/>
              <a:t>Trimming: Sickle tool</a:t>
            </a:r>
          </a:p>
          <a:p>
            <a:r>
              <a:rPr lang="en-US" dirty="0" smtClean="0"/>
              <a:t>Cutting Adaptors: </a:t>
            </a:r>
            <a:r>
              <a:rPr lang="en-US" dirty="0" err="1" smtClean="0"/>
              <a:t>Cutadap</a:t>
            </a:r>
            <a:r>
              <a:rPr lang="en-US" dirty="0" smtClean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646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Before the preprocessing:</a:t>
            </a:r>
            <a:endParaRPr lang="en-US" sz="48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421678"/>
            <a:ext cx="7287490" cy="4882141"/>
          </a:xfrm>
        </p:spPr>
      </p:pic>
    </p:spTree>
    <p:extLst>
      <p:ext uri="{BB962C8B-B14F-4D97-AF65-F5344CB8AC3E}">
        <p14:creationId xmlns:p14="http://schemas.microsoft.com/office/powerpoint/2010/main" val="17555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After the preprocessing:</a:t>
            </a:r>
            <a:endParaRPr lang="en-US" sz="48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58" y="1558040"/>
            <a:ext cx="7229944" cy="5299960"/>
          </a:xfrm>
        </p:spPr>
      </p:pic>
    </p:spTree>
    <p:extLst>
      <p:ext uri="{BB962C8B-B14F-4D97-AF65-F5344CB8AC3E}">
        <p14:creationId xmlns:p14="http://schemas.microsoft.com/office/powerpoint/2010/main" val="1244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Stage 2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smtClean="0">
                <a:latin typeface="+mn-lt"/>
              </a:rPr>
              <a:t>- Mapping: 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smtClean="0"/>
              <a:t>reads </a:t>
            </a:r>
            <a:r>
              <a:rPr lang="en-US" dirty="0" smtClean="0"/>
              <a:t>will be aligned to 16s databases such as SLIVA or </a:t>
            </a:r>
            <a:r>
              <a:rPr lang="en-US" dirty="0" err="1" smtClean="0"/>
              <a:t>Greengenes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mapping you can use: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Mothur</a:t>
            </a:r>
            <a:r>
              <a:rPr lang="en-US" dirty="0" smtClean="0"/>
              <a:t> pipeline.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Qiime</a:t>
            </a:r>
            <a:r>
              <a:rPr lang="en-US" dirty="0" smtClean="0"/>
              <a:t> pipeline.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64" y="2447631"/>
            <a:ext cx="6180036" cy="37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Mapping process:</a:t>
            </a:r>
            <a:endParaRPr lang="en-US" sz="4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39" y="1346277"/>
            <a:ext cx="8827728" cy="4948198"/>
          </a:xfrm>
        </p:spPr>
      </p:pic>
    </p:spTree>
    <p:extLst>
      <p:ext uri="{BB962C8B-B14F-4D97-AF65-F5344CB8AC3E}">
        <p14:creationId xmlns:p14="http://schemas.microsoft.com/office/powerpoint/2010/main" val="1483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7735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>Stage 3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- OUT (</a:t>
            </a:r>
            <a:r>
              <a:rPr lang="en-US" b="1" dirty="0">
                <a:latin typeface="+mn-lt"/>
              </a:rPr>
              <a:t>Operational Taxonomic Unit</a:t>
            </a:r>
            <a:r>
              <a:rPr lang="en-US" b="1" dirty="0" smtClean="0">
                <a:latin typeface="+mn-lt"/>
              </a:rPr>
              <a:t>) Clustering: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finishing the alignment for the </a:t>
            </a:r>
            <a:r>
              <a:rPr lang="en-US" dirty="0" smtClean="0"/>
              <a:t>reads </a:t>
            </a:r>
            <a:r>
              <a:rPr lang="en-US" dirty="0" smtClean="0"/>
              <a:t>(Mapping</a:t>
            </a:r>
            <a:r>
              <a:rPr lang="en-US" dirty="0" smtClean="0"/>
              <a:t>) now the </a:t>
            </a:r>
            <a:r>
              <a:rPr lang="en-US" dirty="0" smtClean="0"/>
              <a:t>reads are ready </a:t>
            </a:r>
            <a:r>
              <a:rPr lang="en-US" dirty="0" smtClean="0"/>
              <a:t>to be classified by using OUT clustering analysis.</a:t>
            </a:r>
          </a:p>
          <a:p>
            <a:r>
              <a:rPr lang="en-US" dirty="0"/>
              <a:t>For </a:t>
            </a:r>
            <a:r>
              <a:rPr lang="en-US" dirty="0" smtClean="0"/>
              <a:t>OUT clustering you </a:t>
            </a:r>
            <a:r>
              <a:rPr lang="en-US" dirty="0"/>
              <a:t>can use: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err="1"/>
              <a:t>Mothur</a:t>
            </a:r>
            <a:r>
              <a:rPr lang="en-US" dirty="0"/>
              <a:t> pipeline.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err="1"/>
              <a:t>Qiime</a:t>
            </a:r>
            <a:r>
              <a:rPr lang="en-US" dirty="0"/>
              <a:t> pipeline.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6" y="2610292"/>
            <a:ext cx="5590953" cy="42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Stage </a:t>
            </a:r>
            <a:r>
              <a:rPr lang="en-US" sz="4800" b="1" dirty="0" smtClean="0">
                <a:latin typeface="+mn-lt"/>
              </a:rPr>
              <a:t>4 - </a:t>
            </a:r>
            <a:r>
              <a:rPr lang="en-US" sz="4800" b="1" dirty="0">
                <a:latin typeface="+mn-lt"/>
              </a:rPr>
              <a:t>Statistical </a:t>
            </a:r>
            <a:r>
              <a:rPr lang="en-US" sz="4800" b="1" dirty="0" smtClean="0">
                <a:latin typeface="+mn-lt"/>
              </a:rPr>
              <a:t>analysis: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R language you can present you OUT cluster results in bar </a:t>
            </a:r>
            <a:r>
              <a:rPr lang="en-US" dirty="0" smtClean="0"/>
              <a:t>graphs, heat </a:t>
            </a:r>
            <a:r>
              <a:rPr lang="en-US" dirty="0" smtClean="0"/>
              <a:t>map or  phylogenetic tree.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56" y="3041791"/>
            <a:ext cx="4804144" cy="3816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6" y="2700670"/>
            <a:ext cx="7337873" cy="4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b="1" dirty="0" smtClean="0">
                <a:latin typeface="+mn-lt"/>
              </a:rPr>
              <a:t>Content: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Metagenomics definition &amp; history.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Microbes.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Metagenomics </a:t>
            </a:r>
            <a:r>
              <a:rPr lang="en-US" dirty="0"/>
              <a:t>A</a:t>
            </a:r>
            <a:r>
              <a:rPr lang="en-US" dirty="0" smtClean="0"/>
              <a:t>pplications.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Metagenomics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US" dirty="0"/>
              <a:t>Metagenomics </a:t>
            </a:r>
            <a:r>
              <a:rPr lang="en-US" dirty="0" smtClean="0"/>
              <a:t>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86" y="32571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atin typeface="+mn-lt"/>
              </a:rPr>
              <a:t>Thank you</a:t>
            </a:r>
            <a:br>
              <a:rPr lang="en-US" sz="7200" b="1" dirty="0" smtClean="0">
                <a:latin typeface="+mn-lt"/>
              </a:rPr>
            </a:br>
            <a:endParaRPr lang="en-US" sz="7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6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What is Metagenomics </a:t>
            </a:r>
            <a:r>
              <a:rPr lang="en-US" sz="4800" b="1" dirty="0" smtClean="0">
                <a:latin typeface="+mn-lt"/>
              </a:rPr>
              <a:t>?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0753165" cy="492956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Metagenomics term was </a:t>
            </a:r>
            <a:r>
              <a:rPr lang="en-US" dirty="0" smtClean="0"/>
              <a:t>proposed by </a:t>
            </a:r>
            <a:r>
              <a:rPr lang="en-US" dirty="0"/>
              <a:t>Jo </a:t>
            </a:r>
            <a:r>
              <a:rPr lang="en-US" dirty="0" err="1"/>
              <a:t>Handelsman</a:t>
            </a:r>
            <a:r>
              <a:rPr lang="en-US" dirty="0"/>
              <a:t> in 1998 during her work on the study of the antibiotic resistance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Metagenomics </a:t>
            </a:r>
            <a:r>
              <a:rPr lang="en-US" dirty="0"/>
              <a:t>is a non-culture based approach used to study of the collective genomes of the members of a microbial community that found in environment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The Microbes Community: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66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microbial community presents viruses, bacteria, fungi, and </a:t>
            </a:r>
            <a:r>
              <a:rPr lang="en-US" sz="2400" dirty="0" err="1" smtClean="0"/>
              <a:t>protists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microbes community </a:t>
            </a:r>
            <a:r>
              <a:rPr lang="en-US" sz="2400" dirty="0" smtClean="0"/>
              <a:t>exist </a:t>
            </a:r>
            <a:r>
              <a:rPr lang="en-US" sz="2400" dirty="0"/>
              <a:t>in soil, </a:t>
            </a:r>
            <a:r>
              <a:rPr lang="en-US" sz="2400" dirty="0" smtClean="0"/>
              <a:t>oceans, oil </a:t>
            </a:r>
            <a:r>
              <a:rPr lang="en-US" sz="2400" dirty="0"/>
              <a:t>and animals gut etc</a:t>
            </a:r>
            <a:r>
              <a:rPr lang="en-US" sz="2400" dirty="0" smtClean="0"/>
              <a:t>..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Microbes are essential for every part of human life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Microbes have a major role in maintain and regulate </a:t>
            </a:r>
            <a:r>
              <a:rPr lang="en-US" sz="2400" dirty="0"/>
              <a:t>the a</a:t>
            </a:r>
            <a:r>
              <a:rPr lang="en-US" sz="2400" dirty="0" smtClean="0"/>
              <a:t>tmosphere.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Microbes  are important for human health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Metagenomics Applications: 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76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describe </a:t>
            </a:r>
            <a:r>
              <a:rPr lang="en-US" dirty="0"/>
              <a:t>microbial communities in different systems.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o study the taxonomy and gene functions of the microbes in the environment.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latin typeface="+mn-lt"/>
              </a:rPr>
              <a:t>Metagenomics and the Environment: 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icrobes convert </a:t>
            </a:r>
            <a:r>
              <a:rPr lang="en-US" dirty="0"/>
              <a:t>the key elements of </a:t>
            </a:r>
            <a:r>
              <a:rPr lang="en-US" dirty="0" smtClean="0"/>
              <a:t>life such as carbon</a:t>
            </a:r>
            <a:r>
              <a:rPr lang="en-US" dirty="0"/>
              <a:t>, </a:t>
            </a:r>
            <a:r>
              <a:rPr lang="en-US" dirty="0" smtClean="0"/>
              <a:t>nitrogen</a:t>
            </a:r>
            <a:r>
              <a:rPr lang="en-US" dirty="0"/>
              <a:t> </a:t>
            </a:r>
            <a:r>
              <a:rPr lang="en-US" dirty="0" smtClean="0"/>
              <a:t>&amp; oxygen into </a:t>
            </a:r>
            <a:r>
              <a:rPr lang="en-US" dirty="0"/>
              <a:t>forms accessible to all other </a:t>
            </a:r>
            <a:r>
              <a:rPr lang="en-US" dirty="0" smtClean="0"/>
              <a:t>organisms.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icrobes contribute in the photosynthetic.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Variety of </a:t>
            </a:r>
            <a:r>
              <a:rPr lang="en-US" dirty="0" smtClean="0"/>
              <a:t>microbes capable </a:t>
            </a:r>
            <a:r>
              <a:rPr lang="en-US" dirty="0" smtClean="0"/>
              <a:t>of living </a:t>
            </a:r>
            <a:r>
              <a:rPr lang="en-US" dirty="0" smtClean="0"/>
              <a:t>in extreme conditions environments.  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Metagenomics </a:t>
            </a:r>
            <a:r>
              <a:rPr lang="en-US" dirty="0"/>
              <a:t>allow us to </a:t>
            </a:r>
            <a:r>
              <a:rPr lang="en-US" dirty="0" smtClean="0"/>
              <a:t>identify unknown </a:t>
            </a:r>
            <a:r>
              <a:rPr lang="en-US" dirty="0"/>
              <a:t>microbes </a:t>
            </a:r>
            <a:r>
              <a:rPr lang="en-US" dirty="0" smtClean="0"/>
              <a:t>and discover functional </a:t>
            </a:r>
            <a:r>
              <a:rPr lang="en-US" dirty="0"/>
              <a:t>genes </a:t>
            </a:r>
            <a:r>
              <a:rPr lang="en-US" dirty="0" smtClean="0"/>
              <a:t>in these microbial communities.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6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Metagenomics and the Microbiota: 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</a:t>
            </a:r>
            <a:r>
              <a:rPr lang="en-US" dirty="0" smtClean="0"/>
              <a:t>uman </a:t>
            </a:r>
            <a:r>
              <a:rPr lang="en-US" dirty="0"/>
              <a:t>gut </a:t>
            </a:r>
            <a:r>
              <a:rPr lang="en-US" dirty="0" smtClean="0"/>
              <a:t>microbes </a:t>
            </a:r>
            <a:r>
              <a:rPr lang="en-US" dirty="0" smtClean="0"/>
              <a:t>involve in digest </a:t>
            </a:r>
            <a:r>
              <a:rPr lang="en-US" dirty="0"/>
              <a:t>food, break down toxins, and fight off </a:t>
            </a:r>
            <a:r>
              <a:rPr lang="en-US" dirty="0" smtClean="0"/>
              <a:t>diseases.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interaction between the host organisms and the microbiota has a significant impact on their immune </a:t>
            </a:r>
            <a:r>
              <a:rPr lang="en-US" dirty="0" smtClean="0"/>
              <a:t>systems.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changes </a:t>
            </a:r>
            <a:r>
              <a:rPr lang="en-US" dirty="0"/>
              <a:t>in the compositions of the diversity of gut microbes will involve in many in Inflammatory bowel diseases, type 2 diabetes and colorectal </a:t>
            </a:r>
            <a:r>
              <a:rPr lang="en-US" dirty="0" smtClean="0"/>
              <a:t>cancer.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68" y="71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smtClean="0">
                <a:latin typeface="+mn-lt"/>
              </a:rPr>
              <a:t>Metagenomics Data: 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5902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6" y="1151597"/>
            <a:ext cx="10391186" cy="54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Metagenomics Lab Workflow: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4553201"/>
              </p:ext>
            </p:extLst>
          </p:nvPr>
        </p:nvGraphicFramePr>
        <p:xfrm>
          <a:off x="838200" y="1939636"/>
          <a:ext cx="10171176" cy="444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1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645</Words>
  <Application>Microsoft Macintosh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Wingdings</vt:lpstr>
      <vt:lpstr>Arial</vt:lpstr>
      <vt:lpstr>Office Theme</vt:lpstr>
      <vt:lpstr>Metagenomics Data Analysis</vt:lpstr>
      <vt:lpstr>Content: </vt:lpstr>
      <vt:lpstr>What is Metagenomics ?</vt:lpstr>
      <vt:lpstr>The Microbes Community:</vt:lpstr>
      <vt:lpstr>Metagenomics Applications: </vt:lpstr>
      <vt:lpstr>Metagenomics and the Environment: </vt:lpstr>
      <vt:lpstr>Metagenomics and the Microbiota: </vt:lpstr>
      <vt:lpstr>Metagenomics Data: </vt:lpstr>
      <vt:lpstr>Metagenomics Lab Workflow:</vt:lpstr>
      <vt:lpstr>Library Preparation: </vt:lpstr>
      <vt:lpstr>Library Preparation pros and cons: </vt:lpstr>
      <vt:lpstr>Metagenomics 16s rRNA Analysis Workflow:</vt:lpstr>
      <vt:lpstr>Stage 1 - Preprocessing:</vt:lpstr>
      <vt:lpstr>Before the preprocessing:</vt:lpstr>
      <vt:lpstr>After the preprocessing:</vt:lpstr>
      <vt:lpstr>Stage 2 - Mapping: </vt:lpstr>
      <vt:lpstr>Mapping process:</vt:lpstr>
      <vt:lpstr>Stage 3 - OUT (Operational Taxonomic Unit) Clustering: </vt:lpstr>
      <vt:lpstr>Stage 4 - Statistical analysis:</vt:lpstr>
      <vt:lpstr>Thank you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Metagenomics analysis</dc:title>
  <dc:creator>Mu .</dc:creator>
  <cp:lastModifiedBy>Mu .</cp:lastModifiedBy>
  <cp:revision>94</cp:revision>
  <dcterms:created xsi:type="dcterms:W3CDTF">2017-04-23T08:58:25Z</dcterms:created>
  <dcterms:modified xsi:type="dcterms:W3CDTF">2017-05-17T10:01:30Z</dcterms:modified>
</cp:coreProperties>
</file>