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E041CD7-763E-4A14-9D86-B324A9759576}" type="datetimeFigureOut">
              <a:rPr lang="ru-RU" smtClean="0"/>
              <a:t>17.02.2020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373608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041CD7-763E-4A14-9D86-B324A9759576}" type="datetimeFigureOut">
              <a:rPr lang="ru-RU" smtClean="0"/>
              <a:t>17.02.2020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236950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041CD7-763E-4A14-9D86-B324A9759576}" type="datetimeFigureOut">
              <a:rPr lang="ru-RU" smtClean="0"/>
              <a:t>17.02.2020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252215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041CD7-763E-4A14-9D86-B324A9759576}" type="datetimeFigureOut">
              <a:rPr lang="ru-RU" smtClean="0"/>
              <a:t>17.02.2020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417116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E041CD7-763E-4A14-9D86-B324A9759576}" type="datetimeFigureOut">
              <a:rPr lang="ru-RU" smtClean="0"/>
              <a:t>17.02.2020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66169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E041CD7-763E-4A14-9D86-B324A9759576}" type="datetimeFigureOut">
              <a:rPr lang="ru-RU" smtClean="0"/>
              <a:t>17.02.2020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240483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E041CD7-763E-4A14-9D86-B324A9759576}" type="datetimeFigureOut">
              <a:rPr lang="ru-RU" smtClean="0"/>
              <a:t>17.02.2020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24335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E041CD7-763E-4A14-9D86-B324A9759576}" type="datetimeFigureOut">
              <a:rPr lang="ru-RU" smtClean="0"/>
              <a:t>17.02.2020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316519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E041CD7-763E-4A14-9D86-B324A9759576}" type="datetimeFigureOut">
              <a:rPr lang="ru-RU" smtClean="0"/>
              <a:t>17.02.2020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3258872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E041CD7-763E-4A14-9D86-B324A9759576}" type="datetimeFigureOut">
              <a:rPr lang="ru-RU" smtClean="0"/>
              <a:t>17.02.2020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123624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E041CD7-763E-4A14-9D86-B324A9759576}" type="datetimeFigureOut">
              <a:rPr lang="ru-RU" smtClean="0"/>
              <a:t>17.02.2020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DB39591-D52F-48B0-B99D-B4BFE1362447}" type="slidenum">
              <a:rPr lang="ru-RU" smtClean="0"/>
              <a:t>‹#›</a:t>
            </a:fld>
            <a:endParaRPr lang="ru-RU"/>
          </a:p>
        </p:txBody>
      </p:sp>
    </p:spTree>
    <p:extLst>
      <p:ext uri="{BB962C8B-B14F-4D97-AF65-F5344CB8AC3E}">
        <p14:creationId xmlns:p14="http://schemas.microsoft.com/office/powerpoint/2010/main" val="203699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41CD7-763E-4A14-9D86-B324A9759576}" type="datetimeFigureOut">
              <a:rPr lang="ru-RU" smtClean="0"/>
              <a:t>17.02.2020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39591-D52F-48B0-B99D-B4BFE1362447}" type="slidenum">
              <a:rPr lang="ru-RU" smtClean="0"/>
              <a:t>‹#›</a:t>
            </a:fld>
            <a:endParaRPr lang="ru-RU"/>
          </a:p>
        </p:txBody>
      </p:sp>
    </p:spTree>
    <p:extLst>
      <p:ext uri="{BB962C8B-B14F-4D97-AF65-F5344CB8AC3E}">
        <p14:creationId xmlns:p14="http://schemas.microsoft.com/office/powerpoint/2010/main" val="1292018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api/views/swpk-hqdp/rows.csv?accessType=DOWNLOAD"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4" Type="http://schemas.openxmlformats.org/officeDocument/2006/relationships/hyperlink" Target="https://www.businessinsider.com/new-york-city-most-popular-languages-by-neighborhood-2018-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895907"/>
          </a:xfrm>
        </p:spPr>
        <p:txBody>
          <a:bodyPr>
            <a:normAutofit fontScale="90000"/>
          </a:bodyPr>
          <a:lstStyle/>
          <a:p>
            <a:r>
              <a:rPr lang="en-US" dirty="0" smtClean="0"/>
              <a:t>COURSERA CAPSTONE</a:t>
            </a:r>
            <a:endParaRPr lang="ru-RU" dirty="0"/>
          </a:p>
        </p:txBody>
      </p:sp>
      <p:sp>
        <p:nvSpPr>
          <p:cNvPr id="3" name="Подзаголовок 2"/>
          <p:cNvSpPr>
            <a:spLocks noGrp="1"/>
          </p:cNvSpPr>
          <p:nvPr>
            <p:ph type="subTitle" idx="1"/>
          </p:nvPr>
        </p:nvSpPr>
        <p:spPr>
          <a:xfrm>
            <a:off x="1524000" y="2232454"/>
            <a:ext cx="9144000" cy="2561968"/>
          </a:xfrm>
        </p:spPr>
        <p:txBody>
          <a:bodyPr>
            <a:normAutofit fontScale="92500" lnSpcReduction="20000"/>
          </a:bodyPr>
          <a:lstStyle/>
          <a:p>
            <a:r>
              <a:rPr lang="en-US" dirty="0"/>
              <a:t>Applied Data Science Capstone</a:t>
            </a:r>
          </a:p>
          <a:p>
            <a:endParaRPr lang="en-US" dirty="0" smtClean="0"/>
          </a:p>
          <a:p>
            <a:r>
              <a:rPr lang="en-US" dirty="0" smtClean="0"/>
              <a:t>Opening a Russian restaurant in NYC</a:t>
            </a:r>
          </a:p>
          <a:p>
            <a:endParaRPr lang="en-US" dirty="0"/>
          </a:p>
          <a:p>
            <a:r>
              <a:rPr lang="en-US" dirty="0" smtClean="0"/>
              <a:t>By </a:t>
            </a:r>
            <a:r>
              <a:rPr lang="en-US" dirty="0" err="1" smtClean="0"/>
              <a:t>Vsevolod</a:t>
            </a:r>
            <a:r>
              <a:rPr lang="en-US" dirty="0" smtClean="0"/>
              <a:t> </a:t>
            </a:r>
            <a:r>
              <a:rPr lang="en-US" dirty="0" err="1" smtClean="0"/>
              <a:t>Chernakov</a:t>
            </a:r>
            <a:endParaRPr lang="en-US" dirty="0" smtClean="0"/>
          </a:p>
          <a:p>
            <a:endParaRPr lang="en-US" dirty="0"/>
          </a:p>
          <a:p>
            <a:r>
              <a:rPr lang="en-US" dirty="0" smtClean="0"/>
              <a:t>2020</a:t>
            </a:r>
            <a:endParaRPr lang="ru-RU" dirty="0"/>
          </a:p>
        </p:txBody>
      </p:sp>
      <p:pic>
        <p:nvPicPr>
          <p:cNvPr id="4" name="Рисунок 3"/>
          <p:cNvPicPr>
            <a:picLocks noChangeAspect="1"/>
          </p:cNvPicPr>
          <p:nvPr/>
        </p:nvPicPr>
        <p:blipFill>
          <a:blip r:embed="rId2"/>
          <a:stretch>
            <a:fillRect/>
          </a:stretch>
        </p:blipFill>
        <p:spPr>
          <a:xfrm>
            <a:off x="531499" y="3519616"/>
            <a:ext cx="3475573" cy="2549611"/>
          </a:xfrm>
          <a:prstGeom prst="rect">
            <a:avLst/>
          </a:prstGeom>
        </p:spPr>
      </p:pic>
      <p:pic>
        <p:nvPicPr>
          <p:cNvPr id="5" name="Рисунок 4"/>
          <p:cNvPicPr>
            <a:picLocks noChangeAspect="1"/>
          </p:cNvPicPr>
          <p:nvPr/>
        </p:nvPicPr>
        <p:blipFill>
          <a:blip r:embed="rId3"/>
          <a:stretch>
            <a:fillRect/>
          </a:stretch>
        </p:blipFill>
        <p:spPr>
          <a:xfrm>
            <a:off x="7948954" y="3576123"/>
            <a:ext cx="3889333" cy="2436598"/>
          </a:xfrm>
          <a:prstGeom prst="rect">
            <a:avLst/>
          </a:prstGeom>
        </p:spPr>
      </p:pic>
    </p:spTree>
    <p:extLst>
      <p:ext uri="{BB962C8B-B14F-4D97-AF65-F5344CB8AC3E}">
        <p14:creationId xmlns:p14="http://schemas.microsoft.com/office/powerpoint/2010/main" val="361584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r>
              <a:rPr lang="en-US" dirty="0" smtClean="0"/>
              <a:t>Introduction</a:t>
            </a:r>
            <a:endParaRPr lang="ru-RU" dirty="0"/>
          </a:p>
        </p:txBody>
      </p:sp>
      <p:sp>
        <p:nvSpPr>
          <p:cNvPr id="3" name="Объект 2"/>
          <p:cNvSpPr>
            <a:spLocks noGrp="1"/>
          </p:cNvSpPr>
          <p:nvPr>
            <p:ph idx="1"/>
          </p:nvPr>
        </p:nvSpPr>
        <p:spPr>
          <a:xfrm>
            <a:off x="838200" y="1112108"/>
            <a:ext cx="10515600" cy="5064855"/>
          </a:xfrm>
        </p:spPr>
        <p:txBody>
          <a:bodyPr/>
          <a:lstStyle/>
          <a:p>
            <a:pPr marL="0" indent="0">
              <a:buNone/>
            </a:pPr>
            <a:r>
              <a:rPr lang="en-US" dirty="0" smtClean="0"/>
              <a:t>New York city has the largest Russian</a:t>
            </a:r>
            <a:r>
              <a:rPr lang="en-US" dirty="0"/>
              <a:t> </a:t>
            </a:r>
            <a:r>
              <a:rPr lang="en-US" dirty="0" smtClean="0"/>
              <a:t>population in USA. According to Wikipedia, ‘The </a:t>
            </a:r>
            <a:r>
              <a:rPr lang="en-US" dirty="0"/>
              <a:t>New York metropolitan area continues to be by far the leading metropolitan gateway for </a:t>
            </a:r>
            <a:r>
              <a:rPr lang="en-US" dirty="0" smtClean="0"/>
              <a:t>Russian immigrants into the United States’.</a:t>
            </a:r>
          </a:p>
          <a:p>
            <a:pPr marL="0" indent="0">
              <a:buNone/>
            </a:pPr>
            <a:endParaRPr lang="en-US" dirty="0" smtClean="0"/>
          </a:p>
          <a:p>
            <a:pPr marL="0" indent="0">
              <a:buNone/>
            </a:pPr>
            <a:r>
              <a:rPr lang="en-US" dirty="0"/>
              <a:t>According to the 2006–2008 American Community </a:t>
            </a:r>
            <a:r>
              <a:rPr lang="en-US" dirty="0" smtClean="0"/>
              <a:t>Survey, Russian population in NYC is about 3,1% (</a:t>
            </a:r>
            <a:r>
              <a:rPr lang="ru-RU" dirty="0" smtClean="0"/>
              <a:t>260,821</a:t>
            </a:r>
            <a:r>
              <a:rPr lang="en-US" dirty="0" smtClean="0"/>
              <a:t>). </a:t>
            </a:r>
          </a:p>
          <a:p>
            <a:pPr marL="0" indent="0">
              <a:buNone/>
            </a:pPr>
            <a:endParaRPr lang="en-US" dirty="0" smtClean="0"/>
          </a:p>
          <a:p>
            <a:pPr marL="0" indent="0">
              <a:buNone/>
            </a:pPr>
            <a:r>
              <a:rPr lang="en-US" dirty="0" smtClean="0"/>
              <a:t>NYC seems to be a perfect place to open Russian restaurant.</a:t>
            </a:r>
          </a:p>
          <a:p>
            <a:pPr marL="0" indent="0">
              <a:buNone/>
            </a:pPr>
            <a:r>
              <a:rPr lang="en-US" dirty="0" smtClean="0"/>
              <a:t>In this final project we will try to find a best location for opening a </a:t>
            </a:r>
            <a:r>
              <a:rPr lang="en-US" dirty="0" smtClean="0"/>
              <a:t>Russian restaurant.</a:t>
            </a:r>
            <a:endParaRPr lang="en-US" dirty="0" smtClean="0"/>
          </a:p>
        </p:txBody>
      </p:sp>
    </p:spTree>
    <p:extLst>
      <p:ext uri="{BB962C8B-B14F-4D97-AF65-F5344CB8AC3E}">
        <p14:creationId xmlns:p14="http://schemas.microsoft.com/office/powerpoint/2010/main" val="381768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r>
              <a:rPr lang="en-US" dirty="0" smtClean="0"/>
              <a:t>Business problem</a:t>
            </a:r>
            <a:endParaRPr lang="ru-RU" dirty="0"/>
          </a:p>
        </p:txBody>
      </p:sp>
      <p:sp>
        <p:nvSpPr>
          <p:cNvPr id="3" name="Объект 2"/>
          <p:cNvSpPr>
            <a:spLocks noGrp="1"/>
          </p:cNvSpPr>
          <p:nvPr>
            <p:ph idx="1"/>
          </p:nvPr>
        </p:nvSpPr>
        <p:spPr>
          <a:xfrm>
            <a:off x="838200" y="1112108"/>
            <a:ext cx="10515600" cy="5064855"/>
          </a:xfrm>
        </p:spPr>
        <p:txBody>
          <a:bodyPr>
            <a:normAutofit fontScale="92500"/>
          </a:bodyPr>
          <a:lstStyle/>
          <a:p>
            <a:pPr marL="0" indent="0">
              <a:buNone/>
            </a:pPr>
            <a:r>
              <a:rPr lang="en-US" dirty="0" smtClean="0"/>
              <a:t>New York city is the very diverse city – more than 800 languages are spoken in NYC. Almost all ethnic cuisines are well represented in New York City. That's why potentially new Russian restaurant can have success. However, opening a new restaurant requires serious considerations and is more complicated than it seems from the first glance. The location of the restaurant is one of the most important factors</a:t>
            </a:r>
          </a:p>
          <a:p>
            <a:pPr marL="0" indent="0">
              <a:buNone/>
            </a:pPr>
            <a:endParaRPr lang="en-US" dirty="0" smtClean="0"/>
          </a:p>
          <a:p>
            <a:pPr marL="0" indent="0">
              <a:buNone/>
            </a:pPr>
            <a:r>
              <a:rPr lang="en-US" dirty="0" smtClean="0"/>
              <a:t>The objective of this final project is to analyze and select the best locations in New York city for the Russian restaurant. We will use Data science methodology and instruments such as </a:t>
            </a:r>
            <a:r>
              <a:rPr lang="en-US" dirty="0"/>
              <a:t>D</a:t>
            </a:r>
            <a:r>
              <a:rPr lang="en-US" dirty="0" smtClean="0"/>
              <a:t>ata Analysis, Data Visualization</a:t>
            </a:r>
            <a:r>
              <a:rPr lang="en-US" dirty="0" smtClean="0"/>
              <a:t>, and Machine learning (K-means </a:t>
            </a:r>
            <a:r>
              <a:rPr lang="en-US" dirty="0" err="1" smtClean="0"/>
              <a:t>clusterization</a:t>
            </a:r>
            <a:r>
              <a:rPr lang="en-US" dirty="0" smtClean="0"/>
              <a:t> </a:t>
            </a:r>
            <a:r>
              <a:rPr lang="en-US" dirty="0" err="1" smtClean="0"/>
              <a:t>algorythm</a:t>
            </a:r>
            <a:r>
              <a:rPr lang="en-US" dirty="0" smtClean="0"/>
              <a:t>) </a:t>
            </a:r>
            <a:r>
              <a:rPr lang="ru-RU" dirty="0" smtClean="0"/>
              <a:t> </a:t>
            </a:r>
            <a:r>
              <a:rPr lang="en-US" dirty="0" smtClean="0"/>
              <a:t>to answer the main business question – Where in New York city should investor open a </a:t>
            </a:r>
            <a:r>
              <a:rPr lang="en-US" dirty="0" smtClean="0"/>
              <a:t>Russian restaurant.</a:t>
            </a:r>
          </a:p>
        </p:txBody>
      </p:sp>
    </p:spTree>
    <p:extLst>
      <p:ext uri="{BB962C8B-B14F-4D97-AF65-F5344CB8AC3E}">
        <p14:creationId xmlns:p14="http://schemas.microsoft.com/office/powerpoint/2010/main" val="257955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r>
              <a:rPr lang="en-US" dirty="0" smtClean="0"/>
              <a:t>Data sets and API</a:t>
            </a:r>
            <a:endParaRPr lang="ru-RU" dirty="0"/>
          </a:p>
        </p:txBody>
      </p:sp>
      <p:sp>
        <p:nvSpPr>
          <p:cNvPr id="3" name="Объект 2"/>
          <p:cNvSpPr>
            <a:spLocks noGrp="1"/>
          </p:cNvSpPr>
          <p:nvPr>
            <p:ph idx="1"/>
          </p:nvPr>
        </p:nvSpPr>
        <p:spPr>
          <a:xfrm>
            <a:off x="838200" y="1112108"/>
            <a:ext cx="10515600" cy="5064855"/>
          </a:xfrm>
        </p:spPr>
        <p:txBody>
          <a:bodyPr>
            <a:normAutofit lnSpcReduction="10000"/>
          </a:bodyPr>
          <a:lstStyle/>
          <a:p>
            <a:pPr marL="0" indent="0">
              <a:buNone/>
            </a:pPr>
            <a:r>
              <a:rPr lang="en-US" dirty="0" smtClean="0"/>
              <a:t>To answer the main business question we will use different data sets:</a:t>
            </a:r>
          </a:p>
          <a:p>
            <a:pPr>
              <a:buFontTx/>
              <a:buChar char="-"/>
            </a:pPr>
            <a:r>
              <a:rPr lang="en-US" dirty="0" smtClean="0"/>
              <a:t>Information about the </a:t>
            </a:r>
            <a:r>
              <a:rPr lang="en-US" dirty="0"/>
              <a:t>neighborhoods and boroughs, latitudes, and </a:t>
            </a:r>
            <a:r>
              <a:rPr lang="en-US" dirty="0" smtClean="0"/>
              <a:t>longitudes we </a:t>
            </a:r>
            <a:r>
              <a:rPr lang="en-US" dirty="0"/>
              <a:t>will </a:t>
            </a:r>
            <a:r>
              <a:rPr lang="en-US" dirty="0" smtClean="0"/>
              <a:t>get from </a:t>
            </a:r>
            <a:r>
              <a:rPr lang="en-US" dirty="0"/>
              <a:t>the data source: </a:t>
            </a:r>
            <a:r>
              <a:rPr lang="en-US" u="sng" dirty="0">
                <a:hlinkClick r:id="rId2"/>
              </a:rPr>
              <a:t>https://</a:t>
            </a:r>
            <a:r>
              <a:rPr lang="en-US" u="sng" dirty="0" smtClean="0">
                <a:hlinkClick r:id="rId2"/>
              </a:rPr>
              <a:t>cocl.us/new_york_dataset</a:t>
            </a:r>
            <a:endParaRPr lang="en-US" u="sng" dirty="0" smtClean="0"/>
          </a:p>
          <a:p>
            <a:pPr>
              <a:buFontTx/>
              <a:buChar char="-"/>
            </a:pPr>
            <a:r>
              <a:rPr lang="en-US" dirty="0" smtClean="0"/>
              <a:t>Information about each </a:t>
            </a:r>
            <a:r>
              <a:rPr lang="en-US" dirty="0" smtClean="0"/>
              <a:t>neighborhoods population we will get from the data source: </a:t>
            </a:r>
            <a:r>
              <a:rPr lang="en-US" u="sng" dirty="0">
                <a:hlinkClick r:id="rId3"/>
              </a:rPr>
              <a:t>https://</a:t>
            </a:r>
            <a:r>
              <a:rPr lang="en-US" u="sng" dirty="0" smtClean="0">
                <a:hlinkClick r:id="rId3"/>
              </a:rPr>
              <a:t>data.cityofnewyork.us/api/views/swpk-hqdp/rows.csv?accessType=DOWNLOAD</a:t>
            </a:r>
            <a:endParaRPr lang="en-US" u="sng" dirty="0" smtClean="0"/>
          </a:p>
          <a:p>
            <a:pPr>
              <a:buFontTx/>
              <a:buChar char="-"/>
            </a:pPr>
            <a:r>
              <a:rPr lang="en-US" dirty="0" smtClean="0"/>
              <a:t>Information about most popular languages by </a:t>
            </a:r>
            <a:r>
              <a:rPr lang="en-US" dirty="0" err="1" smtClean="0"/>
              <a:t>neighbourhood</a:t>
            </a:r>
            <a:r>
              <a:rPr lang="en-US" dirty="0" smtClean="0"/>
              <a:t> we will get from this web-page: </a:t>
            </a:r>
            <a:r>
              <a:rPr lang="en-US" u="sng" dirty="0" smtClean="0">
                <a:hlinkClick r:id="rId4"/>
              </a:rPr>
              <a:t>https</a:t>
            </a:r>
            <a:r>
              <a:rPr lang="en-US" u="sng" dirty="0">
                <a:hlinkClick r:id="rId4"/>
              </a:rPr>
              <a:t>://</a:t>
            </a:r>
            <a:r>
              <a:rPr lang="en-US" u="sng" dirty="0" smtClean="0">
                <a:hlinkClick r:id="rId4"/>
              </a:rPr>
              <a:t>www.businessinsider.com/new-york-city-most-popular-languages-by-neighborhood-2018-6</a:t>
            </a:r>
            <a:endParaRPr lang="en-US" u="sng" dirty="0" smtClean="0"/>
          </a:p>
          <a:p>
            <a:pPr>
              <a:buFontTx/>
              <a:buChar char="-"/>
            </a:pPr>
            <a:r>
              <a:rPr lang="en-US" dirty="0" smtClean="0"/>
              <a:t>We will also use a Foursquare API to get information about nearby venues and more detailed information about existing Russian restaurants.</a:t>
            </a:r>
          </a:p>
          <a:p>
            <a:pPr>
              <a:buFontTx/>
              <a:buChar char="-"/>
            </a:pPr>
            <a:endParaRPr lang="en-US" u="sng" dirty="0"/>
          </a:p>
        </p:txBody>
      </p:sp>
    </p:spTree>
    <p:extLst>
      <p:ext uri="{BB962C8B-B14F-4D97-AF65-F5344CB8AC3E}">
        <p14:creationId xmlns:p14="http://schemas.microsoft.com/office/powerpoint/2010/main" val="358341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fontScale="90000"/>
          </a:bodyPr>
          <a:lstStyle/>
          <a:p>
            <a:r>
              <a:rPr lang="en-US" dirty="0" smtClean="0"/>
              <a:t>Methodology</a:t>
            </a:r>
            <a:endParaRPr lang="ru-RU" dirty="0"/>
          </a:p>
        </p:txBody>
      </p:sp>
      <p:sp>
        <p:nvSpPr>
          <p:cNvPr id="3" name="Объект 2"/>
          <p:cNvSpPr>
            <a:spLocks noGrp="1"/>
          </p:cNvSpPr>
          <p:nvPr>
            <p:ph idx="1"/>
          </p:nvPr>
        </p:nvSpPr>
        <p:spPr>
          <a:xfrm>
            <a:off x="838200" y="1112108"/>
            <a:ext cx="10515600" cy="5064855"/>
          </a:xfrm>
        </p:spPr>
        <p:txBody>
          <a:bodyPr>
            <a:normAutofit/>
          </a:bodyPr>
          <a:lstStyle/>
          <a:p>
            <a:pPr>
              <a:buFontTx/>
              <a:buChar char="-"/>
            </a:pPr>
            <a:r>
              <a:rPr lang="en-US" dirty="0" smtClean="0"/>
              <a:t>First we will get information about NYC </a:t>
            </a:r>
            <a:r>
              <a:rPr lang="en-US" dirty="0" smtClean="0"/>
              <a:t>neighborhoods (longitude, latitude, demographics)</a:t>
            </a:r>
          </a:p>
          <a:p>
            <a:pPr>
              <a:buFontTx/>
              <a:buChar char="-"/>
            </a:pPr>
            <a:r>
              <a:rPr lang="en-US" dirty="0" smtClean="0"/>
              <a:t>Then we will get information about nearby venues</a:t>
            </a:r>
          </a:p>
          <a:p>
            <a:pPr>
              <a:buFontTx/>
              <a:buChar char="-"/>
            </a:pPr>
            <a:r>
              <a:rPr lang="en-US" dirty="0" smtClean="0"/>
              <a:t>Next step is to analyze and visualize the data</a:t>
            </a:r>
          </a:p>
          <a:p>
            <a:pPr>
              <a:buFontTx/>
              <a:buChar char="-"/>
            </a:pPr>
            <a:r>
              <a:rPr lang="en-US" dirty="0"/>
              <a:t>W</a:t>
            </a:r>
            <a:r>
              <a:rPr lang="en-US" dirty="0" smtClean="0"/>
              <a:t>e will use </a:t>
            </a:r>
            <a:r>
              <a:rPr lang="en-US" dirty="0" smtClean="0"/>
              <a:t>K-means </a:t>
            </a:r>
            <a:r>
              <a:rPr lang="en-US" dirty="0" err="1" smtClean="0"/>
              <a:t>clusterization</a:t>
            </a:r>
            <a:r>
              <a:rPr lang="en-US" dirty="0" smtClean="0"/>
              <a:t> algorithm (and Elbow criterion method to find optimal number of clusters) to retrieve similar neighborhoods.</a:t>
            </a:r>
          </a:p>
          <a:p>
            <a:pPr>
              <a:buFontTx/>
              <a:buChar char="-"/>
            </a:pPr>
            <a:r>
              <a:rPr lang="en-US" dirty="0" smtClean="0"/>
              <a:t>Finally with the help of above methodologies we will help the investor to decide which locations will be the best to </a:t>
            </a:r>
            <a:r>
              <a:rPr lang="en-US" smtClean="0"/>
              <a:t>open the </a:t>
            </a:r>
            <a:r>
              <a:rPr lang="en-US" dirty="0" smtClean="0"/>
              <a:t>Russian restaurant.</a:t>
            </a:r>
            <a:endParaRPr lang="en-US" dirty="0"/>
          </a:p>
        </p:txBody>
      </p:sp>
    </p:spTree>
    <p:extLst>
      <p:ext uri="{BB962C8B-B14F-4D97-AF65-F5344CB8AC3E}">
        <p14:creationId xmlns:p14="http://schemas.microsoft.com/office/powerpoint/2010/main" val="20486018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341</Words>
  <Application>Microsoft Office PowerPoint</Application>
  <PresentationFormat>Широкоэкранный</PresentationFormat>
  <Paragraphs>31</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COURSERA CAPSTONE</vt:lpstr>
      <vt:lpstr>Introduction</vt:lpstr>
      <vt:lpstr>Business problem</vt:lpstr>
      <vt:lpstr>Data sets and API</vt:lpstr>
      <vt:lpstr>Methodology</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Пользователь Windows</dc:creator>
  <cp:lastModifiedBy>Пользователь Windows</cp:lastModifiedBy>
  <cp:revision>13</cp:revision>
  <dcterms:created xsi:type="dcterms:W3CDTF">2020-02-17T06:40:51Z</dcterms:created>
  <dcterms:modified xsi:type="dcterms:W3CDTF">2020-02-17T09:39:02Z</dcterms:modified>
</cp:coreProperties>
</file>