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Valbuena Pineda" initials="DVP" lastIdx="2" clrIdx="0">
    <p:extLst>
      <p:ext uri="{19B8F6BF-5375-455C-9EA6-DF929625EA0E}">
        <p15:presenceInfo xmlns:p15="http://schemas.microsoft.com/office/powerpoint/2012/main" userId="fecb06a41c4bb8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17T18:15:11.909" idx="2">
    <p:pos x="10" y="10"/>
    <p:text>El sistema tendr´a tres entradas:
— inicio, n y x
y otras tres salidas:
— y, error y fin
En el estado inicial se fijara fin = 1.
El sistema comienza a funcionar cuando si inicio = 1, momento en el
que se almacenar´an los valores de n y x.
En caso de que n = 0 o x = 0, tendremos error = 1 e y = 0,
volviendo al estado inicial.
Cuando se complete el calculo, el sistema volver´a al estado inicial.
El vector V lo implementaremos usando una memoria RAM sincrona
de 32 × 16b.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91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447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27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58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28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43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45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84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949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69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6CDA-C4B1-4B82-8622-5490F12AFA29}" type="datetimeFigureOut">
              <a:rPr lang="es-ES" smtClean="0"/>
              <a:t>18/01/2016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5AD8-4B17-4FF1-AF88-CB35C4C910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24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Practica 6 examen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Dise</a:t>
            </a:r>
            <a:r>
              <a:rPr lang="es-ES" dirty="0"/>
              <a:t>ñ</a:t>
            </a:r>
            <a:r>
              <a:rPr lang="es-ES" dirty="0" smtClean="0"/>
              <a:t>ar </a:t>
            </a:r>
            <a:r>
              <a:rPr lang="es-ES" dirty="0"/>
              <a:t>la </a:t>
            </a:r>
            <a:r>
              <a:rPr lang="es-ES" i="1" dirty="0"/>
              <a:t>Ruta de Datos </a:t>
            </a:r>
            <a:r>
              <a:rPr lang="es-ES" dirty="0"/>
              <a:t>y la </a:t>
            </a:r>
            <a:r>
              <a:rPr lang="es-ES" i="1" dirty="0"/>
              <a:t>Unidad de Control</a:t>
            </a:r>
            <a:r>
              <a:rPr lang="es-ES" dirty="0"/>
              <a:t>, </a:t>
            </a:r>
            <a:r>
              <a:rPr lang="es-ES" dirty="0" smtClean="0"/>
              <a:t>as</a:t>
            </a:r>
            <a:r>
              <a:rPr lang="es-ES" dirty="0"/>
              <a:t>í</a:t>
            </a:r>
            <a:r>
              <a:rPr lang="es-ES" dirty="0" smtClean="0"/>
              <a:t> </a:t>
            </a:r>
            <a:r>
              <a:rPr lang="es-ES" dirty="0"/>
              <a:t>como el</a:t>
            </a:r>
            <a:br>
              <a:rPr lang="es-ES" dirty="0"/>
            </a:br>
            <a:r>
              <a:rPr lang="es-ES" dirty="0"/>
              <a:t>diagrama ASM, de un sistema </a:t>
            </a:r>
            <a:r>
              <a:rPr lang="es-ES" dirty="0" smtClean="0"/>
              <a:t>algorítmico </a:t>
            </a:r>
            <a:r>
              <a:rPr lang="es-ES" dirty="0"/>
              <a:t>que calcule </a:t>
            </a:r>
            <a:r>
              <a:rPr lang="es-ES" i="1" dirty="0"/>
              <a:t>y </a:t>
            </a:r>
            <a:r>
              <a:rPr lang="es-ES" dirty="0"/>
              <a:t>= </a:t>
            </a:r>
            <a:r>
              <a:rPr lang="es-ES" i="1" dirty="0" err="1"/>
              <a:t>an</a:t>
            </a:r>
            <a:r>
              <a:rPr lang="es-ES" dirty="0"/>
              <a:t>, siendo</a:t>
            </a:r>
            <a:br>
              <a:rPr lang="es-ES" dirty="0"/>
            </a:br>
            <a:r>
              <a:rPr lang="es-ES" i="1" dirty="0" err="1"/>
              <a:t>an</a:t>
            </a:r>
            <a:r>
              <a:rPr lang="es-ES" i="1" dirty="0"/>
              <a:t> </a:t>
            </a:r>
            <a:r>
              <a:rPr lang="es-ES" dirty="0"/>
              <a:t>el elemento </a:t>
            </a:r>
            <a:r>
              <a:rPr lang="es-ES" dirty="0" smtClean="0"/>
              <a:t>n-</a:t>
            </a:r>
            <a:r>
              <a:rPr lang="es-ES" dirty="0" err="1"/>
              <a:t>é</a:t>
            </a:r>
            <a:r>
              <a:rPr lang="es-ES" dirty="0" err="1" smtClean="0"/>
              <a:t>simo</a:t>
            </a:r>
            <a:r>
              <a:rPr lang="es-ES" dirty="0" smtClean="0"/>
              <a:t> </a:t>
            </a:r>
            <a:r>
              <a:rPr lang="es-ES" dirty="0"/>
              <a:t>de la </a:t>
            </a:r>
            <a:r>
              <a:rPr lang="es-ES" dirty="0" smtClean="0"/>
              <a:t>sucesión </a:t>
            </a:r>
            <a:r>
              <a:rPr lang="es-ES" dirty="0"/>
              <a:t>de </a:t>
            </a:r>
            <a:r>
              <a:rPr lang="es-ES" dirty="0" smtClean="0"/>
              <a:t>números </a:t>
            </a:r>
            <a:r>
              <a:rPr lang="es-ES" dirty="0"/>
              <a:t>naturales definida</a:t>
            </a:r>
            <a:br>
              <a:rPr lang="es-ES" dirty="0"/>
            </a:br>
            <a:r>
              <a:rPr lang="es-ES" dirty="0"/>
              <a:t>por la siguiente </a:t>
            </a:r>
            <a:r>
              <a:rPr lang="es-ES" dirty="0" smtClean="0"/>
              <a:t>ecuación</a:t>
            </a:r>
            <a:r>
              <a:rPr lang="es-ES" dirty="0"/>
              <a:t>: </a:t>
            </a:r>
            <a:r>
              <a:rPr lang="es-ES" i="1" dirty="0"/>
              <a:t>ai</a:t>
            </a:r>
            <a:r>
              <a:rPr lang="es-ES" dirty="0"/>
              <a:t>+1 = </a:t>
            </a:r>
            <a:r>
              <a:rPr lang="es-ES" i="1" dirty="0" err="1"/>
              <a:t>ai</a:t>
            </a:r>
            <a:r>
              <a:rPr lang="es-ES" i="1" dirty="0"/>
              <a:t> × Vi </a:t>
            </a:r>
            <a:r>
              <a:rPr lang="es-ES" dirty="0"/>
              <a:t>para un vector de valores</a:t>
            </a:r>
            <a:br>
              <a:rPr lang="es-ES" dirty="0"/>
            </a:br>
            <a:r>
              <a:rPr lang="es-ES" dirty="0"/>
              <a:t>fijos </a:t>
            </a:r>
            <a:r>
              <a:rPr lang="es-ES" i="1" dirty="0"/>
              <a:t>V </a:t>
            </a:r>
            <a:r>
              <a:rPr lang="es-ES" dirty="0"/>
              <a:t>y </a:t>
            </a:r>
            <a:r>
              <a:rPr lang="es-ES" dirty="0" smtClean="0"/>
              <a:t>con </a:t>
            </a:r>
            <a:r>
              <a:rPr lang="es-ES" i="1" dirty="0"/>
              <a:t>a</a:t>
            </a:r>
            <a:r>
              <a:rPr lang="es-ES" dirty="0"/>
              <a:t>0 = </a:t>
            </a:r>
            <a:r>
              <a:rPr lang="es-ES" i="1" dirty="0"/>
              <a:t>x </a:t>
            </a:r>
            <a:r>
              <a:rPr lang="es-ES" dirty="0"/>
              <a:t>(</a:t>
            </a:r>
            <a:r>
              <a:rPr lang="es-ES" i="1" dirty="0"/>
              <a:t>n, x ∈ </a:t>
            </a:r>
            <a:r>
              <a:rPr lang="es-ES" dirty="0"/>
              <a:t>R).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162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Salida (Pseudocódigo)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Require</a:t>
            </a:r>
            <a:r>
              <a:rPr lang="pt-BR" b="1" dirty="0"/>
              <a:t>: </a:t>
            </a:r>
            <a:r>
              <a:rPr lang="pt-BR" i="1" dirty="0"/>
              <a:t>n, x &gt; </a:t>
            </a:r>
            <a:r>
              <a:rPr lang="pt-BR" dirty="0" smtClean="0"/>
              <a:t>0				//valores positivos a partir de 1</a:t>
            </a:r>
            <a:r>
              <a:rPr lang="pt-BR" dirty="0"/>
              <a:t/>
            </a:r>
            <a:br>
              <a:rPr lang="pt-BR" dirty="0"/>
            </a:br>
            <a:r>
              <a:rPr lang="pt-BR" i="1" dirty="0"/>
              <a:t>a ⇐ </a:t>
            </a:r>
            <a:r>
              <a:rPr lang="pt-BR" i="1" dirty="0" smtClean="0"/>
              <a:t>x					</a:t>
            </a:r>
            <a:r>
              <a:rPr lang="pt-BR" dirty="0" smtClean="0"/>
              <a:t>//carga valor de usuário</a:t>
            </a:r>
            <a:r>
              <a:rPr lang="pt-BR" dirty="0"/>
              <a:t/>
            </a:r>
            <a:br>
              <a:rPr lang="pt-BR" dirty="0"/>
            </a:br>
            <a:r>
              <a:rPr lang="pt-BR" i="1" dirty="0" err="1"/>
              <a:t>error</a:t>
            </a:r>
            <a:r>
              <a:rPr lang="pt-BR" i="1" dirty="0"/>
              <a:t> ⇐ </a:t>
            </a:r>
            <a:r>
              <a:rPr lang="pt-BR" dirty="0" smtClean="0"/>
              <a:t>0					//inicializar </a:t>
            </a:r>
            <a:r>
              <a:rPr lang="pt-BR" dirty="0" err="1" smtClean="0"/>
              <a:t>error</a:t>
            </a:r>
            <a:r>
              <a:rPr lang="pt-BR" dirty="0" smtClean="0"/>
              <a:t> a ‘0’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/>
              <a:t>for </a:t>
            </a:r>
            <a:r>
              <a:rPr lang="pt-BR" i="1" dirty="0"/>
              <a:t>i </a:t>
            </a:r>
            <a:r>
              <a:rPr lang="pt-BR" dirty="0"/>
              <a:t>= 0; </a:t>
            </a:r>
            <a:r>
              <a:rPr lang="pt-BR" i="1" dirty="0"/>
              <a:t>i &lt; n</a:t>
            </a:r>
            <a:r>
              <a:rPr lang="pt-BR" dirty="0"/>
              <a:t>; </a:t>
            </a:r>
            <a:r>
              <a:rPr lang="pt-BR" i="1" dirty="0"/>
              <a:t>i </a:t>
            </a:r>
            <a:r>
              <a:rPr lang="pt-BR" dirty="0"/>
              <a:t>= </a:t>
            </a:r>
            <a:r>
              <a:rPr lang="pt-BR" i="1" dirty="0"/>
              <a:t>i </a:t>
            </a:r>
            <a:r>
              <a:rPr lang="pt-BR" dirty="0"/>
              <a:t>+ 1 </a:t>
            </a:r>
            <a:r>
              <a:rPr lang="pt-BR" b="1" dirty="0" smtClean="0"/>
              <a:t>do		</a:t>
            </a:r>
            <a:r>
              <a:rPr lang="pt-BR" dirty="0" smtClean="0"/>
              <a:t>//</a:t>
            </a:r>
            <a:r>
              <a:rPr lang="pt-BR" dirty="0" err="1" smtClean="0"/>
              <a:t>bucle</a:t>
            </a:r>
            <a:r>
              <a:rPr lang="pt-BR" dirty="0" smtClean="0"/>
              <a:t> hasta valor n </a:t>
            </a:r>
            <a:r>
              <a:rPr lang="pt-BR" dirty="0" err="1" smtClean="0"/>
              <a:t>del</a:t>
            </a:r>
            <a:r>
              <a:rPr lang="pt-BR" dirty="0" smtClean="0"/>
              <a:t> </a:t>
            </a:r>
            <a:r>
              <a:rPr lang="pt-BR" dirty="0" err="1" smtClean="0"/>
              <a:t>usuario</a:t>
            </a:r>
            <a:r>
              <a:rPr lang="pt-BR" dirty="0"/>
              <a:t/>
            </a:r>
            <a:br>
              <a:rPr lang="pt-BR" dirty="0"/>
            </a:br>
            <a:r>
              <a:rPr lang="pt-BR" i="1" dirty="0"/>
              <a:t>a ⇐ a × V </a:t>
            </a:r>
            <a:r>
              <a:rPr lang="pt-BR" dirty="0"/>
              <a:t>(</a:t>
            </a:r>
            <a:r>
              <a:rPr lang="pt-BR" i="1" dirty="0"/>
              <a:t>i</a:t>
            </a:r>
            <a:r>
              <a:rPr lang="pt-BR" dirty="0" smtClean="0"/>
              <a:t>)				//</a:t>
            </a:r>
            <a:r>
              <a:rPr lang="pt-BR" dirty="0" err="1" smtClean="0"/>
              <a:t>multiplicatorio</a:t>
            </a:r>
            <a:r>
              <a:rPr lang="pt-BR" dirty="0" smtClean="0"/>
              <a:t> de a x Vector</a:t>
            </a:r>
            <a:r>
              <a:rPr lang="pt-BR" dirty="0"/>
              <a:t/>
            </a:r>
            <a:br>
              <a:rPr lang="pt-BR" dirty="0"/>
            </a:br>
            <a:r>
              <a:rPr lang="pt-BR" b="1" dirty="0" err="1"/>
              <a:t>end</a:t>
            </a:r>
            <a:r>
              <a:rPr lang="pt-BR" b="1" dirty="0"/>
              <a:t> for</a:t>
            </a:r>
            <a:r>
              <a:rPr lang="pt-BR" dirty="0"/>
              <a:t/>
            </a:r>
            <a:br>
              <a:rPr lang="pt-BR" dirty="0"/>
            </a:br>
            <a:r>
              <a:rPr lang="pt-BR" i="1" dirty="0"/>
              <a:t>y ⇐ </a:t>
            </a:r>
            <a:r>
              <a:rPr lang="pt-BR" i="1" dirty="0" smtClean="0"/>
              <a:t>a					// resultado </a:t>
            </a:r>
            <a:r>
              <a:rPr lang="pt-BR" i="1" dirty="0" err="1" smtClean="0"/>
              <a:t>del</a:t>
            </a:r>
            <a:r>
              <a:rPr lang="pt-BR" i="1" dirty="0" smtClean="0"/>
              <a:t> </a:t>
            </a:r>
            <a:r>
              <a:rPr lang="pt-BR" i="1" dirty="0" err="1" smtClean="0"/>
              <a:t>multiplicactorio</a:t>
            </a:r>
            <a:r>
              <a:rPr lang="pt-BR" dirty="0"/>
              <a:t/>
            </a:r>
            <a:br>
              <a:rPr lang="pt-BR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232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603171" cy="525524"/>
          </a:xfrm>
        </p:spPr>
        <p:txBody>
          <a:bodyPr>
            <a:normAutofit fontScale="90000"/>
          </a:bodyPr>
          <a:lstStyle/>
          <a:p>
            <a:r>
              <a:rPr lang="es-ES" dirty="0" err="1" smtClean="0"/>
              <a:t>Algorithmic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2907475" y="2149038"/>
            <a:ext cx="5747657" cy="32538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/>
          <p:cNvCxnSpPr>
            <a:stCxn id="11" idx="3"/>
          </p:cNvCxnSpPr>
          <p:nvPr/>
        </p:nvCxnSpPr>
        <p:spPr>
          <a:xfrm>
            <a:off x="1710665" y="3773624"/>
            <a:ext cx="1235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526596" y="3510862"/>
            <a:ext cx="1184069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n</a:t>
            </a:r>
            <a:endParaRPr lang="es-ES" sz="2000" b="1" dirty="0"/>
          </a:p>
        </p:txBody>
      </p:sp>
      <p:cxnSp>
        <p:nvCxnSpPr>
          <p:cNvPr id="15" name="Conector recto de flecha 14"/>
          <p:cNvCxnSpPr>
            <a:stCxn id="16" idx="3"/>
          </p:cNvCxnSpPr>
          <p:nvPr/>
        </p:nvCxnSpPr>
        <p:spPr>
          <a:xfrm>
            <a:off x="1697924" y="4751002"/>
            <a:ext cx="1235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ítulo 1"/>
          <p:cNvSpPr txBox="1">
            <a:spLocks/>
          </p:cNvSpPr>
          <p:nvPr/>
        </p:nvSpPr>
        <p:spPr>
          <a:xfrm>
            <a:off x="513855" y="4488240"/>
            <a:ext cx="1184069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x</a:t>
            </a:r>
            <a:endParaRPr lang="es-ES" sz="2000" b="1" dirty="0"/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9831456" y="3510862"/>
            <a:ext cx="1184069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fin</a:t>
            </a:r>
            <a:endParaRPr lang="es-ES" sz="2000" b="1" dirty="0"/>
          </a:p>
        </p:txBody>
      </p:sp>
      <p:cxnSp>
        <p:nvCxnSpPr>
          <p:cNvPr id="19" name="Conector recto de flecha 18"/>
          <p:cNvCxnSpPr>
            <a:endCxn id="18" idx="1"/>
          </p:cNvCxnSpPr>
          <p:nvPr/>
        </p:nvCxnSpPr>
        <p:spPr>
          <a:xfrm>
            <a:off x="8596423" y="3773624"/>
            <a:ext cx="1235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/>
          <p:cNvSpPr txBox="1">
            <a:spLocks/>
          </p:cNvSpPr>
          <p:nvPr/>
        </p:nvSpPr>
        <p:spPr>
          <a:xfrm>
            <a:off x="650131" y="5076939"/>
            <a:ext cx="1184069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clk</a:t>
            </a:r>
            <a:endParaRPr lang="es-ES" sz="2000" b="1" dirty="0"/>
          </a:p>
        </p:txBody>
      </p:sp>
      <p:sp>
        <p:nvSpPr>
          <p:cNvPr id="24" name="Título 1"/>
          <p:cNvSpPr txBox="1">
            <a:spLocks/>
          </p:cNvSpPr>
          <p:nvPr/>
        </p:nvSpPr>
        <p:spPr>
          <a:xfrm>
            <a:off x="9876928" y="2743595"/>
            <a:ext cx="1184069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error</a:t>
            </a:r>
            <a:endParaRPr lang="es-ES" sz="2000" b="1" dirty="0"/>
          </a:p>
        </p:txBody>
      </p:sp>
      <p:cxnSp>
        <p:nvCxnSpPr>
          <p:cNvPr id="25" name="Conector recto de flecha 24"/>
          <p:cNvCxnSpPr>
            <a:endCxn id="24" idx="1"/>
          </p:cNvCxnSpPr>
          <p:nvPr/>
        </p:nvCxnSpPr>
        <p:spPr>
          <a:xfrm>
            <a:off x="8641895" y="3006357"/>
            <a:ext cx="1235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ítulo 1"/>
          <p:cNvSpPr txBox="1">
            <a:spLocks/>
          </p:cNvSpPr>
          <p:nvPr/>
        </p:nvSpPr>
        <p:spPr>
          <a:xfrm>
            <a:off x="9864683" y="4488240"/>
            <a:ext cx="1184069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y</a:t>
            </a:r>
            <a:endParaRPr lang="es-ES" sz="2000" b="1" dirty="0"/>
          </a:p>
        </p:txBody>
      </p:sp>
      <p:cxnSp>
        <p:nvCxnSpPr>
          <p:cNvPr id="27" name="Conector recto de flecha 26"/>
          <p:cNvCxnSpPr>
            <a:endCxn id="26" idx="1"/>
          </p:cNvCxnSpPr>
          <p:nvPr/>
        </p:nvCxnSpPr>
        <p:spPr>
          <a:xfrm>
            <a:off x="8629650" y="4751002"/>
            <a:ext cx="1235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>
            <a:stCxn id="21" idx="3"/>
          </p:cNvCxnSpPr>
          <p:nvPr/>
        </p:nvCxnSpPr>
        <p:spPr>
          <a:xfrm>
            <a:off x="1834200" y="5339701"/>
            <a:ext cx="10953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4142508" y="2602635"/>
            <a:ext cx="3224349" cy="64783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Unidad de Control</a:t>
            </a:r>
            <a:endParaRPr lang="es-ES" dirty="0"/>
          </a:p>
        </p:txBody>
      </p:sp>
      <p:sp>
        <p:nvSpPr>
          <p:cNvPr id="32" name="Rectángulo redondeado 31"/>
          <p:cNvSpPr/>
          <p:nvPr/>
        </p:nvSpPr>
        <p:spPr>
          <a:xfrm>
            <a:off x="4142508" y="4203587"/>
            <a:ext cx="3224349" cy="64783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Ruta de Datos</a:t>
            </a:r>
            <a:endParaRPr lang="es-ES" dirty="0"/>
          </a:p>
        </p:txBody>
      </p:sp>
      <p:cxnSp>
        <p:nvCxnSpPr>
          <p:cNvPr id="33" name="Conector recto de flecha 32"/>
          <p:cNvCxnSpPr/>
          <p:nvPr/>
        </p:nvCxnSpPr>
        <p:spPr>
          <a:xfrm flipV="1">
            <a:off x="4935014" y="3250474"/>
            <a:ext cx="30480" cy="95311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6411662" y="3269119"/>
            <a:ext cx="0" cy="93446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endCxn id="31" idx="1"/>
          </p:cNvCxnSpPr>
          <p:nvPr/>
        </p:nvCxnSpPr>
        <p:spPr>
          <a:xfrm flipV="1">
            <a:off x="2929574" y="2926555"/>
            <a:ext cx="1212934" cy="23021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/>
          <p:cNvCxnSpPr>
            <a:endCxn id="32" idx="1"/>
          </p:cNvCxnSpPr>
          <p:nvPr/>
        </p:nvCxnSpPr>
        <p:spPr>
          <a:xfrm flipV="1">
            <a:off x="2894734" y="4527507"/>
            <a:ext cx="1247774" cy="22349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32" idx="3"/>
          </p:cNvCxnSpPr>
          <p:nvPr/>
        </p:nvCxnSpPr>
        <p:spPr>
          <a:xfrm>
            <a:off x="7366857" y="4527507"/>
            <a:ext cx="1316035" cy="22349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31" idx="3"/>
            <a:endCxn id="4" idx="3"/>
          </p:cNvCxnSpPr>
          <p:nvPr/>
        </p:nvCxnSpPr>
        <p:spPr>
          <a:xfrm>
            <a:off x="7366857" y="2926555"/>
            <a:ext cx="1288275" cy="84940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31" idx="3"/>
          </p:cNvCxnSpPr>
          <p:nvPr/>
        </p:nvCxnSpPr>
        <p:spPr>
          <a:xfrm>
            <a:off x="7366857" y="2926555"/>
            <a:ext cx="1326002" cy="9874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>
            <a:stCxn id="4" idx="1"/>
            <a:endCxn id="32" idx="1"/>
          </p:cNvCxnSpPr>
          <p:nvPr/>
        </p:nvCxnSpPr>
        <p:spPr>
          <a:xfrm>
            <a:off x="2907475" y="3775958"/>
            <a:ext cx="1235033" cy="75154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ítulo 1"/>
          <p:cNvSpPr txBox="1">
            <a:spLocks/>
          </p:cNvSpPr>
          <p:nvPr/>
        </p:nvSpPr>
        <p:spPr>
          <a:xfrm>
            <a:off x="650131" y="2894005"/>
            <a:ext cx="1184069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/>
              <a:t>i</a:t>
            </a:r>
            <a:r>
              <a:rPr lang="es-ES" sz="2000" b="1" dirty="0" smtClean="0"/>
              <a:t>nicio</a:t>
            </a:r>
            <a:endParaRPr lang="es-ES" sz="2000" b="1" dirty="0"/>
          </a:p>
        </p:txBody>
      </p:sp>
      <p:cxnSp>
        <p:nvCxnSpPr>
          <p:cNvPr id="66" name="Conector recto de flecha 65"/>
          <p:cNvCxnSpPr>
            <a:stCxn id="65" idx="3"/>
          </p:cNvCxnSpPr>
          <p:nvPr/>
        </p:nvCxnSpPr>
        <p:spPr>
          <a:xfrm>
            <a:off x="1834200" y="3156767"/>
            <a:ext cx="10953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ítulo 1"/>
          <p:cNvSpPr txBox="1">
            <a:spLocks/>
          </p:cNvSpPr>
          <p:nvPr/>
        </p:nvSpPr>
        <p:spPr>
          <a:xfrm>
            <a:off x="678996" y="2142113"/>
            <a:ext cx="1184069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reset</a:t>
            </a:r>
            <a:endParaRPr lang="es-ES" sz="2000" b="1" dirty="0"/>
          </a:p>
        </p:txBody>
      </p:sp>
      <p:cxnSp>
        <p:nvCxnSpPr>
          <p:cNvPr id="68" name="Conector recto de flecha 67"/>
          <p:cNvCxnSpPr>
            <a:stCxn id="67" idx="3"/>
          </p:cNvCxnSpPr>
          <p:nvPr/>
        </p:nvCxnSpPr>
        <p:spPr>
          <a:xfrm>
            <a:off x="1863065" y="2404875"/>
            <a:ext cx="10953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956821" y="622190"/>
            <a:ext cx="2006930" cy="19950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Ram_memory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475015" y="4928259"/>
            <a:ext cx="2576945" cy="77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Contador_asc_desc</a:t>
            </a:r>
            <a:endParaRPr lang="es-ES" dirty="0"/>
          </a:p>
        </p:txBody>
      </p:sp>
      <p:cxnSp>
        <p:nvCxnSpPr>
          <p:cNvPr id="8" name="Conector angular 7"/>
          <p:cNvCxnSpPr>
            <a:stCxn id="6" idx="0"/>
            <a:endCxn id="43" idx="4"/>
          </p:cNvCxnSpPr>
          <p:nvPr/>
        </p:nvCxnSpPr>
        <p:spPr>
          <a:xfrm rot="16200000" flipV="1">
            <a:off x="1181516" y="4346287"/>
            <a:ext cx="1163942" cy="2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870603" y="2720723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Ram_addr</a:t>
            </a:r>
            <a:endParaRPr lang="es-ES" sz="2000" b="1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717842" y="4703025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Cont_dout</a:t>
            </a:r>
            <a:endParaRPr lang="es-ES" sz="2000" b="1" dirty="0"/>
          </a:p>
        </p:txBody>
      </p:sp>
      <p:sp>
        <p:nvSpPr>
          <p:cNvPr id="13" name="Forma en L 12"/>
          <p:cNvSpPr/>
          <p:nvPr/>
        </p:nvSpPr>
        <p:spPr>
          <a:xfrm rot="18994994">
            <a:off x="5123869" y="2618310"/>
            <a:ext cx="1443448" cy="1425039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ALU</a:t>
            </a:r>
            <a:endParaRPr lang="es-ES" dirty="0"/>
          </a:p>
        </p:txBody>
      </p:sp>
      <p:cxnSp>
        <p:nvCxnSpPr>
          <p:cNvPr id="14" name="Conector angular 13"/>
          <p:cNvCxnSpPr>
            <a:stCxn id="5" idx="3"/>
            <a:endCxn id="13" idx="3"/>
          </p:cNvCxnSpPr>
          <p:nvPr/>
        </p:nvCxnSpPr>
        <p:spPr>
          <a:xfrm>
            <a:off x="2963751" y="1619718"/>
            <a:ext cx="2126664" cy="1444740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/>
          <p:cNvSpPr/>
          <p:nvPr/>
        </p:nvSpPr>
        <p:spPr>
          <a:xfrm>
            <a:off x="7486325" y="3469526"/>
            <a:ext cx="2576945" cy="771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Reg</a:t>
            </a:r>
            <a:endParaRPr lang="es-ES" dirty="0"/>
          </a:p>
        </p:txBody>
      </p:sp>
      <p:cxnSp>
        <p:nvCxnSpPr>
          <p:cNvPr id="18" name="Conector angular 17"/>
          <p:cNvCxnSpPr>
            <a:stCxn id="62" idx="2"/>
            <a:endCxn id="13" idx="0"/>
          </p:cNvCxnSpPr>
          <p:nvPr/>
        </p:nvCxnSpPr>
        <p:spPr>
          <a:xfrm rot="10800000" flipV="1">
            <a:off x="6614691" y="2219548"/>
            <a:ext cx="1596932" cy="874018"/>
          </a:xfrm>
          <a:prstGeom prst="bentConnector3">
            <a:avLst>
              <a:gd name="adj1" fmla="val 100237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r 33"/>
          <p:cNvCxnSpPr>
            <a:endCxn id="6" idx="2"/>
          </p:cNvCxnSpPr>
          <p:nvPr/>
        </p:nvCxnSpPr>
        <p:spPr>
          <a:xfrm rot="5400000" flipH="1" flipV="1">
            <a:off x="1478480" y="5985163"/>
            <a:ext cx="570015" cy="2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ítulo 1"/>
          <p:cNvSpPr txBox="1">
            <a:spLocks/>
          </p:cNvSpPr>
          <p:nvPr/>
        </p:nvSpPr>
        <p:spPr>
          <a:xfrm>
            <a:off x="1712223" y="5791836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Cont_din</a:t>
            </a:r>
            <a:endParaRPr lang="es-ES" sz="2000" b="1" dirty="0"/>
          </a:p>
        </p:txBody>
      </p:sp>
      <p:cxnSp>
        <p:nvCxnSpPr>
          <p:cNvPr id="39" name="Conector angular 38"/>
          <p:cNvCxnSpPr/>
          <p:nvPr/>
        </p:nvCxnSpPr>
        <p:spPr>
          <a:xfrm flipV="1">
            <a:off x="4831639" y="3774411"/>
            <a:ext cx="448237" cy="19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ítulo 1"/>
          <p:cNvSpPr txBox="1">
            <a:spLocks/>
          </p:cNvSpPr>
          <p:nvPr/>
        </p:nvSpPr>
        <p:spPr>
          <a:xfrm>
            <a:off x="4128641" y="3661793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Alu_op</a:t>
            </a:r>
            <a:endParaRPr lang="es-ES" sz="2000" b="1" dirty="0"/>
          </a:p>
        </p:txBody>
      </p:sp>
      <p:cxnSp>
        <p:nvCxnSpPr>
          <p:cNvPr id="42" name="Conector angular 41"/>
          <p:cNvCxnSpPr>
            <a:endCxn id="17" idx="3"/>
          </p:cNvCxnSpPr>
          <p:nvPr/>
        </p:nvCxnSpPr>
        <p:spPr>
          <a:xfrm rot="10800000" flipV="1">
            <a:off x="10063271" y="3855473"/>
            <a:ext cx="4176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ítulo 1"/>
          <p:cNvSpPr txBox="1">
            <a:spLocks/>
          </p:cNvSpPr>
          <p:nvPr/>
        </p:nvSpPr>
        <p:spPr>
          <a:xfrm>
            <a:off x="10272078" y="3744820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Reg_ld</a:t>
            </a:r>
            <a:endParaRPr lang="es-ES" sz="2000" b="1" dirty="0"/>
          </a:p>
        </p:txBody>
      </p:sp>
      <p:cxnSp>
        <p:nvCxnSpPr>
          <p:cNvPr id="46" name="Conector angular 45"/>
          <p:cNvCxnSpPr/>
          <p:nvPr/>
        </p:nvCxnSpPr>
        <p:spPr>
          <a:xfrm rot="10800000" flipV="1">
            <a:off x="3055696" y="5450737"/>
            <a:ext cx="4176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ítulo 1"/>
          <p:cNvSpPr txBox="1">
            <a:spLocks/>
          </p:cNvSpPr>
          <p:nvPr/>
        </p:nvSpPr>
        <p:spPr>
          <a:xfrm>
            <a:off x="3264503" y="5340084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Cont_ce</a:t>
            </a:r>
            <a:endParaRPr lang="es-ES" sz="2000" b="1" dirty="0"/>
          </a:p>
        </p:txBody>
      </p:sp>
      <p:cxnSp>
        <p:nvCxnSpPr>
          <p:cNvPr id="48" name="Conector angular 47"/>
          <p:cNvCxnSpPr/>
          <p:nvPr/>
        </p:nvCxnSpPr>
        <p:spPr>
          <a:xfrm rot="10800000" flipV="1">
            <a:off x="3055696" y="5216763"/>
            <a:ext cx="4176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ítulo 1"/>
          <p:cNvSpPr txBox="1">
            <a:spLocks/>
          </p:cNvSpPr>
          <p:nvPr/>
        </p:nvSpPr>
        <p:spPr>
          <a:xfrm>
            <a:off x="3264503" y="5106110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Cont_ld</a:t>
            </a:r>
            <a:endParaRPr lang="es-ES" sz="2000" b="1" dirty="0"/>
          </a:p>
        </p:txBody>
      </p:sp>
      <p:sp>
        <p:nvSpPr>
          <p:cNvPr id="53" name="Trapecio 52"/>
          <p:cNvSpPr/>
          <p:nvPr/>
        </p:nvSpPr>
        <p:spPr>
          <a:xfrm>
            <a:off x="7752608" y="5114417"/>
            <a:ext cx="2030681" cy="480751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Multiplexor</a:t>
            </a:r>
            <a:endParaRPr lang="es-ES" dirty="0"/>
          </a:p>
        </p:txBody>
      </p:sp>
      <p:cxnSp>
        <p:nvCxnSpPr>
          <p:cNvPr id="59" name="Conector angular 58"/>
          <p:cNvCxnSpPr>
            <a:stCxn id="53" idx="0"/>
            <a:endCxn id="17" idx="2"/>
          </p:cNvCxnSpPr>
          <p:nvPr/>
        </p:nvCxnSpPr>
        <p:spPr>
          <a:xfrm rot="5400000" flipH="1" flipV="1">
            <a:off x="8334876" y="4674496"/>
            <a:ext cx="872994" cy="68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71" idx="1"/>
          </p:cNvCxnSpPr>
          <p:nvPr/>
        </p:nvCxnSpPr>
        <p:spPr>
          <a:xfrm rot="10800000">
            <a:off x="9167009" y="5588280"/>
            <a:ext cx="1542926" cy="737295"/>
          </a:xfrm>
          <a:prstGeom prst="bentConnector3">
            <a:avLst>
              <a:gd name="adj1" fmla="val 100318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angular 68"/>
          <p:cNvCxnSpPr/>
          <p:nvPr/>
        </p:nvCxnSpPr>
        <p:spPr>
          <a:xfrm rot="10800000" flipV="1">
            <a:off x="9785376" y="5366004"/>
            <a:ext cx="4176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ítulo 1"/>
          <p:cNvSpPr txBox="1">
            <a:spLocks/>
          </p:cNvSpPr>
          <p:nvPr/>
        </p:nvSpPr>
        <p:spPr>
          <a:xfrm>
            <a:off x="9994183" y="5255351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Mux_sel</a:t>
            </a:r>
            <a:endParaRPr lang="es-ES" sz="2000" b="1" dirty="0"/>
          </a:p>
        </p:txBody>
      </p:sp>
      <p:sp>
        <p:nvSpPr>
          <p:cNvPr id="71" name="Título 1"/>
          <p:cNvSpPr txBox="1">
            <a:spLocks/>
          </p:cNvSpPr>
          <p:nvPr/>
        </p:nvSpPr>
        <p:spPr>
          <a:xfrm>
            <a:off x="10709935" y="6212956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‘0’ &gt;&gt; X</a:t>
            </a:r>
            <a:endParaRPr lang="es-ES" sz="2000" b="1" dirty="0"/>
          </a:p>
        </p:txBody>
      </p:sp>
      <p:sp>
        <p:nvSpPr>
          <p:cNvPr id="72" name="Título 1"/>
          <p:cNvSpPr txBox="1">
            <a:spLocks/>
          </p:cNvSpPr>
          <p:nvPr/>
        </p:nvSpPr>
        <p:spPr>
          <a:xfrm>
            <a:off x="1318780" y="6294319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N</a:t>
            </a:r>
            <a:endParaRPr lang="es-ES" sz="2000" b="1" dirty="0"/>
          </a:p>
        </p:txBody>
      </p:sp>
      <p:sp>
        <p:nvSpPr>
          <p:cNvPr id="74" name="Título 1"/>
          <p:cNvSpPr txBox="1">
            <a:spLocks/>
          </p:cNvSpPr>
          <p:nvPr/>
        </p:nvSpPr>
        <p:spPr>
          <a:xfrm>
            <a:off x="4320328" y="2769400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op1</a:t>
            </a:r>
            <a:endParaRPr lang="es-ES" sz="2000" b="1" dirty="0"/>
          </a:p>
        </p:txBody>
      </p:sp>
      <p:sp>
        <p:nvSpPr>
          <p:cNvPr id="75" name="Título 1"/>
          <p:cNvSpPr txBox="1">
            <a:spLocks/>
          </p:cNvSpPr>
          <p:nvPr/>
        </p:nvSpPr>
        <p:spPr>
          <a:xfrm>
            <a:off x="6412534" y="2769400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op2</a:t>
            </a:r>
            <a:endParaRPr lang="es-ES" sz="2000" b="1" dirty="0"/>
          </a:p>
        </p:txBody>
      </p:sp>
      <p:sp>
        <p:nvSpPr>
          <p:cNvPr id="77" name="Título 1"/>
          <p:cNvSpPr txBox="1">
            <a:spLocks/>
          </p:cNvSpPr>
          <p:nvPr/>
        </p:nvSpPr>
        <p:spPr>
          <a:xfrm>
            <a:off x="8671963" y="3230846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Reg_out</a:t>
            </a:r>
            <a:endParaRPr lang="es-ES" sz="2000" b="1" dirty="0"/>
          </a:p>
        </p:txBody>
      </p:sp>
      <p:sp>
        <p:nvSpPr>
          <p:cNvPr id="81" name="Título 1"/>
          <p:cNvSpPr txBox="1">
            <a:spLocks/>
          </p:cNvSpPr>
          <p:nvPr/>
        </p:nvSpPr>
        <p:spPr>
          <a:xfrm>
            <a:off x="8646074" y="4256562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Reg_in</a:t>
            </a:r>
            <a:endParaRPr lang="es-ES" sz="2000" b="1" dirty="0"/>
          </a:p>
        </p:txBody>
      </p:sp>
      <p:sp>
        <p:nvSpPr>
          <p:cNvPr id="82" name="Título 1"/>
          <p:cNvSpPr txBox="1">
            <a:spLocks/>
          </p:cNvSpPr>
          <p:nvPr/>
        </p:nvSpPr>
        <p:spPr>
          <a:xfrm>
            <a:off x="8665114" y="4843322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Mux_out</a:t>
            </a:r>
            <a:endParaRPr lang="es-ES" sz="2000" b="1" dirty="0"/>
          </a:p>
        </p:txBody>
      </p:sp>
      <p:sp>
        <p:nvSpPr>
          <p:cNvPr id="83" name="Título 1"/>
          <p:cNvSpPr txBox="1">
            <a:spLocks/>
          </p:cNvSpPr>
          <p:nvPr/>
        </p:nvSpPr>
        <p:spPr>
          <a:xfrm>
            <a:off x="7999749" y="5733172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Mux_in1</a:t>
            </a:r>
            <a:endParaRPr lang="es-ES" sz="2000" b="1" dirty="0"/>
          </a:p>
        </p:txBody>
      </p:sp>
      <p:sp>
        <p:nvSpPr>
          <p:cNvPr id="84" name="Título 1"/>
          <p:cNvSpPr txBox="1">
            <a:spLocks/>
          </p:cNvSpPr>
          <p:nvPr/>
        </p:nvSpPr>
        <p:spPr>
          <a:xfrm>
            <a:off x="9085089" y="5679218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Mux_in2</a:t>
            </a:r>
            <a:endParaRPr lang="es-ES" sz="2000" b="1" dirty="0"/>
          </a:p>
        </p:txBody>
      </p:sp>
      <p:cxnSp>
        <p:nvCxnSpPr>
          <p:cNvPr id="85" name="Conector angular 84"/>
          <p:cNvCxnSpPr/>
          <p:nvPr/>
        </p:nvCxnSpPr>
        <p:spPr>
          <a:xfrm flipV="1">
            <a:off x="508584" y="1939650"/>
            <a:ext cx="448237" cy="19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ítulo 1"/>
          <p:cNvSpPr txBox="1">
            <a:spLocks/>
          </p:cNvSpPr>
          <p:nvPr/>
        </p:nvSpPr>
        <p:spPr>
          <a:xfrm>
            <a:off x="-194414" y="1827032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Ram_we</a:t>
            </a:r>
            <a:endParaRPr lang="es-ES" sz="2000" b="1" dirty="0"/>
          </a:p>
        </p:txBody>
      </p:sp>
      <p:sp>
        <p:nvSpPr>
          <p:cNvPr id="90" name="Título 1"/>
          <p:cNvSpPr txBox="1">
            <a:spLocks/>
          </p:cNvSpPr>
          <p:nvPr/>
        </p:nvSpPr>
        <p:spPr>
          <a:xfrm>
            <a:off x="2874397" y="1333740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Ram_dout</a:t>
            </a:r>
            <a:endParaRPr lang="es-ES" sz="2000" b="1" dirty="0"/>
          </a:p>
        </p:txBody>
      </p:sp>
      <p:cxnSp>
        <p:nvCxnSpPr>
          <p:cNvPr id="92" name="Conector angular 91"/>
          <p:cNvCxnSpPr>
            <a:stCxn id="95" idx="2"/>
            <a:endCxn id="5" idx="0"/>
          </p:cNvCxnSpPr>
          <p:nvPr/>
        </p:nvCxnSpPr>
        <p:spPr>
          <a:xfrm rot="5400000">
            <a:off x="1880964" y="542867"/>
            <a:ext cx="158645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ítulo 1"/>
          <p:cNvSpPr txBox="1">
            <a:spLocks/>
          </p:cNvSpPr>
          <p:nvPr/>
        </p:nvSpPr>
        <p:spPr>
          <a:xfrm>
            <a:off x="1515580" y="238309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smtClean="0"/>
              <a:t>Ram_din</a:t>
            </a:r>
            <a:endParaRPr lang="es-ES" sz="2000" b="1" dirty="0"/>
          </a:p>
        </p:txBody>
      </p:sp>
      <p:cxnSp>
        <p:nvCxnSpPr>
          <p:cNvPr id="96" name="Conector angular 95"/>
          <p:cNvCxnSpPr/>
          <p:nvPr/>
        </p:nvCxnSpPr>
        <p:spPr>
          <a:xfrm rot="10800000" flipV="1">
            <a:off x="10063271" y="3549882"/>
            <a:ext cx="4176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ítulo 1"/>
          <p:cNvSpPr txBox="1">
            <a:spLocks/>
          </p:cNvSpPr>
          <p:nvPr/>
        </p:nvSpPr>
        <p:spPr>
          <a:xfrm>
            <a:off x="10272078" y="3439229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Reg_rst</a:t>
            </a:r>
            <a:endParaRPr lang="es-ES" sz="2000" b="1" dirty="0"/>
          </a:p>
        </p:txBody>
      </p:sp>
      <p:cxnSp>
        <p:nvCxnSpPr>
          <p:cNvPr id="98" name="Conector angular 97"/>
          <p:cNvCxnSpPr/>
          <p:nvPr/>
        </p:nvCxnSpPr>
        <p:spPr>
          <a:xfrm rot="10800000" flipV="1">
            <a:off x="3055696" y="4978860"/>
            <a:ext cx="4176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ítulo 1"/>
          <p:cNvSpPr txBox="1">
            <a:spLocks/>
          </p:cNvSpPr>
          <p:nvPr/>
        </p:nvSpPr>
        <p:spPr>
          <a:xfrm>
            <a:off x="3264503" y="4868207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Cont_rst</a:t>
            </a:r>
            <a:endParaRPr lang="es-ES" sz="2000" b="1" dirty="0"/>
          </a:p>
        </p:txBody>
      </p:sp>
      <p:cxnSp>
        <p:nvCxnSpPr>
          <p:cNvPr id="102" name="Conector angular 101"/>
          <p:cNvCxnSpPr/>
          <p:nvPr/>
        </p:nvCxnSpPr>
        <p:spPr>
          <a:xfrm rot="10800000" flipV="1">
            <a:off x="3055696" y="5636174"/>
            <a:ext cx="4176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ítulo 1"/>
          <p:cNvSpPr txBox="1">
            <a:spLocks/>
          </p:cNvSpPr>
          <p:nvPr/>
        </p:nvSpPr>
        <p:spPr>
          <a:xfrm>
            <a:off x="3264503" y="5525521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Up_ndn</a:t>
            </a:r>
            <a:endParaRPr lang="es-ES" sz="2000" b="1" dirty="0"/>
          </a:p>
        </p:txBody>
      </p:sp>
      <p:cxnSp>
        <p:nvCxnSpPr>
          <p:cNvPr id="88" name="Conector angular 87"/>
          <p:cNvCxnSpPr>
            <a:endCxn id="53" idx="2"/>
          </p:cNvCxnSpPr>
          <p:nvPr/>
        </p:nvCxnSpPr>
        <p:spPr>
          <a:xfrm>
            <a:off x="5823603" y="4359565"/>
            <a:ext cx="2944346" cy="1235603"/>
          </a:xfrm>
          <a:prstGeom prst="bentConnector4">
            <a:avLst>
              <a:gd name="adj1" fmla="val -536"/>
              <a:gd name="adj2" fmla="val 133169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ítulo 1"/>
          <p:cNvSpPr txBox="1">
            <a:spLocks/>
          </p:cNvSpPr>
          <p:nvPr/>
        </p:nvSpPr>
        <p:spPr>
          <a:xfrm>
            <a:off x="8330091" y="850973"/>
            <a:ext cx="889412" cy="237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400" b="1" dirty="0" smtClean="0"/>
              <a:t>Y</a:t>
            </a:r>
            <a:endParaRPr lang="es-ES" sz="2000" b="1" dirty="0"/>
          </a:p>
        </p:txBody>
      </p:sp>
      <p:sp>
        <p:nvSpPr>
          <p:cNvPr id="106" name="Título 1"/>
          <p:cNvSpPr txBox="1">
            <a:spLocks/>
          </p:cNvSpPr>
          <p:nvPr/>
        </p:nvSpPr>
        <p:spPr>
          <a:xfrm>
            <a:off x="5670229" y="4311151"/>
            <a:ext cx="889412" cy="225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 err="1" smtClean="0"/>
              <a:t>Alu_out</a:t>
            </a:r>
            <a:endParaRPr lang="es-ES" sz="2000" b="1" dirty="0"/>
          </a:p>
        </p:txBody>
      </p:sp>
      <p:cxnSp>
        <p:nvCxnSpPr>
          <p:cNvPr id="76" name="Conector angular 75"/>
          <p:cNvCxnSpPr>
            <a:stCxn id="62" idx="0"/>
            <a:endCxn id="91" idx="2"/>
          </p:cNvCxnSpPr>
          <p:nvPr/>
        </p:nvCxnSpPr>
        <p:spPr>
          <a:xfrm rot="5400000" flipH="1" flipV="1">
            <a:off x="8357388" y="1505577"/>
            <a:ext cx="83481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ángulo isósceles 39"/>
          <p:cNvSpPr/>
          <p:nvPr/>
        </p:nvSpPr>
        <p:spPr>
          <a:xfrm rot="5400000">
            <a:off x="457809" y="5500960"/>
            <a:ext cx="222297" cy="174635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Triángulo isósceles 110"/>
          <p:cNvSpPr/>
          <p:nvPr/>
        </p:nvSpPr>
        <p:spPr>
          <a:xfrm rot="5400000">
            <a:off x="950552" y="2397793"/>
            <a:ext cx="222297" cy="174635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Triángulo isósceles 111"/>
          <p:cNvSpPr/>
          <p:nvPr/>
        </p:nvSpPr>
        <p:spPr>
          <a:xfrm rot="5400000">
            <a:off x="7462494" y="4049190"/>
            <a:ext cx="222297" cy="174635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Elipse 42"/>
          <p:cNvSpPr/>
          <p:nvPr/>
        </p:nvSpPr>
        <p:spPr>
          <a:xfrm>
            <a:off x="1200312" y="3171193"/>
            <a:ext cx="1126348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¿=‘0’?</a:t>
            </a:r>
            <a:endParaRPr lang="es-ES" dirty="0"/>
          </a:p>
        </p:txBody>
      </p:sp>
      <p:cxnSp>
        <p:nvCxnSpPr>
          <p:cNvPr id="114" name="Conector angular 113"/>
          <p:cNvCxnSpPr>
            <a:stCxn id="43" idx="0"/>
            <a:endCxn id="5" idx="2"/>
          </p:cNvCxnSpPr>
          <p:nvPr/>
        </p:nvCxnSpPr>
        <p:spPr>
          <a:xfrm rot="5400000" flipH="1" flipV="1">
            <a:off x="1584912" y="2795819"/>
            <a:ext cx="553948" cy="196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ipse 61"/>
          <p:cNvSpPr/>
          <p:nvPr/>
        </p:nvSpPr>
        <p:spPr>
          <a:xfrm>
            <a:off x="8211623" y="1922986"/>
            <a:ext cx="1126348" cy="593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¿=‘0’?</a:t>
            </a:r>
            <a:endParaRPr lang="es-ES" dirty="0"/>
          </a:p>
        </p:txBody>
      </p:sp>
      <p:cxnSp>
        <p:nvCxnSpPr>
          <p:cNvPr id="65" name="Conector angular 64"/>
          <p:cNvCxnSpPr>
            <a:stCxn id="17" idx="0"/>
            <a:endCxn id="62" idx="4"/>
          </p:cNvCxnSpPr>
          <p:nvPr/>
        </p:nvCxnSpPr>
        <p:spPr>
          <a:xfrm rot="16200000" flipV="1">
            <a:off x="8298090" y="2992817"/>
            <a:ext cx="95341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2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35877" y="158759"/>
            <a:ext cx="2172539" cy="1066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</a:t>
            </a:r>
          </a:p>
          <a:p>
            <a:pPr algn="ctr"/>
            <a:r>
              <a:rPr lang="es-ES" sz="1200" b="1" dirty="0"/>
              <a:t>Fin &lt;= </a:t>
            </a:r>
            <a:r>
              <a:rPr lang="es-ES" sz="1200" b="1" dirty="0" smtClean="0"/>
              <a:t>‘0’</a:t>
            </a:r>
            <a:endParaRPr lang="es-ES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1200" b="1" dirty="0" err="1" smtClean="0"/>
              <a:t>Mux_sel</a:t>
            </a:r>
            <a:r>
              <a:rPr lang="es-ES" sz="1200" b="1" dirty="0" smtClean="0"/>
              <a:t> &lt;= ‘1’</a:t>
            </a:r>
          </a:p>
          <a:p>
            <a:pPr algn="ctr"/>
            <a:r>
              <a:rPr lang="es-ES" sz="1200" b="1" dirty="0" err="1" smtClean="0"/>
              <a:t>Reg_ld</a:t>
            </a:r>
            <a:r>
              <a:rPr lang="es-ES" sz="1200" b="1" dirty="0" smtClean="0"/>
              <a:t> &lt;= ‘1’</a:t>
            </a:r>
          </a:p>
          <a:p>
            <a:pPr algn="ctr"/>
            <a:r>
              <a:rPr lang="es-ES" sz="1200" b="1" dirty="0" err="1" smtClean="0"/>
              <a:t>Cont_ld</a:t>
            </a:r>
            <a:r>
              <a:rPr lang="es-ES" sz="1200" b="1" dirty="0" smtClean="0"/>
              <a:t> &lt;= ‘1’</a:t>
            </a:r>
          </a:p>
        </p:txBody>
      </p:sp>
      <p:sp>
        <p:nvSpPr>
          <p:cNvPr id="5" name="Rectángulo 4"/>
          <p:cNvSpPr/>
          <p:nvPr/>
        </p:nvSpPr>
        <p:spPr>
          <a:xfrm>
            <a:off x="517348" y="3890397"/>
            <a:ext cx="2213811" cy="1215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ContarDescendente</a:t>
            </a:r>
            <a:endParaRPr lang="es-E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1200" b="1" dirty="0" err="1" smtClean="0"/>
              <a:t>Cont_ce</a:t>
            </a:r>
            <a:r>
              <a:rPr lang="es-ES" sz="1200" b="1" dirty="0" smtClean="0"/>
              <a:t> &lt;= </a:t>
            </a:r>
            <a:r>
              <a:rPr lang="es-ES" sz="1200" b="1" dirty="0"/>
              <a:t>‘</a:t>
            </a:r>
            <a:r>
              <a:rPr lang="es-ES" sz="1200" b="1" dirty="0" smtClean="0"/>
              <a:t>1’</a:t>
            </a:r>
          </a:p>
          <a:p>
            <a:pPr algn="ctr"/>
            <a:r>
              <a:rPr lang="es-ES" sz="1200" b="1" dirty="0" err="1" smtClean="0"/>
              <a:t>Up_ndn</a:t>
            </a:r>
            <a:r>
              <a:rPr lang="es-ES" sz="1200" b="1" dirty="0" smtClean="0"/>
              <a:t> &lt;= ‘1’</a:t>
            </a:r>
          </a:p>
          <a:p>
            <a:pPr algn="ctr"/>
            <a:r>
              <a:rPr lang="es-ES" sz="1200" b="1" dirty="0" err="1" smtClean="0"/>
              <a:t>Reg_ld</a:t>
            </a:r>
            <a:r>
              <a:rPr lang="es-ES" sz="1200" b="1" dirty="0" smtClean="0"/>
              <a:t> </a:t>
            </a:r>
            <a:r>
              <a:rPr lang="es-ES" sz="1200" b="1" dirty="0"/>
              <a:t>&lt;= </a:t>
            </a:r>
            <a:r>
              <a:rPr lang="es-ES" sz="1200" b="1" dirty="0" smtClean="0"/>
              <a:t>‘0’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082565" y="5438459"/>
            <a:ext cx="2213811" cy="10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Multiplicar</a:t>
            </a:r>
          </a:p>
          <a:p>
            <a:pPr algn="ctr"/>
            <a:r>
              <a:rPr lang="es-ES" sz="1200" b="1" dirty="0" err="1"/>
              <a:t>Mux_sel</a:t>
            </a:r>
            <a:r>
              <a:rPr lang="es-ES" sz="1200" b="1" dirty="0"/>
              <a:t> &lt;= </a:t>
            </a:r>
            <a:r>
              <a:rPr lang="es-ES" sz="1200" b="1" dirty="0" smtClean="0"/>
              <a:t>‘0’</a:t>
            </a:r>
            <a:endParaRPr lang="es-ES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1200" b="1" dirty="0" err="1"/>
              <a:t>Alu_op</a:t>
            </a:r>
            <a:r>
              <a:rPr lang="es-ES" sz="1200" b="1" dirty="0"/>
              <a:t> &lt;= ‘producto</a:t>
            </a:r>
            <a:r>
              <a:rPr lang="es-ES" sz="1200" b="1" dirty="0" smtClean="0"/>
              <a:t>’</a:t>
            </a:r>
          </a:p>
          <a:p>
            <a:pPr algn="ctr"/>
            <a:r>
              <a:rPr lang="es-ES" sz="1200" b="1" dirty="0" err="1" smtClean="0"/>
              <a:t>Reg_ld</a:t>
            </a:r>
            <a:r>
              <a:rPr lang="es-ES" sz="1200" b="1" dirty="0" smtClean="0"/>
              <a:t> </a:t>
            </a:r>
            <a:r>
              <a:rPr lang="es-ES" sz="1200" b="1" dirty="0"/>
              <a:t>= </a:t>
            </a:r>
            <a:r>
              <a:rPr lang="es-ES" sz="1200" b="1" dirty="0" smtClean="0"/>
              <a:t>‘1’</a:t>
            </a:r>
            <a:endParaRPr lang="es-ES" sz="1200" b="1" dirty="0"/>
          </a:p>
        </p:txBody>
      </p:sp>
      <p:sp>
        <p:nvSpPr>
          <p:cNvPr id="8" name="Rombo 7"/>
          <p:cNvSpPr/>
          <p:nvPr/>
        </p:nvSpPr>
        <p:spPr>
          <a:xfrm>
            <a:off x="6102412" y="5466924"/>
            <a:ext cx="1939090" cy="1046747"/>
          </a:xfrm>
          <a:prstGeom prst="diamond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¿ </a:t>
            </a:r>
            <a:r>
              <a:rPr lang="es-ES" sz="1200" b="1" dirty="0" err="1"/>
              <a:t>Cont_dout</a:t>
            </a:r>
            <a:r>
              <a:rPr lang="es-ES" sz="1200" b="1" dirty="0"/>
              <a:t> </a:t>
            </a:r>
            <a:r>
              <a:rPr lang="es-ES" sz="1200" b="1" dirty="0" smtClean="0"/>
              <a:t>== 0?</a:t>
            </a:r>
            <a:endParaRPr lang="es-ES" sz="1200" b="1" dirty="0"/>
          </a:p>
        </p:txBody>
      </p:sp>
      <p:cxnSp>
        <p:nvCxnSpPr>
          <p:cNvPr id="12" name="Conector angular 11"/>
          <p:cNvCxnSpPr>
            <a:stCxn id="4" idx="2"/>
            <a:endCxn id="29" idx="0"/>
          </p:cNvCxnSpPr>
          <p:nvPr/>
        </p:nvCxnSpPr>
        <p:spPr>
          <a:xfrm rot="16200000" flipH="1">
            <a:off x="1436638" y="1410375"/>
            <a:ext cx="371019" cy="1"/>
          </a:xfrm>
          <a:prstGeom prst="bentConnector3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6" idx="3"/>
            <a:endCxn id="8" idx="1"/>
          </p:cNvCxnSpPr>
          <p:nvPr/>
        </p:nvCxnSpPr>
        <p:spPr>
          <a:xfrm>
            <a:off x="5296376" y="5976065"/>
            <a:ext cx="806036" cy="142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8" idx="0"/>
            <a:endCxn id="5" idx="3"/>
          </p:cNvCxnSpPr>
          <p:nvPr/>
        </p:nvCxnSpPr>
        <p:spPr>
          <a:xfrm rot="16200000" flipV="1">
            <a:off x="4417092" y="2812059"/>
            <a:ext cx="968932" cy="4340798"/>
          </a:xfrm>
          <a:prstGeom prst="bentConnector2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o 29"/>
          <p:cNvSpPr/>
          <p:nvPr/>
        </p:nvSpPr>
        <p:spPr>
          <a:xfrm>
            <a:off x="654708" y="2451197"/>
            <a:ext cx="1939090" cy="1046747"/>
          </a:xfrm>
          <a:prstGeom prst="diamond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/>
              <a:t>¿ </a:t>
            </a:r>
            <a:r>
              <a:rPr lang="es-ES" sz="1200" b="1" dirty="0" err="1"/>
              <a:t>Cont_dout</a:t>
            </a:r>
            <a:r>
              <a:rPr lang="es-ES" sz="1200" b="1" dirty="0"/>
              <a:t> </a:t>
            </a:r>
            <a:r>
              <a:rPr lang="es-ES" sz="1200" b="1" dirty="0" smtClean="0"/>
              <a:t>== 0?</a:t>
            </a:r>
          </a:p>
          <a:p>
            <a:pPr algn="ctr"/>
            <a:r>
              <a:rPr lang="es-ES" sz="1200" b="1" dirty="0"/>
              <a:t>¿ </a:t>
            </a:r>
            <a:r>
              <a:rPr lang="es-ES" sz="1200" b="1" dirty="0" err="1"/>
              <a:t>Reg_out</a:t>
            </a:r>
            <a:r>
              <a:rPr lang="es-ES" sz="1200" b="1" dirty="0"/>
              <a:t> </a:t>
            </a:r>
            <a:r>
              <a:rPr lang="es-ES" sz="1200" b="1" dirty="0" smtClean="0"/>
              <a:t>== 0?</a:t>
            </a:r>
            <a:endParaRPr lang="es-ES" sz="1200" b="1" dirty="0"/>
          </a:p>
        </p:txBody>
      </p:sp>
      <p:cxnSp>
        <p:nvCxnSpPr>
          <p:cNvPr id="32" name="Conector angular 31"/>
          <p:cNvCxnSpPr>
            <a:stCxn id="5" idx="2"/>
            <a:endCxn id="71" idx="0"/>
          </p:cNvCxnSpPr>
          <p:nvPr/>
        </p:nvCxnSpPr>
        <p:spPr>
          <a:xfrm rot="5400000">
            <a:off x="1428028" y="5301812"/>
            <a:ext cx="39245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>
            <a:off x="4959694" y="2619468"/>
            <a:ext cx="1226225" cy="710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fail</a:t>
            </a:r>
            <a:endParaRPr lang="es-E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1200" b="1" dirty="0"/>
              <a:t>Error &lt;= </a:t>
            </a:r>
            <a:r>
              <a:rPr lang="es-ES" sz="1200" b="1" dirty="0" smtClean="0"/>
              <a:t>‘1’</a:t>
            </a:r>
          </a:p>
        </p:txBody>
      </p:sp>
      <p:cxnSp>
        <p:nvCxnSpPr>
          <p:cNvPr id="47" name="Conector angular 46"/>
          <p:cNvCxnSpPr>
            <a:stCxn id="30" idx="3"/>
            <a:endCxn id="46" idx="1"/>
          </p:cNvCxnSpPr>
          <p:nvPr/>
        </p:nvCxnSpPr>
        <p:spPr>
          <a:xfrm flipV="1">
            <a:off x="2593798" y="2974570"/>
            <a:ext cx="236589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r 50"/>
          <p:cNvCxnSpPr>
            <a:stCxn id="30" idx="2"/>
            <a:endCxn id="5" idx="0"/>
          </p:cNvCxnSpPr>
          <p:nvPr/>
        </p:nvCxnSpPr>
        <p:spPr>
          <a:xfrm rot="16200000" flipH="1">
            <a:off x="1428027" y="3694169"/>
            <a:ext cx="39245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/>
          <p:cNvSpPr/>
          <p:nvPr/>
        </p:nvSpPr>
        <p:spPr>
          <a:xfrm>
            <a:off x="6583678" y="77638"/>
            <a:ext cx="2931258" cy="1698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</a:p>
          <a:p>
            <a:pPr algn="ctr"/>
            <a:r>
              <a:rPr lang="es-ES" sz="1200" b="1" dirty="0"/>
              <a:t>Error &lt;= ‘0’</a:t>
            </a:r>
          </a:p>
          <a:p>
            <a:pPr algn="ctr"/>
            <a:r>
              <a:rPr lang="es-ES" sz="1200" b="1" dirty="0"/>
              <a:t>Fin &lt;= </a:t>
            </a:r>
            <a:r>
              <a:rPr lang="es-ES" sz="1200" b="1" dirty="0" smtClean="0"/>
              <a:t>‘1’</a:t>
            </a:r>
          </a:p>
          <a:p>
            <a:pPr algn="ctr"/>
            <a:r>
              <a:rPr lang="es-ES" sz="1200" b="1" dirty="0" err="1"/>
              <a:t>Cnt_load</a:t>
            </a:r>
            <a:r>
              <a:rPr lang="es-ES" sz="1200" b="1" dirty="0"/>
              <a:t> &lt;= </a:t>
            </a:r>
            <a:r>
              <a:rPr lang="es-ES" sz="1200" b="1" dirty="0" smtClean="0"/>
              <a:t>‘0’</a:t>
            </a:r>
          </a:p>
          <a:p>
            <a:pPr algn="ctr"/>
            <a:r>
              <a:rPr lang="es-ES" sz="1200" b="1" dirty="0" err="1" smtClean="0"/>
              <a:t>Reg_ld</a:t>
            </a:r>
            <a:r>
              <a:rPr lang="es-ES" sz="1200" b="1" dirty="0" smtClean="0"/>
              <a:t> = ‘0’</a:t>
            </a:r>
            <a:endParaRPr lang="es-ES" sz="1200" b="1" dirty="0"/>
          </a:p>
          <a:p>
            <a:pPr algn="ctr"/>
            <a:r>
              <a:rPr lang="es-ES" sz="1200" b="1" dirty="0" err="1" smtClean="0"/>
              <a:t>Cnt_e</a:t>
            </a:r>
            <a:r>
              <a:rPr lang="es-ES" sz="1200" b="1" dirty="0" smtClean="0"/>
              <a:t> </a:t>
            </a:r>
            <a:r>
              <a:rPr lang="es-ES" sz="1200" b="1" dirty="0"/>
              <a:t>&lt;= </a:t>
            </a:r>
            <a:r>
              <a:rPr lang="es-ES" sz="1200" b="1" dirty="0" smtClean="0"/>
              <a:t>‘0’</a:t>
            </a:r>
          </a:p>
          <a:p>
            <a:pPr algn="ctr"/>
            <a:r>
              <a:rPr lang="es-ES" sz="1200" b="1" dirty="0" err="1" smtClean="0"/>
              <a:t>Ram_we</a:t>
            </a:r>
            <a:r>
              <a:rPr lang="es-ES" sz="1200" b="1" dirty="0" smtClean="0"/>
              <a:t> = ‘0’</a:t>
            </a:r>
            <a:endParaRPr lang="es-ES" sz="1200" b="1" dirty="0"/>
          </a:p>
        </p:txBody>
      </p:sp>
      <p:sp>
        <p:nvSpPr>
          <p:cNvPr id="59" name="Rombo 58"/>
          <p:cNvSpPr/>
          <p:nvPr/>
        </p:nvSpPr>
        <p:spPr>
          <a:xfrm>
            <a:off x="3682055" y="168440"/>
            <a:ext cx="1939090" cy="1046747"/>
          </a:xfrm>
          <a:prstGeom prst="diamond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¿Iniciar == 1?</a:t>
            </a:r>
            <a:endParaRPr lang="es-ES" sz="1600" b="1" dirty="0"/>
          </a:p>
        </p:txBody>
      </p:sp>
      <p:cxnSp>
        <p:nvCxnSpPr>
          <p:cNvPr id="60" name="Conector angular 59"/>
          <p:cNvCxnSpPr>
            <a:stCxn id="59" idx="1"/>
            <a:endCxn id="4" idx="3"/>
          </p:cNvCxnSpPr>
          <p:nvPr/>
        </p:nvCxnSpPr>
        <p:spPr>
          <a:xfrm rot="10800000">
            <a:off x="2708417" y="691814"/>
            <a:ext cx="97363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>
            <a:stCxn id="57" idx="1"/>
            <a:endCxn id="59" idx="3"/>
          </p:cNvCxnSpPr>
          <p:nvPr/>
        </p:nvCxnSpPr>
        <p:spPr>
          <a:xfrm rot="10800000">
            <a:off x="5621146" y="691815"/>
            <a:ext cx="962533" cy="235047"/>
          </a:xfrm>
          <a:prstGeom prst="bentConnector3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59" idx="2"/>
            <a:endCxn id="57" idx="2"/>
          </p:cNvCxnSpPr>
          <p:nvPr/>
        </p:nvCxnSpPr>
        <p:spPr>
          <a:xfrm rot="16200000" flipH="1">
            <a:off x="6070005" y="-203219"/>
            <a:ext cx="560897" cy="3397707"/>
          </a:xfrm>
          <a:prstGeom prst="bentConnector3">
            <a:avLst>
              <a:gd name="adj1" fmla="val 140756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stCxn id="8" idx="3"/>
            <a:endCxn id="57" idx="2"/>
          </p:cNvCxnSpPr>
          <p:nvPr/>
        </p:nvCxnSpPr>
        <p:spPr>
          <a:xfrm flipV="1">
            <a:off x="8041502" y="1776084"/>
            <a:ext cx="7805" cy="4214214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angular 76"/>
          <p:cNvCxnSpPr>
            <a:stCxn id="46" idx="3"/>
            <a:endCxn id="57" idx="2"/>
          </p:cNvCxnSpPr>
          <p:nvPr/>
        </p:nvCxnSpPr>
        <p:spPr>
          <a:xfrm flipV="1">
            <a:off x="6185919" y="1776084"/>
            <a:ext cx="1863388" cy="1198486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971338" y="1595886"/>
            <a:ext cx="1301619" cy="658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LoadWait</a:t>
            </a:r>
            <a:endParaRPr lang="es-ES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1200" b="1" dirty="0" err="1"/>
              <a:t>RegOp_ld</a:t>
            </a:r>
            <a:r>
              <a:rPr lang="es-ES" sz="1200" b="1" dirty="0"/>
              <a:t> &lt;= </a:t>
            </a:r>
            <a:r>
              <a:rPr lang="es-ES" sz="1200" b="1" dirty="0" smtClean="0"/>
              <a:t>‘0’</a:t>
            </a:r>
            <a:endParaRPr lang="es-ES" sz="1200" b="1" dirty="0"/>
          </a:p>
          <a:p>
            <a:pPr algn="ctr"/>
            <a:r>
              <a:rPr lang="es-ES" sz="1200" b="1" dirty="0" err="1"/>
              <a:t>Cont_ld</a:t>
            </a:r>
            <a:r>
              <a:rPr lang="es-ES" sz="1200" b="1" dirty="0"/>
              <a:t> &lt;= </a:t>
            </a:r>
            <a:r>
              <a:rPr lang="es-ES" sz="1200" b="1" dirty="0" smtClean="0"/>
              <a:t>‘0’</a:t>
            </a:r>
            <a:endParaRPr lang="es-ES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1200" b="1" dirty="0"/>
          </a:p>
        </p:txBody>
      </p:sp>
      <p:cxnSp>
        <p:nvCxnSpPr>
          <p:cNvPr id="33" name="Conector angular 32"/>
          <p:cNvCxnSpPr>
            <a:stCxn id="29" idx="2"/>
            <a:endCxn id="30" idx="0"/>
          </p:cNvCxnSpPr>
          <p:nvPr/>
        </p:nvCxnSpPr>
        <p:spPr>
          <a:xfrm rot="16200000" flipH="1">
            <a:off x="1524657" y="2351600"/>
            <a:ext cx="197087" cy="210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975548" y="5498038"/>
            <a:ext cx="1297409" cy="89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RamWait</a:t>
            </a:r>
            <a:endParaRPr lang="es-ES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s-ES" sz="1200" b="1" dirty="0" err="1"/>
              <a:t>Cont_ce</a:t>
            </a:r>
            <a:r>
              <a:rPr lang="es-ES" sz="1200" b="1" dirty="0"/>
              <a:t> &lt;= </a:t>
            </a:r>
            <a:r>
              <a:rPr lang="es-ES" sz="1200" b="1" dirty="0" smtClean="0"/>
              <a:t>‘0’</a:t>
            </a:r>
            <a:endParaRPr lang="es-ES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s-ES" sz="1200" b="1" dirty="0"/>
          </a:p>
        </p:txBody>
      </p:sp>
      <p:cxnSp>
        <p:nvCxnSpPr>
          <p:cNvPr id="76" name="Conector angular 75"/>
          <p:cNvCxnSpPr>
            <a:stCxn id="71" idx="3"/>
            <a:endCxn id="6" idx="1"/>
          </p:cNvCxnSpPr>
          <p:nvPr/>
        </p:nvCxnSpPr>
        <p:spPr>
          <a:xfrm>
            <a:off x="2272957" y="5947600"/>
            <a:ext cx="809608" cy="2846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8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210</Words>
  <Application>Microsoft Office PowerPoint</Application>
  <PresentationFormat>Panorámica</PresentationFormat>
  <Paragraphs>80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Practica 6 examen</vt:lpstr>
      <vt:lpstr>Salida (Pseudocódigo)</vt:lpstr>
      <vt:lpstr>Algorithmic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6 examen</dc:title>
  <dc:creator>Diego Valbuena Pineda</dc:creator>
  <cp:lastModifiedBy>Diego Valbuena Pineda</cp:lastModifiedBy>
  <cp:revision>35</cp:revision>
  <dcterms:created xsi:type="dcterms:W3CDTF">2016-01-17T17:07:56Z</dcterms:created>
  <dcterms:modified xsi:type="dcterms:W3CDTF">2016-01-18T23:27:59Z</dcterms:modified>
</cp:coreProperties>
</file>