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 hidden="0"/>
          <p:cNvSpPr/>
          <p:nvPr isPhoto="0"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 hidden="0"/>
          <p:cNvSpPr/>
          <p:nvPr isPhoto="0"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831637" y="3284983"/>
            <a:ext cx="6624735" cy="122413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 hidden="0"/>
          <p:cNvSpPr/>
          <p:nvPr isPhoto="0"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 hidden="0"/>
          <p:cNvSpPr>
            <a:spLocks noGrp="1"/>
          </p:cNvSpPr>
          <p:nvPr isPhoto="0" userDrawn="0"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 hidden="0"/>
          <p:cNvSpPr>
            <a:spLocks noGrp="1"/>
          </p:cNvSpPr>
          <p:nvPr isPhoto="0" userDrawn="0">
            <p:ph sz="quarter" idx="14" hasCustomPrompt="0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 hidden="0"/>
          <p:cNvSpPr>
            <a:spLocks noGrp="1"/>
          </p:cNvSpPr>
          <p:nvPr isPhoto="0" userDrawn="0">
            <p:ph sz="quarter" idx="15" hasCustomPrompt="0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rotWithShape="0" algn="ctr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239434" y="5373215"/>
            <a:ext cx="7615765" cy="9704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 hidden="0"/>
          <p:cNvCxnSpPr>
            <a:cxnSpLocks/>
          </p:cNvCxnSpPr>
          <p:nvPr isPhoto="0"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 hidden="0"/>
          <p:cNvCxnSpPr>
            <a:cxnSpLocks/>
          </p:cNvCxnSpPr>
          <p:nvPr isPhoto="0"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10" name="Straight Connector 9" hidden="0"/>
          <p:cNvCxnSpPr>
            <a:cxnSpLocks/>
          </p:cNvCxnSpPr>
          <p:nvPr isPhoto="0" userDrawn="0"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oquick.com.ua/keyword-grouping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senkin.ru/tools/commerce/" TargetMode="External"/><Relationship Id="rId3" Type="http://schemas.openxmlformats.org/officeDocument/2006/relationships/hyperlink" Target="https://kokoc.com/blog/relevantnost-ehto-chto-takoe-prostymi-slovami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Кластеризация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77645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/>
              <a:t>3.</a:t>
            </a:r>
            <a:r>
              <a:rPr sz="4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Middle-кластеризация</a:t>
            </a:r>
            <a:endParaRPr sz="15000"/>
          </a:p>
        </p:txBody>
      </p:sp>
      <p:sp>
        <p:nvSpPr>
          <p:cNvPr id="10257781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5741699" cy="45259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Выбирается главный тематико-задающий поисковый запрос, к которому  привязываются остальные ключевые слова, прошедшие порог кластеризации по  количеству URL в выдаче Google или «Яндекс». При этом кластеризатор  сравнивает все зависимые с главным запросом ключевые слова друг с  другом.</a:t>
            </a:r>
            <a:endParaRPr sz="7200"/>
          </a:p>
        </p:txBody>
      </p:sp>
      <p:sp>
        <p:nvSpPr>
          <p:cNvPr id="973286901" name="" hidden="0"/>
          <p:cNvSpPr/>
          <p:nvPr isPhoto="0" userDrawn="0"/>
        </p:nvSpPr>
        <p:spPr bwMode="auto">
          <a:xfrm flipH="0" flipV="0">
            <a:off x="5720806" y="2004946"/>
            <a:ext cx="1504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098418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554712" y="1423194"/>
            <a:ext cx="5421525" cy="4879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6782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Сервисы и приложения для кластеризации семантического ядра</a:t>
            </a:r>
            <a:endParaRPr sz="2800"/>
          </a:p>
        </p:txBody>
      </p:sp>
      <p:sp>
        <p:nvSpPr>
          <p:cNvPr id="17191400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844010" name="" hidden="0"/>
          <p:cNvSpPr/>
          <p:nvPr isPhoto="0" userDrawn="0"/>
        </p:nvSpPr>
        <p:spPr bwMode="auto">
          <a:xfrm flipH="0" flipV="0">
            <a:off x="6881742" y="3497951"/>
            <a:ext cx="2054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910293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503199" y="1335144"/>
            <a:ext cx="6790024" cy="505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499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Coolakov, Semantist и </a:t>
            </a:r>
            <a:r>
              <a:rPr sz="48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2" tooltip="https://seoquick.com.ua/keyword-grouping/"/>
              </a:rPr>
              <a:t>SeoQuick</a:t>
            </a:r>
            <a:r>
              <a:rPr sz="4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5000" b="1"/>
          </a:p>
        </p:txBody>
      </p:sp>
      <p:sp>
        <p:nvSpPr>
          <p:cNvPr id="176479899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2442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 этап « Определение интента»</a:t>
            </a:r>
            <a:endParaRPr/>
          </a:p>
        </p:txBody>
      </p:sp>
      <p:sp>
        <p:nvSpPr>
          <p:cNvPr id="23772010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Поисковый интент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это цель, намерение пользователя, которое вкладывается в запрос при поиске.</a:t>
            </a:r>
            <a:endParaRPr sz="10000"/>
          </a:p>
          <a:p>
            <a:pPr>
              <a:defRPr/>
            </a:pPr>
            <a:endParaRPr sz="10000"/>
          </a:p>
          <a:p>
            <a:pPr marL="1187057" indent="-1187057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Коммерческий</a:t>
            </a:r>
            <a:endParaRPr lang="ru-RU" sz="25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187057" indent="-1187057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Поисковый</a:t>
            </a:r>
            <a:endParaRPr lang="ru-RU" sz="25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187057" indent="-1187057">
              <a:buFont typeface="Arial"/>
              <a:buAutoNum type="arabicPeriod"/>
              <a:defRPr/>
            </a:pPr>
            <a:endParaRPr sz="10000"/>
          </a:p>
        </p:txBody>
      </p:sp>
      <p:sp>
        <p:nvSpPr>
          <p:cNvPr id="1929119845" name="" hidden="0"/>
          <p:cNvSpPr/>
          <p:nvPr isPhoto="0" userDrawn="0"/>
        </p:nvSpPr>
        <p:spPr bwMode="auto">
          <a:xfrm flipH="0" flipV="0">
            <a:off x="9155127" y="4171853"/>
            <a:ext cx="18309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100710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852699" y="2528842"/>
            <a:ext cx="4424649" cy="446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95406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7200" u="sng">
                <a:solidFill>
                  <a:schemeClr val="tx1"/>
                </a:solidFill>
                <a:hlinkClick r:id="rId2" tooltip="https://arsenkin.ru/tools/commerce/"/>
              </a:rPr>
              <a:t>Arsenkin Tools Commerce</a:t>
            </a:r>
            <a:endParaRPr sz="7200">
              <a:solidFill>
                <a:schemeClr val="tx1"/>
              </a:solidFill>
            </a:endParaRPr>
          </a:p>
        </p:txBody>
      </p:sp>
      <p:sp>
        <p:nvSpPr>
          <p:cNvPr id="21103553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10972800" cy="520699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Сервис для проверки комерческости запросов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Коммерческость поискового запроса — это доминирование  коммерческого интента у пользователя, вводящего запрос в браузерной  строке.</a:t>
            </a:r>
            <a:endParaRPr sz="8000"/>
          </a:p>
          <a:p>
            <a:pPr>
              <a:defRPr/>
            </a:pPr>
            <a:endParaRPr lang="ru-RU" sz="2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Запросы с коммерческостью</a:t>
            </a:r>
            <a:endParaRPr lang="ru-RU" sz="2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менее 35 % имеют информационный интент и  подходят для публикации в блоге, FAQ или гайдах, </a:t>
            </a:r>
            <a:endParaRPr lang="ru-RU" sz="2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 60 % — в каталоге  товаров и коммерческих страницах. </a:t>
            </a:r>
            <a:endParaRPr lang="ru-RU" sz="2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Поисковые запросы с коммерческостью в  35–60 % имеют смешанный интент — использовать их требуется аккуратно,  иначе есть риск размыть</a:t>
            </a:r>
            <a:r>
              <a:rPr lang="ru-RU" sz="23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300" b="0" i="0" u="sng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hlinkClick r:id="rId3" tooltip="https://kokoc.com/blog/relevantnost-ehto-chto-takoe-prostymi-slovami/"/>
              </a:rPr>
              <a:t>релевантность</a:t>
            </a:r>
            <a:r>
              <a:rPr lang="ru-RU" sz="23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3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страницы.</a:t>
            </a:r>
            <a:endParaRPr lang="ru-RU" sz="23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35472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19677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1964190" name="" hidden="0"/>
          <p:cNvSpPr/>
          <p:nvPr isPhoto="0" userDrawn="0"/>
        </p:nvSpPr>
        <p:spPr bwMode="auto">
          <a:xfrm>
            <a:off x="7683059" y="43445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5369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14498" y="1052735"/>
            <a:ext cx="8372475" cy="5600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68203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Метод кластеризации</a:t>
            </a:r>
            <a:endParaRPr sz="4800"/>
          </a:p>
        </p:txBody>
      </p:sp>
      <p:sp>
        <p:nvSpPr>
          <p:cNvPr id="8760788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56899" y="1600201"/>
            <a:ext cx="11556999" cy="45259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27936" indent="-327936">
              <a:buFont typeface="Arial"/>
              <a:buAutoNum type="arabicPeriod"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Логическая кластеризация -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очечный инструмент для группировки небольших семантических ядер.  Кластеризация ключевых слов проводится вручную: оптимизатор определяет  цель поиска и смысловую релевантность для каждого поискового запроса. </a:t>
            </a:r>
            <a:endParaRPr sz="72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200"/>
          </a:p>
        </p:txBody>
      </p:sp>
      <p:sp>
        <p:nvSpPr>
          <p:cNvPr id="1305069927" name="" hidden="0"/>
          <p:cNvSpPr/>
          <p:nvPr isPhoto="0" userDrawn="0"/>
        </p:nvSpPr>
        <p:spPr bwMode="auto">
          <a:xfrm>
            <a:off x="7390959" y="6289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456272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422399" y="2997199"/>
            <a:ext cx="8572500" cy="381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9702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68379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200"/>
              <a:t>2. </a:t>
            </a: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Кластеризация по семантической схожести</a:t>
            </a:r>
            <a:endParaRPr sz="2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ля кластеризации семантического ядра используются сложные формулы и  обучаемые нейросети. Смысл группировки сводится к объединению в кластеры  семантически близких поисковых запросов. При этом ключевые слова могут  не иметь лексикографического сходства, но всегда похожи по семантике. 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ru-RU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Кластеризация по топам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заключается в объединении поисковых запросов в кластеры согласно  семантической базе сайтов, находящихся в топе выдачи «Яндекс» и Google. </a:t>
            </a:r>
            <a:endParaRPr lang="ru-RU" sz="2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KeyClusterer, AllSubmitter, Key Collector.</a:t>
            </a:r>
            <a:endParaRPr sz="2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6768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808637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1601055" name="" hidden="0"/>
          <p:cNvSpPr/>
          <p:nvPr isPhoto="0" userDrawn="0"/>
        </p:nvSpPr>
        <p:spPr bwMode="auto">
          <a:xfrm flipH="0" flipV="0">
            <a:off x="7124240" y="3309718"/>
            <a:ext cx="28162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257383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55681" y="17878"/>
            <a:ext cx="9310417" cy="6932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79749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493439"/>
            <a:ext cx="10972800" cy="864095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кластеризации семантического ядра по топам</a:t>
            </a:r>
            <a:endParaRPr sz="3600"/>
          </a:p>
        </p:txBody>
      </p:sp>
      <p:sp>
        <p:nvSpPr>
          <p:cNvPr id="1599117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0999" y="1473201"/>
            <a:ext cx="10972800" cy="45259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217793" indent="-217793">
              <a:buFont typeface="Arial"/>
              <a:buAutoNum type="arabicPeriod"/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Soft-кластеризация</a:t>
            </a:r>
            <a:endParaRPr sz="90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Soft-кластеризация подойдет небольшим информационным сайтам или интернет-магазинам с маленьким ассортиментом товаров.</a:t>
            </a:r>
            <a:endParaRPr sz="3600"/>
          </a:p>
        </p:txBody>
      </p:sp>
      <p:sp>
        <p:nvSpPr>
          <p:cNvPr id="1480742268" name="" hidden="0"/>
          <p:cNvSpPr/>
          <p:nvPr isPhoto="0" userDrawn="0"/>
        </p:nvSpPr>
        <p:spPr bwMode="auto">
          <a:xfrm flipH="0" flipV="0">
            <a:off x="6779743" y="1716719"/>
            <a:ext cx="14230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767442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764174" y="3042646"/>
            <a:ext cx="3589624" cy="3259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5141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/>
              <a:t>2. </a:t>
            </a:r>
            <a:r>
              <a:rPr sz="4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Hard-кластеризация</a:t>
            </a:r>
            <a:endParaRPr sz="15000"/>
          </a:p>
        </p:txBody>
      </p:sp>
      <p:sp>
        <p:nvSpPr>
          <p:cNvPr id="147658424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09306579" name="" hidden="0"/>
          <p:cNvSpPr/>
          <p:nvPr isPhoto="0" userDrawn="0"/>
        </p:nvSpPr>
        <p:spPr bwMode="auto">
          <a:xfrm flipH="0" flipV="0">
            <a:off x="7314550" y="2818764"/>
            <a:ext cx="18628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432349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23287" y="1344592"/>
            <a:ext cx="5545424" cy="5197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2022-09-07T10:06:49Z</dcterms:modified>
  <cp:category/>
  <cp:contentStatus/>
  <cp:version/>
</cp:coreProperties>
</file>