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bg>
      <p:bgPr shadeToTitle="0">
        <a:solidFill>
          <a:schemeClr val="bg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752858" y="6453386"/>
            <a:ext cx="1607944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2584054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  <p:grpSp>
        <p:nvGrpSpPr>
          <p:cNvPr id="7" name="Group 6" hidden="0"/>
          <p:cNvGrpSpPr/>
          <p:nvPr isPhoto="0" userDrawn="0"/>
        </p:nvGrpSpPr>
        <p:grpSpPr bwMode="auto"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 hidden="0"/>
            <p:cNvSpPr/>
            <p:nvPr isPhoto="0" userDrawn="0"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fill="norm" stroke="1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 hidden="0"/>
            <p:cNvSpPr/>
            <p:nvPr isPhoto="0" userDrawn="0"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fill="norm" stroke="1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1371600" y="2295525"/>
            <a:ext cx="9601200" cy="357187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9596561" y="624156"/>
            <a:ext cx="1565766" cy="5243244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1371600" y="624156"/>
            <a:ext cx="8179641" cy="5243244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Заголовок раздела">
    <p:bg>
      <p:bgRef idx="1001">
        <a:schemeClr val="bg2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  <p:sp>
        <p:nvSpPr>
          <p:cNvPr id="7" name="Freeform 6" hidden="0" title="Crop Mark"/>
          <p:cNvSpPr/>
          <p:nvPr isPhoto="0" userDrawn="0"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 fill="norm" stroke="1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1371600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1371600" y="3305206"/>
            <a:ext cx="4443984" cy="2562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525014" y="3305206"/>
            <a:ext cx="4443984" cy="2562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 hidden="0" title="Background Shape"/>
          <p:cNvSpPr/>
          <p:nvPr isPhoto="0" userDrawn="0"/>
        </p:nvSpPr>
        <p:spPr bwMode="auto"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2999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  <p:sp>
        <p:nvSpPr>
          <p:cNvPr id="9" name="Rectangle 8" hidden="0" title="Divider Bar"/>
          <p:cNvSpPr/>
          <p:nvPr isPhoto="0" userDrawn="0"/>
        </p:nvSpPr>
        <p:spPr bwMode="auto"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 hidden="0" title="Background Shape"/>
          <p:cNvSpPr/>
          <p:nvPr isPhoto="0" userDrawn="0"/>
        </p:nvSpPr>
        <p:spPr bwMode="auto"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2999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  <p:sp>
        <p:nvSpPr>
          <p:cNvPr id="9" name="Rectangle 8" hidden="0" title="Divider Bar"/>
          <p:cNvSpPr/>
          <p:nvPr isPhoto="0" userDrawn="0"/>
        </p:nvSpPr>
        <p:spPr bwMode="auto"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  <p:sp>
        <p:nvSpPr>
          <p:cNvPr id="9" name="Rectangle 8" hidden="0" title="Side bar"/>
          <p:cNvSpPr/>
          <p:nvPr isPhoto="0" userDrawn="0"/>
        </p:nvSpPr>
        <p:spPr bwMode="auto"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89000"/>
        </a:lnSpc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>
        <a:lnSpc>
          <a:spcPct val="94000"/>
        </a:lnSpc>
        <a:spcBef>
          <a:spcPts val="1000"/>
        </a:spcBef>
        <a:spcAft>
          <a:spcPts val="200"/>
        </a:spcAft>
        <a:buFont typeface="Franklin Gothic Book"/>
        <a:buChar char="■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2000" i="1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8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1800" i="1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1600" i="1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40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1400" i="1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4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Заголовок 5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800"/>
              <a:t>Оптимизация </a:t>
            </a:r>
            <a:br>
              <a:rPr lang="ru-RU" sz="4800"/>
            </a:br>
            <a:r>
              <a:rPr lang="ru-RU" sz="4800"/>
              <a:t>Веб-приложений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1095374" y="304800"/>
            <a:ext cx="10887075" cy="6419850"/>
          </a:xfrm>
        </p:spPr>
        <p:txBody>
          <a:bodyPr/>
          <a:lstStyle/>
          <a:p>
            <a:pPr algn="l">
              <a:defRPr/>
            </a:pPr>
            <a:r>
              <a:rPr lang="ru-RU" sz="3200" b="1" i="0">
                <a:solidFill>
                  <a:srgbClr val="333333"/>
                </a:solidFill>
                <a:latin typeface="Helvetica Neue"/>
              </a:rPr>
              <a:t>ЧПУ</a:t>
            </a:r>
            <a:r>
              <a:rPr lang="ru-RU" sz="3200" b="0" i="0">
                <a:solidFill>
                  <a:srgbClr val="333333"/>
                </a:solidFill>
                <a:latin typeface="Helvetica Neue"/>
              </a:rPr>
              <a:t> (Человеко-Понятный УРЛ) – понятный пользователю URL-адрес документа.</a:t>
            </a:r>
            <a:endParaRPr/>
          </a:p>
          <a:p>
            <a:pPr algn="l">
              <a:defRPr/>
            </a:pPr>
            <a:r>
              <a:rPr lang="ru-RU" sz="3200" b="1" i="0">
                <a:solidFill>
                  <a:srgbClr val="333333"/>
                </a:solidFill>
                <a:latin typeface="Helvetica Neue"/>
              </a:rPr>
              <a:t>Вертикальный поиск</a:t>
            </a:r>
            <a:r>
              <a:rPr lang="ru-RU" sz="3200" b="0" i="0">
                <a:solidFill>
                  <a:srgbClr val="333333"/>
                </a:solidFill>
                <a:latin typeface="Helvetica Neue"/>
              </a:rPr>
              <a:t> – общее название для систем поиска по заданной области или тематике (вертикали).</a:t>
            </a:r>
            <a:endParaRPr/>
          </a:p>
          <a:p>
            <a:pPr algn="l">
              <a:defRPr/>
            </a:pPr>
            <a:r>
              <a:rPr lang="ru-RU" sz="3200" b="1" i="0">
                <a:solidFill>
                  <a:srgbClr val="333333"/>
                </a:solidFill>
                <a:latin typeface="Helvetica Neue"/>
              </a:rPr>
              <a:t>Целевой поисковый запрос</a:t>
            </a:r>
            <a:r>
              <a:rPr lang="ru-RU" sz="3200" b="0" i="0">
                <a:solidFill>
                  <a:srgbClr val="333333"/>
                </a:solidFill>
                <a:latin typeface="Helvetica Neue"/>
              </a:rPr>
              <a:t> – запрос в поисковую систему, набрав который, большинство пользователей готовы совершить целевое для сайта действие.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761999" y="342899"/>
            <a:ext cx="11153775" cy="6181725"/>
          </a:xfrm>
        </p:spPr>
        <p:txBody>
          <a:bodyPr/>
          <a:lstStyle/>
          <a:p>
            <a:pPr algn="l">
              <a:defRPr/>
            </a:pPr>
            <a:r>
              <a:rPr lang="ru-RU" sz="3600" b="1" i="0">
                <a:solidFill>
                  <a:srgbClr val="333333"/>
                </a:solidFill>
                <a:latin typeface="Helvetica Neue"/>
              </a:rPr>
              <a:t>Семантическое ядро</a:t>
            </a:r>
            <a:r>
              <a:rPr lang="ru-RU" sz="3600" b="0" i="0">
                <a:solidFill>
                  <a:srgbClr val="333333"/>
                </a:solidFill>
                <a:latin typeface="Helvetica Neue"/>
              </a:rPr>
              <a:t> – совокупность целевых поисковых запросов, по которым продвигается или планируется к продвижению проект.</a:t>
            </a:r>
            <a:endParaRPr/>
          </a:p>
          <a:p>
            <a:pPr algn="l">
              <a:defRPr/>
            </a:pPr>
            <a:r>
              <a:rPr lang="ru-RU" sz="3600" b="1" i="0">
                <a:solidFill>
                  <a:srgbClr val="333333"/>
                </a:solidFill>
                <a:latin typeface="Helvetica Neue"/>
              </a:rPr>
              <a:t>Геозависимый</a:t>
            </a:r>
            <a:r>
              <a:rPr lang="ru-RU" sz="3600" b="1" i="0">
                <a:solidFill>
                  <a:srgbClr val="333333"/>
                </a:solidFill>
                <a:latin typeface="Helvetica Neue"/>
              </a:rPr>
              <a:t> запрос</a:t>
            </a:r>
            <a:r>
              <a:rPr lang="ru-RU" sz="3600" b="0" i="0">
                <a:solidFill>
                  <a:srgbClr val="333333"/>
                </a:solidFill>
                <a:latin typeface="Helvetica Neue"/>
              </a:rPr>
              <a:t> – фраза, выдача по которой отличается для пользователей из разных регионов страны.</a:t>
            </a:r>
            <a:endParaRPr/>
          </a:p>
          <a:p>
            <a:pPr algn="l">
              <a:defRPr/>
            </a:pPr>
            <a:r>
              <a:rPr lang="ru-RU" sz="3600" b="1" i="0">
                <a:solidFill>
                  <a:srgbClr val="333333"/>
                </a:solidFill>
                <a:latin typeface="Helvetica Neue"/>
              </a:rPr>
              <a:t>Геозависимость</a:t>
            </a:r>
            <a:r>
              <a:rPr lang="ru-RU" sz="3600" b="1" i="0">
                <a:solidFill>
                  <a:srgbClr val="333333"/>
                </a:solidFill>
                <a:latin typeface="Helvetica Neue"/>
              </a:rPr>
              <a:t> запроса</a:t>
            </a:r>
            <a:r>
              <a:rPr lang="ru-RU" sz="3600" b="0" i="0">
                <a:solidFill>
                  <a:srgbClr val="333333"/>
                </a:solidFill>
                <a:latin typeface="Helvetica Neue"/>
              </a:rPr>
              <a:t> – свойство, которым обладает часть фраз, выдача по которым является </a:t>
            </a:r>
            <a:r>
              <a:rPr lang="ru-RU" sz="3600" b="0" i="0">
                <a:solidFill>
                  <a:srgbClr val="333333"/>
                </a:solidFill>
                <a:latin typeface="Helvetica Neue"/>
              </a:rPr>
              <a:t>геозависимой</a:t>
            </a:r>
            <a:r>
              <a:rPr lang="ru-RU" sz="3600" b="0" i="0">
                <a:solidFill>
                  <a:srgbClr val="333333"/>
                </a:solidFill>
                <a:latin typeface="Helvetica Neue"/>
              </a:rPr>
              <a:t>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14399" y="161924"/>
            <a:ext cx="10925175" cy="6372225"/>
          </a:xfrm>
        </p:spPr>
        <p:txBody>
          <a:bodyPr/>
          <a:lstStyle/>
          <a:p>
            <a:pPr algn="l">
              <a:defRPr/>
            </a:pPr>
            <a:r>
              <a:rPr lang="ru-RU" sz="3200" b="1" i="0">
                <a:solidFill>
                  <a:srgbClr val="333333"/>
                </a:solidFill>
                <a:latin typeface="Helvetica Neue"/>
              </a:rPr>
              <a:t>Визит (сессия)</a:t>
            </a:r>
            <a:r>
              <a:rPr lang="ru-RU" sz="3200" b="0" i="0">
                <a:solidFill>
                  <a:srgbClr val="333333"/>
                </a:solidFill>
                <a:latin typeface="Helvetica Neue"/>
              </a:rPr>
              <a:t> – последовательность действий одного посетителя на сайте.</a:t>
            </a:r>
            <a:endParaRPr/>
          </a:p>
          <a:p>
            <a:pPr algn="l">
              <a:defRPr/>
            </a:pPr>
            <a:r>
              <a:rPr lang="ru-RU" sz="3200" b="1" i="0">
                <a:solidFill>
                  <a:srgbClr val="333333"/>
                </a:solidFill>
                <a:latin typeface="Helvetica Neue"/>
              </a:rPr>
              <a:t>Трафик</a:t>
            </a:r>
            <a:r>
              <a:rPr lang="ru-RU" sz="3200" b="0" i="0">
                <a:solidFill>
                  <a:srgbClr val="333333"/>
                </a:solidFill>
                <a:latin typeface="Helvetica Neue"/>
              </a:rPr>
              <a:t> – общее количество уникальных посетителей сайта за временной интервал.</a:t>
            </a:r>
            <a:endParaRPr/>
          </a:p>
          <a:p>
            <a:pPr algn="l">
              <a:defRPr/>
            </a:pPr>
            <a:r>
              <a:rPr lang="ru-RU" sz="3200" b="1" i="0">
                <a:solidFill>
                  <a:srgbClr val="333333"/>
                </a:solidFill>
                <a:latin typeface="Helvetica Neue"/>
              </a:rPr>
              <a:t>Яндекс.Метрика</a:t>
            </a:r>
            <a:r>
              <a:rPr lang="ru-RU" sz="3200" b="0" i="0">
                <a:solidFill>
                  <a:srgbClr val="333333"/>
                </a:solidFill>
                <a:latin typeface="Helvetica Neue"/>
              </a:rPr>
              <a:t> – онлайн-сервис от компании Яндекс, предназначенный для оценки посещаемости сайта и анализа поведения пользователей.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1114424" y="314324"/>
            <a:ext cx="10658475" cy="5705475"/>
          </a:xfrm>
        </p:spPr>
        <p:txBody>
          <a:bodyPr/>
          <a:lstStyle/>
          <a:p>
            <a:pPr algn="l">
              <a:defRPr/>
            </a:pPr>
            <a:r>
              <a:rPr lang="ru-RU" sz="4000" b="1" i="0">
                <a:solidFill>
                  <a:srgbClr val="333333"/>
                </a:solidFill>
                <a:latin typeface="Helvetica Neue"/>
              </a:rPr>
              <a:t>Анкор-лист</a:t>
            </a:r>
            <a:r>
              <a:rPr lang="ru-RU" sz="4000" b="0" i="0">
                <a:solidFill>
                  <a:srgbClr val="333333"/>
                </a:solidFill>
                <a:latin typeface="Helvetica Neue"/>
              </a:rPr>
              <a:t> – совокупность анкоров внешних ссылок, которые ведут на проект.</a:t>
            </a:r>
            <a:endParaRPr/>
          </a:p>
          <a:p>
            <a:pPr algn="l">
              <a:defRPr/>
            </a:pPr>
            <a:r>
              <a:rPr lang="ru-RU" sz="4000" b="1" i="0">
                <a:solidFill>
                  <a:srgbClr val="333333"/>
                </a:solidFill>
                <a:latin typeface="Helvetica Neue"/>
              </a:rPr>
              <a:t>Входящая ссылка</a:t>
            </a:r>
            <a:r>
              <a:rPr lang="ru-RU" sz="4000" b="0" i="0">
                <a:solidFill>
                  <a:srgbClr val="333333"/>
                </a:solidFill>
                <a:latin typeface="Helvetica Neue"/>
              </a:rPr>
              <a:t> – ссылка, которая ведёт на документ с другого URL.</a:t>
            </a:r>
            <a:endParaRPr/>
          </a:p>
          <a:p>
            <a:pPr algn="l">
              <a:defRPr/>
            </a:pPr>
            <a:r>
              <a:rPr lang="ru-RU" sz="4000" b="1" i="0">
                <a:solidFill>
                  <a:srgbClr val="333333"/>
                </a:solidFill>
                <a:latin typeface="Helvetica Neue"/>
              </a:rPr>
              <a:t>Исходящая ссылка</a:t>
            </a:r>
            <a:r>
              <a:rPr lang="ru-RU" sz="4000" b="0" i="0">
                <a:solidFill>
                  <a:srgbClr val="333333"/>
                </a:solidFill>
                <a:latin typeface="Helvetica Neue"/>
              </a:rPr>
              <a:t> – ссылка, которая располагается на документе и ведёт на другой URL.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781050" y="0"/>
            <a:ext cx="11201400" cy="672464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ru-RU" sz="2800" b="1" i="0">
                <a:solidFill>
                  <a:srgbClr val="333333"/>
                </a:solidFill>
                <a:latin typeface="Helvetica Neue"/>
              </a:rPr>
              <a:t>Внешняя ссылка</a:t>
            </a:r>
            <a:r>
              <a:rPr lang="ru-RU" sz="2800" b="0" i="0">
                <a:solidFill>
                  <a:srgbClr val="333333"/>
                </a:solidFill>
                <a:latin typeface="Helvetica Neue"/>
              </a:rPr>
              <a:t> – ссылка, которая ведёт URL на другом доменном имени. Как правило, ссылка на другой </a:t>
            </a:r>
            <a:r>
              <a:rPr lang="ru-RU" sz="2800" b="0" i="0">
                <a:solidFill>
                  <a:srgbClr val="333333"/>
                </a:solidFill>
                <a:latin typeface="Helvetica Neue"/>
              </a:rPr>
              <a:t>поддомен</a:t>
            </a:r>
            <a:r>
              <a:rPr lang="ru-RU" sz="2800" b="0" i="0">
                <a:solidFill>
                  <a:srgbClr val="333333"/>
                </a:solidFill>
                <a:latin typeface="Helvetica Neue"/>
              </a:rPr>
              <a:t> внутри заданного домена — считается внешней.</a:t>
            </a:r>
            <a:endParaRPr/>
          </a:p>
          <a:p>
            <a:pPr algn="l">
              <a:defRPr/>
            </a:pPr>
            <a:r>
              <a:rPr lang="ru-RU" sz="2800" b="1" i="0">
                <a:solidFill>
                  <a:srgbClr val="333333"/>
                </a:solidFill>
                <a:latin typeface="Helvetica Neue"/>
              </a:rPr>
              <a:t>Внутренняя ссылка</a:t>
            </a:r>
            <a:r>
              <a:rPr lang="ru-RU" sz="2800" b="0" i="0">
                <a:solidFill>
                  <a:srgbClr val="333333"/>
                </a:solidFill>
                <a:latin typeface="Helvetica Neue"/>
              </a:rPr>
              <a:t> – ссылка, которая ведёт на URL на том же доменном имени.</a:t>
            </a:r>
            <a:endParaRPr/>
          </a:p>
          <a:p>
            <a:pPr algn="l">
              <a:defRPr/>
            </a:pPr>
            <a:r>
              <a:rPr lang="ru-RU" sz="2800" b="1" i="0">
                <a:solidFill>
                  <a:srgbClr val="333333"/>
                </a:solidFill>
                <a:latin typeface="Helvetica Neue"/>
              </a:rPr>
              <a:t>Сквозная </a:t>
            </a:r>
            <a:r>
              <a:rPr lang="ru-RU" sz="2800" b="1" i="0">
                <a:solidFill>
                  <a:srgbClr val="333333"/>
                </a:solidFill>
                <a:latin typeface="Helvetica Neue"/>
              </a:rPr>
              <a:t>ссылк</a:t>
            </a:r>
            <a:r>
              <a:rPr lang="ru-RU" sz="2800" b="0" i="0">
                <a:solidFill>
                  <a:srgbClr val="333333"/>
                </a:solidFill>
                <a:latin typeface="Helvetica Neue"/>
              </a:rPr>
              <a:t> а – ссылка, расположенная на всех URL внутри заданного домена.</a:t>
            </a:r>
            <a:endParaRPr/>
          </a:p>
          <a:p>
            <a:pPr algn="l">
              <a:defRPr/>
            </a:pPr>
            <a:r>
              <a:rPr lang="ru-RU" sz="2800" b="1" i="0">
                <a:solidFill>
                  <a:srgbClr val="333333"/>
                </a:solidFill>
                <a:latin typeface="Helvetica Neue"/>
              </a:rPr>
              <a:t>Битая ссылка</a:t>
            </a:r>
            <a:r>
              <a:rPr lang="ru-RU" sz="2800" b="0" i="0">
                <a:solidFill>
                  <a:srgbClr val="333333"/>
                </a:solidFill>
                <a:latin typeface="Helvetica Neue"/>
              </a:rPr>
              <a:t> – ссылка, которая ведёт на URL с кодом ответа 404 или 410.</a:t>
            </a:r>
            <a:br>
              <a:rPr lang="ru-RU" sz="2800"/>
            </a:br>
            <a:endParaRPr lang="ru-RU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71550" y="304800"/>
            <a:ext cx="10953750" cy="6210300"/>
          </a:xfrm>
        </p:spPr>
        <p:txBody>
          <a:bodyPr/>
          <a:lstStyle/>
          <a:p>
            <a:pPr algn="l">
              <a:defRPr/>
            </a:pPr>
            <a:r>
              <a:rPr lang="ru-RU" sz="4000" b="1" i="0">
                <a:solidFill>
                  <a:srgbClr val="333333"/>
                </a:solidFill>
                <a:latin typeface="Helvetica Neue"/>
              </a:rPr>
              <a:t>PR</a:t>
            </a:r>
            <a:r>
              <a:rPr lang="ru-RU" sz="4000" b="0" i="0">
                <a:solidFill>
                  <a:srgbClr val="333333"/>
                </a:solidFill>
                <a:latin typeface="Helvetica Neue"/>
              </a:rPr>
              <a:t> (</a:t>
            </a:r>
            <a:r>
              <a:rPr lang="ru-RU" sz="4000" b="0" i="0">
                <a:solidFill>
                  <a:srgbClr val="333333"/>
                </a:solidFill>
                <a:latin typeface="Helvetica Neue"/>
              </a:rPr>
              <a:t>PageRank</a:t>
            </a:r>
            <a:r>
              <a:rPr lang="ru-RU" sz="4000" b="0" i="0">
                <a:solidFill>
                  <a:srgbClr val="333333"/>
                </a:solidFill>
                <a:latin typeface="Helvetica Neue"/>
              </a:rPr>
              <a:t>) – числовая характеристика документа, которая определяет его значимость в сети и вычисляется по ссылочному графу.</a:t>
            </a:r>
            <a:endParaRPr/>
          </a:p>
          <a:p>
            <a:pPr algn="l">
              <a:defRPr/>
            </a:pPr>
            <a:r>
              <a:rPr lang="ru-RU" sz="4000" b="1" i="0">
                <a:solidFill>
                  <a:srgbClr val="333333"/>
                </a:solidFill>
                <a:latin typeface="Helvetica Neue"/>
              </a:rPr>
              <a:t>Яндекс.Каталог</a:t>
            </a:r>
            <a:r>
              <a:rPr lang="ru-RU" sz="4000" b="0" i="0">
                <a:solidFill>
                  <a:srgbClr val="333333"/>
                </a:solidFill>
                <a:latin typeface="Helvetica Neue"/>
              </a:rPr>
              <a:t> или </a:t>
            </a:r>
            <a:r>
              <a:rPr lang="ru-RU" sz="4000" b="1" i="0">
                <a:solidFill>
                  <a:srgbClr val="333333"/>
                </a:solidFill>
                <a:latin typeface="Helvetica Neue"/>
              </a:rPr>
              <a:t>YACA</a:t>
            </a:r>
            <a:r>
              <a:rPr lang="ru-RU" sz="4000" b="0" i="0">
                <a:solidFill>
                  <a:srgbClr val="333333"/>
                </a:solidFill>
                <a:latin typeface="Helvetica Neue"/>
              </a:rPr>
              <a:t> – коллекция аннотированных ссылок на сайты, разбитая по категориям, каждая из которых проходит ручную проверку модераторами каталога.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1038224" y="-1"/>
            <a:ext cx="10677525" cy="6638925"/>
          </a:xfrm>
        </p:spPr>
        <p:txBody>
          <a:bodyPr/>
          <a:lstStyle/>
          <a:p>
            <a:pPr algn="l">
              <a:defRPr/>
            </a:pPr>
            <a:r>
              <a:rPr lang="ru-RU" sz="4000" b="1" i="0">
                <a:solidFill>
                  <a:srgbClr val="333333"/>
                </a:solidFill>
                <a:latin typeface="Helvetica Neue"/>
              </a:rPr>
              <a:t>тИЦ</a:t>
            </a:r>
            <a:r>
              <a:rPr lang="ru-RU" sz="4000" b="0" i="0">
                <a:solidFill>
                  <a:srgbClr val="333333"/>
                </a:solidFill>
                <a:latin typeface="Helvetica Neue"/>
              </a:rPr>
              <a:t> – тематический Индекс Цитируемости, который используется Яндексом для ранжирования сайтов в категориях </a:t>
            </a:r>
            <a:r>
              <a:rPr lang="ru-RU" sz="4000" b="0" i="0">
                <a:solidFill>
                  <a:srgbClr val="333333"/>
                </a:solidFill>
                <a:latin typeface="Helvetica Neue"/>
              </a:rPr>
              <a:t>Яндекс.Каталога</a:t>
            </a:r>
            <a:r>
              <a:rPr lang="ru-RU" sz="4000" b="0" i="0">
                <a:solidFill>
                  <a:srgbClr val="333333"/>
                </a:solidFill>
                <a:latin typeface="Helvetica Neue"/>
              </a:rPr>
              <a:t>.</a:t>
            </a:r>
            <a:endParaRPr/>
          </a:p>
          <a:p>
            <a:pPr algn="l">
              <a:defRPr/>
            </a:pPr>
            <a:r>
              <a:rPr lang="ru-RU" sz="4000" b="1" i="0">
                <a:solidFill>
                  <a:srgbClr val="333333"/>
                </a:solidFill>
                <a:latin typeface="Helvetica Neue"/>
              </a:rPr>
              <a:t>PBN</a:t>
            </a:r>
            <a:r>
              <a:rPr lang="ru-RU" sz="4000" b="0" i="0">
                <a:solidFill>
                  <a:srgbClr val="333333"/>
                </a:solidFill>
                <a:latin typeface="Helvetica Neue"/>
              </a:rPr>
              <a:t> (Private </a:t>
            </a:r>
            <a:r>
              <a:rPr lang="ru-RU" sz="4000" b="0" i="0">
                <a:solidFill>
                  <a:srgbClr val="333333"/>
                </a:solidFill>
                <a:latin typeface="Helvetica Neue"/>
              </a:rPr>
              <a:t>Blog</a:t>
            </a:r>
            <a:r>
              <a:rPr lang="ru-RU" sz="4000" b="0" i="0">
                <a:solidFill>
                  <a:srgbClr val="333333"/>
                </a:solidFill>
                <a:latin typeface="Helvetica Neue"/>
              </a:rPr>
              <a:t> Network) – частная сеть сайтов, главной целью которой является размещение ссылок на продвигаемые сайты.</a:t>
            </a:r>
            <a:endParaRPr/>
          </a:p>
          <a:p>
            <a:pPr marL="0" indent="0">
              <a:buNone/>
              <a:defRPr/>
            </a:pPr>
            <a:br>
              <a:rPr lang="ru-RU"/>
            </a:b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1247775" y="66675"/>
            <a:ext cx="10410825" cy="688657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ru-RU" sz="3500" b="1" i="0">
                <a:solidFill>
                  <a:srgbClr val="333333"/>
                </a:solidFill>
                <a:latin typeface="Helvetica Neue"/>
              </a:rPr>
              <a:t>Биржа ссылок</a:t>
            </a:r>
            <a:r>
              <a:rPr lang="ru-RU" sz="3500" b="0" i="0">
                <a:solidFill>
                  <a:srgbClr val="333333"/>
                </a:solidFill>
                <a:latin typeface="Helvetica Neue"/>
              </a:rPr>
              <a:t> – сервис, созданный с целью удобной организации процесса покупки входящих (со стороны оптимизатора) и продажи исходящих (со стороны вебмастера) ссылок.</a:t>
            </a:r>
            <a:endParaRPr/>
          </a:p>
          <a:p>
            <a:pPr algn="l">
              <a:defRPr/>
            </a:pPr>
            <a:r>
              <a:rPr lang="ru-RU" sz="3500" b="1" i="0">
                <a:solidFill>
                  <a:srgbClr val="333333"/>
                </a:solidFill>
                <a:latin typeface="Helvetica Neue"/>
              </a:rPr>
              <a:t>Ссылочный агрегатор</a:t>
            </a:r>
            <a:r>
              <a:rPr lang="ru-RU" sz="3500" b="0" i="0">
                <a:solidFill>
                  <a:srgbClr val="333333"/>
                </a:solidFill>
                <a:latin typeface="Helvetica Neue"/>
              </a:rPr>
              <a:t> – надстройка над ссылочной биржей или совокупностью бирж, которая позволят автоматизировать ряд процессов по покупке ссылок для оптимизатора.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81075" y="0"/>
            <a:ext cx="9991725" cy="58673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000" b="1" i="0">
                <a:solidFill>
                  <a:srgbClr val="333333"/>
                </a:solidFill>
                <a:latin typeface="Helvetica Neue"/>
              </a:rPr>
              <a:t>Социальные сигналы</a:t>
            </a:r>
            <a:r>
              <a:rPr lang="ru-RU" sz="4000" b="0" i="0">
                <a:solidFill>
                  <a:srgbClr val="333333"/>
                </a:solidFill>
                <a:latin typeface="Helvetica Neue"/>
              </a:rPr>
              <a:t> – совокупность информации из социальных сетей, которая может быть собрана и использована поисковыми системами для ранжирования.</a:t>
            </a:r>
            <a:endParaRPr lang="ru-RU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57250" y="371474"/>
            <a:ext cx="11163299" cy="6372225"/>
          </a:xfrm>
        </p:spPr>
        <p:txBody>
          <a:bodyPr>
            <a:normAutofit/>
          </a:bodyPr>
          <a:lstStyle/>
          <a:p>
            <a:pPr marL="0" indent="0" algn="l">
              <a:buNone/>
              <a:defRPr/>
            </a:pPr>
            <a:r>
              <a:rPr lang="ru-RU" sz="4000" b="1" i="0">
                <a:solidFill>
                  <a:srgbClr val="333333"/>
                </a:solidFill>
                <a:latin typeface="Helvetica Neue"/>
              </a:rPr>
              <a:t>1.</a:t>
            </a:r>
            <a:r>
              <a:rPr lang="ru-RU" sz="4000" b="0" i="0">
                <a:solidFill>
                  <a:srgbClr val="333333"/>
                </a:solidFill>
                <a:latin typeface="Helvetica Neue"/>
              </a:rPr>
              <a:t> Определение критериев, которые максимально влияют на ранжирование сайта в выдаче, и целенаправленная работа с параметрами ресурса, которые их улучшают.</a:t>
            </a:r>
            <a:endParaRPr/>
          </a:p>
          <a:p>
            <a:pPr marL="0" indent="0" algn="l">
              <a:buNone/>
              <a:defRPr/>
            </a:pPr>
            <a:r>
              <a:rPr lang="ru-RU" sz="4000" b="1" i="0">
                <a:solidFill>
                  <a:srgbClr val="333333"/>
                </a:solidFill>
                <a:latin typeface="Helvetica Neue"/>
              </a:rPr>
              <a:t>2.</a:t>
            </a:r>
            <a:r>
              <a:rPr lang="ru-RU" sz="4000" b="0" i="0">
                <a:solidFill>
                  <a:srgbClr val="333333"/>
                </a:solidFill>
                <a:latin typeface="Helvetica Neue"/>
              </a:rPr>
              <a:t> Формирование релевантного тематического ядра, группировка слов по тематике и перераспределение структуры сайта.</a:t>
            </a:r>
            <a:endParaRPr/>
          </a:p>
          <a:p>
            <a:pPr marL="0" indent="0" algn="l">
              <a:buNone/>
              <a:defRPr/>
            </a:pPr>
            <a:r>
              <a:rPr lang="ru-RU" sz="4000" b="1" i="0">
                <a:solidFill>
                  <a:srgbClr val="333333"/>
                </a:solidFill>
                <a:latin typeface="Helvetica Neue"/>
              </a:rPr>
              <a:t>3.</a:t>
            </a:r>
            <a:r>
              <a:rPr lang="ru-RU" sz="4000" b="0" i="0">
                <a:solidFill>
                  <a:srgbClr val="333333"/>
                </a:solidFill>
                <a:latin typeface="Helvetica Neue"/>
              </a:rPr>
              <a:t> Внутренняя и внешняя поисковая оптимизация ресурса.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rgbClr val="444444"/>
                </a:solidFill>
                <a:latin typeface="Ubuntu"/>
              </a:rPr>
              <a:t>Оптимизация веб приложения 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1371600" y="2286000"/>
            <a:ext cx="10458450" cy="35814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3200" b="0" i="0">
                <a:solidFill>
                  <a:srgbClr val="444444"/>
                </a:solidFill>
                <a:latin typeface="Ubuntu"/>
              </a:rPr>
              <a:t>— процесс отладки кода, проводимый программистами, и процесс настройки ПО, выполняемый под каждый веб-проект индивидуально с учетом особенностей его работы.</a:t>
            </a:r>
            <a:endParaRPr lang="ru-RU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b="1">
                <a:solidFill>
                  <a:srgbClr val="333333"/>
                </a:solidFill>
                <a:latin typeface="Helvetica Neue"/>
              </a:rPr>
              <a:t>Основные понятия</a:t>
            </a:r>
            <a:br>
              <a:rPr lang="ru-RU">
                <a:solidFill>
                  <a:srgbClr val="333333"/>
                </a:solidFill>
                <a:latin typeface="Helvetica Neue"/>
              </a:rPr>
            </a:b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 fontScale="92500"/>
          </a:bodyPr>
          <a:lstStyle/>
          <a:p>
            <a:pPr algn="l">
              <a:defRPr/>
            </a:pPr>
            <a:r>
              <a:rPr lang="ru-RU" sz="2800" b="1" i="0">
                <a:solidFill>
                  <a:srgbClr val="333333"/>
                </a:solidFill>
                <a:latin typeface="Helvetica Neue"/>
              </a:rPr>
              <a:t>SEO</a:t>
            </a:r>
            <a:r>
              <a:rPr lang="ru-RU" sz="2800" b="0" i="0">
                <a:solidFill>
                  <a:srgbClr val="333333"/>
                </a:solidFill>
                <a:latin typeface="Helvetica Neue"/>
              </a:rPr>
              <a:t> (Search Engine </a:t>
            </a:r>
            <a:r>
              <a:rPr lang="ru-RU" sz="2800" b="0" i="0">
                <a:solidFill>
                  <a:srgbClr val="333333"/>
                </a:solidFill>
                <a:latin typeface="Helvetica Neue"/>
              </a:rPr>
              <a:t>Optimization</a:t>
            </a:r>
            <a:r>
              <a:rPr lang="ru-RU" sz="2800" b="0" i="0">
                <a:solidFill>
                  <a:srgbClr val="333333"/>
                </a:solidFill>
                <a:latin typeface="Helvetica Neue"/>
              </a:rPr>
              <a:t>) – это технология раскрутки сайта в поисковой выдаче с целью получения трафика.</a:t>
            </a:r>
            <a:endParaRPr/>
          </a:p>
          <a:p>
            <a:pPr algn="l">
              <a:defRPr/>
            </a:pPr>
            <a:r>
              <a:rPr lang="ru-RU" sz="2800" b="1" i="0">
                <a:solidFill>
                  <a:srgbClr val="333333"/>
                </a:solidFill>
                <a:latin typeface="Helvetica Neue"/>
              </a:rPr>
              <a:t>SEO</a:t>
            </a:r>
            <a:r>
              <a:rPr lang="ru-RU" sz="2800" b="0" i="0">
                <a:solidFill>
                  <a:srgbClr val="333333"/>
                </a:solidFill>
                <a:latin typeface="Helvetica Neue"/>
              </a:rPr>
              <a:t> – это комплекс действий по внутренней и внешней оптимизации, направленных на повышение позиций сайта в поисковой выдаче.</a:t>
            </a:r>
            <a:endParaRPr/>
          </a:p>
          <a:p>
            <a:pPr algn="l">
              <a:defRPr/>
            </a:pPr>
            <a:r>
              <a:rPr lang="ru-RU" sz="2800" b="1" i="0">
                <a:solidFill>
                  <a:srgbClr val="333333"/>
                </a:solidFill>
                <a:latin typeface="Helvetica Neue"/>
              </a:rPr>
              <a:t>Ранжирование</a:t>
            </a:r>
            <a:r>
              <a:rPr lang="ru-RU" sz="2800" b="0" i="0">
                <a:solidFill>
                  <a:srgbClr val="333333"/>
                </a:solidFill>
                <a:latin typeface="Helvetica Neue"/>
              </a:rPr>
              <a:t> – процесс упорядочения документов в результатах поисковой выдачи по запросу пользователя.</a:t>
            </a:r>
            <a:endParaRPr/>
          </a:p>
          <a:p>
            <a:pPr marL="0" indent="0">
              <a:buNone/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723900" y="-1"/>
            <a:ext cx="11296650" cy="6791325"/>
          </a:xfrm>
        </p:spPr>
        <p:txBody>
          <a:bodyPr/>
          <a:lstStyle/>
          <a:p>
            <a:pPr algn="l">
              <a:defRPr/>
            </a:pPr>
            <a:r>
              <a:rPr lang="ru-RU" sz="3200" b="1" i="0">
                <a:solidFill>
                  <a:srgbClr val="333333"/>
                </a:solidFill>
                <a:latin typeface="Helvetica Neue"/>
              </a:rPr>
              <a:t>Факторы ранжирования</a:t>
            </a:r>
            <a:r>
              <a:rPr lang="ru-RU" sz="3200" b="0" i="0">
                <a:solidFill>
                  <a:srgbClr val="333333"/>
                </a:solidFill>
                <a:latin typeface="Helvetica Neue"/>
              </a:rPr>
              <a:t> – характеристики алгоритма поисковой системы, основываясь на которых определяется позиция заданного документа по запросу в определенном регионе для пользователя.</a:t>
            </a:r>
            <a:endParaRPr/>
          </a:p>
          <a:p>
            <a:pPr algn="l">
              <a:defRPr/>
            </a:pPr>
            <a:r>
              <a:rPr lang="ru-RU" sz="3200" b="1" i="0">
                <a:solidFill>
                  <a:srgbClr val="333333"/>
                </a:solidFill>
                <a:latin typeface="Helvetica Neue"/>
              </a:rPr>
              <a:t>Внутренняя оптимизация</a:t>
            </a:r>
            <a:r>
              <a:rPr lang="ru-RU" sz="3200" b="0" i="0">
                <a:solidFill>
                  <a:srgbClr val="333333"/>
                </a:solidFill>
                <a:latin typeface="Helvetica Neue"/>
              </a:rPr>
              <a:t> – комплекс мероприятий, направленных на улучшение индексации сайта поисковыми системами и группы факторов ранжирования, которые определяются по содержимому сайта.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14300"/>
            <a:ext cx="11163299" cy="657225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ru-RU" sz="3200" b="0" i="0">
                <a:solidFill>
                  <a:srgbClr val="333333"/>
                </a:solidFill>
                <a:latin typeface="Helvetica Neue"/>
              </a:rPr>
              <a:t>Совокупность факторов, которая определяется по содержимому сайта – носит название </a:t>
            </a:r>
            <a:r>
              <a:rPr lang="ru-RU" sz="3200" b="1" i="0">
                <a:solidFill>
                  <a:srgbClr val="333333"/>
                </a:solidFill>
                <a:latin typeface="Helvetica Neue"/>
              </a:rPr>
              <a:t>внутренних факторов ранжирования.</a:t>
            </a:r>
            <a:endParaRPr lang="ru-RU" sz="3200" b="0" i="0">
              <a:solidFill>
                <a:srgbClr val="333333"/>
              </a:solidFill>
              <a:latin typeface="Helvetica Neue"/>
            </a:endParaRPr>
          </a:p>
          <a:p>
            <a:pPr algn="l">
              <a:defRPr/>
            </a:pPr>
            <a:r>
              <a:rPr lang="ru-RU" sz="3200" b="1" i="0">
                <a:solidFill>
                  <a:srgbClr val="333333"/>
                </a:solidFill>
                <a:latin typeface="Helvetica Neue"/>
              </a:rPr>
              <a:t>Внешняя оптимизация</a:t>
            </a:r>
            <a:r>
              <a:rPr lang="ru-RU" sz="3200" b="0" i="0">
                <a:solidFill>
                  <a:srgbClr val="333333"/>
                </a:solidFill>
                <a:latin typeface="Helvetica Neue"/>
              </a:rPr>
              <a:t> – комплекс мероприятий, направленных на улучшение группы факторов ранжирования, которые определяются поисковыми системами по веб-окружению.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90600" y="276225"/>
            <a:ext cx="10972800" cy="6381750"/>
          </a:xfrm>
        </p:spPr>
        <p:txBody>
          <a:bodyPr/>
          <a:lstStyle/>
          <a:p>
            <a:pPr>
              <a:defRPr/>
            </a:pPr>
            <a:r>
              <a:rPr lang="ru-RU" sz="3600" b="1" i="0">
                <a:solidFill>
                  <a:srgbClr val="333333"/>
                </a:solidFill>
                <a:latin typeface="Helvetica Neue"/>
              </a:rPr>
              <a:t>Поведенческие факторы</a:t>
            </a:r>
            <a:r>
              <a:rPr lang="ru-RU" sz="3600" b="0" i="0">
                <a:solidFill>
                  <a:srgbClr val="333333"/>
                </a:solidFill>
                <a:latin typeface="Helvetica Neue"/>
              </a:rPr>
              <a:t> – набор характеристик алгоритма поисковой системы, который рассчитывается исходя из поведения пользователей. Фиксируется как поведение пользователей на страницах результатов выдачи, так и поведение на самом сайте и сторонних ресурсах.</a:t>
            </a:r>
            <a:endParaRPr lang="en-US" sz="3600" b="0" i="0">
              <a:solidFill>
                <a:srgbClr val="333333"/>
              </a:solidFill>
              <a:latin typeface="Helvetica Neue"/>
            </a:endParaRPr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90600" y="219074"/>
            <a:ext cx="11068050" cy="6638925"/>
          </a:xfrm>
        </p:spPr>
        <p:txBody>
          <a:bodyPr/>
          <a:lstStyle/>
          <a:p>
            <a:pPr algn="l">
              <a:defRPr/>
            </a:pPr>
            <a:r>
              <a:rPr lang="ru-RU" sz="3200" b="1" i="0">
                <a:solidFill>
                  <a:srgbClr val="333333"/>
                </a:solidFill>
                <a:latin typeface="Helvetica Neue"/>
              </a:rPr>
              <a:t>Релевантность</a:t>
            </a:r>
            <a:r>
              <a:rPr lang="ru-RU" sz="3200" b="0" i="0">
                <a:solidFill>
                  <a:srgbClr val="333333"/>
                </a:solidFill>
                <a:latin typeface="Helvetica Neue"/>
              </a:rPr>
              <a:t> – соответствие документа поисковому запросу пользователя. Релевантность переводят в численное значение, опираясь на значение факторов и алгоритм ранжирования.</a:t>
            </a:r>
            <a:endParaRPr/>
          </a:p>
          <a:p>
            <a:pPr algn="l">
              <a:defRPr/>
            </a:pPr>
            <a:r>
              <a:rPr lang="ru-RU" sz="3200" b="1" i="0">
                <a:solidFill>
                  <a:srgbClr val="333333"/>
                </a:solidFill>
                <a:latin typeface="Helvetica Neue"/>
              </a:rPr>
              <a:t>SERP</a:t>
            </a:r>
            <a:r>
              <a:rPr lang="ru-RU" sz="3200" b="0" i="0">
                <a:solidFill>
                  <a:srgbClr val="333333"/>
                </a:solidFill>
                <a:latin typeface="Helvetica Neue"/>
              </a:rPr>
              <a:t> (Search Engine </a:t>
            </a:r>
            <a:r>
              <a:rPr lang="ru-RU" sz="3200" b="0" i="0">
                <a:solidFill>
                  <a:srgbClr val="333333"/>
                </a:solidFill>
                <a:latin typeface="Helvetica Neue"/>
              </a:rPr>
              <a:t>Results</a:t>
            </a:r>
            <a:r>
              <a:rPr lang="ru-RU" sz="3200" b="0" i="0">
                <a:solidFill>
                  <a:srgbClr val="333333"/>
                </a:solidFill>
                <a:latin typeface="Helvetica Neue"/>
              </a:rPr>
              <a:t> Page) – страница результатов выдачи поисковой системы.</a:t>
            </a:r>
            <a:endParaRPr/>
          </a:p>
          <a:p>
            <a:pPr algn="l">
              <a:defRPr/>
            </a:pPr>
            <a:r>
              <a:rPr lang="ru-RU" sz="3200" b="1" i="0">
                <a:solidFill>
                  <a:srgbClr val="333333"/>
                </a:solidFill>
                <a:latin typeface="Helvetica Neue"/>
              </a:rPr>
              <a:t>SERM</a:t>
            </a:r>
            <a:r>
              <a:rPr lang="ru-RU" sz="3200" b="0" i="0">
                <a:solidFill>
                  <a:srgbClr val="333333"/>
                </a:solidFill>
                <a:latin typeface="Helvetica Neue"/>
              </a:rPr>
              <a:t> (Search Engine </a:t>
            </a:r>
            <a:r>
              <a:rPr lang="ru-RU" sz="3200" b="0" i="0">
                <a:solidFill>
                  <a:srgbClr val="333333"/>
                </a:solidFill>
                <a:latin typeface="Helvetica Neue"/>
              </a:rPr>
              <a:t>Reputation</a:t>
            </a:r>
            <a:r>
              <a:rPr lang="ru-RU" sz="3200" b="0" i="0">
                <a:solidFill>
                  <a:srgbClr val="333333"/>
                </a:solidFill>
                <a:latin typeface="Helvetica Neue"/>
              </a:rPr>
              <a:t> Management) – комплекс мероприятий по улучшению репутации бренда или персоны с использованием инструментов поисковой оптимизации (SEO). Если дословно: репутационный менеджмент в поисковых системах.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1047749" y="304799"/>
            <a:ext cx="11001375" cy="6276975"/>
          </a:xfrm>
        </p:spPr>
        <p:txBody>
          <a:bodyPr/>
          <a:lstStyle/>
          <a:p>
            <a:pPr algn="l">
              <a:defRPr/>
            </a:pPr>
            <a:r>
              <a:rPr lang="ru-RU" sz="3600" b="1" i="0">
                <a:solidFill>
                  <a:srgbClr val="333333"/>
                </a:solidFill>
                <a:latin typeface="Helvetica Neue"/>
              </a:rPr>
              <a:t>ТОП</a:t>
            </a:r>
            <a:r>
              <a:rPr lang="ru-RU" sz="3600" b="0" i="0">
                <a:solidFill>
                  <a:srgbClr val="333333"/>
                </a:solidFill>
                <a:latin typeface="Helvetica Neue"/>
              </a:rPr>
              <a:t> – набор наиболее релевантных документов.</a:t>
            </a:r>
            <a:endParaRPr/>
          </a:p>
          <a:p>
            <a:pPr algn="l">
              <a:defRPr/>
            </a:pPr>
            <a:r>
              <a:rPr lang="ru-RU" sz="3600" b="1" i="0">
                <a:solidFill>
                  <a:srgbClr val="333333"/>
                </a:solidFill>
                <a:latin typeface="Helvetica Neue"/>
              </a:rPr>
              <a:t>Интент</a:t>
            </a:r>
            <a:r>
              <a:rPr lang="ru-RU" sz="3600" b="0" i="0">
                <a:solidFill>
                  <a:srgbClr val="333333"/>
                </a:solidFill>
                <a:latin typeface="Helvetica Neue"/>
              </a:rPr>
              <a:t> – потребность конкретного пользователя, набравшего поисковый запрос.</a:t>
            </a:r>
            <a:endParaRPr/>
          </a:p>
          <a:p>
            <a:pPr algn="l">
              <a:defRPr/>
            </a:pPr>
            <a:r>
              <a:rPr lang="ru-RU" sz="3600" b="1" i="0">
                <a:solidFill>
                  <a:srgbClr val="333333"/>
                </a:solidFill>
                <a:latin typeface="Helvetica Neue"/>
              </a:rPr>
              <a:t>Асессор</a:t>
            </a:r>
            <a:r>
              <a:rPr lang="ru-RU" sz="3600" b="0" i="0">
                <a:solidFill>
                  <a:srgbClr val="333333"/>
                </a:solidFill>
                <a:latin typeface="Helvetica Neue"/>
              </a:rPr>
              <a:t> – человек, который оценивает документ на степень его соответствия потребности пользователя (</a:t>
            </a:r>
            <a:r>
              <a:rPr lang="ru-RU" sz="3600" b="0" i="0">
                <a:solidFill>
                  <a:srgbClr val="333333"/>
                </a:solidFill>
                <a:latin typeface="Helvetica Neue"/>
              </a:rPr>
              <a:t>интенту</a:t>
            </a:r>
            <a:r>
              <a:rPr lang="ru-RU" sz="3600" b="0" i="0">
                <a:solidFill>
                  <a:srgbClr val="333333"/>
                </a:solidFill>
                <a:latin typeface="Helvetica Neue"/>
              </a:rPr>
              <a:t>) и выставляет численную оценку релевантности.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57250" y="228600"/>
            <a:ext cx="11010900" cy="6286500"/>
          </a:xfrm>
        </p:spPr>
        <p:txBody>
          <a:bodyPr/>
          <a:lstStyle/>
          <a:p>
            <a:pPr algn="l">
              <a:defRPr/>
            </a:pPr>
            <a:r>
              <a:rPr lang="ru-RU" sz="3600" b="1" i="0">
                <a:solidFill>
                  <a:srgbClr val="333333"/>
                </a:solidFill>
                <a:latin typeface="Helvetica Neue"/>
              </a:rPr>
              <a:t>Сниппет</a:t>
            </a:r>
            <a:r>
              <a:rPr lang="ru-RU" sz="3600" b="0" i="0">
                <a:solidFill>
                  <a:srgbClr val="333333"/>
                </a:solidFill>
                <a:latin typeface="Helvetica Neue"/>
              </a:rPr>
              <a:t> (от английского слова «</a:t>
            </a:r>
            <a:r>
              <a:rPr lang="ru-RU" sz="3600" b="0" i="0">
                <a:solidFill>
                  <a:srgbClr val="333333"/>
                </a:solidFill>
                <a:latin typeface="Helvetica Neue"/>
              </a:rPr>
              <a:t>snippet</a:t>
            </a:r>
            <a:r>
              <a:rPr lang="ru-RU" sz="3600" b="0" i="0">
                <a:solidFill>
                  <a:srgbClr val="333333"/>
                </a:solidFill>
                <a:latin typeface="Helvetica Neue"/>
              </a:rPr>
              <a:t>» – отрывок, фрагмент) – блок информации о документе в результатах выдачи (на SERP).</a:t>
            </a:r>
            <a:endParaRPr/>
          </a:p>
          <a:p>
            <a:pPr algn="l">
              <a:defRPr/>
            </a:pPr>
            <a:r>
              <a:rPr lang="ru-RU" sz="3600" b="1" i="0">
                <a:solidFill>
                  <a:srgbClr val="333333"/>
                </a:solidFill>
                <a:latin typeface="Helvetica Neue"/>
              </a:rPr>
              <a:t>Сниппет</a:t>
            </a:r>
            <a:r>
              <a:rPr lang="ru-RU" sz="3600" b="0" i="0">
                <a:solidFill>
                  <a:srgbClr val="333333"/>
                </a:solidFill>
                <a:latin typeface="Helvetica Neue"/>
              </a:rPr>
              <a:t> – это небольшой информационный блок, описывающий в выдаче поисковой системы найденный по запросу документ.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Crop">
      <a:fillStyleLst>
        <a:solidFill>
          <a:schemeClr val="phClr"/>
        </a:solidFill>
        <a:gradFill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0</TotalTime>
  <Words>0</Words>
  <Application>ONLYOFFICE/7.1.1.57</Application>
  <DocSecurity>0</DocSecurity>
  <PresentationFormat>Широкоэкранный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Веб-приложений</dc:title>
  <dc:subject/>
  <dc:creator>Алечка</dc:creator>
  <cp:keywords/>
  <dc:description/>
  <dc:identifier/>
  <dc:language/>
  <cp:lastModifiedBy/>
  <cp:revision>7</cp:revision>
  <dcterms:created xsi:type="dcterms:W3CDTF">2021-09-01T05:55:52Z</dcterms:created>
  <dcterms:modified xsi:type="dcterms:W3CDTF">2022-09-07T06:09:56Z</dcterms:modified>
  <cp:category/>
  <cp:contentStatus/>
  <cp:version/>
</cp:coreProperties>
</file>