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1"/>
  </p:notesMasterIdLst>
  <p:sldIdLst>
    <p:sldId id="256" r:id="rId2"/>
    <p:sldId id="290" r:id="rId3"/>
    <p:sldId id="291" r:id="rId4"/>
    <p:sldId id="293" r:id="rId5"/>
    <p:sldId id="281" r:id="rId6"/>
    <p:sldId id="289" r:id="rId7"/>
    <p:sldId id="292" r:id="rId8"/>
    <p:sldId id="287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22590-218C-4973-AE5E-F1D7F7655677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6BC73-6FB4-41F8-98A9-6DAFA9D64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48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6BC73-6FB4-41F8-98A9-6DAFA9D6430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9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6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31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41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3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5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2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9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2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322F20-2F90-46DF-B7A5-C9C3E517365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79A6-5E30-43CB-88E5-33D3517C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2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3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4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8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0860" y="1412776"/>
            <a:ext cx="4680520" cy="42951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457200"/>
            <a:r>
              <a:rPr lang="en-US" sz="3600" b="1" i="0" kern="1200" dirty="0">
                <a:solidFill>
                  <a:srgbClr val="FFFFFF"/>
                </a:solidFill>
              </a:rPr>
              <a:t>OurApp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8D29C-C203-45AC-AC87-24E66A3DC335}"/>
              </a:ext>
            </a:extLst>
          </p:cNvPr>
          <p:cNvSpPr txBox="1"/>
          <p:nvPr/>
        </p:nvSpPr>
        <p:spPr>
          <a:xfrm>
            <a:off x="3903081" y="1645920"/>
            <a:ext cx="4439628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>
                <a:latin typeface="+mj-lt"/>
                <a:ea typeface="+mj-ea"/>
                <a:cs typeface="+mj-cs"/>
              </a:rPr>
              <a:t>iDigital Java FSD Batch 10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>
                <a:latin typeface="+mj-lt"/>
                <a:ea typeface="+mj-ea"/>
                <a:cs typeface="+mj-cs"/>
              </a:rPr>
              <a:t>Presented By 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600" b="1" dirty="0">
                <a:latin typeface="+mj-lt"/>
                <a:ea typeface="+mj-ea"/>
                <a:cs typeface="+mj-cs"/>
              </a:rPr>
              <a:t>1</a:t>
            </a:r>
            <a:r>
              <a:rPr lang="en-US" b="1" dirty="0">
                <a:latin typeface="+mj-lt"/>
                <a:ea typeface="+mj-ea"/>
                <a:cs typeface="+mj-cs"/>
              </a:rPr>
              <a:t>.Sujit K Surannavar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2.Radha A Kadam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3.Ankita J Chavan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4.Pragati V Ghagi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5.Niharika Naik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6.Bhavana S Burla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7.Sweta S Nayak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                                                                                                              </a:t>
            </a:r>
            <a:r>
              <a:rPr lang="en-US" dirty="0">
                <a:latin typeface="+mj-lt"/>
                <a:ea typeface="+mj-ea"/>
                <a:cs typeface="+mj-cs"/>
              </a:rPr>
              <a:t>                                                                </a:t>
            </a:r>
          </a:p>
        </p:txBody>
      </p:sp>
      <p:pic>
        <p:nvPicPr>
          <p:cNvPr id="1028" name="Picture 4" descr="How To Use Social Media For Mobile App Promotions - AppVirality Marketing  Blog">
            <a:extLst>
              <a:ext uri="{FF2B5EF4-FFF2-40B4-BE49-F238E27FC236}">
                <a16:creationId xmlns:a16="http://schemas.microsoft.com/office/drawing/2014/main" id="{2D3782A6-24F8-450B-B7F7-CF0C19AF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" y="2735902"/>
            <a:ext cx="3483477" cy="405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ACF3-9767-4D97-802C-F314815B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293" y="1070248"/>
            <a:ext cx="6620968" cy="19812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C5579-791E-4922-9E3B-78D9753F8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9712" y="1844824"/>
            <a:ext cx="6620968" cy="367240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4387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D2E5-8F1E-4436-B686-80C3E140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620689"/>
            <a:ext cx="6620968" cy="19812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DE471-DF0F-4100-8883-358C4F42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792" y="1628800"/>
            <a:ext cx="8781208" cy="4608511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 allow users to have conversations, share information and create web content. There are many forms of social media, including blogs, micro-blogs, wikis, social networking sites, photo-sharing sites, instant messaging, video-sharing sites,virtual worlds.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is a web‐based technology to facilitate social interaction between a large group of people through some type of network. In common widely used network is the Internet. But social media platforms are also for local networks as well.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7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F595-9BC2-4EF3-B9D6-7781ADC3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7D48-609E-46AC-B799-F56B57F2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05" y="1377572"/>
            <a:ext cx="7775065" cy="4419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 </a:t>
            </a:r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2050" name="Picture 2" descr="Install Spring Tool Suite on Eclipse - bgasparotto">
            <a:extLst>
              <a:ext uri="{FF2B5EF4-FFF2-40B4-BE49-F238E27FC236}">
                <a16:creationId xmlns:a16="http://schemas.microsoft.com/office/drawing/2014/main" id="{771EEDEE-0AAB-494A-901F-31A9A5A2C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1" y="1747440"/>
            <a:ext cx="2298041" cy="17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0FD89B-957F-43ED-BE34-14C7D4E62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96" y="1641631"/>
            <a:ext cx="3528391" cy="17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8 Postgresql Icons - Free in SVG, PNG, ICO - IconScout">
            <a:extLst>
              <a:ext uri="{FF2B5EF4-FFF2-40B4-BE49-F238E27FC236}">
                <a16:creationId xmlns:a16="http://schemas.microsoft.com/office/drawing/2014/main" id="{06A8F0A1-2684-48FB-B92E-A37D0D7B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33190"/>
            <a:ext cx="2736304" cy="23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7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762D-3BE2-4FEA-A534-22A1FCE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6607570" cy="816042"/>
          </a:xfrm>
        </p:spPr>
        <p:txBody>
          <a:bodyPr/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DACB-14E8-4B17-9F7E-17A3F525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20" y="1700807"/>
            <a:ext cx="7892331" cy="3960439"/>
          </a:xfrm>
        </p:spPr>
        <p:txBody>
          <a:bodyPr>
            <a:normAutofit/>
          </a:bodyPr>
          <a:lstStyle/>
          <a:p>
            <a:pPr marL="0" marR="120015" indent="0" algn="l">
              <a:lnSpc>
                <a:spcPct val="106000"/>
              </a:lnSpc>
              <a:spcAft>
                <a:spcPts val="805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3074" name="Picture 2" descr="Node.js [ Download - Logo - icon ] png svg">
            <a:extLst>
              <a:ext uri="{FF2B5EF4-FFF2-40B4-BE49-F238E27FC236}">
                <a16:creationId xmlns:a16="http://schemas.microsoft.com/office/drawing/2014/main" id="{720E6557-8C67-4A3B-956F-D0C936E2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081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isual Studio Code Logo SVG, EPS, PDF, Ai (693 bytes) | Free Vector">
            <a:extLst>
              <a:ext uri="{FF2B5EF4-FFF2-40B4-BE49-F238E27FC236}">
                <a16:creationId xmlns:a16="http://schemas.microsoft.com/office/drawing/2014/main" id="{296384AC-8153-44AE-B969-3113CE32E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23751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gular Logo png images | PNGWing">
            <a:extLst>
              <a:ext uri="{FF2B5EF4-FFF2-40B4-BE49-F238E27FC236}">
                <a16:creationId xmlns:a16="http://schemas.microsoft.com/office/drawing/2014/main" id="{89552765-0370-4E33-8A51-888D9CE91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55" y="1916832"/>
            <a:ext cx="2609850" cy="199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C6AA-6FE0-41B0-B0DB-5D972CE6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69" y="260648"/>
            <a:ext cx="7055380" cy="1400530"/>
          </a:xfrm>
        </p:spPr>
        <p:txBody>
          <a:bodyPr/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0A6C-CA99-490B-A88B-194E9DD1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69" y="1340768"/>
            <a:ext cx="8496944" cy="5184576"/>
          </a:xfrm>
        </p:spPr>
        <p:txBody>
          <a:bodyPr>
            <a:normAutofit fontScale="85000" lnSpcReduction="10000"/>
          </a:bodyPr>
          <a:lstStyle/>
          <a:p>
            <a:pPr marL="6350" indent="-6350">
              <a:lnSpc>
                <a:spcPct val="107000"/>
              </a:lnSpc>
              <a:spcAft>
                <a:spcPts val="575"/>
              </a:spcAft>
            </a:pPr>
            <a:r>
              <a:rPr lang="en-IN" sz="3800" b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Framework- </a:t>
            </a:r>
          </a:p>
          <a:p>
            <a:pPr marL="0" marR="280035" indent="0" algn="just">
              <a:lnSpc>
                <a:spcPct val="103000"/>
              </a:lnSpc>
              <a:spcAft>
                <a:spcPts val="1300"/>
              </a:spcAft>
              <a:buNone/>
            </a:pPr>
            <a:r>
              <a:rPr lang="en-IN" sz="26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Boot is an open-source Java-based framework used to create a micro-</a:t>
            </a:r>
            <a:r>
              <a:rPr lang="en-IN" sz="260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service.Spring</a:t>
            </a:r>
            <a:r>
              <a:rPr lang="en-IN" sz="26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Boot makes it easy to create stand-alone, production-grade Spring based Applications that you can "just run". We take an opinionated view of the Spring platform and third-party libraries so you can get started with minimum fuss. Most Spring Boot applications need minimal Spring configuration</a:t>
            </a:r>
            <a:r>
              <a:rPr lang="en-IN" sz="26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6350" indent="-6350">
              <a:lnSpc>
                <a:spcPct val="107000"/>
              </a:lnSpc>
              <a:spcAft>
                <a:spcPts val="575"/>
              </a:spcAft>
            </a:pPr>
            <a:r>
              <a:rPr lang="en-IN" sz="4100" b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JPA with Hibernate- </a:t>
            </a:r>
          </a:p>
          <a:p>
            <a:pPr marL="0" marR="280035" indent="0" algn="just">
              <a:lnSpc>
                <a:spcPct val="103000"/>
              </a:lnSpc>
              <a:spcAft>
                <a:spcPts val="845"/>
              </a:spcAft>
              <a:buNone/>
            </a:pPr>
            <a:r>
              <a:rPr lang="en-IN" sz="23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Object-Relational Mapping (ORM) is the process of converting Java objects to database tables. In other words, this allows us to interact with a relational database without any SQL. The Java Persistence API (JPA) is a specification that defines how to persist data in Java applications. The primary focus of JPA is the ORM layer.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43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4F64-CFE1-4AA0-A829-5063CF8F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16" y="908720"/>
            <a:ext cx="6620968" cy="19812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B2707-F2CE-4F67-867C-C73CA08E9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1253" y="2204864"/>
            <a:ext cx="7629080" cy="3252122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1.Registration and Login Module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Follow module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3.Post module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6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D90F-4522-4893-8788-0CB31E23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7055380" cy="140053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9E16-0C32-47EE-9D35-E04C7299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692696"/>
            <a:ext cx="8408506" cy="4907638"/>
          </a:xfrm>
        </p:spPr>
        <p:txBody>
          <a:bodyPr>
            <a:noAutofit/>
          </a:bodyPr>
          <a:lstStyle/>
          <a:p>
            <a:pPr marL="222250" marR="281305" indent="0" algn="l">
              <a:lnSpc>
                <a:spcPct val="107000"/>
              </a:lnSpc>
              <a:spcAft>
                <a:spcPts val="845"/>
              </a:spcAft>
              <a:buNone/>
            </a:pP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81305" lvl="0" indent="-342900" algn="l">
              <a:lnSpc>
                <a:spcPct val="107000"/>
              </a:lnSpc>
              <a:spcAft>
                <a:spcPts val="845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1.8</a:t>
            </a:r>
          </a:p>
          <a:p>
            <a:pPr marL="342900" marR="281305" lvl="0" indent="-342900" algn="l">
              <a:lnSpc>
                <a:spcPct val="107000"/>
              </a:lnSpc>
              <a:spcAft>
                <a:spcPts val="845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Eclipse / STS 4.13.1</a:t>
            </a:r>
          </a:p>
          <a:p>
            <a:pPr marL="342900" marR="281305" lvl="0" indent="-342900" algn="l">
              <a:lnSpc>
                <a:spcPct val="107000"/>
              </a:lnSpc>
              <a:spcAft>
                <a:spcPts val="845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Node.js 8.1.2</a:t>
            </a:r>
          </a:p>
          <a:p>
            <a:pPr marL="342900" marR="281305" lvl="0" indent="-342900" algn="l">
              <a:lnSpc>
                <a:spcPct val="107000"/>
              </a:lnSpc>
              <a:spcAft>
                <a:spcPts val="845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8</a:t>
            </a:r>
          </a:p>
          <a:p>
            <a:pPr marL="342900" marR="281305" lvl="0" indent="-342900" algn="l">
              <a:lnSpc>
                <a:spcPct val="107000"/>
              </a:lnSpc>
              <a:spcAft>
                <a:spcPts val="845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pPr marL="342900" marR="281305" lvl="0" indent="-342900" algn="l">
              <a:lnSpc>
                <a:spcPct val="107000"/>
              </a:lnSpc>
              <a:spcAft>
                <a:spcPts val="845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Postman </a:t>
            </a:r>
          </a:p>
          <a:p>
            <a:pPr marL="342900" marR="281305" lvl="0" indent="-342900" algn="l">
              <a:lnSpc>
                <a:spcPct val="107000"/>
              </a:lnSpc>
              <a:spcAft>
                <a:spcPts val="845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: Postgres SQL 13</a:t>
            </a:r>
          </a:p>
          <a:p>
            <a:pPr marL="342900" marR="281305" lvl="0" indent="-342900" algn="l">
              <a:lnSpc>
                <a:spcPct val="107000"/>
              </a:lnSpc>
              <a:spcAft>
                <a:spcPts val="845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Keyboard and a Mouse or some other compatible pointing device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916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AC06-324F-4454-AC97-70426E5E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9289032" cy="2952328"/>
          </a:xfrm>
        </p:spPr>
        <p:txBody>
          <a:bodyPr/>
          <a:lstStyle/>
          <a:p>
            <a:pPr algn="ctr"/>
            <a:r>
              <a:rPr lang="en-IN" sz="8000" b="1" dirty="0"/>
              <a:t>THANK YOU…!!</a:t>
            </a:r>
          </a:p>
        </p:txBody>
      </p:sp>
    </p:spTree>
    <p:extLst>
      <p:ext uri="{BB962C8B-B14F-4D97-AF65-F5344CB8AC3E}">
        <p14:creationId xmlns:p14="http://schemas.microsoft.com/office/powerpoint/2010/main" val="266477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3370</TotalTime>
  <Words>332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OurApp</vt:lpstr>
      <vt:lpstr>Table of Contents</vt:lpstr>
      <vt:lpstr>Introduction</vt:lpstr>
      <vt:lpstr>Backend </vt:lpstr>
      <vt:lpstr>Frontend</vt:lpstr>
      <vt:lpstr>Backend</vt:lpstr>
      <vt:lpstr>Modules:</vt:lpstr>
      <vt:lpstr>Software's</vt:lpstr>
      <vt:lpstr>THANK YOU…!!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System JEE</dc:title>
  <dc:creator>vinay</dc:creator>
  <cp:lastModifiedBy>Ankush Kadam, Radha</cp:lastModifiedBy>
  <cp:revision>21</cp:revision>
  <dcterms:created xsi:type="dcterms:W3CDTF">2022-05-06T05:19:13Z</dcterms:created>
  <dcterms:modified xsi:type="dcterms:W3CDTF">2022-09-12T08:27:27Z</dcterms:modified>
</cp:coreProperties>
</file>