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401" r:id="rId9"/>
    <p:sldId id="402" r:id="rId10"/>
    <p:sldId id="412" r:id="rId11"/>
    <p:sldId id="413" r:id="rId12"/>
    <p:sldId id="404" r:id="rId13"/>
    <p:sldId id="414" r:id="rId14"/>
    <p:sldId id="405" r:id="rId15"/>
    <p:sldId id="410" r:id="rId16"/>
    <p:sldId id="406" r:id="rId17"/>
    <p:sldId id="411" r:id="rId18"/>
    <p:sldId id="407" r:id="rId19"/>
    <p:sldId id="408" r:id="rId20"/>
    <p:sldId id="409" r:id="rId21"/>
    <p:sldId id="415" r:id="rId22"/>
    <p:sldId id="416" r:id="rId23"/>
    <p:sldId id="400" r:id="rId24"/>
    <p:sldId id="397" r:id="rId25"/>
    <p:sldId id="398" r:id="rId26"/>
    <p:sldId id="399" r:id="rId27"/>
    <p:sldId id="417" r:id="rId28"/>
  </p:sldIdLst>
  <p:sldSz cx="9144000" cy="5143500" type="screen16x9"/>
  <p:notesSz cx="6797675" cy="9928225"/>
  <p:defaultTextStyle>
    <a:defPPr>
      <a:defRPr lang="nl-NL"/>
    </a:defPPr>
    <a:lvl1pPr algn="l" defTabSz="45561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69696"/>
    <a:srgbClr val="B2B2B2"/>
    <a:srgbClr val="C0C0C0"/>
    <a:srgbClr val="0099CC"/>
    <a:srgbClr val="6699FF"/>
    <a:srgbClr val="3399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29" autoAdjust="0"/>
  </p:normalViewPr>
  <p:slideViewPr>
    <p:cSldViewPr snapToGrid="0" snapToObjects="1">
      <p:cViewPr varScale="1">
        <p:scale>
          <a:sx n="161" d="100"/>
          <a:sy n="161" d="100"/>
        </p:scale>
        <p:origin x="150" y="402"/>
      </p:cViewPr>
      <p:guideLst>
        <p:guide orient="horz" pos="1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l" defTabSz="477899" eaLnBrk="1" hangingPunct="1">
              <a:defRPr sz="1200" b="0"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r" defTabSz="477899" eaLnBrk="1" hangingPunct="1">
              <a:defRPr sz="1200" b="0"/>
            </a:lvl1pPr>
          </a:lstStyle>
          <a:p>
            <a:pPr>
              <a:defRPr/>
            </a:pPr>
            <a:fld id="{3DEFAB2C-73AF-4D0D-8235-ADEFB9305930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noProof="0" smtClean="0"/>
              <a:t>Klik om de opmaakprofielen van de modeltekst te bewerken</a:t>
            </a:r>
          </a:p>
          <a:p>
            <a:pPr lvl="1"/>
            <a:r>
              <a:rPr lang="nl-NL" altLang="nl-NL" noProof="0" smtClean="0"/>
              <a:t>Tweede niveau</a:t>
            </a:r>
          </a:p>
          <a:p>
            <a:pPr lvl="2"/>
            <a:r>
              <a:rPr lang="nl-NL" altLang="nl-NL" noProof="0" smtClean="0"/>
              <a:t>Derde niveau</a:t>
            </a:r>
          </a:p>
          <a:p>
            <a:pPr lvl="3"/>
            <a:r>
              <a:rPr lang="nl-NL" altLang="nl-NL" noProof="0" smtClean="0"/>
              <a:t>Vierde niveau</a:t>
            </a:r>
          </a:p>
          <a:p>
            <a:pPr lvl="4"/>
            <a:r>
              <a:rPr lang="nl-NL" altLang="nl-NL" noProof="0" smtClean="0"/>
              <a:t>Vijfde niveau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l" defTabSz="477899" eaLnBrk="1" hangingPunct="1">
              <a:defRPr sz="1200" b="0"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r" defTabSz="477899" eaLnBrk="1" hangingPunct="1">
              <a:defRPr sz="1200" b="0"/>
            </a:lvl1pPr>
          </a:lstStyle>
          <a:p>
            <a:pPr>
              <a:defRPr/>
            </a:pPr>
            <a:fld id="{9000D09C-39C6-4BA3-8252-D80B2717093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04849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580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7D82-492D-4B36-90F1-BE69358612E0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CB5EA-0E10-4B58-B4CB-D924C86B61F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387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6A55E-F264-4471-9F02-FD96E07982E3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C1D95-BB79-42C7-A5BC-8E9482D86B4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173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ADB86-9A66-45D6-A59C-19078C5E6F12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D9BDF-C208-4557-A338-5E59F62C938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396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F66B-4BF3-4C0D-8ECC-742753B2DDC7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8077D-9C19-4810-B610-7903F144B79D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50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3536-0DB9-46E7-8383-95F8A3043E21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CACB9-BBA2-4F45-94EA-1F9C2E8FCB7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532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96C4-910E-4153-9C1E-29E01A5BBFB9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3BE5-83E1-410E-8FEA-76D0E3E783F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792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60B1-9058-41AB-8910-C4A09BFB2DB8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816B-5AD2-4862-9EEE-92C4371D0CB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69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8EBF-5742-452B-8ED1-D03BE20839B9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5A742-7C88-41A2-A6A3-9EBA1D6295A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92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875A4-2524-46B0-BA05-20C7256EDC09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969DC-A087-4490-8CE1-BC337979069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2895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5F64-F5E9-4A96-B10D-0DA4A143DE8B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3AA9B-8B8B-422F-A4D6-90931B4BAD4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6445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F7E4E-7B15-4FB1-A5A6-EFC0FB46D698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A116B-534B-4CCD-B7CF-61BD7E3C348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103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Titelstijl van model bewerken</a:t>
            </a:r>
            <a:endParaRPr lang="nl-NL" alt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Klik om de tekststijl van het model te bewerken</a:t>
            </a:r>
          </a:p>
          <a:p>
            <a:pPr lvl="1"/>
            <a:r>
              <a:rPr lang="en-US" altLang="nl-NL" smtClean="0"/>
              <a:t>Tweede niveau</a:t>
            </a:r>
          </a:p>
          <a:p>
            <a:pPr lvl="2"/>
            <a:r>
              <a:rPr lang="en-US" altLang="nl-NL" smtClean="0"/>
              <a:t>Derde niveau</a:t>
            </a:r>
          </a:p>
          <a:p>
            <a:pPr lvl="3"/>
            <a:r>
              <a:rPr lang="en-US" altLang="nl-NL" smtClean="0"/>
              <a:t>Vierde niveau</a:t>
            </a:r>
          </a:p>
          <a:p>
            <a:pPr lvl="4"/>
            <a:r>
              <a:rPr lang="en-US" altLang="nl-NL" smtClean="0"/>
              <a:t>Vijfde niveau</a:t>
            </a:r>
            <a:endParaRPr lang="nl-NL" alt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161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8B91835-7A01-4F45-9C6E-4993150CB333}" type="datetime1">
              <a:rPr lang="nl-NL" altLang="nl-NL"/>
              <a:pPr>
                <a:defRPr/>
              </a:pPr>
              <a:t>10-5-2016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161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161" eaLnBrk="1" hangingPunct="1">
              <a:defRPr sz="1200" b="0">
                <a:solidFill>
                  <a:srgbClr val="33CCFF"/>
                </a:solidFill>
              </a:defRPr>
            </a:lvl1pPr>
          </a:lstStyle>
          <a:p>
            <a:pPr>
              <a:defRPr/>
            </a:pPr>
            <a:fld id="{39ECE1D7-5165-4659-9335-C4888BB8F4E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44463" y="474186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18" eaLnBrk="1" hangingPunct="1">
              <a:defRPr/>
            </a:pPr>
            <a:r>
              <a:rPr lang="nl-NL" altLang="nl-NL" smtClean="0">
                <a:solidFill>
                  <a:schemeClr val="bg1"/>
                </a:solidFill>
              </a:rPr>
              <a:t>KLIC-WIN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9" algn="ctr" defTabSz="45720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18" algn="ctr" defTabSz="45720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27" algn="ctr" defTabSz="45720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37" algn="ctr" defTabSz="45720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50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imkl2015-review/issues/1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novum.nl/sites/default/files/Geometrieinmodelengml_1.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2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nl-NL" altLang="nl-NL" dirty="0" smtClean="0"/>
              <a:t>Selecteren</a:t>
            </a:r>
            <a:br>
              <a:rPr lang="nl-NL" altLang="nl-NL" dirty="0" smtClean="0"/>
            </a:br>
            <a:r>
              <a:rPr lang="nl-NL" altLang="nl-NL" dirty="0" err="1" smtClean="0"/>
              <a:t>Clippen</a:t>
            </a:r>
            <a:r>
              <a:rPr lang="nl-NL" altLang="nl-NL" dirty="0" smtClean="0"/>
              <a:t> en stansen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25</a:t>
            </a:r>
            <a:r>
              <a:rPr lang="nl-NL" smtClean="0"/>
              <a:t>-04-2016 </a:t>
            </a:r>
            <a:endParaRPr lang="nl-NL" dirty="0" smtClean="0"/>
          </a:p>
          <a:p>
            <a:pPr>
              <a:defRPr/>
            </a:pPr>
            <a:r>
              <a:rPr lang="nl-NL" dirty="0" smtClean="0"/>
              <a:t>Kadaster</a:t>
            </a:r>
            <a:endParaRPr lang="nl-NL" dirty="0"/>
          </a:p>
        </p:txBody>
      </p:sp>
      <p:sp>
        <p:nvSpPr>
          <p:cNvPr id="3076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CD51399F-8D82-466B-A910-FC2E9B2F355A}" type="slidenum">
              <a:rPr lang="nl-NL" altLang="nl-NL" smtClean="0"/>
              <a:pPr defTabSz="455613"/>
              <a:t>1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 werkgroep </a:t>
            </a:r>
            <a:r>
              <a:rPr lang="nl-NL" dirty="0" smtClean="0"/>
              <a:t>14-03-2016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 er geen kabel of leiding elementen in een levering zitten, dan hebben annotaties en of maatvoering ook geen zin</a:t>
            </a:r>
            <a:r>
              <a:rPr lang="nl-NL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r>
              <a:rPr lang="nl-NL" sz="2000" dirty="0" smtClean="0"/>
              <a:t>√ Even als </a:t>
            </a:r>
            <a:r>
              <a:rPr lang="nl-NL" sz="2000" dirty="0" err="1"/>
              <a:t>E</a:t>
            </a:r>
            <a:r>
              <a:rPr lang="nl-NL" sz="2000" dirty="0" err="1" smtClean="0"/>
              <a:t>igenTopografie</a:t>
            </a:r>
            <a:endParaRPr lang="nl-N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 </a:t>
            </a: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door </a:t>
            </a:r>
            <a:r>
              <a:rPr lang="nl-NL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Clippen</a:t>
            </a: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 of Stansen objecten gesplitst worden, dan vullen we alleen het </a:t>
            </a:r>
            <a:r>
              <a:rPr lang="nl-NL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lokaalID</a:t>
            </a: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aan met een </a:t>
            </a:r>
            <a:r>
              <a:rPr lang="nl-NL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volgnummer. </a:t>
            </a:r>
            <a:r>
              <a:rPr lang="nl-NL" sz="2000" dirty="0" smtClean="0"/>
              <a:t>Wordt gedocumenteerd in IMKL, Zie </a:t>
            </a:r>
            <a:r>
              <a:rPr lang="nl-NL" sz="2000" dirty="0" err="1" smtClean="0"/>
              <a:t>GitHub</a:t>
            </a:r>
            <a:r>
              <a:rPr lang="nl-NL" sz="2000" dirty="0"/>
              <a:t> issue </a:t>
            </a:r>
            <a:r>
              <a:rPr lang="nl-NL" sz="2000" dirty="0">
                <a:hlinkClick r:id="rId2"/>
              </a:rPr>
              <a:t>https://</a:t>
            </a:r>
            <a:r>
              <a:rPr lang="nl-NL" sz="2000" dirty="0" smtClean="0">
                <a:hlinkClick r:id="rId2"/>
              </a:rPr>
              <a:t>github.com/Geonovum/imkl2015-review/issues/110</a:t>
            </a:r>
            <a:r>
              <a:rPr lang="nl-NL" sz="2000" dirty="0" smtClean="0"/>
              <a:t> voor scheidingsteken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Heeft het überhaupt zin annotaties en of maatvoering te </a:t>
            </a:r>
            <a:r>
              <a:rPr lang="nl-NL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Clippen</a:t>
            </a:r>
            <a:r>
              <a: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 of Stansen</a:t>
            </a:r>
            <a:r>
              <a:rPr lang="nl-NL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nl-NL" sz="2000" dirty="0" smtClean="0"/>
              <a:t>Als er kabel en leiding elementen in de levering zitten, ja. </a:t>
            </a:r>
            <a:endParaRPr lang="nl-NL" sz="200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551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Selecteren informatie uit de </a:t>
            </a:r>
            <a:r>
              <a:rPr lang="nl-NL" dirty="0" smtClean="0"/>
              <a:t>CV</a:t>
            </a:r>
            <a:br>
              <a:rPr lang="nl-NL" dirty="0" smtClean="0"/>
            </a:br>
            <a:r>
              <a:rPr lang="nl-NL" dirty="0" smtClean="0"/>
              <a:t>(INSPIRE)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Voor het selecteren van informatie uit de centrale voorziening t.b.v. INSPIRE worden de belangen niet geraadpleegd.</a:t>
            </a:r>
          </a:p>
          <a:p>
            <a:r>
              <a:rPr lang="nl-NL" sz="2800" dirty="0" smtClean="0"/>
              <a:t>Voor de informatievoorziening INSPIRE voor netbeheerders bepalen we de betrokken netbeheerders op basis van de gevonden </a:t>
            </a:r>
            <a:r>
              <a:rPr lang="nl-NL" sz="2800" dirty="0" err="1" smtClean="0"/>
              <a:t>UtilityNetwork</a:t>
            </a:r>
            <a:r>
              <a:rPr lang="nl-NL" sz="2800" dirty="0" smtClean="0"/>
              <a:t> features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7782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informatie uit de CV (INSPIRE)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85768"/>
            <a:ext cx="4038600" cy="3399048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Op basis van een Geometrie:</a:t>
            </a:r>
            <a:endParaRPr lang="nl-NL" sz="2000" dirty="0"/>
          </a:p>
          <a:p>
            <a:pPr lvl="1"/>
            <a:r>
              <a:rPr lang="nl-NL" sz="1800" dirty="0" err="1"/>
              <a:t>UtilityLink</a:t>
            </a:r>
            <a:endParaRPr lang="nl-NL" sz="1800" dirty="0"/>
          </a:p>
          <a:p>
            <a:pPr lvl="1"/>
            <a:r>
              <a:rPr lang="nl-NL" sz="1800" dirty="0" err="1"/>
              <a:t>Appurtenance</a:t>
            </a:r>
            <a:endParaRPr lang="nl-NL" sz="1800" dirty="0"/>
          </a:p>
          <a:p>
            <a:pPr lvl="1"/>
            <a:r>
              <a:rPr lang="nl-NL" sz="1800" dirty="0" err="1"/>
              <a:t>Tower</a:t>
            </a:r>
            <a:endParaRPr lang="nl-NL" sz="1800" dirty="0"/>
          </a:p>
          <a:p>
            <a:pPr lvl="1"/>
            <a:r>
              <a:rPr lang="nl-NL" sz="1800" dirty="0" err="1"/>
              <a:t>Pole</a:t>
            </a:r>
            <a:endParaRPr lang="nl-NL" sz="1800" dirty="0"/>
          </a:p>
          <a:p>
            <a:pPr lvl="1"/>
            <a:r>
              <a:rPr lang="nl-NL" sz="1800" dirty="0" err="1"/>
              <a:t>Manhole</a:t>
            </a:r>
            <a:endParaRPr lang="nl-NL" sz="1800" dirty="0"/>
          </a:p>
          <a:p>
            <a:pPr lvl="1"/>
            <a:r>
              <a:rPr lang="nl-NL" sz="1800" dirty="0" smtClean="0"/>
              <a:t>Cabinet</a:t>
            </a:r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85768"/>
            <a:ext cx="4038600" cy="339904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Op basis van een Relatie:</a:t>
            </a:r>
            <a:endParaRPr lang="nl-NL" sz="1800" dirty="0" smtClean="0"/>
          </a:p>
          <a:p>
            <a:pPr lvl="1"/>
            <a:r>
              <a:rPr lang="nl-NL" sz="1800" dirty="0" err="1" smtClean="0"/>
              <a:t>UtilityNetwork</a:t>
            </a:r>
            <a:endParaRPr lang="nl-NL" sz="1800" dirty="0" smtClean="0"/>
          </a:p>
          <a:p>
            <a:pPr lvl="1"/>
            <a:r>
              <a:rPr lang="nl-NL" sz="1800" dirty="0" err="1" smtClean="0"/>
              <a:t>ElectricityCable</a:t>
            </a:r>
            <a:endParaRPr lang="nl-NL" sz="1800" dirty="0" smtClean="0"/>
          </a:p>
          <a:p>
            <a:pPr lvl="1"/>
            <a:r>
              <a:rPr lang="nl-NL" sz="1800" dirty="0" err="1"/>
              <a:t>TelecommunicationsCable</a:t>
            </a:r>
            <a:endParaRPr lang="nl-NL" sz="1800" dirty="0" smtClean="0"/>
          </a:p>
          <a:p>
            <a:pPr lvl="1"/>
            <a:r>
              <a:rPr lang="nl-NL" sz="1800" dirty="0" err="1" smtClean="0"/>
              <a:t>OilGasChemicalsPipe</a:t>
            </a:r>
            <a:endParaRPr lang="nl-NL" sz="1800" dirty="0" smtClean="0"/>
          </a:p>
          <a:p>
            <a:pPr lvl="1"/>
            <a:r>
              <a:rPr lang="nl-NL" sz="1800" dirty="0" err="1" smtClean="0"/>
              <a:t>SewerPipe</a:t>
            </a:r>
            <a:endParaRPr lang="nl-NL" sz="1800" dirty="0" smtClean="0"/>
          </a:p>
          <a:p>
            <a:pPr lvl="1"/>
            <a:r>
              <a:rPr lang="nl-NL" sz="1800" dirty="0" err="1" smtClean="0"/>
              <a:t>WaterPipe</a:t>
            </a:r>
            <a:endParaRPr lang="nl-NL" sz="1800" dirty="0" smtClean="0"/>
          </a:p>
          <a:p>
            <a:pPr lvl="1"/>
            <a:r>
              <a:rPr lang="nl-NL" sz="1800" dirty="0" err="1" smtClean="0"/>
              <a:t>ThermalPipe</a:t>
            </a:r>
            <a:endParaRPr lang="nl-NL" sz="1800" dirty="0" smtClean="0"/>
          </a:p>
          <a:p>
            <a:pPr lvl="1"/>
            <a:r>
              <a:rPr lang="nl-NL" sz="1800" dirty="0" err="1" smtClean="0"/>
              <a:t>Duct</a:t>
            </a:r>
            <a:endParaRPr lang="nl-NL" sz="1800" dirty="0" smtClean="0"/>
          </a:p>
          <a:p>
            <a:pPr lvl="1"/>
            <a:r>
              <a:rPr lang="nl-NL" sz="1800" dirty="0" smtClean="0"/>
              <a:t>Pipe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03BE5-83E1-410E-8FEA-76D0E3E783FF}" type="slidenum">
              <a:rPr lang="nl-NL" altLang="nl-NL" smtClean="0"/>
              <a:pPr>
                <a:defRPr/>
              </a:pPr>
              <a:t>12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9413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Selecteren informatie uit de CV (WION)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</a:t>
            </a:r>
            <a:r>
              <a:rPr lang="nl-NL" dirty="0"/>
              <a:t>selecteren van informatie uit de centrale voorziening t.b.v</a:t>
            </a:r>
            <a:r>
              <a:rPr lang="nl-NL" dirty="0" smtClean="0"/>
              <a:t>. de WION gebeurt per belanghebbende netbeheerder, per thema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5852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informatie uit de CV (WION) (I)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9074" y="1268248"/>
            <a:ext cx="4352307" cy="344031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Op basis van </a:t>
            </a:r>
            <a:r>
              <a:rPr lang="nl-NL" dirty="0" smtClean="0"/>
              <a:t>een Geometrie:</a:t>
            </a:r>
          </a:p>
          <a:p>
            <a:pPr lvl="1"/>
            <a:r>
              <a:rPr lang="nl-NL" sz="1800" dirty="0" err="1" smtClean="0"/>
              <a:t>UtitityLink</a:t>
            </a:r>
            <a:endParaRPr lang="nl-NL" sz="1800" dirty="0" smtClean="0"/>
          </a:p>
          <a:p>
            <a:pPr lvl="1"/>
            <a:r>
              <a:rPr lang="nl-NL" sz="1800" dirty="0" err="1"/>
              <a:t>Appurtenance</a:t>
            </a:r>
            <a:endParaRPr lang="nl-NL" sz="1800" dirty="0"/>
          </a:p>
          <a:p>
            <a:pPr lvl="1"/>
            <a:r>
              <a:rPr lang="nl-NL" sz="1800" dirty="0" smtClean="0"/>
              <a:t>Toren</a:t>
            </a:r>
            <a:endParaRPr lang="nl-NL" sz="1800" dirty="0"/>
          </a:p>
          <a:p>
            <a:pPr lvl="1"/>
            <a:r>
              <a:rPr lang="nl-NL" sz="1800" dirty="0" smtClean="0"/>
              <a:t>Mast</a:t>
            </a:r>
            <a:endParaRPr lang="nl-NL" sz="1800" dirty="0"/>
          </a:p>
          <a:p>
            <a:pPr lvl="1"/>
            <a:r>
              <a:rPr lang="nl-NL" sz="1800" dirty="0" smtClean="0"/>
              <a:t>Mangat</a:t>
            </a:r>
            <a:endParaRPr lang="nl-NL" sz="1800" dirty="0"/>
          </a:p>
          <a:p>
            <a:pPr lvl="1"/>
            <a:r>
              <a:rPr lang="nl-NL" sz="1800" dirty="0" smtClean="0"/>
              <a:t>Kast</a:t>
            </a:r>
          </a:p>
          <a:p>
            <a:pPr lvl="1"/>
            <a:r>
              <a:rPr lang="nl-NL" sz="1800" dirty="0" err="1" smtClean="0"/>
              <a:t>TechnischGebouw</a:t>
            </a:r>
            <a:endParaRPr lang="nl-NL" sz="1800" dirty="0" smtClean="0"/>
          </a:p>
          <a:p>
            <a:pPr lvl="1"/>
            <a:r>
              <a:rPr lang="nl-NL" sz="1800" dirty="0" err="1" smtClean="0"/>
              <a:t>DiepteTovMaaiveld</a:t>
            </a:r>
            <a:endParaRPr lang="nl-NL" sz="1800" dirty="0"/>
          </a:p>
          <a:p>
            <a:pPr lvl="1"/>
            <a:r>
              <a:rPr lang="nl-NL" sz="1800" dirty="0" err="1"/>
              <a:t>DiepteNAP</a:t>
            </a:r>
            <a:endParaRPr lang="nl-NL" sz="1800" dirty="0"/>
          </a:p>
          <a:p>
            <a:pPr lvl="1"/>
            <a:endParaRPr lang="nl-NL" sz="16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68248"/>
            <a:ext cx="4115790" cy="3440318"/>
          </a:xfrm>
        </p:spPr>
        <p:txBody>
          <a:bodyPr/>
          <a:lstStyle/>
          <a:p>
            <a:endParaRPr lang="nl-NL" sz="3200" dirty="0" smtClean="0"/>
          </a:p>
          <a:p>
            <a:pPr lvl="1"/>
            <a:r>
              <a:rPr lang="nl-NL" sz="1800" dirty="0" err="1" smtClean="0"/>
              <a:t>AanduidingEisVoorzorgsmaatregel</a:t>
            </a:r>
            <a:endParaRPr lang="nl-NL" sz="1800" dirty="0"/>
          </a:p>
          <a:p>
            <a:pPr lvl="1"/>
            <a:r>
              <a:rPr lang="nl-NL" sz="1800" dirty="0" err="1">
                <a:solidFill>
                  <a:schemeClr val="bg1">
                    <a:lumMod val="75000"/>
                  </a:schemeClr>
                </a:solidFill>
              </a:rPr>
              <a:t>AanduidingVerzoekContact</a:t>
            </a:r>
            <a:endParaRPr 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NL" sz="1800" dirty="0" err="1"/>
              <a:t>ExtraDetailinfo</a:t>
            </a:r>
            <a:r>
              <a:rPr lang="nl-NL" sz="1800" dirty="0"/>
              <a:t> (niet huisaansluiting)</a:t>
            </a:r>
          </a:p>
          <a:p>
            <a:pPr lvl="1"/>
            <a:r>
              <a:rPr lang="nl-NL" sz="1800" dirty="0"/>
              <a:t>Annotatie</a:t>
            </a:r>
          </a:p>
          <a:p>
            <a:pPr lvl="1"/>
            <a:r>
              <a:rPr lang="nl-NL" sz="1800" dirty="0"/>
              <a:t>Maatvoering</a:t>
            </a:r>
          </a:p>
          <a:p>
            <a:pPr lvl="1"/>
            <a:r>
              <a:rPr lang="nl-NL" sz="1800" dirty="0" err="1"/>
              <a:t>ExtraGeometrie</a:t>
            </a:r>
            <a:endParaRPr lang="nl-NL" sz="1800" dirty="0"/>
          </a:p>
          <a:p>
            <a:pPr lvl="1"/>
            <a:r>
              <a:rPr lang="nl-NL" sz="1800" dirty="0" err="1"/>
              <a:t>EigenTopografie</a:t>
            </a:r>
            <a:endParaRPr lang="nl-NL" sz="1800" dirty="0"/>
          </a:p>
          <a:p>
            <a:endParaRPr lang="nl-NL" sz="11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03BE5-83E1-410E-8FEA-76D0E3E783FF}" type="slidenum">
              <a:rPr lang="nl-NL" altLang="nl-NL" smtClean="0"/>
              <a:pPr>
                <a:defRPr/>
              </a:pPr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4010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informatie uit de CV (WION) (II)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9075" y="1268248"/>
            <a:ext cx="4038600" cy="344031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Op basis van een Relatie:</a:t>
            </a:r>
          </a:p>
          <a:p>
            <a:pPr lvl="1"/>
            <a:r>
              <a:rPr lang="nl-NL" sz="1800" dirty="0"/>
              <a:t>Utiliteitsnet</a:t>
            </a:r>
          </a:p>
          <a:p>
            <a:pPr lvl="1"/>
            <a:r>
              <a:rPr lang="nl-NL" sz="1800" dirty="0"/>
              <a:t>Elektriciteitskabel</a:t>
            </a:r>
          </a:p>
          <a:p>
            <a:pPr lvl="1"/>
            <a:r>
              <a:rPr lang="nl-NL" sz="1800" dirty="0"/>
              <a:t>Telecommunicatiekabel</a:t>
            </a:r>
          </a:p>
          <a:p>
            <a:pPr lvl="1"/>
            <a:r>
              <a:rPr lang="nl-NL" sz="1800" dirty="0" err="1"/>
              <a:t>OlieGasChemicalienPijpleiding</a:t>
            </a:r>
            <a:endParaRPr lang="nl-NL" sz="1800" dirty="0"/>
          </a:p>
          <a:p>
            <a:pPr lvl="1"/>
            <a:r>
              <a:rPr lang="nl-NL" sz="1800" dirty="0"/>
              <a:t>Rioolleiding</a:t>
            </a:r>
          </a:p>
          <a:p>
            <a:pPr lvl="1"/>
            <a:r>
              <a:rPr lang="nl-NL" sz="1800" dirty="0"/>
              <a:t>Waterleiding</a:t>
            </a:r>
          </a:p>
          <a:p>
            <a:pPr lvl="1"/>
            <a:r>
              <a:rPr lang="nl-NL" sz="1800" dirty="0" err="1" smtClean="0"/>
              <a:t>ThermischePijpleiding</a:t>
            </a:r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68248"/>
            <a:ext cx="4038600" cy="3440318"/>
          </a:xfrm>
        </p:spPr>
        <p:txBody>
          <a:bodyPr/>
          <a:lstStyle/>
          <a:p>
            <a:endParaRPr lang="nl-NL" sz="2400" dirty="0" smtClean="0"/>
          </a:p>
          <a:p>
            <a:pPr lvl="1"/>
            <a:r>
              <a:rPr lang="nl-NL" sz="1800" dirty="0" err="1" smtClean="0"/>
              <a:t>Duct</a:t>
            </a:r>
            <a:endParaRPr lang="nl-NL" sz="1800" dirty="0" smtClean="0"/>
          </a:p>
          <a:p>
            <a:pPr lvl="1"/>
            <a:r>
              <a:rPr lang="nl-NL" sz="1800" dirty="0" err="1" smtClean="0"/>
              <a:t>Kabelbed</a:t>
            </a:r>
            <a:endParaRPr lang="nl-NL" sz="1800" dirty="0" smtClean="0"/>
          </a:p>
          <a:p>
            <a:pPr lvl="1"/>
            <a:r>
              <a:rPr lang="nl-NL" sz="1800" dirty="0" smtClean="0"/>
              <a:t>Mantelbuis</a:t>
            </a:r>
          </a:p>
          <a:p>
            <a:pPr lvl="1"/>
            <a:r>
              <a:rPr lang="nl-NL" sz="1800" dirty="0" err="1" smtClean="0"/>
              <a:t>DiepteTovMaaiveld</a:t>
            </a:r>
            <a:endParaRPr lang="nl-NL" sz="1800" dirty="0" smtClean="0"/>
          </a:p>
          <a:p>
            <a:pPr lvl="1"/>
            <a:r>
              <a:rPr lang="nl-NL" sz="1800" dirty="0" err="1" smtClean="0"/>
              <a:t>DiepteNAP</a:t>
            </a:r>
            <a:endParaRPr lang="nl-NL" sz="1800" dirty="0" smtClean="0"/>
          </a:p>
          <a:p>
            <a:pPr lvl="1"/>
            <a:r>
              <a:rPr lang="nl-NL" sz="1800" dirty="0" smtClean="0"/>
              <a:t>Bijlage</a:t>
            </a:r>
          </a:p>
          <a:p>
            <a:pPr lvl="1"/>
            <a:r>
              <a:rPr lang="nl-NL" sz="1800" dirty="0" err="1"/>
              <a:t>EisVoorzorgsmaatregelBijlage</a:t>
            </a:r>
            <a:endParaRPr lang="nl-NL" sz="18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03BE5-83E1-410E-8FEA-76D0E3E783FF}" type="slidenum">
              <a:rPr lang="nl-NL" altLang="nl-NL" smtClean="0"/>
              <a:pPr>
                <a:defRPr/>
              </a:pPr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511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informatie uit de CV (WION) (III)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52847"/>
            <a:ext cx="8229600" cy="3341378"/>
          </a:xfrm>
        </p:spPr>
        <p:txBody>
          <a:bodyPr/>
          <a:lstStyle/>
          <a:p>
            <a:pPr marL="0" indent="0">
              <a:buNone/>
            </a:pPr>
            <a:r>
              <a:rPr lang="nl-NL" sz="2800" dirty="0" smtClean="0"/>
              <a:t>Op basis van Adres</a:t>
            </a:r>
          </a:p>
          <a:p>
            <a:pPr lvl="1"/>
            <a:r>
              <a:rPr lang="nl-NL" sz="1800" dirty="0" smtClean="0"/>
              <a:t>huisaansluiting (</a:t>
            </a:r>
            <a:r>
              <a:rPr lang="nl-NL" sz="1800" dirty="0" err="1" smtClean="0"/>
              <a:t>ExtraDetailinfo</a:t>
            </a:r>
            <a:r>
              <a:rPr lang="nl-NL" sz="1800" dirty="0" smtClean="0"/>
              <a:t>)</a:t>
            </a:r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1193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informatie uit de CV (WION) (IV)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52847"/>
            <a:ext cx="8229600" cy="3341378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Uitzonderingsregels</a:t>
            </a:r>
          </a:p>
          <a:p>
            <a:pPr lvl="1"/>
            <a:r>
              <a:rPr lang="nl-NL" sz="2000" dirty="0"/>
              <a:t>Bij geen </a:t>
            </a:r>
            <a:r>
              <a:rPr lang="nl-NL" sz="2000" dirty="0" smtClean="0"/>
              <a:t>Kabel en Leiding informatie </a:t>
            </a:r>
            <a:r>
              <a:rPr lang="nl-NL" sz="1400" dirty="0" smtClean="0"/>
              <a:t>(</a:t>
            </a:r>
            <a:r>
              <a:rPr lang="nl-NL" sz="1400" dirty="0" err="1" smtClean="0"/>
              <a:t>UtitityLink</a:t>
            </a:r>
            <a:r>
              <a:rPr lang="nl-NL" sz="1400" dirty="0" smtClean="0"/>
              <a:t> (Elektriciteitskabel, Telecommunicatiekabel, </a:t>
            </a:r>
            <a:r>
              <a:rPr lang="nl-NL" sz="1400" dirty="0" err="1" smtClean="0"/>
              <a:t>OlieGasChemicalienPijpleiding</a:t>
            </a:r>
            <a:r>
              <a:rPr lang="nl-NL" sz="1400" dirty="0" smtClean="0"/>
              <a:t>, Rioolleiding, Waterleiding, </a:t>
            </a:r>
            <a:r>
              <a:rPr lang="nl-NL" sz="1400" dirty="0" err="1" smtClean="0"/>
              <a:t>ThermischePijpleiding</a:t>
            </a:r>
            <a:r>
              <a:rPr lang="nl-NL" sz="1400" dirty="0" smtClean="0"/>
              <a:t>, </a:t>
            </a:r>
            <a:r>
              <a:rPr lang="nl-NL" sz="1400" dirty="0" err="1" smtClean="0"/>
              <a:t>Duct</a:t>
            </a:r>
            <a:r>
              <a:rPr lang="nl-NL" sz="1400" dirty="0" smtClean="0"/>
              <a:t>, </a:t>
            </a:r>
            <a:r>
              <a:rPr lang="nl-NL" sz="1400" dirty="0" err="1" smtClean="0"/>
              <a:t>Kabelbed</a:t>
            </a:r>
            <a:r>
              <a:rPr lang="nl-NL" sz="1400" dirty="0" smtClean="0"/>
              <a:t>, Mantelbuis), </a:t>
            </a:r>
            <a:r>
              <a:rPr lang="nl-NL" sz="1400" dirty="0" err="1" smtClean="0"/>
              <a:t>ExtraGeometrie</a:t>
            </a:r>
            <a:r>
              <a:rPr lang="nl-NL" sz="1400" dirty="0" smtClean="0"/>
              <a:t> , </a:t>
            </a:r>
            <a:r>
              <a:rPr lang="nl-NL" sz="1400" dirty="0" err="1" smtClean="0"/>
              <a:t>Appurtenance</a:t>
            </a:r>
            <a:r>
              <a:rPr lang="nl-NL" sz="1400" dirty="0" smtClean="0"/>
              <a:t>, Toren, Mast, Mangat, Kast, </a:t>
            </a:r>
            <a:r>
              <a:rPr lang="nl-NL" sz="1400" dirty="0" err="1" smtClean="0"/>
              <a:t>TechnischGebouw</a:t>
            </a:r>
            <a:r>
              <a:rPr lang="nl-NL" sz="1400" dirty="0" smtClean="0"/>
              <a:t>)</a:t>
            </a:r>
          </a:p>
          <a:p>
            <a:pPr lvl="2"/>
            <a:r>
              <a:rPr lang="nl-NL" sz="1800" dirty="0" smtClean="0"/>
              <a:t>Geen maatvoering</a:t>
            </a:r>
          </a:p>
          <a:p>
            <a:pPr lvl="2"/>
            <a:r>
              <a:rPr lang="nl-NL" sz="1800" dirty="0" smtClean="0"/>
              <a:t>Geen annotaties</a:t>
            </a:r>
          </a:p>
          <a:p>
            <a:pPr lvl="2"/>
            <a:r>
              <a:rPr lang="nl-NL" sz="1800" dirty="0"/>
              <a:t>Geen </a:t>
            </a:r>
            <a:r>
              <a:rPr lang="nl-NL" sz="1800" dirty="0" err="1" smtClean="0"/>
              <a:t>EigenTopografie</a:t>
            </a:r>
            <a:endParaRPr lang="nl-NL" sz="1800" dirty="0" smtClean="0"/>
          </a:p>
          <a:p>
            <a:pPr lvl="1"/>
            <a:r>
              <a:rPr lang="nl-NL" sz="2000" dirty="0" smtClean="0"/>
              <a:t>Huisaansluiting (</a:t>
            </a:r>
            <a:r>
              <a:rPr lang="nl-NL" sz="2000" dirty="0" err="1" smtClean="0"/>
              <a:t>ExtraDatailinfo</a:t>
            </a:r>
            <a:r>
              <a:rPr lang="nl-NL" sz="2000" dirty="0" smtClean="0"/>
              <a:t>) alleen als hij bij een belanghebbende beheerder hoort </a:t>
            </a:r>
            <a:r>
              <a:rPr lang="nl-NL" sz="1400" dirty="0" smtClean="0"/>
              <a:t>(</a:t>
            </a:r>
            <a:r>
              <a:rPr lang="nl-NL" sz="1400" dirty="0"/>
              <a:t>w</a:t>
            </a:r>
            <a:r>
              <a:rPr lang="nl-NL" sz="1400" dirty="0" smtClean="0"/>
              <a:t>e selecteren per belanghebbende netbeheerder, per thema)</a:t>
            </a:r>
            <a:endParaRPr lang="nl-NL" sz="2000" dirty="0" smtClean="0"/>
          </a:p>
          <a:p>
            <a:endParaRPr lang="nl-NL" sz="280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5454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Clippen</a:t>
            </a:r>
            <a:r>
              <a:rPr lang="nl-NL" dirty="0" smtClean="0"/>
              <a:t> en Stansen</a:t>
            </a:r>
            <a:br>
              <a:rPr lang="nl-NL" dirty="0" smtClean="0"/>
            </a:br>
            <a:r>
              <a:rPr lang="nl-NL" dirty="0" smtClean="0"/>
              <a:t>(INSPIRE)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discussie</a:t>
            </a:r>
          </a:p>
          <a:p>
            <a:pPr lvl="1"/>
            <a:r>
              <a:rPr lang="nl-NL" dirty="0"/>
              <a:t>A</a:t>
            </a:r>
            <a:r>
              <a:rPr lang="nl-NL" dirty="0" smtClean="0"/>
              <a:t>lle op basis van Geometrie geselecteerde objecten</a:t>
            </a:r>
          </a:p>
          <a:p>
            <a:pPr lvl="2"/>
            <a:r>
              <a:rPr lang="nl-NL" dirty="0" smtClean="0"/>
              <a:t>Kan gevolgen hebben op gerelateerde objecten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089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Clippen</a:t>
            </a:r>
            <a:r>
              <a:rPr lang="nl-NL" dirty="0" smtClean="0"/>
              <a:t> (WION) (I)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Op basis van graafgebied of informatiegebied</a:t>
            </a:r>
          </a:p>
          <a:p>
            <a:pPr lvl="1"/>
            <a:r>
              <a:rPr lang="nl-NL" sz="2000" dirty="0" err="1" smtClean="0"/>
              <a:t>UtitityLink</a:t>
            </a:r>
            <a:endParaRPr lang="nl-NL" sz="2000" dirty="0" smtClean="0"/>
          </a:p>
          <a:p>
            <a:pPr lvl="1"/>
            <a:r>
              <a:rPr lang="nl-NL" sz="2000" dirty="0" err="1" smtClean="0"/>
              <a:t>AanduidingEisVoorzorgsmaatregel</a:t>
            </a:r>
            <a:endParaRPr lang="nl-NL" sz="2000" dirty="0" smtClean="0"/>
          </a:p>
          <a:p>
            <a:pPr lvl="1"/>
            <a:r>
              <a:rPr lang="nl-NL" sz="2000" dirty="0" err="1" smtClean="0">
                <a:solidFill>
                  <a:schemeClr val="bg1">
                    <a:lumMod val="75000"/>
                  </a:schemeClr>
                </a:solidFill>
              </a:rPr>
              <a:t>AanduidingVerzoekContact</a:t>
            </a:r>
            <a:endParaRPr lang="nl-NL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NL" sz="2000" dirty="0" err="1" smtClean="0"/>
              <a:t>ExtraDetailinfo</a:t>
            </a:r>
            <a:r>
              <a:rPr lang="nl-NL" sz="2000" dirty="0" smtClean="0"/>
              <a:t> (niet huisaansluiting)</a:t>
            </a:r>
          </a:p>
          <a:p>
            <a:pPr lvl="1"/>
            <a:r>
              <a:rPr lang="nl-NL" sz="2000" dirty="0" smtClean="0"/>
              <a:t>Annotatie</a:t>
            </a:r>
          </a:p>
          <a:p>
            <a:pPr lvl="1"/>
            <a:r>
              <a:rPr lang="nl-NL" sz="2000" dirty="0" smtClean="0"/>
              <a:t>Maatvoering</a:t>
            </a:r>
          </a:p>
          <a:p>
            <a:pPr lvl="1"/>
            <a:r>
              <a:rPr lang="nl-NL" sz="2000" dirty="0" err="1" smtClean="0"/>
              <a:t>ExtraGeometrie</a:t>
            </a:r>
            <a:endParaRPr lang="nl-NL" sz="2000" dirty="0" smtClean="0"/>
          </a:p>
          <a:p>
            <a:pPr lvl="1"/>
            <a:r>
              <a:rPr lang="nl-NL" sz="2000" dirty="0" err="1" smtClean="0"/>
              <a:t>EigenTopografie</a:t>
            </a:r>
            <a:endParaRPr lang="nl-NL" sz="20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19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3651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Agenda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smtClean="0"/>
              <a:t>Wat verstaan we onder </a:t>
            </a:r>
            <a:r>
              <a:rPr lang="nl-NL" altLang="nl-NL" dirty="0" err="1" smtClean="0"/>
              <a:t>clippen</a:t>
            </a:r>
            <a:r>
              <a:rPr lang="nl-NL" altLang="nl-NL" dirty="0" smtClean="0"/>
              <a:t> en stansen.</a:t>
            </a:r>
          </a:p>
          <a:p>
            <a:r>
              <a:rPr lang="nl-NL" altLang="nl-NL" dirty="0" smtClean="0"/>
              <a:t>Aandachtspunten bij </a:t>
            </a:r>
            <a:r>
              <a:rPr lang="nl-NL" altLang="nl-NL" dirty="0" err="1" smtClean="0"/>
              <a:t>clippen</a:t>
            </a:r>
            <a:r>
              <a:rPr lang="nl-NL" altLang="nl-NL" dirty="0" smtClean="0"/>
              <a:t> en stansen</a:t>
            </a:r>
          </a:p>
          <a:p>
            <a:r>
              <a:rPr lang="nl-NL" altLang="nl-NL" dirty="0" smtClean="0"/>
              <a:t>Uit de werkgroep 18-01-2016</a:t>
            </a:r>
          </a:p>
          <a:p>
            <a:r>
              <a:rPr lang="nl-NL" altLang="nl-NL" dirty="0" smtClean="0"/>
              <a:t>Uit de werkgroep 14-03-2016</a:t>
            </a:r>
          </a:p>
          <a:p>
            <a:r>
              <a:rPr lang="nl-NL" altLang="nl-NL" dirty="0" smtClean="0"/>
              <a:t>Selecteren WION en INSPIRE</a:t>
            </a:r>
          </a:p>
          <a:p>
            <a:r>
              <a:rPr lang="nl-NL" altLang="nl-NL" dirty="0" err="1" smtClean="0"/>
              <a:t>Clippen</a:t>
            </a:r>
            <a:r>
              <a:rPr lang="nl-NL" altLang="nl-NL" dirty="0" smtClean="0"/>
              <a:t> WION, </a:t>
            </a:r>
            <a:r>
              <a:rPr lang="nl-NL" altLang="nl-NL" dirty="0" err="1" smtClean="0"/>
              <a:t>Clippen</a:t>
            </a:r>
            <a:r>
              <a:rPr lang="nl-NL" altLang="nl-NL" dirty="0" smtClean="0"/>
              <a:t> en Stansen INSPIRE</a:t>
            </a:r>
          </a:p>
        </p:txBody>
      </p:sp>
      <p:sp>
        <p:nvSpPr>
          <p:cNvPr id="4100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5F6A81BE-0ADF-4CA6-A5AE-EFBE8974C8E7}" type="slidenum">
              <a:rPr lang="nl-NL" altLang="nl-NL" smtClean="0"/>
              <a:pPr defTabSz="455613"/>
              <a:t>2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Clippen</a:t>
            </a:r>
            <a:r>
              <a:rPr lang="nl-NL" dirty="0" smtClean="0"/>
              <a:t> (WION) (II)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smtClean="0"/>
              <a:t>Extra regels</a:t>
            </a:r>
          </a:p>
          <a:p>
            <a:pPr lvl="1"/>
            <a:r>
              <a:rPr lang="nl-NL" sz="1600" dirty="0" err="1" smtClean="0"/>
              <a:t>Clippen</a:t>
            </a:r>
            <a:r>
              <a:rPr lang="nl-NL" sz="1600" dirty="0" smtClean="0"/>
              <a:t> gebeurt, indien aanwezig, op het informatiegebied en anders op het graafgebied</a:t>
            </a:r>
          </a:p>
          <a:p>
            <a:pPr lvl="1"/>
            <a:r>
              <a:rPr lang="nl-NL" sz="1600" dirty="0" smtClean="0"/>
              <a:t>Een huisaansluitingen (</a:t>
            </a:r>
            <a:r>
              <a:rPr lang="nl-NL" sz="1600" dirty="0" err="1" smtClean="0"/>
              <a:t>ExtraDetailinfo</a:t>
            </a:r>
            <a:r>
              <a:rPr lang="nl-NL" sz="1600" dirty="0" smtClean="0"/>
              <a:t>) worden niet </a:t>
            </a:r>
            <a:r>
              <a:rPr lang="nl-NL" sz="1600" dirty="0" err="1" smtClean="0"/>
              <a:t>geclipt</a:t>
            </a:r>
            <a:endParaRPr lang="nl-NL" sz="1600" dirty="0" smtClean="0"/>
          </a:p>
          <a:p>
            <a:pPr lvl="1"/>
            <a:r>
              <a:rPr lang="nl-NL" sz="1600" dirty="0" smtClean="0"/>
              <a:t>Bijlages in het kader van Eis Voorzorgsmaatregel of Verzoek tot Contact worden bepaald op basis van het graafgebied, het informatiegebied speelt bij deze bepaling geen rol</a:t>
            </a:r>
          </a:p>
          <a:p>
            <a:pPr lvl="1"/>
            <a:endParaRPr lang="nl-NL" sz="1600" dirty="0" smtClean="0"/>
          </a:p>
          <a:p>
            <a:pPr lvl="1"/>
            <a:endParaRPr lang="nl-NL" sz="1600" dirty="0" smtClean="0"/>
          </a:p>
          <a:p>
            <a:pPr lvl="1"/>
            <a:endParaRPr lang="nl-NL" sz="1600" dirty="0" smtClean="0"/>
          </a:p>
          <a:p>
            <a:pPr lvl="1"/>
            <a:endParaRPr lang="nl-NL" sz="16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20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5103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Wens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Het moet mogelijk zijn een brief “Niet Betrokken” uit te leveren als er geen kabel of leiding informatie voor een belanghebbende netbeheerder in het graaf- </a:t>
            </a:r>
            <a:r>
              <a:rPr lang="nl-NL" sz="2800" dirty="0"/>
              <a:t>o</a:t>
            </a:r>
            <a:r>
              <a:rPr lang="nl-NL" sz="2800" dirty="0" smtClean="0"/>
              <a:t>f informatiegebied gevonden</a:t>
            </a:r>
          </a:p>
          <a:p>
            <a:r>
              <a:rPr lang="nl-NL" sz="2800" dirty="0" smtClean="0"/>
              <a:t>Een netbeheerder beslist zelf of hij van de “Niet Betrokken” brief gebruik maakt 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21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9040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Openstaande 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Wat doen we als een geometrie door het </a:t>
            </a:r>
            <a:r>
              <a:rPr lang="nl-NL" sz="2800" dirty="0" err="1" smtClean="0"/>
              <a:t>clippen</a:t>
            </a:r>
            <a:r>
              <a:rPr lang="nl-NL" sz="2800" dirty="0" smtClean="0"/>
              <a:t> ongeldig wordt?</a:t>
            </a:r>
            <a:br>
              <a:rPr lang="nl-NL" sz="2800" dirty="0" smtClean="0"/>
            </a:br>
            <a:r>
              <a:rPr lang="nl-NL" sz="2800" dirty="0" smtClean="0"/>
              <a:t>Stel een </a:t>
            </a:r>
            <a:r>
              <a:rPr lang="nl-NL" sz="2800" dirty="0" err="1" smtClean="0"/>
              <a:t>UtilityLink</a:t>
            </a:r>
            <a:r>
              <a:rPr lang="nl-NL" sz="2800" dirty="0" smtClean="0"/>
              <a:t> heeft een </a:t>
            </a:r>
            <a:r>
              <a:rPr lang="nl-NL" sz="2800" dirty="0" err="1" smtClean="0"/>
              <a:t>GM_Curve</a:t>
            </a:r>
            <a:r>
              <a:rPr lang="nl-NL" sz="2800" dirty="0" smtClean="0"/>
              <a:t> met daarbinnen een </a:t>
            </a:r>
            <a:r>
              <a:rPr lang="nl-NL" sz="2800" dirty="0" err="1" smtClean="0"/>
              <a:t>gml:LineString</a:t>
            </a:r>
            <a:r>
              <a:rPr lang="nl-NL" sz="2800" dirty="0" smtClean="0"/>
              <a:t>. Van die </a:t>
            </a:r>
            <a:r>
              <a:rPr lang="nl-NL" sz="2800" dirty="0" err="1" smtClean="0"/>
              <a:t>gml:LineString</a:t>
            </a:r>
            <a:r>
              <a:rPr lang="nl-NL" sz="2800" dirty="0" smtClean="0"/>
              <a:t> houden we door het </a:t>
            </a:r>
            <a:r>
              <a:rPr lang="nl-NL" sz="2800" dirty="0" err="1" smtClean="0"/>
              <a:t>clippen</a:t>
            </a:r>
            <a:r>
              <a:rPr lang="nl-NL" sz="2800" dirty="0" smtClean="0"/>
              <a:t> alleen een punt over, waardoor de </a:t>
            </a:r>
            <a:r>
              <a:rPr lang="nl-NL" sz="2800" dirty="0" err="1" smtClean="0"/>
              <a:t>gml:LineString</a:t>
            </a:r>
            <a:r>
              <a:rPr lang="nl-NL" sz="2800" dirty="0" smtClean="0"/>
              <a:t> geen geldige geometrie meer is?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22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3826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Vragen</a:t>
            </a:r>
          </a:p>
        </p:txBody>
      </p:sp>
      <p:pic>
        <p:nvPicPr>
          <p:cNvPr id="10243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9813" y="1200150"/>
            <a:ext cx="4524375" cy="3394075"/>
          </a:xfrm>
        </p:spPr>
      </p:pic>
      <p:sp>
        <p:nvSpPr>
          <p:cNvPr id="1024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E3405D22-2398-4710-9E66-FE237DB3CA74}" type="slidenum">
              <a:rPr lang="nl-NL" altLang="nl-NL" smtClean="0"/>
              <a:pPr defTabSz="455613"/>
              <a:t>23</a:t>
            </a:fld>
            <a:endParaRPr lang="nl-NL" altLang="nl-NL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bijlagen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/>
          </a:p>
        </p:txBody>
      </p:sp>
      <p:sp>
        <p:nvSpPr>
          <p:cNvPr id="11268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0D46412F-9D69-4798-A58C-B4C624EE8E89}" type="slidenum">
              <a:rPr lang="nl-NL" altLang="nl-NL" smtClean="0"/>
              <a:pPr defTabSz="455613"/>
              <a:t>24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200" smtClean="0"/>
              <a:t>Binnen 1 levering komt een kabel of een leiding via een lus terug in de gebiedspolygoon.</a:t>
            </a:r>
          </a:p>
        </p:txBody>
      </p:sp>
      <p:sp>
        <p:nvSpPr>
          <p:cNvPr id="12291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CBAF1DC2-4E94-47CE-A21A-9A5BA34ADF93}" type="slidenum">
              <a:rPr lang="nl-NL" altLang="nl-NL" smtClean="0"/>
              <a:pPr defTabSz="455613"/>
              <a:t>25</a:t>
            </a:fld>
            <a:endParaRPr lang="nl-NL" altLang="nl-NL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368425"/>
            <a:ext cx="82216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Veiligheidgebied valt gedeeltelijk binnen INSPIRE-aanvraag</a:t>
            </a:r>
          </a:p>
        </p:txBody>
      </p:sp>
      <p:sp>
        <p:nvSpPr>
          <p:cNvPr id="13315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CC0AC937-BCD8-410C-A384-F95E367E1517}" type="slidenum">
              <a:rPr lang="nl-NL" altLang="nl-NL" smtClean="0"/>
              <a:pPr defTabSz="455613"/>
              <a:t>26</a:t>
            </a:fld>
            <a:endParaRPr lang="nl-NL" altLang="nl-NL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7" b="14761"/>
          <a:stretch/>
        </p:blipFill>
        <p:spPr bwMode="auto">
          <a:xfrm>
            <a:off x="735013" y="1947553"/>
            <a:ext cx="3667125" cy="14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2" b="13928"/>
          <a:stretch/>
        </p:blipFill>
        <p:spPr bwMode="auto">
          <a:xfrm>
            <a:off x="4295775" y="1947554"/>
            <a:ext cx="3540125" cy="141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52352" bIns="0" anchor="ctr">
            <a:spAutoFit/>
          </a:bodyPr>
          <a:lstStyle/>
          <a:p>
            <a:endParaRPr lang="nl-NL" altLang="nl-NL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nl-NL" altLang="nl-NL" sz="9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nl-NL" alt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dirty="0">
                <a:hlinkClick r:id="rId2"/>
              </a:rPr>
              <a:t>http://</a:t>
            </a:r>
            <a:r>
              <a:rPr lang="nl-NL" sz="1400" dirty="0" smtClean="0">
                <a:hlinkClick r:id="rId2"/>
              </a:rPr>
              <a:t>www.geonovum.nl/sites/default/files/Geometrieinmodelengml_1.0.pdf</a:t>
            </a:r>
            <a:endParaRPr lang="nl-NL" sz="1400" dirty="0" smtClean="0"/>
          </a:p>
          <a:p>
            <a:pPr marL="0" indent="0">
              <a:buNone/>
            </a:pPr>
            <a:endParaRPr lang="nl-NL" sz="1400" dirty="0" smtClean="0"/>
          </a:p>
          <a:p>
            <a:pPr marL="0" indent="0">
              <a:buNone/>
            </a:pPr>
            <a:r>
              <a:rPr lang="nl-NL" sz="1200" dirty="0" err="1" smtClean="0"/>
              <a:t>GM_Curve</a:t>
            </a:r>
            <a:endParaRPr lang="nl-NL" sz="1200" dirty="0"/>
          </a:p>
          <a:p>
            <a:pPr marL="0" indent="0">
              <a:buNone/>
            </a:pPr>
            <a:r>
              <a:rPr lang="nl-NL" sz="1200" dirty="0"/>
              <a:t>Lijn. </a:t>
            </a:r>
            <a:r>
              <a:rPr lang="nl-NL" sz="1200" dirty="0" smtClean="0"/>
              <a:t>1-dimensionale </a:t>
            </a:r>
            <a:r>
              <a:rPr lang="nl-NL" sz="1200" dirty="0"/>
              <a:t>geometrie.</a:t>
            </a:r>
          </a:p>
          <a:p>
            <a:pPr marL="0" indent="0">
              <a:buNone/>
            </a:pPr>
            <a:r>
              <a:rPr lang="nl-NL" sz="1200" dirty="0"/>
              <a:t>Een curve is </a:t>
            </a:r>
            <a:r>
              <a:rPr lang="nl-NL" sz="1200" dirty="0" err="1"/>
              <a:t>simple</a:t>
            </a:r>
            <a:r>
              <a:rPr lang="nl-NL" sz="1200" dirty="0"/>
              <a:t> indien er geen </a:t>
            </a:r>
            <a:r>
              <a:rPr lang="nl-NL" sz="1200" dirty="0" smtClean="0"/>
              <a:t>zelfintersectie </a:t>
            </a:r>
            <a:r>
              <a:rPr lang="nl-NL" sz="1200" dirty="0"/>
              <a:t>optreedt.</a:t>
            </a:r>
          </a:p>
          <a:p>
            <a:pPr marL="0" indent="0">
              <a:buNone/>
            </a:pPr>
            <a:r>
              <a:rPr lang="nl-NL" sz="1200" dirty="0"/>
              <a:t>Figuur </a:t>
            </a:r>
            <a:r>
              <a:rPr lang="nl-NL" sz="1200" dirty="0" smtClean="0"/>
              <a:t>2 Lijngeometrie</a:t>
            </a:r>
            <a:endParaRPr lang="nl-NL" sz="1200" dirty="0"/>
          </a:p>
          <a:p>
            <a:pPr marL="0" indent="0">
              <a:buNone/>
            </a:pPr>
            <a:r>
              <a:rPr lang="nl-NL" sz="1200" dirty="0"/>
              <a:t>Lijnen zijn continu en hebben een meetbare lengte in een coördinaten systeem. Lijnen bestaan uit een of </a:t>
            </a:r>
            <a:r>
              <a:rPr lang="nl-NL" sz="1200" dirty="0" smtClean="0"/>
              <a:t>meer </a:t>
            </a:r>
            <a:r>
              <a:rPr lang="nl-NL" sz="1200" dirty="0"/>
              <a:t>lijnsegmenten waarbij de lijnsegmenten verschillende </a:t>
            </a:r>
            <a:r>
              <a:rPr lang="nl-NL" sz="1200" dirty="0" smtClean="0"/>
              <a:t>interpolatiemethoden </a:t>
            </a:r>
            <a:r>
              <a:rPr lang="nl-NL" sz="1200" dirty="0"/>
              <a:t>kunnen gebruiken. </a:t>
            </a:r>
          </a:p>
          <a:p>
            <a:pPr marL="0" indent="0">
              <a:buNone/>
            </a:pPr>
            <a:r>
              <a:rPr lang="nl-NL" sz="1200" dirty="0"/>
              <a:t>Lijnsegmenten zijn </a:t>
            </a:r>
            <a:r>
              <a:rPr lang="nl-NL" sz="1200" dirty="0" smtClean="0"/>
              <a:t>aan </a:t>
            </a:r>
            <a:r>
              <a:rPr lang="nl-NL" sz="1200" dirty="0"/>
              <a:t>elkaar verbonden waarbij het eindpunt </a:t>
            </a:r>
            <a:r>
              <a:rPr lang="nl-NL" sz="1200" dirty="0" smtClean="0"/>
              <a:t>van </a:t>
            </a:r>
            <a:r>
              <a:rPr lang="nl-NL" sz="1200" dirty="0"/>
              <a:t>elk segment, behalve de laatste, </a:t>
            </a:r>
            <a:r>
              <a:rPr lang="nl-NL" sz="1200" dirty="0" smtClean="0"/>
              <a:t>verbonden </a:t>
            </a:r>
            <a:r>
              <a:rPr lang="nl-NL" sz="1200" dirty="0"/>
              <a:t>is aan het beginpunt van </a:t>
            </a:r>
            <a:r>
              <a:rPr lang="nl-NL" sz="1200" dirty="0" smtClean="0"/>
              <a:t>het volgende</a:t>
            </a:r>
            <a:r>
              <a:rPr lang="nl-NL" sz="1200" dirty="0"/>
              <a:t>.</a:t>
            </a:r>
          </a:p>
          <a:p>
            <a:pPr marL="0" indent="0">
              <a:buNone/>
            </a:pPr>
            <a:r>
              <a:rPr lang="nl-NL" sz="1200" dirty="0"/>
              <a:t>Wanneer het </a:t>
            </a:r>
            <a:r>
              <a:rPr lang="nl-NL" sz="1200" dirty="0" smtClean="0"/>
              <a:t>begin-en </a:t>
            </a:r>
            <a:r>
              <a:rPr lang="nl-NL" sz="1200" dirty="0"/>
              <a:t>eindpunt van een </a:t>
            </a:r>
            <a:r>
              <a:rPr lang="nl-NL" sz="1200" dirty="0" smtClean="0"/>
              <a:t>lijn met </a:t>
            </a:r>
            <a:r>
              <a:rPr lang="nl-NL" sz="1200" dirty="0"/>
              <a:t>elkaar </a:t>
            </a:r>
            <a:r>
              <a:rPr lang="nl-NL" sz="1200" dirty="0" smtClean="0"/>
              <a:t>verbonden </a:t>
            </a:r>
            <a:r>
              <a:rPr lang="nl-NL" sz="1200" dirty="0"/>
              <a:t>zijn is de lijn gesloten en spreken we ook wel van een </a:t>
            </a:r>
            <a:r>
              <a:rPr lang="nl-NL" sz="1200" dirty="0" smtClean="0"/>
              <a:t>Ring.</a:t>
            </a:r>
          </a:p>
          <a:p>
            <a:pPr marL="0" indent="0">
              <a:buNone/>
            </a:pPr>
            <a:r>
              <a:rPr lang="nl-NL" sz="1200" dirty="0"/>
              <a:t>(</a:t>
            </a:r>
            <a:r>
              <a:rPr lang="nl-NL" sz="1200" dirty="0" err="1" smtClean="0"/>
              <a:t>gml:LineString</a:t>
            </a:r>
            <a:r>
              <a:rPr lang="nl-NL" sz="1200" dirty="0" smtClean="0"/>
              <a:t> </a:t>
            </a:r>
            <a:r>
              <a:rPr lang="nl-NL" sz="1200" dirty="0"/>
              <a:t>of </a:t>
            </a:r>
            <a:r>
              <a:rPr lang="nl-NL" sz="1200" dirty="0" err="1" smtClean="0"/>
              <a:t>gml:Curve</a:t>
            </a:r>
            <a:r>
              <a:rPr lang="nl-NL" sz="1200" dirty="0" smtClean="0"/>
              <a:t> </a:t>
            </a:r>
            <a:r>
              <a:rPr lang="nl-NL" sz="1200" dirty="0"/>
              <a:t>met </a:t>
            </a:r>
            <a:r>
              <a:rPr lang="nl-NL" sz="1200" dirty="0" err="1" smtClean="0"/>
              <a:t>gml:LineStringSegment</a:t>
            </a:r>
            <a:r>
              <a:rPr lang="nl-NL" sz="1200" dirty="0"/>
              <a:t>, </a:t>
            </a:r>
            <a:r>
              <a:rPr lang="nl-NL" sz="1200" dirty="0" err="1" smtClean="0"/>
              <a:t>gml:Arc</a:t>
            </a:r>
            <a:r>
              <a:rPr lang="nl-NL" sz="1200" dirty="0"/>
              <a:t>, </a:t>
            </a:r>
            <a:r>
              <a:rPr lang="nl-NL" sz="1200" dirty="0" err="1"/>
              <a:t>gml:Circle</a:t>
            </a:r>
            <a:r>
              <a:rPr lang="nl-NL" sz="1200" dirty="0"/>
              <a:t> of </a:t>
            </a:r>
            <a:r>
              <a:rPr lang="nl-NL" sz="1200" dirty="0" err="1" smtClean="0"/>
              <a:t>gml:CircleByCenterPoint</a:t>
            </a:r>
            <a:r>
              <a:rPr lang="nl-NL" sz="1200" dirty="0" smtClean="0"/>
              <a:t>)</a:t>
            </a:r>
            <a:endParaRPr lang="nl-NL" sz="1200" dirty="0"/>
          </a:p>
          <a:p>
            <a:endParaRPr lang="nl-NL" sz="1400" dirty="0"/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27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565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293813"/>
          </a:xfrm>
        </p:spPr>
        <p:txBody>
          <a:bodyPr/>
          <a:lstStyle/>
          <a:p>
            <a:r>
              <a:rPr lang="nl-NL" altLang="nl-NL" smtClean="0"/>
              <a:t>Wat verstaan we onder </a:t>
            </a:r>
            <a:br>
              <a:rPr lang="nl-NL" altLang="nl-NL" smtClean="0"/>
            </a:br>
            <a:r>
              <a:rPr lang="nl-NL" altLang="nl-NL" smtClean="0"/>
              <a:t>clippen en stansen.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297497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Alle geometrie informatie buiten de graaf- en informatiepolygoon wordt niet uitgeleverd. 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Stansen is het uitsnijden van veiligheidsgebieden in het kader van INSPIRE.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NL" dirty="0" smtClean="0"/>
          </a:p>
        </p:txBody>
      </p:sp>
      <p:sp>
        <p:nvSpPr>
          <p:cNvPr id="512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1A8B257F-A539-483C-92BF-AE4DEDD803A4}" type="slidenum">
              <a:rPr lang="nl-NL" altLang="nl-NL" smtClean="0"/>
              <a:pPr defTabSz="455613"/>
              <a:t>3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Aandachtspunten bij </a:t>
            </a:r>
            <a:br>
              <a:rPr lang="nl-NL" altLang="nl-NL" smtClean="0"/>
            </a:br>
            <a:r>
              <a:rPr lang="nl-NL" altLang="nl-NL" smtClean="0"/>
              <a:t>clippen en stansen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/>
          </a:p>
          <a:p>
            <a:r>
              <a:rPr lang="nl-NL" altLang="nl-NL" smtClean="0"/>
              <a:t>Uniforme manier van clippen:</a:t>
            </a:r>
          </a:p>
          <a:p>
            <a:pPr lvl="1"/>
            <a:r>
              <a:rPr lang="nl-NL" altLang="nl-NL" smtClean="0"/>
              <a:t>Centrale voorziening </a:t>
            </a:r>
          </a:p>
          <a:p>
            <a:pPr lvl="1"/>
            <a:r>
              <a:rPr lang="nl-NL" altLang="nl-NL" smtClean="0"/>
              <a:t>Netbeheerders die decentraal blijven aanleveren.</a:t>
            </a:r>
          </a:p>
          <a:p>
            <a:endParaRPr lang="nl-NL" altLang="nl-NL" smtClean="0"/>
          </a:p>
        </p:txBody>
      </p:sp>
      <p:sp>
        <p:nvSpPr>
          <p:cNvPr id="6148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81D7DF13-3223-4B9B-9D58-AAE9CCC2FBCC}" type="slidenum">
              <a:rPr lang="nl-NL" altLang="nl-NL" smtClean="0"/>
              <a:pPr defTabSz="455613"/>
              <a:t>4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nl-NL" kern="1200" dirty="0">
                <a:latin typeface="+mj-lt"/>
                <a:cs typeface="+mj-cs"/>
              </a:rPr>
              <a:t>Organisatorische </a:t>
            </a:r>
            <a:r>
              <a:rPr lang="nl-NL" kern="1200" dirty="0" smtClean="0">
                <a:latin typeface="+mj-lt"/>
                <a:cs typeface="+mj-cs"/>
              </a:rPr>
              <a:t>aandachtspunten (I)</a:t>
            </a:r>
            <a:endParaRPr lang="nl-NL" kern="1200" dirty="0">
              <a:latin typeface="+mj-lt"/>
              <a:cs typeface="+mj-cs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04988"/>
            <a:ext cx="8229600" cy="2789237"/>
          </a:xfrm>
        </p:spPr>
        <p:txBody>
          <a:bodyPr/>
          <a:lstStyle/>
          <a:p>
            <a:r>
              <a:rPr lang="nl-NL" altLang="nl-NL" smtClean="0"/>
              <a:t>Volgens de afspraken die er in de IMKL2015 en INSPIRE gemaakt zijn, is het niet mogelijk om een object te manipuleren zonder ook zijn identificatie aan te passen.</a:t>
            </a:r>
          </a:p>
        </p:txBody>
      </p:sp>
      <p:sp>
        <p:nvSpPr>
          <p:cNvPr id="7172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46D61E9D-8934-49CB-9750-66FB3498E459}" type="slidenum">
              <a:rPr lang="nl-NL" altLang="nl-NL" smtClean="0"/>
              <a:pPr defTabSz="455613"/>
              <a:t>5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Organisatorische aandachtspunten (II)</a:t>
            </a:r>
          </a:p>
        </p:txBody>
      </p:sp>
      <p:sp>
        <p:nvSpPr>
          <p:cNvPr id="8195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3094037"/>
          </a:xfrm>
        </p:spPr>
        <p:txBody>
          <a:bodyPr/>
          <a:lstStyle/>
          <a:p>
            <a:r>
              <a:rPr lang="nl-NL" altLang="nl-NL" smtClean="0"/>
              <a:t>Aangezien het Kadaster de geometrie van objecten kan aanpassen bij clippen, verschuift de verantwoordelijkheid van inhoud van informatie op dit aspect naar het Kadaster. </a:t>
            </a:r>
          </a:p>
          <a:p>
            <a:endParaRPr lang="nl-NL" altLang="nl-NL" smtClean="0"/>
          </a:p>
        </p:txBody>
      </p:sp>
      <p:sp>
        <p:nvSpPr>
          <p:cNvPr id="8196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BEE4161E-D449-4802-8F3D-A79B557FCD41}" type="slidenum">
              <a:rPr lang="nl-NL" altLang="nl-NL" smtClean="0"/>
              <a:pPr defTabSz="455613"/>
              <a:t>6</a:t>
            </a:fld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smtClean="0"/>
              <a:t>Technische aandachtspunten bij clippen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53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nl-NL" sz="2000" dirty="0"/>
              <a:t>Niet alle geometrietypen staan toen dat er </a:t>
            </a:r>
            <a:r>
              <a:rPr lang="nl-NL" sz="2000" dirty="0" err="1" smtClean="0"/>
              <a:t>multigeometrieën</a:t>
            </a:r>
            <a:r>
              <a:rPr lang="nl-NL" sz="2000" dirty="0" smtClean="0"/>
              <a:t> </a:t>
            </a:r>
            <a:r>
              <a:rPr lang="nl-NL" sz="2000" dirty="0"/>
              <a:t>van gemaakt worden.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nl-NL" sz="2000" dirty="0"/>
              <a:t>We weten niet hoe een WFS omgaat met verschillende objecten met dezelfde identificatie.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nl-NL" sz="2000" dirty="0"/>
              <a:t>Complex om te produceren. Voor elke geometrie in de levering zit moet er bepalen of er </a:t>
            </a:r>
            <a:r>
              <a:rPr lang="nl-NL" sz="2000" dirty="0" err="1"/>
              <a:t>geclipt</a:t>
            </a:r>
            <a:r>
              <a:rPr lang="nl-NL" sz="2000" dirty="0"/>
              <a:t> moet worden. De snijpunten met de gebiedspolygoon moeten gevonden worden. Dit kost tijd en vraagt extra performance.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nl-NL" sz="2000" dirty="0"/>
              <a:t>Wanneer verschillende </a:t>
            </a:r>
            <a:r>
              <a:rPr lang="nl-NL" sz="2000" dirty="0" err="1"/>
              <a:t>geclipte</a:t>
            </a:r>
            <a:r>
              <a:rPr lang="nl-NL" sz="2000" dirty="0"/>
              <a:t> leveringen gecombineerd worden, hoeft het niet zo te zijn dat de geometrie delen exact op elkaar aansluiten.</a:t>
            </a:r>
          </a:p>
          <a:p>
            <a:pPr>
              <a:defRPr/>
            </a:pPr>
            <a:endParaRPr lang="nl-NL" dirty="0"/>
          </a:p>
        </p:txBody>
      </p:sp>
      <p:sp>
        <p:nvSpPr>
          <p:cNvPr id="9220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5613"/>
            <a:fld id="{05CBCB8E-AEB6-4E4C-9F83-BFD02D4C5C2A}" type="slidenum">
              <a:rPr lang="nl-NL" altLang="nl-NL" smtClean="0"/>
              <a:pPr defTabSz="455613"/>
              <a:t>7</a:t>
            </a:fld>
            <a:endParaRPr lang="nl-NL" altLang="nl-NL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 werkgroep 18-01-2016 (I)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door </a:t>
            </a:r>
            <a:r>
              <a:rPr lang="nl-NL" dirty="0" err="1" smtClean="0"/>
              <a:t>Clippen</a:t>
            </a:r>
            <a:r>
              <a:rPr lang="nl-NL" dirty="0" smtClean="0"/>
              <a:t> en of Stansen objecten aangepast worden, dan worden de object identificerende gegevens niet aangepast</a:t>
            </a:r>
          </a:p>
          <a:p>
            <a:r>
              <a:rPr lang="nl-NL" dirty="0" smtClean="0"/>
              <a:t>Als door </a:t>
            </a:r>
            <a:r>
              <a:rPr lang="nl-NL" dirty="0" err="1" smtClean="0"/>
              <a:t>Clippen</a:t>
            </a:r>
            <a:r>
              <a:rPr lang="nl-NL" dirty="0" smtClean="0"/>
              <a:t> en of Stansen objecten gesplitst worden, dan vullen we alleen het </a:t>
            </a:r>
            <a:r>
              <a:rPr lang="nl-NL" dirty="0" err="1" smtClean="0"/>
              <a:t>lokaalID</a:t>
            </a:r>
            <a:r>
              <a:rPr lang="nl-NL" dirty="0" smtClean="0"/>
              <a:t> aan met een volgnummer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8604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 werkgroep 18-01-2016 (II)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Maar </a:t>
            </a:r>
            <a:r>
              <a:rPr lang="nl-NL" sz="2400" dirty="0" err="1" smtClean="0"/>
              <a:t>Clippen</a:t>
            </a:r>
            <a:r>
              <a:rPr lang="nl-NL" sz="2400" dirty="0" smtClean="0"/>
              <a:t> en of Stansen geldt niet voor alle objecten in het IMKL2015 model!</a:t>
            </a:r>
          </a:p>
          <a:p>
            <a:pPr lvl="1"/>
            <a:r>
              <a:rPr lang="nl-NL" sz="2000" dirty="0" smtClean="0"/>
              <a:t>Als er geen kabel of leiding elementen in een levering zitten, dan hebben annotaties en of maatvoering ook geen zin!</a:t>
            </a:r>
          </a:p>
          <a:p>
            <a:pPr lvl="1"/>
            <a:r>
              <a:rPr lang="nl-NL" sz="2000" dirty="0" smtClean="0"/>
              <a:t>Heeft het überhaupt zin annotaties en of maatvoering te </a:t>
            </a:r>
            <a:r>
              <a:rPr lang="nl-NL" sz="2000" dirty="0" err="1" smtClean="0"/>
              <a:t>Clippen</a:t>
            </a:r>
            <a:r>
              <a:rPr lang="nl-NL" sz="2000" dirty="0" smtClean="0"/>
              <a:t> en of Stansen?</a:t>
            </a:r>
          </a:p>
          <a:p>
            <a:pPr lvl="1"/>
            <a:r>
              <a:rPr lang="nl-NL" sz="2000" dirty="0" smtClean="0"/>
              <a:t>Hoe gaat het Kadaster informatie uit de centrale voorziening selecteren?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8077D-9C19-4810-B610-7903F144B79D}" type="slidenum">
              <a:rPr lang="nl-NL" altLang="nl-NL" smtClean="0"/>
              <a:pPr>
                <a:defRPr/>
              </a:pPr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8492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 Engels</Template>
  <TotalTime>3376</TotalTime>
  <Words>1034</Words>
  <Application>Microsoft Office PowerPoint</Application>
  <PresentationFormat>Diavoorstelling (16:9)</PresentationFormat>
  <Paragraphs>177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Calibri</vt:lpstr>
      <vt:lpstr>Office-thema</vt:lpstr>
      <vt:lpstr>Selecteren Clippen en stansen</vt:lpstr>
      <vt:lpstr>Agenda</vt:lpstr>
      <vt:lpstr>Wat verstaan we onder  clippen en stansen.</vt:lpstr>
      <vt:lpstr>Aandachtspunten bij  clippen en stansen</vt:lpstr>
      <vt:lpstr>Organisatorische aandachtspunten (I)</vt:lpstr>
      <vt:lpstr>Organisatorische aandachtspunten (II)</vt:lpstr>
      <vt:lpstr>Technische aandachtspunten bij clippen</vt:lpstr>
      <vt:lpstr>Uit werkgroep 18-01-2016 (I)</vt:lpstr>
      <vt:lpstr>Uit werkgroep 18-01-2016 (II)</vt:lpstr>
      <vt:lpstr>Uit werkgroep 14-03-2016</vt:lpstr>
      <vt:lpstr>Selecteren informatie uit de CV (INSPIRE)</vt:lpstr>
      <vt:lpstr>Selecteren informatie uit de CV (INSPIRE)</vt:lpstr>
      <vt:lpstr>Selecteren informatie uit de CV (WION)</vt:lpstr>
      <vt:lpstr>Selecteren informatie uit de CV (WION) (I)</vt:lpstr>
      <vt:lpstr>Selecteren informatie uit de CV (WION) (II)</vt:lpstr>
      <vt:lpstr>Selecteren informatie uit de CV (WION) (III)</vt:lpstr>
      <vt:lpstr>Selecteren informatie uit de CV (WION) (IV)</vt:lpstr>
      <vt:lpstr>Clippen en Stansen (INSPIRE)</vt:lpstr>
      <vt:lpstr>Clippen (WION) (I)</vt:lpstr>
      <vt:lpstr>Clippen (WION) (II)</vt:lpstr>
      <vt:lpstr>Extra Wens</vt:lpstr>
      <vt:lpstr>Openstaande Issues</vt:lpstr>
      <vt:lpstr>Vragen</vt:lpstr>
      <vt:lpstr>bijlagen</vt:lpstr>
      <vt:lpstr>Binnen 1 levering komt een kabel of een leiding via een lus terug in de gebiedspolygoon.</vt:lpstr>
      <vt:lpstr>Veiligheidgebied valt gedeeltelijk binnen INSPIRE-aanvraag</vt:lpstr>
      <vt:lpstr>PowerPoint-presentatie</vt:lpstr>
    </vt:vector>
  </TitlesOfParts>
  <Company>Prepress 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Donderwinkel</dc:creator>
  <cp:lastModifiedBy>Borgman, Martin</cp:lastModifiedBy>
  <cp:revision>229</cp:revision>
  <cp:lastPrinted>2015-09-25T14:00:52Z</cp:lastPrinted>
  <dcterms:created xsi:type="dcterms:W3CDTF">2015-03-16T12:09:49Z</dcterms:created>
  <dcterms:modified xsi:type="dcterms:W3CDTF">2016-05-10T06:48:30Z</dcterms:modified>
</cp:coreProperties>
</file>