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8" r:id="rId3"/>
    <p:sldId id="265" r:id="rId4"/>
    <p:sldId id="261" r:id="rId5"/>
    <p:sldId id="260" r:id="rId6"/>
    <p:sldId id="270" r:id="rId7"/>
    <p:sldId id="259" r:id="rId8"/>
    <p:sldId id="266" r:id="rId9"/>
    <p:sldId id="267" r:id="rId10"/>
    <p:sldId id="268" r:id="rId11"/>
    <p:sldId id="286" r:id="rId12"/>
    <p:sldId id="278" r:id="rId13"/>
    <p:sldId id="285" r:id="rId14"/>
    <p:sldId id="279" r:id="rId15"/>
    <p:sldId id="282" r:id="rId16"/>
    <p:sldId id="280" r:id="rId17"/>
    <p:sldId id="283" r:id="rId18"/>
    <p:sldId id="313" r:id="rId19"/>
    <p:sldId id="281" r:id="rId20"/>
    <p:sldId id="292" r:id="rId21"/>
    <p:sldId id="284" r:id="rId22"/>
    <p:sldId id="307" r:id="rId23"/>
    <p:sldId id="308" r:id="rId24"/>
    <p:sldId id="298" r:id="rId25"/>
    <p:sldId id="271" r:id="rId26"/>
    <p:sldId id="309" r:id="rId27"/>
    <p:sldId id="277" r:id="rId28"/>
    <p:sldId id="310" r:id="rId29"/>
    <p:sldId id="312" r:id="rId30"/>
    <p:sldId id="273" r:id="rId31"/>
    <p:sldId id="272" r:id="rId32"/>
    <p:sldId id="274" r:id="rId33"/>
    <p:sldId id="291" r:id="rId34"/>
    <p:sldId id="275" r:id="rId35"/>
    <p:sldId id="290" r:id="rId36"/>
    <p:sldId id="297" r:id="rId37"/>
    <p:sldId id="293" r:id="rId38"/>
    <p:sldId id="294" r:id="rId39"/>
    <p:sldId id="295" r:id="rId40"/>
    <p:sldId id="296" r:id="rId41"/>
    <p:sldId id="311" r:id="rId42"/>
    <p:sldId id="269" r:id="rId43"/>
    <p:sldId id="303" r:id="rId44"/>
    <p:sldId id="304" r:id="rId45"/>
    <p:sldId id="302" r:id="rId46"/>
    <p:sldId id="262" r:id="rId47"/>
    <p:sldId id="305" r:id="rId48"/>
    <p:sldId id="299" r:id="rId49"/>
    <p:sldId id="287" r:id="rId50"/>
    <p:sldId id="289" r:id="rId51"/>
    <p:sldId id="288" r:id="rId5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Raleway" pitchFamily="2" charset="0"/>
      <p:regular r:id="rId62"/>
      <p:bold r:id="rId63"/>
      <p:italic r:id="rId64"/>
      <p:boldItalic r:id="rId65"/>
    </p:embeddedFont>
    <p:embeddedFont>
      <p:font typeface="Source Sans Pro" panose="020B0503030403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1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a3a395e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a3a395e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8F239-F0FC-52A1-7FD1-79CAB62E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FB994-E9A7-EADB-842E-730075F3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8D283-C5E7-D5DD-07E3-6D08C38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95C-F785-45DD-9357-071D285B8B55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36735-36DE-CDE1-D72F-8E4CF8EF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6EADB-114F-B216-7AFE-B3C6121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9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da_Lovelac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74072" y="264475"/>
            <a:ext cx="8562109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Python – Les bases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Cours n° 001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Version du support : 1.0.2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16518" y="211895"/>
            <a:ext cx="471268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Nom intervenant.e : Charlène Benke (Elle/Elle) 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782CBB-F5CA-9C8A-0B57-816FC740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6522" y="4047944"/>
            <a:ext cx="1495827" cy="8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E60EA64-C77E-4678-EB6A-D90C988B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1" y="2877142"/>
            <a:ext cx="2402723" cy="2001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60933-EA94-3D94-860F-85A9A32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actions / opérateurs possibles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14807-B151-D80E-2FC8-6A1A7C50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Selon le type de  variable il existe un ensemble d’actions possible</a:t>
            </a:r>
          </a:p>
          <a:p>
            <a:pPr lvl="1"/>
            <a:r>
              <a:rPr lang="fr-FR" dirty="0"/>
              <a:t>Arithmétiques  : Addition, Soustraction, …</a:t>
            </a:r>
          </a:p>
          <a:p>
            <a:pPr lvl="1"/>
            <a:r>
              <a:rPr lang="fr-FR" dirty="0"/>
              <a:t>Affectations ou d’assignation ( Variable = Valeur)</a:t>
            </a:r>
          </a:p>
          <a:p>
            <a:pPr lvl="1"/>
            <a:r>
              <a:rPr lang="fr-FR" dirty="0"/>
              <a:t>Chaine de caractère : concaténation, répétition, découpage, remplacement, …</a:t>
            </a:r>
          </a:p>
          <a:p>
            <a:pPr lvl="1"/>
            <a:r>
              <a:rPr lang="fr-FR" dirty="0"/>
              <a:t>Comparaison  (structure de contrôle) </a:t>
            </a:r>
          </a:p>
          <a:p>
            <a:pPr lvl="1"/>
            <a:r>
              <a:rPr lang="fr-FR" dirty="0"/>
              <a:t>Identité, appartenance (collections)</a:t>
            </a:r>
          </a:p>
          <a:p>
            <a:pPr lvl="1"/>
            <a:r>
              <a:rPr lang="fr-FR" dirty="0"/>
              <a:t>Booléen : Logique booléenne</a:t>
            </a:r>
          </a:p>
          <a:p>
            <a:pPr marL="596900" lvl="1" indent="0">
              <a:buNone/>
            </a:pPr>
            <a:endParaRPr lang="fr-FR" dirty="0"/>
          </a:p>
          <a:p>
            <a:r>
              <a:rPr lang="fr-FR" dirty="0"/>
              <a:t>Pour un objet, les actions possibles sont définies dans l’objet (on y revient…)</a:t>
            </a:r>
          </a:p>
          <a:p>
            <a:r>
              <a:rPr lang="fr-FR" dirty="0"/>
              <a:t>Pour les listes (Lecture, Ajout, Modification, Suppression, Trie,  Filtrage, …)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108712-9332-8902-71C0-CBFDBDAFB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2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3F365-92B7-3EB9-E3C6-C7AEE064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variables numériques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0AF65-0CAF-C808-18E1-F3EA806C7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Principales fonctions mathématique ( +, -, /, *, …)</a:t>
            </a:r>
          </a:p>
          <a:p>
            <a:r>
              <a:rPr lang="fr-FR" dirty="0"/>
              <a:t>i = i +1    équivaut à  	i += 1  		</a:t>
            </a:r>
          </a:p>
          <a:p>
            <a:pPr marL="114300" indent="0">
              <a:buNone/>
            </a:pPr>
            <a:r>
              <a:rPr lang="fr-FR" dirty="0"/>
              <a:t>Age = 55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(‘vous avez ‘+</a:t>
            </a:r>
            <a:r>
              <a:rPr lang="fr-FR" dirty="0" err="1"/>
              <a:t>age</a:t>
            </a:r>
            <a:r>
              <a:rPr lang="fr-FR" dirty="0"/>
              <a:t>)  	    </a:t>
            </a:r>
            <a:r>
              <a:rPr lang="fr-FR" dirty="0">
                <a:solidFill>
                  <a:srgbClr val="92D050"/>
                </a:solidFill>
              </a:rPr>
              <a:t># erreur de conversion 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(‘vous avez : ’+</a:t>
            </a:r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age</a:t>
            </a:r>
            <a:r>
              <a:rPr lang="fr-FR" dirty="0"/>
              <a:t>))  </a:t>
            </a:r>
            <a:r>
              <a:rPr lang="fr-FR" sz="1600" dirty="0">
                <a:solidFill>
                  <a:srgbClr val="92D050"/>
                </a:solidFill>
              </a:rPr>
              <a:t># conversion d’une valeur numérique en chaine de caractère</a:t>
            </a:r>
            <a:endParaRPr lang="fr-FR" dirty="0">
              <a:solidFill>
                <a:srgbClr val="92D05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47E68F-F9F3-A0E2-69C2-67F8E5E10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7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27EA8-2124-73C6-334E-2CE01003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989B3F-EEB3-0532-B1B3-ED9B6B1FA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cela sert?</a:t>
            </a:r>
          </a:p>
          <a:p>
            <a:pPr lvl="1"/>
            <a:r>
              <a:rPr lang="fr-FR" dirty="0"/>
              <a:t>Manipuler un ensemble de données structurées identique de manière simple</a:t>
            </a:r>
          </a:p>
          <a:p>
            <a:pPr lvl="1"/>
            <a:r>
              <a:rPr lang="fr-FR" dirty="0"/>
              <a:t>Améliorer les performances d’accès à ces données,  pas d’accès disque (ms) mais en mémoire (ns)</a:t>
            </a:r>
          </a:p>
          <a:p>
            <a:pPr lvl="1"/>
            <a:endParaRPr lang="fr-FR" dirty="0"/>
          </a:p>
          <a:p>
            <a:r>
              <a:rPr lang="fr-FR" dirty="0"/>
              <a:t>L’accès à des données s’effectue toujours au travers de 4 opérations (CRUD)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: 	Créer, ajouter des éléments à une liste</a:t>
            </a:r>
          </a:p>
          <a:p>
            <a:pPr lvl="1"/>
            <a:r>
              <a:rPr lang="fr-FR" dirty="0"/>
              <a:t>Read : 	Lire les données présentes dans une liste (3 manières)</a:t>
            </a:r>
          </a:p>
          <a:p>
            <a:pPr lvl="2"/>
            <a:r>
              <a:rPr lang="fr-FR" dirty="0"/>
              <a:t>Séquentielle</a:t>
            </a:r>
          </a:p>
          <a:p>
            <a:pPr lvl="2"/>
            <a:r>
              <a:rPr lang="fr-FR" dirty="0"/>
              <a:t>Indexés (usage d’une clé)</a:t>
            </a:r>
          </a:p>
          <a:p>
            <a:pPr lvl="2"/>
            <a:r>
              <a:rPr lang="fr-FR" dirty="0"/>
              <a:t>Non indexés (recherche dans les données de la liste)</a:t>
            </a:r>
          </a:p>
          <a:p>
            <a:pPr lvl="1"/>
            <a:r>
              <a:rPr lang="fr-FR" dirty="0"/>
              <a:t>Update : 	modifier les données d’un des éléments de la liste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: 	suppression d’un élément de liste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35109B-83A0-F415-F43A-9A1849E72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8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F742-F217-8194-69BB-501F8ED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C’est quoi une liste?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42321-1F54-337F-A7AF-E8CBC2BE1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ensemble d’éléments à la suite</a:t>
            </a:r>
          </a:p>
          <a:p>
            <a:pPr marL="114300" indent="0">
              <a:buNone/>
            </a:pPr>
            <a:r>
              <a:rPr lang="fr-FR" dirty="0"/>
              <a:t>	[‘eleve1’, ’eleve2’, ‘eleve3’]</a:t>
            </a:r>
          </a:p>
          <a:p>
            <a:r>
              <a:rPr lang="fr-FR" dirty="0"/>
              <a:t>Chaque élément possède un indice avec sa position dans la liste </a:t>
            </a:r>
          </a:p>
          <a:p>
            <a:pPr marL="114300" indent="0">
              <a:buNone/>
            </a:pPr>
            <a:r>
              <a:rPr lang="fr-FR" dirty="0"/>
              <a:t>	Attention les liste commencent par une position à zéro</a:t>
            </a:r>
          </a:p>
          <a:p>
            <a:r>
              <a:rPr lang="fr-FR" dirty="0"/>
              <a:t>Pour connaitre la longueur d’une liste on utilise la fonction</a:t>
            </a:r>
          </a:p>
          <a:p>
            <a:pPr marL="114300" indent="0">
              <a:buNone/>
            </a:pPr>
            <a:r>
              <a:rPr lang="fr-FR" dirty="0"/>
              <a:t>	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laListe</a:t>
            </a:r>
            <a:r>
              <a:rPr lang="fr-FR" dirty="0"/>
              <a:t>)</a:t>
            </a:r>
          </a:p>
          <a:p>
            <a:r>
              <a:rPr lang="fr-FR" dirty="0"/>
              <a:t>Les données d’une liste s’effacent à l’arrêt du programme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FE286-E289-B2BF-44D6-FA685CE5F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8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7C9B-A164-9040-5862-770CBA24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et ajout dans d’un liste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1C9E1-6E85-7846-6850-C6432F2D1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fr-FR" dirty="0" err="1"/>
              <a:t>lstEleve</a:t>
            </a:r>
            <a:r>
              <a:rPr lang="fr-FR" b="1" i="1" dirty="0" err="1"/>
              <a:t>s</a:t>
            </a:r>
            <a:r>
              <a:rPr lang="fr-FR" b="1" i="1" dirty="0"/>
              <a:t> </a:t>
            </a:r>
            <a:r>
              <a:rPr lang="fr-FR" dirty="0"/>
              <a:t>= [‘eleve1’, ’eleve2’, ‘eleve3’]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[‘eleve1’, ’eleve2’, ‘eleve3’]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err="1"/>
              <a:t>lstEleves.append</a:t>
            </a:r>
            <a:r>
              <a:rPr lang="fr-FR" dirty="0"/>
              <a:t>(‘eleve4’)		</a:t>
            </a:r>
            <a:r>
              <a:rPr lang="fr-FR" dirty="0">
                <a:solidFill>
                  <a:srgbClr val="92D050"/>
                </a:solidFill>
              </a:rPr>
              <a:t># ajouter à la fin d’une liste</a:t>
            </a:r>
          </a:p>
          <a:p>
            <a:pPr marL="114300" indent="0">
              <a:buNone/>
            </a:pPr>
            <a:r>
              <a:rPr lang="fr-FR" dirty="0" err="1"/>
              <a:t>lstEleves.extend</a:t>
            </a:r>
            <a:r>
              <a:rPr lang="fr-FR" dirty="0"/>
              <a:t>( [‘eleve5’, ’eleve6’] ) 	</a:t>
            </a:r>
            <a:r>
              <a:rPr lang="fr-FR" dirty="0">
                <a:solidFill>
                  <a:srgbClr val="92D050"/>
                </a:solidFill>
              </a:rPr>
              <a:t># ajoute une liste en fin de liste</a:t>
            </a:r>
            <a:endParaRPr lang="fr-FR" dirty="0"/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[‘eleve1’, ’eleve2’, ‘eleve3’ </a:t>
            </a:r>
            <a:r>
              <a:rPr lang="fr-FR" b="1" dirty="0">
                <a:solidFill>
                  <a:srgbClr val="00B0F0"/>
                </a:solidFill>
              </a:rPr>
              <a:t>,‘eleve4’, ’eleve5’, ‘eleve6’</a:t>
            </a:r>
            <a:r>
              <a:rPr lang="fr-FR" dirty="0">
                <a:solidFill>
                  <a:srgbClr val="00B0F0"/>
                </a:solidFill>
              </a:rPr>
              <a:t>]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92D050"/>
                </a:solidFill>
              </a:rPr>
              <a:t># ajouter au milieu d’une liste</a:t>
            </a:r>
          </a:p>
          <a:p>
            <a:pPr marL="114300" indent="0">
              <a:buNone/>
            </a:pPr>
            <a:r>
              <a:rPr lang="fr-FR" dirty="0" err="1"/>
              <a:t>lstEleves.insert</a:t>
            </a:r>
            <a:r>
              <a:rPr lang="fr-FR" dirty="0"/>
              <a:t>(2, ‘eleve2bis’)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[‘eleve1’, ’eleve2’, </a:t>
            </a:r>
            <a:r>
              <a:rPr lang="fr-FR" b="1" dirty="0">
                <a:solidFill>
                  <a:srgbClr val="00B0F0"/>
                </a:solidFill>
              </a:rPr>
              <a:t>’eleve2bis</a:t>
            </a:r>
            <a:r>
              <a:rPr lang="fr-FR" dirty="0">
                <a:solidFill>
                  <a:srgbClr val="00B0F0"/>
                </a:solidFill>
              </a:rPr>
              <a:t>’, ‘eleve3’ ,‘eleve4’, ’eleve5’, ‘eleve6’]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i="1" dirty="0"/>
          </a:p>
          <a:p>
            <a:pPr marL="114300" indent="0"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64079-6A08-1B77-7AE1-B04D97165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0E2CA27-EBA1-86E3-6D55-2C7BAE284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99150"/>
              </p:ext>
            </p:extLst>
          </p:nvPr>
        </p:nvGraphicFramePr>
        <p:xfrm>
          <a:off x="7114534" y="738019"/>
          <a:ext cx="1717766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5394">
                  <a:extLst>
                    <a:ext uri="{9D8B030D-6E8A-4147-A177-3AD203B41FA5}">
                      <a16:colId xmlns:a16="http://schemas.microsoft.com/office/drawing/2014/main" val="20041759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339290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0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7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Eleve2bis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9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3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1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6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7598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2351F39-2AE4-1F2D-D493-484B31A7B007}"/>
              </a:ext>
            </a:extLst>
          </p:cNvPr>
          <p:cNvSpPr txBox="1"/>
          <p:nvPr/>
        </p:nvSpPr>
        <p:spPr>
          <a:xfrm>
            <a:off x="7405182" y="388217"/>
            <a:ext cx="113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LstEleves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6AF5C-F9F8-45B2-7121-DC55E4E2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Lecture dans une liste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7DC66-D1FC-F9DA-1F38-D31DE76DD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[0])	 # c’est bien une chaine de caractères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eleve1 </a:t>
            </a:r>
            <a:r>
              <a:rPr lang="fr-FR" dirty="0"/>
              <a:t> 		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[0:0])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[‘eleve1’]	</a:t>
            </a:r>
            <a:r>
              <a:rPr lang="fr-FR" dirty="0"/>
              <a:t>	# ici on renvoie un tableau contenant la chaine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[0:2])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[‘eleve1’, ’eleve2’,’eleve2bis’]</a:t>
            </a:r>
          </a:p>
          <a:p>
            <a:pPr marL="114300" indent="0">
              <a:buNone/>
            </a:pPr>
            <a:r>
              <a:rPr lang="fr-FR" dirty="0"/>
              <a:t>	</a:t>
            </a:r>
          </a:p>
          <a:p>
            <a:r>
              <a:rPr lang="fr-FR" dirty="0"/>
              <a:t>Pour obtenir le dernier de la liste 	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[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lstEleves</a:t>
            </a:r>
            <a:r>
              <a:rPr lang="fr-FR" dirty="0"/>
              <a:t>) - 1])</a:t>
            </a:r>
          </a:p>
          <a:p>
            <a:r>
              <a:rPr lang="fr-FR" dirty="0"/>
              <a:t>Pour inverser l’ordre d’une liste 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lstEleves.reverse</a:t>
            </a:r>
            <a:r>
              <a:rPr lang="fr-FR" dirty="0"/>
              <a:t>())</a:t>
            </a:r>
          </a:p>
          <a:p>
            <a:r>
              <a:rPr lang="fr-FR" dirty="0"/>
              <a:t>Tester l’existence d’un élément dans une liste (plus bas)</a:t>
            </a:r>
          </a:p>
          <a:p>
            <a:pPr marL="596900" lvl="1" indent="0">
              <a:buNone/>
            </a:pPr>
            <a:r>
              <a:rPr lang="fr-FR" dirty="0"/>
              <a:t>If ‘</a:t>
            </a:r>
            <a:r>
              <a:rPr lang="fr-FR" dirty="0" err="1"/>
              <a:t>eleve</a:t>
            </a:r>
            <a:r>
              <a:rPr lang="fr-FR" dirty="0"/>
              <a:t>’ in </a:t>
            </a:r>
            <a:r>
              <a:rPr lang="fr-FR" dirty="0" err="1"/>
              <a:t>lstEleves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98018D-5225-B479-DF00-F55B20C9E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3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F588-60A0-C198-F88B-50411102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Modifier un élément d’une liste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324F5-085A-01BA-72AF-D526CFC3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FR" dirty="0"/>
              <a:t>Remplacer un élément de la liste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lstEleves</a:t>
            </a:r>
            <a:r>
              <a:rPr lang="fr-FR" dirty="0"/>
              <a:t>[0]</a:t>
            </a:r>
            <a:r>
              <a:rPr lang="fr-FR" b="1" i="1" dirty="0"/>
              <a:t> </a:t>
            </a:r>
            <a:r>
              <a:rPr lang="fr-FR" i="1" dirty="0"/>
              <a:t>= </a:t>
            </a:r>
            <a:r>
              <a:rPr lang="fr-FR" dirty="0"/>
              <a:t>‘</a:t>
            </a:r>
            <a:r>
              <a:rPr lang="fr-FR" dirty="0" err="1"/>
              <a:t>mounia</a:t>
            </a:r>
            <a:r>
              <a:rPr lang="fr-FR" dirty="0"/>
              <a:t>’</a:t>
            </a:r>
          </a:p>
          <a:p>
            <a:pPr marL="114300" indent="0">
              <a:buNone/>
            </a:pPr>
            <a:r>
              <a:rPr lang="fr-FR" dirty="0"/>
              <a:t>	</a:t>
            </a:r>
          </a:p>
          <a:p>
            <a:pPr marL="114300" indent="0">
              <a:buNone/>
            </a:pPr>
            <a:r>
              <a:rPr lang="fr-FR" dirty="0"/>
              <a:t>Ajouter un élément dans une liste à une position particulière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lstEleves.insert</a:t>
            </a:r>
            <a:r>
              <a:rPr lang="fr-FR" dirty="0"/>
              <a:t>(2, ‘eleve2bis’)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lstEleves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/>
              <a:t>		[‘</a:t>
            </a:r>
            <a:r>
              <a:rPr lang="fr-FR" dirty="0" err="1"/>
              <a:t>mounia</a:t>
            </a:r>
            <a:r>
              <a:rPr lang="fr-FR" dirty="0"/>
              <a:t>’, ’eleve2’,  ’eleve2bis’, ‘eleve3’]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Tier une liste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liste_triee</a:t>
            </a:r>
            <a:r>
              <a:rPr lang="fr-FR" dirty="0"/>
              <a:t> = </a:t>
            </a:r>
            <a:r>
              <a:rPr lang="fr-FR" dirty="0" err="1"/>
              <a:t>sorted</a:t>
            </a:r>
            <a:r>
              <a:rPr lang="fr-FR" dirty="0"/>
              <a:t>(</a:t>
            </a:r>
            <a:r>
              <a:rPr lang="fr-FR" dirty="0" err="1"/>
              <a:t>lstEleves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lstEleves.sort</a:t>
            </a:r>
            <a:r>
              <a:rPr lang="fr-FR" dirty="0"/>
              <a:t>()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C8DDC-C60C-1BBA-C2BC-98EB2E9BA1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1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15E3E-31BB-593B-D5BE-092155A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Supprimer un </a:t>
            </a:r>
            <a:r>
              <a:rPr lang="fr-FR" dirty="0" err="1"/>
              <a:t>élement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B5003-2BDA-6C08-713B-FF8238B38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si on connait sa position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lstEleves</a:t>
            </a:r>
            <a:r>
              <a:rPr lang="fr-FR" dirty="0"/>
              <a:t>[3]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lstEleves.pop</a:t>
            </a:r>
            <a:r>
              <a:rPr lang="fr-FR" dirty="0"/>
              <a:t>(3) </a:t>
            </a:r>
            <a:r>
              <a:rPr lang="fr-FR" dirty="0">
                <a:solidFill>
                  <a:srgbClr val="00B050"/>
                </a:solidFill>
              </a:rPr>
              <a:t># moins simple à retenir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si on connait sa valeur</a:t>
            </a:r>
          </a:p>
          <a:p>
            <a:pPr marL="114300" indent="0">
              <a:buNone/>
            </a:pPr>
            <a:r>
              <a:rPr lang="fr-FR" dirty="0" err="1"/>
              <a:t>lstEleves.remove</a:t>
            </a:r>
            <a:r>
              <a:rPr lang="fr-FR" dirty="0"/>
              <a:t>(‘eleve3’)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purger toute la liste </a:t>
            </a:r>
          </a:p>
          <a:p>
            <a:pPr marL="114300" indent="0">
              <a:buNone/>
            </a:pPr>
            <a:r>
              <a:rPr lang="fr-FR" dirty="0" err="1"/>
              <a:t>lstEleves.clear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0D1C44-EFA4-7E8E-5F97-6A5B7CD137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89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5677D-3B20-9041-8126-BDF51B19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tuples (on en parle et on oublie)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FC57CA-FAC3-5A8B-3C06-D829AAB57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tuples sont comme les listes mais ils ne sont pas modifiables</a:t>
            </a:r>
          </a:p>
          <a:p>
            <a:pPr lvl="1"/>
            <a:r>
              <a:rPr lang="fr-FR" dirty="0" err="1"/>
              <a:t>monTuple</a:t>
            </a:r>
            <a:r>
              <a:rPr lang="fr-FR" dirty="0"/>
              <a:t> = (1, 2, ‘coucou’, 4, 5, [3,4],7,8)</a:t>
            </a:r>
          </a:p>
          <a:p>
            <a:r>
              <a:rPr lang="fr-FR" dirty="0"/>
              <a:t>Il est juste possible de lire et d’ajouter (par concaténation) des tuples</a:t>
            </a:r>
          </a:p>
          <a:p>
            <a:r>
              <a:rPr lang="fr-FR" dirty="0"/>
              <a:t>Il est possible de modifier une liste dans un tuple</a:t>
            </a:r>
          </a:p>
          <a:p>
            <a:pPr lvl="1"/>
            <a:r>
              <a:rPr lang="fr-FR" dirty="0" err="1"/>
              <a:t>monTuple</a:t>
            </a:r>
            <a:r>
              <a:rPr lang="fr-FR" dirty="0"/>
              <a:t>[5][0]=5 	 (1, 2, ‘coucou’, 4, 5, [5,4], 7, 8)</a:t>
            </a:r>
          </a:p>
          <a:p>
            <a:pPr lvl="1"/>
            <a:endParaRPr lang="fr-FR" dirty="0"/>
          </a:p>
          <a:p>
            <a:r>
              <a:rPr lang="fr-FR" dirty="0"/>
              <a:t>Il est possible de convertir un tuple en liste</a:t>
            </a:r>
          </a:p>
          <a:p>
            <a:pPr lvl="1"/>
            <a:r>
              <a:rPr lang="fr-FR" dirty="0" err="1"/>
              <a:t>maListe</a:t>
            </a:r>
            <a:r>
              <a:rPr lang="fr-FR" dirty="0"/>
              <a:t> =  </a:t>
            </a:r>
            <a:r>
              <a:rPr lang="fr-FR" dirty="0" err="1"/>
              <a:t>list</a:t>
            </a:r>
            <a:r>
              <a:rPr lang="fr-FR" dirty="0"/>
              <a:t>(</a:t>
            </a:r>
            <a:r>
              <a:rPr lang="fr-FR" dirty="0" err="1"/>
              <a:t>montuple</a:t>
            </a:r>
            <a:r>
              <a:rPr lang="fr-FR" dirty="0"/>
              <a:t>)</a:t>
            </a:r>
          </a:p>
          <a:p>
            <a:r>
              <a:rPr lang="fr-FR" dirty="0"/>
              <a:t>En modifier le contenu</a:t>
            </a:r>
          </a:p>
          <a:p>
            <a:pPr lvl="1"/>
            <a:r>
              <a:rPr lang="fr-FR" dirty="0" err="1"/>
              <a:t>maListe</a:t>
            </a:r>
            <a:r>
              <a:rPr lang="fr-FR" dirty="0"/>
              <a:t>[2] = « bonjour »</a:t>
            </a:r>
          </a:p>
          <a:p>
            <a:r>
              <a:rPr lang="fr-FR" dirty="0"/>
              <a:t>Et de le convertir à nouveau en liste…</a:t>
            </a:r>
          </a:p>
          <a:p>
            <a:pPr lvl="1"/>
            <a:r>
              <a:rPr lang="fr-FR" dirty="0" err="1"/>
              <a:t>montuple</a:t>
            </a:r>
            <a:r>
              <a:rPr lang="fr-FR" dirty="0"/>
              <a:t> = tuple(</a:t>
            </a:r>
            <a:r>
              <a:rPr lang="fr-FR" dirty="0" err="1"/>
              <a:t>maliste</a:t>
            </a:r>
            <a:r>
              <a:rPr lang="fr-FR" dirty="0"/>
              <a:t>)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DCD03-52F2-06D8-19F3-4760F59ED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5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44684-9C06-055B-AF29-45B3AA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chaines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75DA7-9CCB-57B2-E9CA-7CF5A8DEB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Une chaine de caractères est une liste de caractères</a:t>
            </a:r>
          </a:p>
          <a:p>
            <a:r>
              <a:rPr lang="fr-FR" dirty="0"/>
              <a:t>On la manipule donc une comme liste (voir plus bas)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découpage d’une chaine de caractère en liste</a:t>
            </a:r>
          </a:p>
          <a:p>
            <a:pPr marL="114300" indent="0">
              <a:buNone/>
            </a:pPr>
            <a:r>
              <a:rPr lang="fr-FR" dirty="0" err="1"/>
              <a:t>maChaine</a:t>
            </a:r>
            <a:r>
              <a:rPr lang="fr-FR" dirty="0"/>
              <a:t> = ‘une </a:t>
            </a: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/>
              <a:t>iste de mots’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[4])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l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maChaine.split</a:t>
            </a:r>
            <a:r>
              <a:rPr lang="fr-FR" dirty="0"/>
              <a:t>(‘ ‘))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[‘une’, ‘liste’, ‘de’, ‘mots’]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concaténation d’une liste en chaine de caractère</a:t>
            </a:r>
          </a:p>
          <a:p>
            <a:pPr marL="114300" indent="0">
              <a:buNone/>
            </a:pPr>
            <a:r>
              <a:rPr lang="fr-FR" dirty="0" err="1"/>
              <a:t>maListe</a:t>
            </a:r>
            <a:r>
              <a:rPr lang="fr-FR" dirty="0"/>
              <a:t> =[‘une’, ‘autre’, ‘liste’, ‘de’, ‘mots’]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maListe</a:t>
            </a:r>
            <a:r>
              <a:rPr lang="fr-FR" dirty="0"/>
              <a:t> 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[‘une’, ‘autre’, ‘liste’, ‘de’, ‘mots’]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maListe</a:t>
            </a:r>
            <a:r>
              <a:rPr lang="fr-FR" dirty="0"/>
              <a:t>[3])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de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maListe</a:t>
            </a:r>
            <a:r>
              <a:rPr lang="fr-FR" dirty="0"/>
              <a:t>[2][3])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t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>
                <a:solidFill>
                  <a:schemeClr val="bg2"/>
                </a:solidFill>
              </a:rPr>
              <a:t>(‘-'.</a:t>
            </a:r>
            <a:r>
              <a:rPr lang="fr-FR" dirty="0" err="1">
                <a:solidFill>
                  <a:schemeClr val="bg2"/>
                </a:solidFill>
              </a:rPr>
              <a:t>join</a:t>
            </a:r>
            <a:r>
              <a:rPr lang="fr-FR" dirty="0">
                <a:solidFill>
                  <a:schemeClr val="bg2"/>
                </a:solidFill>
              </a:rPr>
              <a:t>(</a:t>
            </a:r>
            <a:r>
              <a:rPr lang="fr-FR" dirty="0" err="1"/>
              <a:t>maListe</a:t>
            </a:r>
            <a:r>
              <a:rPr lang="fr-FR" dirty="0">
                <a:solidFill>
                  <a:schemeClr val="bg2"/>
                </a:solidFill>
              </a:rPr>
              <a:t>))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70C0"/>
                </a:solidFill>
              </a:rPr>
              <a:t>‘une-autre-liste-de-mots’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534D71-06BD-6E8B-E008-C8E645C82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 de cours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Les bases de python</a:t>
            </a:r>
          </a:p>
          <a:p>
            <a:r>
              <a:rPr lang="fr-FR" dirty="0">
                <a:solidFill>
                  <a:schemeClr val="accent4"/>
                </a:solidFill>
              </a:rPr>
              <a:t>Dossiers, Fichiers et Librairies avec python</a:t>
            </a:r>
          </a:p>
          <a:p>
            <a:r>
              <a:rPr lang="fr-FR" dirty="0">
                <a:solidFill>
                  <a:schemeClr val="accent4"/>
                </a:solidFill>
              </a:rPr>
              <a:t>Bases de données SQL</a:t>
            </a:r>
          </a:p>
          <a:p>
            <a:r>
              <a:rPr lang="fr-FR" dirty="0">
                <a:solidFill>
                  <a:schemeClr val="accent5"/>
                </a:solidFill>
              </a:rPr>
              <a:t>Python pour l’administration</a:t>
            </a:r>
          </a:p>
          <a:p>
            <a:r>
              <a:rPr lang="fr-FR" dirty="0">
                <a:solidFill>
                  <a:schemeClr val="accent5"/>
                </a:solidFill>
              </a:rPr>
              <a:t>Outils et Métiers de Développement</a:t>
            </a:r>
          </a:p>
          <a:p>
            <a:pPr lvl="1"/>
            <a:endParaRPr lang="fr-FR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9B747-05DC-94C4-F6E9-C3A6DA4F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chaines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38DAB6-EA68-C965-7F8E-55A2000C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‘ bonjour je m\’appelle‘</a:t>
            </a:r>
          </a:p>
          <a:p>
            <a:r>
              <a:rPr lang="fr-FR" dirty="0"/>
              <a:t>" bonjour je m’appelle"</a:t>
            </a:r>
          </a:p>
          <a:p>
            <a:r>
              <a:rPr lang="fr-FR" dirty="0"/>
              <a:t>‘ceci est une "expression"  ‘</a:t>
            </a:r>
          </a:p>
          <a:p>
            <a:r>
              <a:rPr lang="fr-FR" dirty="0"/>
              <a:t>" ceci est une \"expression \«  "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B8211-0BAE-9D02-684D-336C900D5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13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A67A8-0321-DE6A-1D90-77F87049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Manipuler une liste/chaine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589B58-3432-676A-D1C7-17CD35F55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Se déplacer</a:t>
            </a:r>
          </a:p>
          <a:p>
            <a:pPr lvl="1"/>
            <a:r>
              <a:rPr lang="fr-FR" dirty="0"/>
              <a:t>Utilisation des crochets et des : pour définir la zone que l’on souhaite récupérer</a:t>
            </a:r>
          </a:p>
          <a:p>
            <a:pPr lvl="1"/>
            <a:r>
              <a:rPr lang="fr-FR" dirty="0" err="1"/>
              <a:t>maChaine</a:t>
            </a:r>
            <a:r>
              <a:rPr lang="fr-FR" dirty="0"/>
              <a:t> = ‘azertyuiop’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[:3]) 		</a:t>
            </a:r>
            <a:r>
              <a:rPr lang="fr-FR" dirty="0">
                <a:solidFill>
                  <a:srgbClr val="0070C0"/>
                </a:solidFill>
              </a:rPr>
              <a:t>aze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[3:])		</a:t>
            </a:r>
            <a:r>
              <a:rPr lang="fr-FR" dirty="0" err="1">
                <a:solidFill>
                  <a:srgbClr val="0070C0"/>
                </a:solidFill>
              </a:rPr>
              <a:t>rtyuiop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[:])		</a:t>
            </a:r>
            <a:r>
              <a:rPr lang="fr-FR" dirty="0">
                <a:solidFill>
                  <a:srgbClr val="0070C0"/>
                </a:solidFill>
              </a:rPr>
              <a:t>azertyuiop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[:-1])		</a:t>
            </a:r>
            <a:r>
              <a:rPr lang="fr-FR" dirty="0" err="1">
                <a:solidFill>
                  <a:srgbClr val="0070C0"/>
                </a:solidFill>
              </a:rPr>
              <a:t>azertyuio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[-2:])		</a:t>
            </a:r>
            <a:r>
              <a:rPr lang="fr-FR" dirty="0">
                <a:solidFill>
                  <a:srgbClr val="0070C0"/>
                </a:solidFill>
              </a:rPr>
              <a:t>op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maChaine</a:t>
            </a:r>
            <a:r>
              <a:rPr lang="fr-FR" dirty="0"/>
              <a:t>[-3:-2])		</a:t>
            </a:r>
            <a:r>
              <a:rPr lang="fr-FR" dirty="0">
                <a:solidFill>
                  <a:srgbClr val="0070C0"/>
                </a:solidFill>
              </a:rPr>
              <a:t>i</a:t>
            </a:r>
          </a:p>
          <a:p>
            <a:pPr lvl="1"/>
            <a:endParaRPr lang="fr-FR" dirty="0"/>
          </a:p>
          <a:p>
            <a:r>
              <a:rPr lang="fr-FR" dirty="0"/>
              <a:t>Ajouter des valeurs d’un tableau dans une chaine de caractères</a:t>
            </a:r>
          </a:p>
          <a:p>
            <a:pPr lvl="1"/>
            <a:r>
              <a:rPr lang="fr-FR" dirty="0"/>
              <a:t>L’utilisation des accolades {} pour représenter dans le </a:t>
            </a:r>
            <a:r>
              <a:rPr lang="fr-FR" dirty="0" err="1"/>
              <a:t>print</a:t>
            </a:r>
            <a:r>
              <a:rPr lang="fr-FR" dirty="0"/>
              <a:t> là où l’on souhaite ajouter la valeur</a:t>
            </a:r>
          </a:p>
          <a:p>
            <a:pPr marL="596900" lvl="1" indent="0">
              <a:buNone/>
            </a:pPr>
            <a:r>
              <a:rPr lang="fr-FR" dirty="0" err="1"/>
              <a:t>monTableau</a:t>
            </a:r>
            <a:r>
              <a:rPr lang="fr-FR" dirty="0"/>
              <a:t> = [‘Charlène’, 55, ‘blonde’]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(« bonjour, je m’appelle {}, j’ai {} ans, et je suis {} ».format(</a:t>
            </a:r>
            <a:r>
              <a:rPr lang="fr-FR" dirty="0" err="1"/>
              <a:t>monTableau</a:t>
            </a:r>
            <a:r>
              <a:rPr lang="fr-FR" dirty="0"/>
              <a:t> ))</a:t>
            </a:r>
          </a:p>
          <a:p>
            <a:pPr marL="5969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	bonjour, je m’appelle Charlène, j’ai 55 ans, et je suis blonde</a:t>
            </a:r>
          </a:p>
          <a:p>
            <a:pPr marL="5969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B8325D-51F0-4916-1A60-682D49E519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7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1F91-069E-7DAB-0AEF-CD4694E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variables de type Date, heure et durée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2FC9A-F691-6D96-B556-AC4A2E6E3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Utilisation de modules à importer </a:t>
            </a:r>
            <a:r>
              <a:rPr lang="fr-FR" b="1" dirty="0" err="1"/>
              <a:t>datetime</a:t>
            </a:r>
            <a:r>
              <a:rPr lang="fr-FR" b="1" dirty="0"/>
              <a:t>, time</a:t>
            </a:r>
            <a:r>
              <a:rPr lang="fr-FR" dirty="0"/>
              <a:t> et </a:t>
            </a:r>
            <a:r>
              <a:rPr lang="fr-FR" b="1" dirty="0" err="1"/>
              <a:t>timedelta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b="1" dirty="0"/>
              <a:t> </a:t>
            </a:r>
            <a:r>
              <a:rPr lang="fr-FR" dirty="0"/>
              <a:t>import</a:t>
            </a:r>
            <a:r>
              <a:rPr lang="fr-FR" b="1" dirty="0"/>
              <a:t> </a:t>
            </a:r>
            <a:r>
              <a:rPr lang="fr-FR" dirty="0" err="1"/>
              <a:t>datetime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est différent de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import </a:t>
            </a:r>
            <a:r>
              <a:rPr lang="fr-FR" dirty="0" err="1"/>
              <a:t>datetime</a:t>
            </a:r>
            <a:endParaRPr lang="fr-FR" b="1" dirty="0"/>
          </a:p>
          <a:p>
            <a:r>
              <a:rPr lang="fr-FR" dirty="0"/>
              <a:t>Construction d’une date simple   </a:t>
            </a:r>
          </a:p>
          <a:p>
            <a:pPr marL="596900" lvl="1" indent="0">
              <a:buNone/>
            </a:pPr>
            <a:r>
              <a:rPr lang="fr-FR" dirty="0">
                <a:solidFill>
                  <a:srgbClr val="00B050"/>
                </a:solidFill>
              </a:rPr>
              <a:t># version import </a:t>
            </a:r>
            <a:r>
              <a:rPr lang="fr-FR" dirty="0" err="1">
                <a:solidFill>
                  <a:srgbClr val="00B050"/>
                </a:solidFill>
              </a:rPr>
              <a:t>datetime</a:t>
            </a:r>
            <a:r>
              <a:rPr lang="fr-FR" dirty="0"/>
              <a:t>			</a:t>
            </a:r>
            <a:r>
              <a:rPr lang="fr-FR" dirty="0">
                <a:solidFill>
                  <a:srgbClr val="00B050"/>
                </a:solidFill>
              </a:rPr>
              <a:t> # version </a:t>
            </a:r>
            <a:r>
              <a:rPr lang="fr-FR" dirty="0" err="1">
                <a:solidFill>
                  <a:srgbClr val="00B050"/>
                </a:solidFill>
              </a:rPr>
              <a:t>from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datetime</a:t>
            </a:r>
            <a:r>
              <a:rPr lang="fr-FR" dirty="0">
                <a:solidFill>
                  <a:srgbClr val="00B050"/>
                </a:solidFill>
              </a:rPr>
              <a:t> import date</a:t>
            </a:r>
          </a:p>
          <a:p>
            <a:pPr marL="596900" lvl="1" indent="0">
              <a:buNone/>
            </a:pPr>
            <a:r>
              <a:rPr lang="fr-FR" dirty="0" err="1"/>
              <a:t>maDate</a:t>
            </a:r>
            <a:r>
              <a:rPr lang="fr-FR" dirty="0"/>
              <a:t> = </a:t>
            </a:r>
            <a:r>
              <a:rPr lang="fr-FR" dirty="0" err="1"/>
              <a:t>datetime.date</a:t>
            </a:r>
            <a:r>
              <a:rPr lang="fr-FR" dirty="0"/>
              <a:t>(1968, 5, 24) 		 </a:t>
            </a:r>
            <a:r>
              <a:rPr lang="fr-FR" dirty="0" err="1"/>
              <a:t>maDate</a:t>
            </a:r>
            <a:r>
              <a:rPr lang="fr-FR" dirty="0"/>
              <a:t> = date (1968, 5, 24) </a:t>
            </a:r>
          </a:p>
          <a:p>
            <a:pPr marL="596900" lvl="1" indent="0">
              <a:buNone/>
            </a:pPr>
            <a:r>
              <a:rPr lang="fr-FR" dirty="0" err="1"/>
              <a:t>dateDuJour</a:t>
            </a:r>
            <a:r>
              <a:rPr lang="fr-FR" dirty="0"/>
              <a:t> = </a:t>
            </a:r>
            <a:r>
              <a:rPr lang="fr-FR" dirty="0" err="1"/>
              <a:t>datetime.date.today</a:t>
            </a:r>
            <a:r>
              <a:rPr lang="fr-FR" dirty="0"/>
              <a:t>()		</a:t>
            </a:r>
            <a:r>
              <a:rPr lang="fr-FR" dirty="0" err="1"/>
              <a:t>dateDuJour</a:t>
            </a:r>
            <a:r>
              <a:rPr lang="fr-FR" dirty="0"/>
              <a:t> = </a:t>
            </a:r>
            <a:r>
              <a:rPr lang="fr-FR" dirty="0" err="1"/>
              <a:t>date.today</a:t>
            </a:r>
            <a:r>
              <a:rPr lang="fr-FR" dirty="0"/>
              <a:t>()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datetime.date.fromisoformat</a:t>
            </a:r>
            <a:r>
              <a:rPr lang="fr-FR" dirty="0"/>
              <a:t>("2021-10-22"))	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date.fromisoformat</a:t>
            </a:r>
            <a:r>
              <a:rPr lang="fr-FR" dirty="0"/>
              <a:t>("2021-10-22"))</a:t>
            </a:r>
          </a:p>
          <a:p>
            <a:pPr marL="596900" lvl="1" indent="0">
              <a:buNone/>
            </a:pPr>
            <a:endParaRPr lang="fr-FR" dirty="0"/>
          </a:p>
          <a:p>
            <a:r>
              <a:rPr lang="fr-FR" dirty="0"/>
              <a:t>Affichage des dates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maDate.year</a:t>
            </a:r>
            <a:r>
              <a:rPr lang="fr-FR" dirty="0"/>
              <a:t>, </a:t>
            </a:r>
            <a:r>
              <a:rPr lang="fr-FR" dirty="0" err="1"/>
              <a:t>maDate.month</a:t>
            </a:r>
            <a:r>
              <a:rPr lang="fr-FR" dirty="0"/>
              <a:t>, </a:t>
            </a:r>
            <a:r>
              <a:rPr lang="fr-FR" dirty="0" err="1"/>
              <a:t>maDate.day</a:t>
            </a:r>
            <a:r>
              <a:rPr lang="fr-FR" dirty="0"/>
              <a:t>)	1968 05 24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maDate.replace</a:t>
            </a:r>
            <a:r>
              <a:rPr lang="fr-FR" dirty="0"/>
              <a:t>(</a:t>
            </a:r>
            <a:r>
              <a:rPr lang="fr-FR" dirty="0" err="1"/>
              <a:t>month</a:t>
            </a:r>
            <a:r>
              <a:rPr lang="fr-FR" dirty="0"/>
              <a:t>=07))		1968-07-24 	</a:t>
            </a:r>
            <a:r>
              <a:rPr lang="fr-FR" dirty="0">
                <a:solidFill>
                  <a:srgbClr val="00B050"/>
                </a:solidFill>
              </a:rPr>
              <a:t># on affiche la date modifiée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maDate.isoformat</a:t>
            </a:r>
            <a:r>
              <a:rPr lang="fr-FR" dirty="0"/>
              <a:t>())			1968-05-24 	</a:t>
            </a:r>
            <a:r>
              <a:rPr lang="fr-FR" sz="1200" dirty="0">
                <a:solidFill>
                  <a:srgbClr val="00B050"/>
                </a:solidFill>
              </a:rPr>
              <a:t># mais on ne modifie pas la date initiale</a:t>
            </a:r>
          </a:p>
          <a:p>
            <a:pPr marL="596900" lvl="1" indent="0">
              <a:buNone/>
            </a:pPr>
            <a:r>
              <a:rPr lang="fr-FR" dirty="0" err="1"/>
              <a:t>maDate</a:t>
            </a:r>
            <a:r>
              <a:rPr lang="fr-FR" dirty="0"/>
              <a:t>.</a:t>
            </a:r>
            <a:r>
              <a:rPr lang="en-US" dirty="0" err="1"/>
              <a:t>strftime</a:t>
            </a:r>
            <a:r>
              <a:rPr lang="en-US" dirty="0"/>
              <a:t>('%Y-%m-%d %H:%M:%S')</a:t>
            </a:r>
            <a:endParaRPr lang="fr-FR" dirty="0"/>
          </a:p>
          <a:p>
            <a:pPr marL="596900" lvl="1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7E713A-73C8-E03E-0921-1EAD25C6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6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9D1FA-206B-ED16-6561-B8E4AF7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Autres fonctionnalités sur les dates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3D0E4-052C-F7C8-B790-27AE2478A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 err="1"/>
              <a:t>maDate</a:t>
            </a:r>
            <a:r>
              <a:rPr lang="fr-FR" dirty="0"/>
              <a:t> = </a:t>
            </a:r>
            <a:r>
              <a:rPr lang="fr-FR" dirty="0" err="1"/>
              <a:t>datetime.date</a:t>
            </a:r>
            <a:r>
              <a:rPr lang="fr-FR" dirty="0"/>
              <a:t>(1968, 5, 24) 		</a:t>
            </a:r>
          </a:p>
          <a:p>
            <a:pPr marL="139700" indent="0">
              <a:buNone/>
            </a:pPr>
            <a:r>
              <a:rPr lang="fr-FR" dirty="0" err="1"/>
              <a:t>dateDuJour</a:t>
            </a:r>
            <a:r>
              <a:rPr lang="fr-FR" dirty="0"/>
              <a:t> = </a:t>
            </a:r>
            <a:r>
              <a:rPr lang="fr-FR" dirty="0" err="1"/>
              <a:t>datetime.date.today</a:t>
            </a:r>
            <a:r>
              <a:rPr lang="fr-FR" dirty="0"/>
              <a:t>()</a:t>
            </a:r>
          </a:p>
          <a:p>
            <a:pPr marL="139700" indent="0">
              <a:buNone/>
            </a:pPr>
            <a:r>
              <a:rPr lang="en-US" dirty="0"/>
              <a:t>dans_15_jours_moins_2_heures = </a:t>
            </a:r>
            <a:r>
              <a:rPr lang="fr-FR" dirty="0" err="1"/>
              <a:t>dateDuJour</a:t>
            </a:r>
            <a:r>
              <a:rPr lang="en-US" dirty="0"/>
              <a:t> + </a:t>
            </a:r>
            <a:r>
              <a:rPr lang="en-US" dirty="0" err="1"/>
              <a:t>timedelta</a:t>
            </a:r>
            <a:r>
              <a:rPr lang="en-US" dirty="0"/>
              <a:t>(days=15, hours=-5)</a:t>
            </a:r>
          </a:p>
          <a:p>
            <a:pPr marL="139700" indent="0">
              <a:buNone/>
            </a:pPr>
            <a:r>
              <a:rPr lang="en-US" dirty="0" err="1"/>
              <a:t>age_en_jours</a:t>
            </a:r>
            <a:r>
              <a:rPr lang="en-US" dirty="0"/>
              <a:t> = </a:t>
            </a:r>
            <a:r>
              <a:rPr lang="fr-FR" dirty="0" err="1"/>
              <a:t>dateDuJour</a:t>
            </a:r>
            <a:r>
              <a:rPr lang="fr-FR" dirty="0"/>
              <a:t> - </a:t>
            </a:r>
            <a:r>
              <a:rPr lang="fr-FR" dirty="0" err="1"/>
              <a:t>maDate</a:t>
            </a:r>
            <a:r>
              <a:rPr lang="fr-FR" dirty="0"/>
              <a:t> </a:t>
            </a:r>
          </a:p>
          <a:p>
            <a:pPr marL="139700" indent="0">
              <a:buNone/>
            </a:pPr>
            <a:r>
              <a:rPr lang="fr-FR" dirty="0" err="1"/>
              <a:t>age_en_annee</a:t>
            </a:r>
            <a:r>
              <a:rPr lang="fr-FR" dirty="0"/>
              <a:t> = </a:t>
            </a:r>
            <a:r>
              <a:rPr lang="fr-FR" dirty="0" err="1"/>
              <a:t>dateDuJour.year</a:t>
            </a:r>
            <a:r>
              <a:rPr lang="fr-FR" dirty="0"/>
              <a:t> – </a:t>
            </a:r>
            <a:r>
              <a:rPr lang="fr-FR" dirty="0" err="1"/>
              <a:t>maDate.year</a:t>
            </a:r>
            <a:endParaRPr lang="fr-FR" dirty="0"/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 err="1"/>
              <a:t>maDate.weekday</a:t>
            </a:r>
            <a:r>
              <a:rPr lang="fr-FR" dirty="0"/>
              <a:t>() 	# détermine le jour de l’année (0:lundi, 1:mardi, …)</a:t>
            </a:r>
          </a:p>
          <a:p>
            <a:pPr marL="13970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26378-03D0-78E0-A7F1-7AF2222EE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1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D3CFA-805E-216D-B55F-1963A11D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Bonne pratique de codage (PEP8)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5132A-0BC2-F676-5DE8-294B5E99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75368"/>
          </a:xfrm>
        </p:spPr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PEP 8 (Python Extension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Proposal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lvl="1"/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Règles qui permettent d’homogénéiser le code et appliquer de bonnes pratiques</a:t>
            </a:r>
          </a:p>
          <a:p>
            <a:pPr lvl="1"/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Dans le cas d’une équipe de développement, se renseigner sur les règles « tacites » de codage</a:t>
            </a:r>
          </a:p>
          <a:p>
            <a:pPr lvl="1"/>
            <a:endParaRPr lang="fr-FR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Encodage : Utiliser l’UTF-8</a:t>
            </a:r>
          </a:p>
          <a:p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Indentation : 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Utiliser </a:t>
            </a:r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4 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espaces  pour les indentations au lieu des tabulations</a:t>
            </a:r>
          </a:p>
          <a:p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Code </a:t>
            </a:r>
            <a:r>
              <a:rPr lang="fr-FR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Layout</a:t>
            </a:r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 : 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Nombre de carac</a:t>
            </a:r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t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ères par ligne (79)</a:t>
            </a:r>
          </a:p>
          <a:p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</a:rPr>
              <a:t>Import : Les imports doivent être au début du script</a:t>
            </a:r>
            <a:endParaRPr lang="fr-FR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fr-FR" dirty="0">
                <a:solidFill>
                  <a:schemeClr val="bg2"/>
                </a:solidFill>
              </a:rPr>
              <a:t>Espaces : préciser de la concision</a:t>
            </a:r>
          </a:p>
          <a:p>
            <a:r>
              <a:rPr lang="fr-FR" dirty="0">
                <a:solidFill>
                  <a:schemeClr val="bg2"/>
                </a:solidFill>
              </a:rPr>
              <a:t>Commenter en Anglais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381C8-E162-40C9-95EF-C1D6949E20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D84376C-36DE-AB58-B1FF-2DB44EF3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26" y="3352964"/>
            <a:ext cx="2272937" cy="74054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= 'Batman'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# oui c'est propre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=‘Bruce'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F2F2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#non c'est moche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batmobile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'] = 'black'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 # non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batmobile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'] = 'black'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# oui</a:t>
            </a: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C8D08D0-F92F-1957-D0D3-39699A50F4E2}"/>
              </a:ext>
            </a:extLst>
          </p:cNvPr>
          <p:cNvSpPr/>
          <p:nvPr/>
        </p:nvSpPr>
        <p:spPr>
          <a:xfrm>
            <a:off x="4395651" y="3631474"/>
            <a:ext cx="1378132" cy="20247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017F2-C6D9-739B-D021-2A140815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Structures de contrôle (algorithmie)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8729A3-C7A7-4507-FCFD-9113142D2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Permet de construire un programme et résoudre des problèmes</a:t>
            </a:r>
          </a:p>
          <a:p>
            <a:pPr lvl="1"/>
            <a:r>
              <a:rPr lang="fr-FR" dirty="0"/>
              <a:t>Les </a:t>
            </a:r>
            <a:r>
              <a:rPr lang="fr-FR" b="1" dirty="0"/>
              <a:t>conditions</a:t>
            </a:r>
            <a:r>
              <a:rPr lang="fr-FR" dirty="0"/>
              <a:t> : permettent de diriger l’exécution </a:t>
            </a:r>
            <a:br>
              <a:rPr lang="fr-FR" dirty="0"/>
            </a:br>
            <a:r>
              <a:rPr lang="fr-FR" dirty="0"/>
              <a:t>du programme selon certaines conditions</a:t>
            </a:r>
          </a:p>
          <a:p>
            <a:pPr lvl="1"/>
            <a:r>
              <a:rPr lang="fr-FR" dirty="0"/>
              <a:t>Les </a:t>
            </a:r>
            <a:r>
              <a:rPr lang="fr-FR" b="1" dirty="0"/>
              <a:t>boucles</a:t>
            </a:r>
            <a:r>
              <a:rPr lang="fr-FR" dirty="0"/>
              <a:t> : permettent de répéter un ensemble</a:t>
            </a:r>
            <a:br>
              <a:rPr lang="fr-FR" dirty="0"/>
            </a:br>
            <a:r>
              <a:rPr lang="fr-FR" dirty="0"/>
              <a:t>d’opération tant qu’une condition est valide</a:t>
            </a:r>
          </a:p>
          <a:p>
            <a:r>
              <a:rPr lang="fr-FR" dirty="0"/>
              <a:t>Condition, opération de comparaison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127371-784A-8070-9D0C-5189CF8124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 descr="Une image contenant poupée&#10;&#10;Description générée automatiquement">
            <a:extLst>
              <a:ext uri="{FF2B5EF4-FFF2-40B4-BE49-F238E27FC236}">
                <a16:creationId xmlns:a16="http://schemas.microsoft.com/office/drawing/2014/main" id="{DD697CDB-4584-258B-CC6F-5FE972C0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41" y="445025"/>
            <a:ext cx="1830759" cy="25183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BF5460-DCF1-7C44-FEA2-2B0373D7F02F}"/>
              </a:ext>
            </a:extLst>
          </p:cNvPr>
          <p:cNvSpPr txBox="1"/>
          <p:nvPr/>
        </p:nvSpPr>
        <p:spPr>
          <a:xfrm>
            <a:off x="7001541" y="2963414"/>
            <a:ext cx="1830759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hlinkClick r:id="rId3"/>
              </a:rPr>
              <a:t>https://fr.wikipedia.org/wiki/Ada_Lovelace</a:t>
            </a:r>
            <a:r>
              <a:rPr lang="fr-FR" sz="700" dirty="0"/>
              <a:t>	</a:t>
            </a:r>
          </a:p>
          <a:p>
            <a:pPr algn="ctr"/>
            <a:r>
              <a:rPr lang="fr-FR" sz="700" dirty="0"/>
              <a:t>Ada Lovelace 1815 – 1852</a:t>
            </a:r>
          </a:p>
          <a:p>
            <a:pPr algn="ctr"/>
            <a:r>
              <a:rPr lang="fr-FR" sz="700" dirty="0"/>
              <a:t>Créatrice du premier algorithme </a:t>
            </a:r>
          </a:p>
          <a:p>
            <a:pPr algn="ctr"/>
            <a:r>
              <a:rPr lang="fr-FR" sz="700" dirty="0"/>
              <a:t>(calcul des nombres </a:t>
            </a:r>
            <a:r>
              <a:rPr lang="fr-FR" sz="700"/>
              <a:t>de Bernoulli</a:t>
            </a:r>
            <a:r>
              <a:rPr lang="fr-FR" sz="700" dirty="0"/>
              <a:t>)	</a:t>
            </a:r>
          </a:p>
          <a:p>
            <a:pPr algn="ctr"/>
            <a:endParaRPr lang="fr-FR" sz="7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3A5CCD-E785-7DB6-015E-B4FCAD48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339" y="1572921"/>
            <a:ext cx="1441771" cy="2093213"/>
          </a:xfrm>
          <a:prstGeom prst="rect">
            <a:avLst/>
          </a:prstGeom>
        </p:spPr>
      </p:pic>
      <p:pic>
        <p:nvPicPr>
          <p:cNvPr id="11" name="Picture 30">
            <a:extLst>
              <a:ext uri="{FF2B5EF4-FFF2-40B4-BE49-F238E27FC236}">
                <a16:creationId xmlns:a16="http://schemas.microsoft.com/office/drawing/2014/main" id="{26FA446E-929A-B326-4AE3-FAE3BC25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09" y="2915459"/>
            <a:ext cx="2759854" cy="1773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E50A76-95B7-5DF7-332C-3DABAF506580}"/>
              </a:ext>
            </a:extLst>
          </p:cNvPr>
          <p:cNvSpPr txBox="1"/>
          <p:nvPr/>
        </p:nvSpPr>
        <p:spPr>
          <a:xfrm>
            <a:off x="3851485" y="2915459"/>
            <a:ext cx="1545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 =1    B =2    C =3</a:t>
            </a:r>
          </a:p>
          <a:p>
            <a:endParaRPr lang="fr-FR" sz="1200" dirty="0"/>
          </a:p>
          <a:p>
            <a:r>
              <a:rPr lang="fr-FR" sz="1200" dirty="0"/>
              <a:t>A == B	</a:t>
            </a:r>
            <a:r>
              <a:rPr lang="fr-FR" sz="1200" dirty="0">
                <a:solidFill>
                  <a:srgbClr val="FF0000"/>
                </a:solidFill>
              </a:rPr>
              <a:t>faux</a:t>
            </a:r>
          </a:p>
          <a:p>
            <a:r>
              <a:rPr lang="fr-FR" sz="1200" dirty="0"/>
              <a:t>A != B	</a:t>
            </a:r>
            <a:r>
              <a:rPr lang="fr-FR" sz="1200" dirty="0">
                <a:solidFill>
                  <a:srgbClr val="00B050"/>
                </a:solidFill>
              </a:rPr>
              <a:t>vrai</a:t>
            </a:r>
          </a:p>
          <a:p>
            <a:r>
              <a:rPr lang="fr-FR" sz="1200" dirty="0"/>
              <a:t>A &lt; B	</a:t>
            </a:r>
            <a:r>
              <a:rPr lang="fr-FR" sz="1200" dirty="0">
                <a:solidFill>
                  <a:srgbClr val="00B050"/>
                </a:solidFill>
              </a:rPr>
              <a:t>vrai</a:t>
            </a:r>
          </a:p>
          <a:p>
            <a:r>
              <a:rPr lang="fr-FR" sz="1200" dirty="0"/>
              <a:t>A &gt; B	</a:t>
            </a:r>
            <a:r>
              <a:rPr lang="fr-FR" sz="1200" dirty="0">
                <a:solidFill>
                  <a:srgbClr val="FF0000"/>
                </a:solidFill>
              </a:rPr>
              <a:t> faux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/>
              <a:t>A+B &lt;= C	</a:t>
            </a:r>
            <a:r>
              <a:rPr lang="fr-FR" sz="1200" dirty="0">
                <a:solidFill>
                  <a:srgbClr val="00B050"/>
                </a:solidFill>
              </a:rPr>
              <a:t>vrai</a:t>
            </a:r>
          </a:p>
          <a:p>
            <a:r>
              <a:rPr lang="fr-FR" sz="1200" dirty="0"/>
              <a:t>A+B &gt;= C	</a:t>
            </a:r>
            <a:r>
              <a:rPr lang="fr-FR" sz="1200" dirty="0">
                <a:solidFill>
                  <a:srgbClr val="00B050"/>
                </a:solidFill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5877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58E1-F441-955D-E6E7-AE392C64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 aux fonctions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D42559-8DA8-CE1A-BB0B-09B595A82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Organiser son code : le réécrire proprement</a:t>
            </a:r>
          </a:p>
          <a:p>
            <a:r>
              <a:rPr lang="fr-FR" dirty="0"/>
              <a:t>Eviter de refaire deux fois la même chose</a:t>
            </a:r>
          </a:p>
          <a:p>
            <a:r>
              <a:rPr lang="fr-FR" dirty="0"/>
              <a:t>Meilleure maintenance  : on ne modifie qu’une fois le code</a:t>
            </a:r>
          </a:p>
          <a:p>
            <a:r>
              <a:rPr lang="fr-FR" dirty="0"/>
              <a:t>Une fonction se définie par :</a:t>
            </a:r>
          </a:p>
          <a:p>
            <a:pPr lvl="1"/>
            <a:r>
              <a:rPr lang="fr-FR" dirty="0"/>
              <a:t>Le mot </a:t>
            </a:r>
            <a:r>
              <a:rPr lang="fr-FR" dirty="0" err="1"/>
              <a:t>def</a:t>
            </a:r>
            <a:endParaRPr lang="fr-FR" dirty="0"/>
          </a:p>
          <a:p>
            <a:pPr lvl="1"/>
            <a:r>
              <a:rPr lang="fr-FR" dirty="0"/>
              <a:t>Des parenthèses pouvant contenir des variables</a:t>
            </a:r>
          </a:p>
          <a:p>
            <a:pPr lvl="1"/>
            <a:r>
              <a:rPr lang="fr-FR" dirty="0"/>
              <a:t>Deux points : à la fin de la ligne</a:t>
            </a:r>
          </a:p>
          <a:p>
            <a:pPr lvl="1"/>
            <a:r>
              <a:rPr lang="fr-FR" dirty="0"/>
              <a:t>Le code de la fonction qui est indenté</a:t>
            </a:r>
          </a:p>
          <a:p>
            <a:r>
              <a:rPr lang="fr-FR" dirty="0"/>
              <a:t>Une fonction est toujours définie avant de l’utiliser</a:t>
            </a:r>
          </a:p>
          <a:p>
            <a:r>
              <a:rPr lang="fr-FR" dirty="0"/>
              <a:t>Les variables utilisées dans une fonction sont dites « locales »</a:t>
            </a:r>
          </a:p>
          <a:p>
            <a:pPr lvl="1"/>
            <a:r>
              <a:rPr lang="fr-FR" dirty="0"/>
              <a:t>Elles ne sont pas utilisées ailleurs dans le programme</a:t>
            </a:r>
          </a:p>
          <a:p>
            <a:pPr lvl="1"/>
            <a:r>
              <a:rPr lang="fr-FR" dirty="0"/>
              <a:t>Il est possible de rendre une variable globale aux programmes </a:t>
            </a:r>
            <a:r>
              <a:rPr lang="fr-FR" dirty="0" err="1"/>
              <a:t>cf</a:t>
            </a:r>
            <a:r>
              <a:rPr lang="fr-FR" dirty="0"/>
              <a:t> plus loin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13152-0508-0709-CD21-1FCA9931A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50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DCE18-FEA9-4953-7882-3960DEE8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return d’une 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05DFC-A412-CBA7-054E-0ABC9AF20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Une fonction retourne toujours une valeur </a:t>
            </a:r>
          </a:p>
          <a:p>
            <a:pPr lvl="1"/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avec la clause </a:t>
            </a:r>
            <a:r>
              <a:rPr lang="fr-FR" b="1" dirty="0">
                <a:solidFill>
                  <a:schemeClr val="tx1"/>
                </a:solidFill>
              </a:rPr>
              <a:t>return, 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on récupère une ou plusieurs valeurs (affectation multiple)</a:t>
            </a:r>
          </a:p>
          <a:p>
            <a:pPr lvl="1"/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Sans la clause return, la valeur </a:t>
            </a:r>
            <a:r>
              <a:rPr lang="fr-FR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None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est retournée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114300" indent="0">
              <a:buNone/>
            </a:pPr>
            <a:r>
              <a:rPr lang="fr-FR" dirty="0"/>
              <a:t>Exemple d’affectation multiple</a:t>
            </a:r>
          </a:p>
          <a:p>
            <a:pPr marL="114300" indent="0">
              <a:buNone/>
            </a:pPr>
            <a:r>
              <a:rPr lang="fr-FR" dirty="0" err="1"/>
              <a:t>def</a:t>
            </a:r>
            <a:r>
              <a:rPr lang="fr-FR" dirty="0"/>
              <a:t> ordonner (a, b):</a:t>
            </a:r>
          </a:p>
          <a:p>
            <a:pPr marL="596900" lvl="1" indent="0">
              <a:buNone/>
            </a:pPr>
            <a:r>
              <a:rPr lang="fr-FR" dirty="0"/>
              <a:t>if a &lt; b:</a:t>
            </a:r>
          </a:p>
          <a:p>
            <a:pPr marL="1054100" lvl="2" indent="0">
              <a:buNone/>
            </a:pPr>
            <a:r>
              <a:rPr lang="fr-FR" dirty="0"/>
              <a:t>return(a, b)</a:t>
            </a:r>
          </a:p>
          <a:p>
            <a:pPr marL="596900" lvl="1" indent="0">
              <a:buNone/>
            </a:pP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pPr marL="596900" lvl="1" indent="0">
              <a:buNone/>
            </a:pPr>
            <a:r>
              <a:rPr lang="fr-FR" dirty="0"/>
              <a:t>	    return(b, a)</a:t>
            </a:r>
          </a:p>
          <a:p>
            <a:pPr marL="596900" lvl="1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x, y = ordonner(3, 14)</a:t>
            </a:r>
          </a:p>
          <a:p>
            <a:pPr marL="139700" indent="0">
              <a:buNone/>
            </a:pPr>
            <a:r>
              <a:rPr lang="fr-FR" dirty="0" err="1"/>
              <a:t>print</a:t>
            </a:r>
            <a:r>
              <a:rPr lang="fr-FR" dirty="0"/>
              <a:t> (x, ’-’, y)		</a:t>
            </a:r>
            <a:r>
              <a:rPr lang="fr-FR" dirty="0">
                <a:solidFill>
                  <a:srgbClr val="92D050"/>
                </a:solidFill>
              </a:rPr>
              <a:t>3 - 14</a:t>
            </a:r>
          </a:p>
          <a:p>
            <a:pPr marL="139700" indent="0">
              <a:buNone/>
            </a:pPr>
            <a:r>
              <a:rPr lang="fr-FR" dirty="0"/>
              <a:t>x, y = ordonner(14, 3)</a:t>
            </a:r>
          </a:p>
          <a:p>
            <a:pPr marL="139700" indent="0">
              <a:buNone/>
            </a:pPr>
            <a:r>
              <a:rPr lang="fr-FR" dirty="0" err="1"/>
              <a:t>print</a:t>
            </a:r>
            <a:r>
              <a:rPr lang="fr-FR" dirty="0"/>
              <a:t> (x, ’-’, y)		</a:t>
            </a:r>
            <a:r>
              <a:rPr lang="fr-FR" dirty="0">
                <a:solidFill>
                  <a:srgbClr val="92D050"/>
                </a:solidFill>
              </a:rPr>
              <a:t>3 - 14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586374-65FF-2F91-379B-130317EF0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8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DCE18-FEA9-4953-7882-3960DEE8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Paramètres d’une 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05DFC-A412-CBA7-054E-0ABC9AF20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Il est possible de transmettre des valeurs à une fonction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b="1" dirty="0" err="1">
                <a:solidFill>
                  <a:schemeClr val="tx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(Variable1, Variable2)</a:t>
            </a:r>
            <a:r>
              <a:rPr lang="fr-FR" b="1" dirty="0">
                <a:solidFill>
                  <a:schemeClr val="tx1"/>
                </a:solidFill>
              </a:rPr>
              <a:t> :</a:t>
            </a:r>
          </a:p>
          <a:p>
            <a:pPr lvl="1"/>
            <a:endParaRPr lang="fr-FR" dirty="0"/>
          </a:p>
          <a:p>
            <a:r>
              <a:rPr lang="fr-FR" dirty="0"/>
              <a:t>Les paramètres d’une fonction peuvent être définis avec une valeur par défaut. 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	</a:t>
            </a:r>
            <a:r>
              <a:rPr lang="fr-FR" b="1" dirty="0" err="1">
                <a:solidFill>
                  <a:schemeClr val="tx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(Variable1, Variable3 = 0)</a:t>
            </a:r>
            <a:r>
              <a:rPr lang="fr-FR" b="1" dirty="0">
                <a:solidFill>
                  <a:schemeClr val="tx1"/>
                </a:solidFill>
              </a:rPr>
              <a:t> :</a:t>
            </a:r>
          </a:p>
          <a:p>
            <a:endParaRPr lang="fr-FR" dirty="0"/>
          </a:p>
          <a:p>
            <a:r>
              <a:rPr lang="fr-FR" dirty="0"/>
              <a:t>Il est possible de récupérer des variables externes à la fonction avec la commande </a:t>
            </a:r>
            <a:r>
              <a:rPr lang="fr-FR" b="1" dirty="0">
                <a:solidFill>
                  <a:schemeClr val="tx1"/>
                </a:solidFill>
              </a:rPr>
              <a:t>global</a:t>
            </a:r>
            <a:r>
              <a:rPr lang="fr-FR" dirty="0"/>
              <a:t> </a:t>
            </a:r>
          </a:p>
          <a:p>
            <a:pPr marL="11430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fr-FR" b="1" dirty="0" err="1">
                <a:solidFill>
                  <a:schemeClr val="tx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(Variable1, Variable3 = 0)</a:t>
            </a:r>
            <a:r>
              <a:rPr lang="fr-FR" b="1" dirty="0">
                <a:solidFill>
                  <a:schemeClr val="tx1"/>
                </a:solidFill>
              </a:rPr>
              <a:t> :</a:t>
            </a:r>
          </a:p>
          <a:p>
            <a:pPr marL="114300" indent="0">
              <a:buNone/>
            </a:pPr>
            <a:r>
              <a:rPr lang="fr-FR" dirty="0">
                <a:highlight>
                  <a:srgbClr val="FFFF00"/>
                </a:highlight>
              </a:rPr>
              <a:t>	</a:t>
            </a:r>
            <a:r>
              <a:rPr lang="fr-FR" b="1" dirty="0">
                <a:solidFill>
                  <a:schemeClr val="tx1"/>
                </a:solidFill>
              </a:rPr>
              <a:t>global</a:t>
            </a:r>
            <a:r>
              <a:rPr lang="fr-FR" dirty="0"/>
              <a:t> Variable2 </a:t>
            </a:r>
          </a:p>
          <a:p>
            <a:pPr marL="114300" indent="0">
              <a:buNone/>
            </a:pPr>
            <a:r>
              <a:rPr lang="fr-FR" dirty="0">
                <a:highlight>
                  <a:srgbClr val="FFFF00"/>
                </a:highlight>
              </a:rPr>
              <a:t>	</a:t>
            </a:r>
            <a:r>
              <a:rPr lang="fr-FR" b="1" dirty="0">
                <a:solidFill>
                  <a:schemeClr val="tx1"/>
                </a:solidFill>
              </a:rPr>
              <a:t>return</a:t>
            </a:r>
            <a:r>
              <a:rPr lang="fr-FR" dirty="0"/>
              <a:t> Variable1 + Variable 2 + Variable3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Variable2 = 5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(10)		</a:t>
            </a:r>
            <a:r>
              <a:rPr lang="fr-FR" dirty="0">
                <a:solidFill>
                  <a:srgbClr val="92D050"/>
                </a:solidFill>
              </a:rPr>
              <a:t>#affiche 15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(10, 20)	</a:t>
            </a:r>
            <a:r>
              <a:rPr lang="fr-FR" dirty="0">
                <a:solidFill>
                  <a:srgbClr val="92D050"/>
                </a:solidFill>
              </a:rPr>
              <a:t># affiche 35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586374-65FF-2F91-379B-130317EF0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82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185B8-EE32-2A3B-FE8D-A8038033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fonctions lambda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69CAE0-5C89-3D24-6F97-6BB59595E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Petite fonction ne contenant qu’une expression</a:t>
            </a:r>
          </a:p>
          <a:p>
            <a:pPr lvl="1"/>
            <a:r>
              <a:rPr lang="fr-FR" dirty="0"/>
              <a:t>lambda variable : expression</a:t>
            </a:r>
          </a:p>
          <a:p>
            <a:r>
              <a:rPr lang="fr-FR" dirty="0"/>
              <a:t>Utilisé par les fonctions prenant en compte des fonctions (</a:t>
            </a:r>
            <a:r>
              <a:rPr lang="fr-FR" dirty="0" err="1"/>
              <a:t>sorted</a:t>
            </a:r>
            <a:r>
              <a:rPr lang="fr-FR" dirty="0"/>
              <a:t>,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Attention ces fonctions retournent un objet qu’il faut convertir ensuite</a:t>
            </a:r>
          </a:p>
          <a:p>
            <a:pPr marL="596900" lvl="1" indent="0">
              <a:buNone/>
            </a:pPr>
            <a:r>
              <a:rPr lang="fr-FR" dirty="0" err="1"/>
              <a:t>maListe</a:t>
            </a:r>
            <a:r>
              <a:rPr lang="fr-FR" dirty="0"/>
              <a:t> = ["1","2","5","4","3","6","7","8"]</a:t>
            </a:r>
          </a:p>
          <a:p>
            <a:pPr marL="596900" lvl="1" indent="0">
              <a:buNone/>
            </a:pPr>
            <a:r>
              <a:rPr lang="fr-FR" dirty="0" err="1"/>
              <a:t>maListeEnEntier</a:t>
            </a:r>
            <a:r>
              <a:rPr lang="fr-FR" dirty="0"/>
              <a:t> = </a:t>
            </a:r>
            <a:r>
              <a:rPr lang="fr-FR" dirty="0" err="1"/>
              <a:t>list</a:t>
            </a:r>
            <a:r>
              <a:rPr lang="fr-FR" dirty="0"/>
              <a:t>( </a:t>
            </a:r>
            <a:r>
              <a:rPr lang="fr-FR" dirty="0" err="1"/>
              <a:t>map</a:t>
            </a:r>
            <a:r>
              <a:rPr lang="fr-FR" dirty="0"/>
              <a:t>( lambda x : </a:t>
            </a:r>
            <a:r>
              <a:rPr lang="fr-FR" dirty="0" err="1"/>
              <a:t>int</a:t>
            </a:r>
            <a:r>
              <a:rPr lang="fr-FR" dirty="0"/>
              <a:t>(x), </a:t>
            </a:r>
            <a:r>
              <a:rPr lang="fr-FR" dirty="0" err="1"/>
              <a:t>maListe</a:t>
            </a:r>
            <a:r>
              <a:rPr lang="fr-FR" dirty="0"/>
              <a:t>)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maListeEnEntier</a:t>
            </a:r>
            <a:r>
              <a:rPr lang="fr-FR" dirty="0"/>
              <a:t>)				[1, 2, 5, 4, 3, 6, 7, 8]</a:t>
            </a:r>
          </a:p>
          <a:p>
            <a:pPr marL="596900" lvl="1" indent="0">
              <a:buNone/>
            </a:pPr>
            <a:r>
              <a:rPr lang="fr-FR" dirty="0" err="1"/>
              <a:t>maListeFiltree</a:t>
            </a:r>
            <a:r>
              <a:rPr lang="fr-FR" dirty="0"/>
              <a:t> = </a:t>
            </a:r>
            <a:r>
              <a:rPr lang="fr-FR" dirty="0" err="1"/>
              <a:t>list</a:t>
            </a:r>
            <a:r>
              <a:rPr lang="fr-FR" dirty="0"/>
              <a:t>( </a:t>
            </a:r>
            <a:r>
              <a:rPr lang="fr-FR" dirty="0" err="1"/>
              <a:t>filter</a:t>
            </a:r>
            <a:r>
              <a:rPr lang="fr-FR" dirty="0"/>
              <a:t>( lambda x : x &gt; 3, </a:t>
            </a:r>
            <a:r>
              <a:rPr lang="fr-FR" dirty="0" err="1"/>
              <a:t>maListeEnEntier</a:t>
            </a:r>
            <a:r>
              <a:rPr lang="fr-FR" dirty="0"/>
              <a:t>)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maListeFiltree</a:t>
            </a:r>
            <a:r>
              <a:rPr lang="fr-FR" dirty="0"/>
              <a:t> )				[5, 4, 6, 8]</a:t>
            </a:r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b="1" dirty="0">
                <a:solidFill>
                  <a:srgbClr val="FF0000"/>
                </a:solidFill>
              </a:rPr>
              <a:t>Cette manière d’écrire n’est pas conseillée par le PEP8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C5741-F273-F214-192C-EFC0B637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B018E-A939-1A37-1E72-7A8487ED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histoire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B85F9-8068-40AC-8B98-8BA97C46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pc="-4" dirty="0">
                <a:latin typeface="Calibri"/>
                <a:cs typeface="Calibri"/>
              </a:rPr>
              <a:t>1980 Conçu par Guido </a:t>
            </a:r>
            <a:r>
              <a:rPr lang="pt-BR" spc="-45" dirty="0">
                <a:latin typeface="Calibri"/>
                <a:cs typeface="Calibri"/>
              </a:rPr>
              <a:t>Van</a:t>
            </a:r>
            <a:r>
              <a:rPr lang="pt-BR" spc="34" dirty="0">
                <a:latin typeface="Calibri"/>
                <a:cs typeface="Calibri"/>
              </a:rPr>
              <a:t> </a:t>
            </a:r>
            <a:r>
              <a:rPr lang="pt-BR" spc="-11" dirty="0">
                <a:latin typeface="Calibri"/>
                <a:cs typeface="Calibri"/>
              </a:rPr>
              <a:t>Rossum </a:t>
            </a:r>
          </a:p>
          <a:p>
            <a:r>
              <a:rPr lang="pt-BR" spc="-11" dirty="0">
                <a:latin typeface="Calibri"/>
                <a:cs typeface="Calibri"/>
              </a:rPr>
              <a:t>2000 sortie de python 2 </a:t>
            </a:r>
          </a:p>
          <a:p>
            <a:pPr lvl="1"/>
            <a:r>
              <a:rPr lang="pt-BR" spc="-11" dirty="0">
                <a:latin typeface="Calibri"/>
                <a:cs typeface="Calibri"/>
              </a:rPr>
              <a:t>(compatibilité Unicode, chaine de caractère)</a:t>
            </a:r>
          </a:p>
          <a:p>
            <a:r>
              <a:rPr lang="pt-BR" spc="-11" dirty="0">
                <a:latin typeface="Calibri"/>
                <a:cs typeface="Calibri"/>
              </a:rPr>
              <a:t>2008 python 3 (simplification et maturité) – (version actuelle 3.11)</a:t>
            </a:r>
          </a:p>
          <a:p>
            <a:r>
              <a:rPr lang="pt-BR" spc="-11" dirty="0">
                <a:latin typeface="Calibri"/>
                <a:cs typeface="Calibri"/>
              </a:rPr>
              <a:t>2018 Guido quitte le projet python</a:t>
            </a:r>
          </a:p>
          <a:p>
            <a:endParaRPr lang="pt-BR" spc="-11" dirty="0">
              <a:latin typeface="Calibri"/>
              <a:cs typeface="Calibri"/>
            </a:endParaRPr>
          </a:p>
          <a:p>
            <a:endParaRPr lang="pt-BR" dirty="0">
              <a:latin typeface="Calibri"/>
              <a:cs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901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FD154-9D44-59A1-A589-65B93D3D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Fonctions natives simples et prédéfinies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355B9-8401-8E15-4E1E-2476CD79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62" y="1152475"/>
            <a:ext cx="8520600" cy="341640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print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(«  hello world ») 		</a:t>
            </a:r>
            <a:r>
              <a:rPr lang="fr-FR" dirty="0">
                <a:solidFill>
                  <a:srgbClr val="00B050"/>
                </a:solidFill>
              </a:rPr>
              <a:t># affiche « hello world » sur la console</a:t>
            </a:r>
          </a:p>
          <a:p>
            <a:r>
              <a:rPr lang="fr-FR" dirty="0">
                <a:solidFill>
                  <a:srgbClr val="00B0F0"/>
                </a:solidFill>
              </a:rPr>
              <a:t>range</a:t>
            </a:r>
            <a:r>
              <a:rPr lang="fr-FR" dirty="0"/>
              <a:t> (10) 			</a:t>
            </a:r>
            <a:r>
              <a:rPr lang="fr-FR" dirty="0">
                <a:solidFill>
                  <a:srgbClr val="00B050"/>
                </a:solidFill>
              </a:rPr>
              <a:t># retourne un tableau de 0 à 9 (dix valeurs)</a:t>
            </a:r>
          </a:p>
          <a:p>
            <a:r>
              <a:rPr lang="fr-FR" dirty="0">
                <a:solidFill>
                  <a:srgbClr val="00B0F0"/>
                </a:solidFill>
              </a:rPr>
              <a:t>range</a:t>
            </a:r>
            <a:r>
              <a:rPr lang="fr-FR" dirty="0"/>
              <a:t> (1,13) 			</a:t>
            </a:r>
            <a:r>
              <a:rPr lang="fr-FR" dirty="0">
                <a:solidFill>
                  <a:srgbClr val="00B050"/>
                </a:solidFill>
              </a:rPr>
              <a:t># retourne un tableau de 1 à 12</a:t>
            </a:r>
            <a:endParaRPr lang="fr-FR" dirty="0">
              <a:solidFill>
                <a:srgbClr val="00B0F0"/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range</a:t>
            </a:r>
            <a:r>
              <a:rPr lang="fr-FR" dirty="0"/>
              <a:t> (2, 24, 2) 			</a:t>
            </a:r>
            <a:r>
              <a:rPr lang="fr-FR" dirty="0">
                <a:solidFill>
                  <a:srgbClr val="00B050"/>
                </a:solidFill>
              </a:rPr>
              <a:t># retourne le tableau 2,4,6, … 20,22</a:t>
            </a:r>
          </a:p>
          <a:p>
            <a:r>
              <a:rPr lang="fr-FR" dirty="0"/>
              <a:t>val1 = </a:t>
            </a:r>
            <a:r>
              <a:rPr lang="fr-FR" dirty="0">
                <a:solidFill>
                  <a:srgbClr val="00B0F0"/>
                </a:solidFill>
              </a:rPr>
              <a:t>input</a:t>
            </a:r>
            <a:r>
              <a:rPr lang="fr-FR" dirty="0"/>
              <a:t> (‘Valeur 1 :’) 	</a:t>
            </a:r>
            <a:r>
              <a:rPr lang="fr-FR" sz="1200" dirty="0">
                <a:solidFill>
                  <a:srgbClr val="00B050"/>
                </a:solidFill>
              </a:rPr>
              <a:t># affecte une valeur saisie (chaine de caractères) sur l’écran à val1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/>
              <a:t>longueur = </a:t>
            </a:r>
            <a:r>
              <a:rPr lang="fr-FR" dirty="0" err="1">
                <a:solidFill>
                  <a:srgbClr val="00B0F0"/>
                </a:solidFill>
              </a:rPr>
              <a:t>len</a:t>
            </a:r>
            <a:r>
              <a:rPr lang="fr-FR" dirty="0"/>
              <a:t>(‘chaine de texte’) 	</a:t>
            </a:r>
            <a:r>
              <a:rPr lang="fr-FR" dirty="0">
                <a:solidFill>
                  <a:srgbClr val="00B050"/>
                </a:solidFill>
              </a:rPr>
              <a:t># retourne la longueur d’un objet</a:t>
            </a:r>
          </a:p>
          <a:p>
            <a:r>
              <a:rPr lang="fr-FR" dirty="0">
                <a:solidFill>
                  <a:srgbClr val="00B0F0"/>
                </a:solidFill>
              </a:rPr>
              <a:t>type</a:t>
            </a:r>
            <a:r>
              <a:rPr lang="fr-FR" dirty="0"/>
              <a:t>(variable)			</a:t>
            </a:r>
            <a:r>
              <a:rPr lang="fr-FR" dirty="0">
                <a:solidFill>
                  <a:srgbClr val="00B050"/>
                </a:solidFill>
              </a:rPr>
              <a:t># retourne le type (</a:t>
            </a:r>
            <a:r>
              <a:rPr lang="fr-FR" dirty="0" err="1">
                <a:solidFill>
                  <a:srgbClr val="00B050"/>
                </a:solidFill>
              </a:rPr>
              <a:t>int</a:t>
            </a:r>
            <a:r>
              <a:rPr lang="fr-FR" dirty="0">
                <a:solidFill>
                  <a:srgbClr val="00B050"/>
                </a:solidFill>
              </a:rPr>
              <a:t>, string, …) d’une variable</a:t>
            </a:r>
          </a:p>
          <a:p>
            <a:r>
              <a:rPr lang="fr-FR" dirty="0" err="1">
                <a:solidFill>
                  <a:srgbClr val="00B0F0"/>
                </a:solidFill>
              </a:rPr>
              <a:t>random.random</a:t>
            </a:r>
            <a:r>
              <a:rPr lang="fr-FR" dirty="0"/>
              <a:t>()		</a:t>
            </a:r>
            <a:r>
              <a:rPr lang="fr-FR" dirty="0">
                <a:solidFill>
                  <a:srgbClr val="00B050"/>
                </a:solidFill>
              </a:rPr>
              <a:t># retourne un nombre aléatoire entre 0 et 1</a:t>
            </a:r>
          </a:p>
          <a:p>
            <a:r>
              <a:rPr lang="fr-FR" dirty="0" err="1">
                <a:solidFill>
                  <a:srgbClr val="00B0F0"/>
                </a:solidFill>
              </a:rPr>
              <a:t>random</a:t>
            </a:r>
            <a:r>
              <a:rPr lang="fr-FR" dirty="0">
                <a:solidFill>
                  <a:srgbClr val="00B0F0"/>
                </a:solidFill>
              </a:rPr>
              <a:t>. </a:t>
            </a:r>
            <a:r>
              <a:rPr lang="fr-FR" dirty="0" err="1">
                <a:solidFill>
                  <a:srgbClr val="00B0F0"/>
                </a:solidFill>
              </a:rPr>
              <a:t>randrange</a:t>
            </a:r>
            <a:r>
              <a:rPr lang="fr-FR" dirty="0"/>
              <a:t>(X)		</a:t>
            </a:r>
            <a:r>
              <a:rPr lang="fr-FR" dirty="0">
                <a:solidFill>
                  <a:srgbClr val="00B050"/>
                </a:solidFill>
              </a:rPr>
              <a:t># retourne un nombre aléatoire entre 0 et X</a:t>
            </a:r>
          </a:p>
          <a:p>
            <a:r>
              <a:rPr lang="fr-FR" dirty="0" err="1">
                <a:solidFill>
                  <a:srgbClr val="00B0F0"/>
                </a:solidFill>
              </a:rPr>
              <a:t>choice</a:t>
            </a:r>
            <a:r>
              <a:rPr lang="fr-FR" dirty="0"/>
              <a:t>(['</a:t>
            </a:r>
            <a:r>
              <a:rPr lang="fr-FR" dirty="0" err="1"/>
              <a:t>win</a:t>
            </a:r>
            <a:r>
              <a:rPr lang="fr-FR" dirty="0"/>
              <a:t>', 'lose', '</a:t>
            </a:r>
            <a:r>
              <a:rPr lang="fr-FR" dirty="0" err="1"/>
              <a:t>draw</a:t>
            </a:r>
            <a:r>
              <a:rPr lang="fr-FR" dirty="0"/>
              <a:t>']) 	</a:t>
            </a:r>
            <a:r>
              <a:rPr lang="fr-FR" dirty="0">
                <a:solidFill>
                  <a:srgbClr val="00B050"/>
                </a:solidFill>
              </a:rPr>
              <a:t># retourne une valeur aléatoire d’un tableau</a:t>
            </a:r>
          </a:p>
          <a:p>
            <a:r>
              <a:rPr lang="fr-FR" dirty="0" err="1">
                <a:solidFill>
                  <a:srgbClr val="00B0F0"/>
                </a:solidFill>
              </a:rPr>
              <a:t>X.isdigit</a:t>
            </a:r>
            <a:r>
              <a:rPr lang="fr-FR" dirty="0"/>
              <a:t>()</a:t>
            </a:r>
            <a:r>
              <a:rPr lang="fr-FR" dirty="0">
                <a:solidFill>
                  <a:srgbClr val="00B050"/>
                </a:solidFill>
              </a:rPr>
              <a:t> 			# retourne vrai ou faux en fonction de </a:t>
            </a:r>
            <a:r>
              <a:rPr lang="fr-FR">
                <a:solidFill>
                  <a:srgbClr val="00B050"/>
                </a:solidFill>
              </a:rPr>
              <a:t>X numérique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1B5BAB-3BCB-4359-9D2B-652247659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1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D6E76-58F5-6859-5209-C9D04B8F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boucle </a:t>
            </a:r>
            <a:r>
              <a:rPr lang="fr-FR" dirty="0">
                <a:solidFill>
                  <a:srgbClr val="00B0F0"/>
                </a:solidFill>
              </a:rPr>
              <a:t>for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4376D9-5F8F-C58E-37AE-462D2746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319" y="1223037"/>
            <a:ext cx="6331690" cy="347543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(« début du traitement »)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F0"/>
                </a:solidFill>
              </a:rPr>
              <a:t>for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i</a:t>
            </a:r>
            <a:r>
              <a:rPr lang="fr-FR" dirty="0"/>
              <a:t> </a:t>
            </a:r>
            <a:r>
              <a:rPr lang="fr-FR" dirty="0">
                <a:solidFill>
                  <a:srgbClr val="00B0F0"/>
                </a:solidFill>
              </a:rPr>
              <a:t>in</a:t>
            </a:r>
            <a:r>
              <a:rPr lang="fr-FR" dirty="0"/>
              <a:t> </a:t>
            </a:r>
            <a:r>
              <a:rPr lang="fr-FR" dirty="0">
                <a:solidFill>
                  <a:schemeClr val="tx2"/>
                </a:solidFill>
              </a:rPr>
              <a:t>range</a:t>
            </a:r>
            <a:r>
              <a:rPr lang="fr-FR" dirty="0"/>
              <a:t>(10) :</a:t>
            </a:r>
          </a:p>
          <a:p>
            <a:pPr marL="114300" indent="0">
              <a:buNone/>
            </a:pPr>
            <a:r>
              <a:rPr lang="fr-FR" dirty="0">
                <a:highlight>
                  <a:srgbClr val="FFFF00"/>
                </a:highlight>
              </a:rPr>
              <a:t>	</a:t>
            </a:r>
            <a:r>
              <a:rPr lang="fr-FR" dirty="0" err="1">
                <a:solidFill>
                  <a:schemeClr val="tx2"/>
                </a:solidFill>
              </a:rPr>
              <a:t>print</a:t>
            </a:r>
            <a:r>
              <a:rPr lang="fr-FR" dirty="0"/>
              <a:t> (</a:t>
            </a:r>
            <a:r>
              <a:rPr lang="fr-FR" dirty="0">
                <a:solidFill>
                  <a:srgbClr val="FF0000"/>
                </a:solidFill>
              </a:rPr>
              <a:t>i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(« fin du traitement »)</a:t>
            </a:r>
          </a:p>
          <a:p>
            <a:pPr marL="114300" indent="0">
              <a:buNone/>
            </a:pPr>
            <a:r>
              <a:rPr lang="fr-FR" dirty="0"/>
              <a:t>{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dsfsklmjfskl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}</a:t>
            </a:r>
          </a:p>
          <a:p>
            <a:pPr marL="114300" indent="0">
              <a:buNone/>
            </a:pPr>
            <a:r>
              <a:rPr lang="fr-FR" dirty="0"/>
              <a:t>Affecte à la variable i une valeur de 0 à 9</a:t>
            </a:r>
          </a:p>
          <a:p>
            <a:pPr marL="114300" indent="0">
              <a:buNone/>
            </a:pPr>
            <a:r>
              <a:rPr lang="fr-FR" dirty="0"/>
              <a:t>Écrit sur la console la valeur de i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: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indique  la fin de la ligne et le début de l’indentation</a:t>
            </a:r>
          </a:p>
          <a:p>
            <a:pPr marL="114300" indent="0">
              <a:buNone/>
            </a:pPr>
            <a:r>
              <a:rPr lang="fr-FR" dirty="0">
                <a:highlight>
                  <a:srgbClr val="FFFF00"/>
                </a:highlight>
              </a:rPr>
              <a:t>indentation</a:t>
            </a:r>
            <a:r>
              <a:rPr lang="fr-FR" dirty="0">
                <a:sym typeface="Wingdings" panose="05000000000000000000" pitchFamily="2" charset="2"/>
              </a:rPr>
              <a:t> précise le code contenu dans la boucle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CFB388-6009-F350-4679-93CE723A56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4D69F1-5B9B-7679-B7D7-417DE1948439}"/>
              </a:ext>
            </a:extLst>
          </p:cNvPr>
          <p:cNvSpPr txBox="1"/>
          <p:nvPr/>
        </p:nvSpPr>
        <p:spPr>
          <a:xfrm>
            <a:off x="5045300" y="1223037"/>
            <a:ext cx="1825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Début du traitement</a:t>
            </a:r>
          </a:p>
          <a:p>
            <a:r>
              <a:rPr lang="fr-FR" dirty="0">
                <a:solidFill>
                  <a:srgbClr val="00B050"/>
                </a:solidFill>
              </a:rPr>
              <a:t>0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</a:p>
          <a:p>
            <a:r>
              <a:rPr lang="fr-FR" dirty="0">
                <a:solidFill>
                  <a:srgbClr val="00B050"/>
                </a:solidFill>
              </a:rPr>
              <a:t>2</a:t>
            </a:r>
          </a:p>
          <a:p>
            <a:r>
              <a:rPr lang="fr-FR" dirty="0">
                <a:solidFill>
                  <a:srgbClr val="00B050"/>
                </a:solidFill>
              </a:rPr>
              <a:t>…</a:t>
            </a:r>
          </a:p>
          <a:p>
            <a:r>
              <a:rPr lang="fr-FR" dirty="0">
                <a:solidFill>
                  <a:srgbClr val="00B050"/>
                </a:solidFill>
              </a:rPr>
              <a:t>8</a:t>
            </a:r>
          </a:p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  <a:p>
            <a:r>
              <a:rPr lang="fr-FR" dirty="0">
                <a:solidFill>
                  <a:srgbClr val="00B050"/>
                </a:solidFill>
              </a:rPr>
              <a:t>Fin du traitement</a:t>
            </a:r>
          </a:p>
        </p:txBody>
      </p:sp>
    </p:spTree>
    <p:extLst>
      <p:ext uri="{BB962C8B-B14F-4D97-AF65-F5344CB8AC3E}">
        <p14:creationId xmlns:p14="http://schemas.microsoft.com/office/powerpoint/2010/main" val="55238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E9C9C-79CF-8DF4-27F2-0CC7AC8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boucle </a:t>
            </a:r>
            <a:r>
              <a:rPr lang="fr-FR" dirty="0" err="1">
                <a:solidFill>
                  <a:srgbClr val="00B0F0"/>
                </a:solidFill>
              </a:rPr>
              <a:t>while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8A4C3-B3E8-0396-0A3B-C28BD8403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i = 0</a:t>
            </a:r>
          </a:p>
          <a:p>
            <a:pPr marL="114300" indent="0">
              <a:buNone/>
            </a:pPr>
            <a:r>
              <a:rPr lang="fr-FR" dirty="0" err="1">
                <a:solidFill>
                  <a:srgbClr val="00B0F0"/>
                </a:solidFill>
              </a:rPr>
              <a:t>while</a:t>
            </a:r>
            <a:r>
              <a:rPr lang="fr-FR" dirty="0"/>
              <a:t> i &lt; 10 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(i)</a:t>
            </a:r>
          </a:p>
          <a:p>
            <a:pPr marL="114300" indent="0">
              <a:buNone/>
            </a:pPr>
            <a:r>
              <a:rPr lang="fr-FR" dirty="0"/>
              <a:t>	i = i +1    </a:t>
            </a:r>
            <a:r>
              <a:rPr lang="fr-FR" dirty="0">
                <a:solidFill>
                  <a:srgbClr val="00B050"/>
                </a:solidFill>
              </a:rPr>
              <a:t># variante i+=1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 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(« boucle infini »)</a:t>
            </a:r>
          </a:p>
          <a:p>
            <a:pPr marL="114300" indent="0">
              <a:buNone/>
            </a:pPr>
            <a:r>
              <a:rPr lang="fr-FR" dirty="0"/>
              <a:t>	break	 </a:t>
            </a:r>
            <a:r>
              <a:rPr lang="fr-FR" dirty="0">
                <a:solidFill>
                  <a:srgbClr val="00B050"/>
                </a:solidFill>
              </a:rPr>
              <a:t># sort de la boucle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B0C1A5-6D0F-C5AF-F963-33326509A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3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E3F4-1A5B-C0D7-4B2F-ADB400B4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Boucler sur une liste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33546E-8959-9885-BEED-213050543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err="1"/>
              <a:t>lstEleves</a:t>
            </a:r>
            <a:r>
              <a:rPr lang="fr-FR" dirty="0"/>
              <a:t> = [‘eleve1’, ‘eleve2’, ‘eleve3’]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70C0"/>
                </a:solidFill>
              </a:rPr>
              <a:t>for</a:t>
            </a:r>
            <a:r>
              <a:rPr lang="fr-FR" dirty="0"/>
              <a:t> </a:t>
            </a:r>
            <a:r>
              <a:rPr lang="fr-FR" dirty="0" err="1"/>
              <a:t>eleve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in</a:t>
            </a:r>
            <a:r>
              <a:rPr lang="fr-FR" dirty="0"/>
              <a:t> </a:t>
            </a:r>
            <a:r>
              <a:rPr lang="fr-FR" dirty="0" err="1"/>
              <a:t>lstEleves</a:t>
            </a:r>
            <a:r>
              <a:rPr lang="fr-FR" dirty="0"/>
              <a:t>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eleve</a:t>
            </a:r>
            <a:r>
              <a:rPr lang="fr-FR" dirty="0"/>
              <a:t>)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70C0"/>
                </a:solidFill>
              </a:rPr>
              <a:t>eleve1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70C0"/>
                </a:solidFill>
              </a:rPr>
              <a:t>eleve2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70C0"/>
                </a:solidFill>
              </a:rPr>
              <a:t>eleve3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C99278-D30B-DECC-CCAE-FC266F516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88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1D898-8DBB-C26A-4050-0D3EB5D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conditionnel avec </a:t>
            </a:r>
            <a:r>
              <a:rPr lang="fr-FR" dirty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83441-D949-0554-7CDE-9C493956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08007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FR" dirty="0"/>
              <a:t>x = 5				</a:t>
            </a:r>
            <a:r>
              <a:rPr lang="fr-FR" dirty="0">
                <a:solidFill>
                  <a:srgbClr val="00B050"/>
                </a:solidFill>
              </a:rPr>
              <a:t># affectation de la valeur 5 à la variable x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F0"/>
                </a:solidFill>
              </a:rPr>
              <a:t>if</a:t>
            </a:r>
            <a:r>
              <a:rPr lang="fr-FR" dirty="0"/>
              <a:t> x == 5:				</a:t>
            </a:r>
            <a:r>
              <a:rPr lang="fr-FR" dirty="0">
                <a:solidFill>
                  <a:srgbClr val="00B050"/>
                </a:solidFill>
              </a:rPr>
              <a:t># si x est égale à 5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(‘x a pour valeur 5’)</a:t>
            </a:r>
          </a:p>
          <a:p>
            <a:pPr marL="114300" indent="0">
              <a:buNone/>
            </a:pPr>
            <a:r>
              <a:rPr lang="fr-FR" dirty="0" err="1">
                <a:solidFill>
                  <a:srgbClr val="00B0F0"/>
                </a:solidFill>
              </a:rPr>
              <a:t>elif</a:t>
            </a:r>
            <a:r>
              <a:rPr lang="fr-FR" dirty="0"/>
              <a:t> x &gt; 5:			</a:t>
            </a:r>
            <a:r>
              <a:rPr lang="fr-FR" dirty="0">
                <a:solidFill>
                  <a:srgbClr val="00B050"/>
                </a:solidFill>
              </a:rPr>
              <a:t># si x est strictement supérieur à 5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(‘x est supérieur à 5 : ’ + </a:t>
            </a:r>
            <a:r>
              <a:rPr lang="fr-FR" dirty="0" err="1"/>
              <a:t>str</a:t>
            </a:r>
            <a:r>
              <a:rPr lang="fr-FR" dirty="0"/>
              <a:t>(x))</a:t>
            </a:r>
          </a:p>
          <a:p>
            <a:pPr marL="114300" indent="0">
              <a:buNone/>
            </a:pPr>
            <a:r>
              <a:rPr lang="fr-FR" dirty="0" err="1">
                <a:solidFill>
                  <a:srgbClr val="00B0F0"/>
                </a:solidFill>
              </a:rPr>
              <a:t>else</a:t>
            </a:r>
            <a:r>
              <a:rPr lang="fr-FR" dirty="0"/>
              <a:t> :				</a:t>
            </a:r>
            <a:r>
              <a:rPr lang="fr-FR" dirty="0">
                <a:solidFill>
                  <a:srgbClr val="00B050"/>
                </a:solidFill>
              </a:rPr>
              <a:t># dans tous les autres cas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(‘x est inférieur à 5’)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ATTENTION  </a:t>
            </a:r>
            <a:r>
              <a:rPr lang="fr-FR" sz="2400" b="1" dirty="0">
                <a:solidFill>
                  <a:srgbClr val="FF0000"/>
                </a:solidFill>
              </a:rPr>
              <a:t>=</a:t>
            </a:r>
            <a:r>
              <a:rPr lang="fr-FR" sz="2400" b="1" dirty="0">
                <a:solidFill>
                  <a:schemeClr val="tx1"/>
                </a:solidFill>
              </a:rPr>
              <a:t> (affectation) est différent de </a:t>
            </a:r>
            <a:r>
              <a:rPr lang="fr-FR" sz="2400" b="1" dirty="0">
                <a:solidFill>
                  <a:srgbClr val="FF0000"/>
                </a:solidFill>
              </a:rPr>
              <a:t>==</a:t>
            </a:r>
            <a:r>
              <a:rPr lang="fr-FR" sz="2400" b="1" dirty="0">
                <a:solidFill>
                  <a:schemeClr val="tx1"/>
                </a:solidFill>
              </a:rPr>
              <a:t> (contrôle) </a:t>
            </a:r>
          </a:p>
          <a:p>
            <a:pPr marL="11430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If x=5:	renvoie toujours vrai</a:t>
            </a:r>
          </a:p>
          <a:p>
            <a:pPr marL="114300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23231-70A3-7364-299C-C685344CE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12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D513D-EE95-5A5D-2BC2-29CFDE5E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Tests conditionnels dans un tableau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E153D4-C112-9BA6-378D-06766FAE7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err="1"/>
              <a:t>lstEleves</a:t>
            </a:r>
            <a:r>
              <a:rPr lang="fr-FR" dirty="0"/>
              <a:t> = [‘eleve1’,  ‘eleve2’,  ‘eleve3’]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70C0"/>
                </a:solidFill>
              </a:rPr>
              <a:t>if</a:t>
            </a:r>
            <a:r>
              <a:rPr lang="fr-FR" dirty="0"/>
              <a:t> ‘eleve1’ </a:t>
            </a:r>
            <a:r>
              <a:rPr lang="fr-FR" dirty="0">
                <a:solidFill>
                  <a:srgbClr val="0070C0"/>
                </a:solidFill>
              </a:rPr>
              <a:t>in</a:t>
            </a:r>
            <a:r>
              <a:rPr lang="fr-FR" dirty="0"/>
              <a:t> </a:t>
            </a:r>
            <a:r>
              <a:rPr lang="fr-FR" dirty="0" err="1"/>
              <a:t>lstEleves</a:t>
            </a:r>
            <a:r>
              <a:rPr lang="fr-FR" dirty="0"/>
              <a:t>: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(‘Présent’)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en-US" dirty="0" err="1"/>
              <a:t>test_list</a:t>
            </a:r>
            <a:r>
              <a:rPr lang="en-US" dirty="0"/>
              <a:t> = [10,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, 20, 7,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, 2808]</a:t>
            </a:r>
          </a:p>
          <a:p>
            <a:pPr marL="139700" indent="0">
              <a:buNone/>
            </a:pPr>
            <a:r>
              <a:rPr lang="en-US" dirty="0" err="1"/>
              <a:t>exist_count</a:t>
            </a:r>
            <a:r>
              <a:rPr lang="en-US" dirty="0"/>
              <a:t> = </a:t>
            </a:r>
            <a:r>
              <a:rPr lang="en-US" dirty="0" err="1"/>
              <a:t>test_list.count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fr-FR" dirty="0"/>
              <a:t>if </a:t>
            </a:r>
            <a:r>
              <a:rPr lang="fr-FR" dirty="0" err="1"/>
              <a:t>exist_count</a:t>
            </a:r>
            <a:r>
              <a:rPr lang="fr-FR" dirty="0"/>
              <a:t> &gt; 0: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(‘Présent {} </a:t>
            </a:r>
            <a:r>
              <a:rPr lang="fr-FR" dirty="0" err="1"/>
              <a:t>fois’.format</a:t>
            </a:r>
            <a:r>
              <a:rPr lang="fr-FR" dirty="0"/>
              <a:t>( </a:t>
            </a:r>
            <a:r>
              <a:rPr lang="fr-FR" dirty="0" err="1"/>
              <a:t>exist_count</a:t>
            </a:r>
            <a:r>
              <a:rPr lang="fr-FR" dirty="0"/>
              <a:t> ) )	</a:t>
            </a:r>
            <a:r>
              <a:rPr lang="fr-FR" dirty="0">
                <a:solidFill>
                  <a:srgbClr val="0070C0"/>
                </a:solidFill>
              </a:rPr>
              <a:t>présent 2 fois</a:t>
            </a:r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B38A4C-088F-2F36-5D75-F46E9C0B1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212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50544-0301-1F1C-6961-F27AEAD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Try – </a:t>
            </a:r>
            <a:r>
              <a:rPr lang="fr-FR" dirty="0" err="1"/>
              <a:t>except</a:t>
            </a:r>
            <a:r>
              <a:rPr lang="fr-FR" dirty="0"/>
              <a:t> – </a:t>
            </a:r>
            <a:r>
              <a:rPr lang="fr-FR" dirty="0" err="1"/>
              <a:t>raise</a:t>
            </a:r>
            <a:r>
              <a:rPr lang="fr-FR" dirty="0"/>
              <a:t> - </a:t>
            </a:r>
            <a:r>
              <a:rPr lang="fr-FR" dirty="0" err="1"/>
              <a:t>finally</a:t>
            </a:r>
            <a:r>
              <a:rPr lang="fr-FR" dirty="0"/>
              <a:t> : Gestion des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BE84F-6F6F-2101-718B-2D973D0D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068425"/>
            <a:ext cx="8520600" cy="350045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= input 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'Valeur : 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= input 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'Diviseur : 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        	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test la possibilité de la division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vérifie si la saisie n’est pas numérique 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X.isdigit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n'est pas un nombre"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lève une erreur avec un texte personnalisé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Y.isdigit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lève une erreur générique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(X) /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pPr marL="114300" indent="0">
              <a:buNone/>
            </a:pP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une erreur de type division par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apparait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"division par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fr-FR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	 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on a une erreur sur la valeur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err.args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 Valeur saisie n\'est pas numérique'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l’erreur avec un texte générique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err.args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		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l’erreur avec le texte transmis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   	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il n’y a pas d’erreur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"résultat : 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    			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 du traitement commun (avec ou sans erreur)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 du traitement"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43BD95-4228-B335-80C2-127D1DE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4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5C1F-D057-DD76-F70A-436967DC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2D445F-4766-685B-57EC-C79E19377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Liste dont l’index n’est pas une suite numérique ordonnée et sur plusieurs colonnes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24570-2E2A-1545-C1FB-FD19C36A2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6CE07E4-303E-EA7E-E618-B8458123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01271"/>
              </p:ext>
            </p:extLst>
          </p:nvPr>
        </p:nvGraphicFramePr>
        <p:xfrm>
          <a:off x="1180212" y="1830068"/>
          <a:ext cx="7652088" cy="2319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6044">
                  <a:extLst>
                    <a:ext uri="{9D8B030D-6E8A-4147-A177-3AD203B41FA5}">
                      <a16:colId xmlns:a16="http://schemas.microsoft.com/office/drawing/2014/main" val="839759911"/>
                    </a:ext>
                  </a:extLst>
                </a:gridCol>
                <a:gridCol w="3826044">
                  <a:extLst>
                    <a:ext uri="{9D8B030D-6E8A-4147-A177-3AD203B41FA5}">
                      <a16:colId xmlns:a16="http://schemas.microsoft.com/office/drawing/2014/main" val="2812642939"/>
                    </a:ext>
                  </a:extLst>
                </a:gridCol>
              </a:tblGrid>
              <a:tr h="3017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Dictionnaire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96227"/>
                  </a:ext>
                </a:extLst>
              </a:tr>
              <a:tr h="20144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65748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A688133-8587-154A-844C-1FAB490A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858"/>
              </p:ext>
            </p:extLst>
          </p:nvPr>
        </p:nvGraphicFramePr>
        <p:xfrm>
          <a:off x="1598428" y="2403777"/>
          <a:ext cx="20591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86">
                  <a:extLst>
                    <a:ext uri="{9D8B030D-6E8A-4147-A177-3AD203B41FA5}">
                      <a16:colId xmlns:a16="http://schemas.microsoft.com/office/drawing/2014/main" val="1853761061"/>
                    </a:ext>
                  </a:extLst>
                </a:gridCol>
                <a:gridCol w="1029586">
                  <a:extLst>
                    <a:ext uri="{9D8B030D-6E8A-4147-A177-3AD203B41FA5}">
                      <a16:colId xmlns:a16="http://schemas.microsoft.com/office/drawing/2014/main" val="9441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5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Eleve1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Eleve2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6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Eleve3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22099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8ABF2163-7ECD-E558-6B64-41052CEC1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77092"/>
              </p:ext>
            </p:extLst>
          </p:nvPr>
        </p:nvGraphicFramePr>
        <p:xfrm>
          <a:off x="5399567" y="2403777"/>
          <a:ext cx="30984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317">
                  <a:extLst>
                    <a:ext uri="{9D8B030D-6E8A-4147-A177-3AD203B41FA5}">
                      <a16:colId xmlns:a16="http://schemas.microsoft.com/office/drawing/2014/main" val="2815669314"/>
                    </a:ext>
                  </a:extLst>
                </a:gridCol>
                <a:gridCol w="2331114">
                  <a:extLst>
                    <a:ext uri="{9D8B030D-6E8A-4147-A177-3AD203B41FA5}">
                      <a16:colId xmlns:a16="http://schemas.microsoft.com/office/drawing/2014/main" val="355117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9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9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4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AE85B-2F2F-D4D4-EDF5-D954C645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Manipulation d’un dictionnaire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8E7878-8AC9-B8B8-8C1C-C230E0A02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Affectation (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RUD)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dicEleves</a:t>
            </a:r>
            <a:r>
              <a:rPr lang="fr-FR" dirty="0"/>
              <a:t> = { ‘eleve1’ : 11, ‘eleve2’ : 17, ‘eleve3’ : 14}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Lecture (C</a:t>
            </a:r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fr-FR" dirty="0"/>
              <a:t>UD)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dicEleves</a:t>
            </a:r>
            <a:r>
              <a:rPr lang="fr-FR" dirty="0"/>
              <a:t>[‘eleve1’])	</a:t>
            </a:r>
            <a:r>
              <a:rPr lang="fr-FR" dirty="0">
                <a:solidFill>
                  <a:srgbClr val="00B050"/>
                </a:solidFill>
              </a:rPr>
              <a:t># 11</a:t>
            </a:r>
          </a:p>
          <a:p>
            <a:pPr marL="114300" indent="0">
              <a:buNone/>
            </a:pPr>
            <a:r>
              <a:rPr lang="fr-FR" dirty="0"/>
              <a:t>	for </a:t>
            </a:r>
            <a:r>
              <a:rPr lang="fr-FR" dirty="0" err="1"/>
              <a:t>eleve</a:t>
            </a:r>
            <a:r>
              <a:rPr lang="fr-FR" dirty="0"/>
              <a:t> in </a:t>
            </a:r>
            <a:r>
              <a:rPr lang="fr-FR" dirty="0" err="1"/>
              <a:t>dicEleves</a:t>
            </a:r>
            <a:r>
              <a:rPr lang="fr-FR" dirty="0"/>
              <a:t> :</a:t>
            </a:r>
          </a:p>
          <a:p>
            <a:pPr marL="114300" indent="0">
              <a:buNone/>
            </a:pPr>
            <a:r>
              <a:rPr lang="fr-FR" dirty="0"/>
              <a:t>	      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eleve</a:t>
            </a:r>
            <a:r>
              <a:rPr lang="fr-FR" dirty="0"/>
              <a:t>)		</a:t>
            </a:r>
            <a:r>
              <a:rPr lang="fr-FR" dirty="0">
                <a:solidFill>
                  <a:srgbClr val="00B050"/>
                </a:solidFill>
              </a:rPr>
              <a:t># eleve1 		eleve2		eleve3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	for </a:t>
            </a:r>
            <a:r>
              <a:rPr lang="fr-FR" dirty="0" err="1"/>
              <a:t>eleve</a:t>
            </a:r>
            <a:r>
              <a:rPr lang="fr-FR" dirty="0"/>
              <a:t> in </a:t>
            </a:r>
            <a:r>
              <a:rPr lang="fr-FR" dirty="0" err="1"/>
              <a:t>dicEleves.values</a:t>
            </a:r>
            <a:r>
              <a:rPr lang="fr-FR" dirty="0"/>
              <a:t>() :</a:t>
            </a:r>
          </a:p>
          <a:p>
            <a:pPr marL="114300" indent="0">
              <a:buNone/>
            </a:pPr>
            <a:r>
              <a:rPr lang="fr-FR" dirty="0"/>
              <a:t>	      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eleve</a:t>
            </a:r>
            <a:r>
              <a:rPr lang="fr-FR" dirty="0"/>
              <a:t>)		</a:t>
            </a:r>
            <a:r>
              <a:rPr lang="fr-FR" dirty="0">
                <a:solidFill>
                  <a:srgbClr val="00B050"/>
                </a:solidFill>
              </a:rPr>
              <a:t># 11		17		14	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04F70A-8A78-145D-89B2-AC92716F2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22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D3A8A-DAC0-3D2C-DF24-1E20BB9E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dictionnaire dans un dictionnaire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7D263-88C8-33F5-21BF-32466796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err="1"/>
              <a:t>dicEleves</a:t>
            </a:r>
            <a:r>
              <a:rPr lang="fr-FR" dirty="0"/>
              <a:t> = { </a:t>
            </a:r>
          </a:p>
          <a:p>
            <a:pPr marL="114300" indent="0">
              <a:buNone/>
            </a:pPr>
            <a:r>
              <a:rPr lang="fr-FR" dirty="0"/>
              <a:t>	‘eleve1’ : {‘note’:11, ‘appréciation’: ‘Moyenne’ }, </a:t>
            </a:r>
          </a:p>
          <a:p>
            <a:pPr marL="114300" indent="0">
              <a:buNone/>
            </a:pPr>
            <a:r>
              <a:rPr lang="fr-FR" dirty="0"/>
              <a:t>	‘eleve2’ : {‘note’:17, ‘appréciation’: ‘Très bien’ }, </a:t>
            </a:r>
          </a:p>
          <a:p>
            <a:pPr marL="114300" indent="0">
              <a:buNone/>
            </a:pPr>
            <a:r>
              <a:rPr lang="fr-FR" dirty="0"/>
              <a:t>	‘eleve3’ : {‘note’:14, ‘appréciation’: ‘Bonne’ }</a:t>
            </a:r>
          </a:p>
          <a:p>
            <a:pPr marL="114300" indent="0">
              <a:buNone/>
            </a:pPr>
            <a:r>
              <a:rPr lang="fr-FR" dirty="0"/>
              <a:t>}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dicEleves</a:t>
            </a:r>
            <a:r>
              <a:rPr lang="fr-FR" dirty="0"/>
              <a:t>[‘eleve1’][‘note’]) 	#  11</a:t>
            </a:r>
          </a:p>
          <a:p>
            <a:pPr marL="114300" indent="0">
              <a:buNone/>
            </a:pPr>
            <a:r>
              <a:rPr lang="fr-FR" sz="1400" dirty="0"/>
              <a:t>for </a:t>
            </a:r>
            <a:r>
              <a:rPr lang="fr-FR" sz="1400" dirty="0" err="1"/>
              <a:t>eleve</a:t>
            </a:r>
            <a:r>
              <a:rPr lang="fr-FR" sz="1400" dirty="0"/>
              <a:t> in </a:t>
            </a:r>
            <a:r>
              <a:rPr lang="fr-FR" sz="1400" dirty="0" err="1"/>
              <a:t>dicEleves</a:t>
            </a:r>
            <a:r>
              <a:rPr lang="fr-FR" sz="1400" dirty="0"/>
              <a:t>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sz="1400" dirty="0" err="1"/>
              <a:t>print</a:t>
            </a:r>
            <a:r>
              <a:rPr lang="fr-FR" sz="1400" dirty="0"/>
              <a:t> (</a:t>
            </a:r>
            <a:r>
              <a:rPr lang="fr-FR" sz="1400" dirty="0" err="1"/>
              <a:t>eleve</a:t>
            </a:r>
            <a:r>
              <a:rPr lang="fr-FR" sz="1400" dirty="0"/>
              <a:t>, </a:t>
            </a:r>
            <a:r>
              <a:rPr lang="fr-FR" sz="1400" dirty="0" err="1"/>
              <a:t>dicEleves</a:t>
            </a:r>
            <a:r>
              <a:rPr lang="fr-FR" sz="1400" dirty="0"/>
              <a:t>[</a:t>
            </a:r>
            <a:r>
              <a:rPr lang="fr-FR" sz="1400" dirty="0" err="1"/>
              <a:t>eleve</a:t>
            </a:r>
            <a:r>
              <a:rPr lang="fr-FR" sz="1400" dirty="0"/>
              <a:t>][‘note’], </a:t>
            </a:r>
            <a:r>
              <a:rPr lang="fr-FR" sz="1400" dirty="0" err="1"/>
              <a:t>dicEleves</a:t>
            </a:r>
            <a:r>
              <a:rPr lang="fr-FR" sz="1400" dirty="0"/>
              <a:t>[</a:t>
            </a:r>
            <a:r>
              <a:rPr lang="fr-FR" sz="1400" dirty="0" err="1"/>
              <a:t>eleve</a:t>
            </a:r>
            <a:r>
              <a:rPr lang="fr-FR" sz="1400" dirty="0"/>
              <a:t>][‘appréciation’])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La structuration d’un dictionnaire est au format JSON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25BCE1-1EFE-7C69-6B1E-6137F736D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7A8955-42C1-7577-D583-8699AC8D7F6F}"/>
              </a:ext>
            </a:extLst>
          </p:cNvPr>
          <p:cNvSpPr txBox="1"/>
          <p:nvPr/>
        </p:nvSpPr>
        <p:spPr>
          <a:xfrm>
            <a:off x="6505302" y="3187336"/>
            <a:ext cx="2201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eleve1    11    Moyenne</a:t>
            </a:r>
          </a:p>
          <a:p>
            <a:r>
              <a:rPr lang="fr-FR" dirty="0">
                <a:solidFill>
                  <a:srgbClr val="0070C0"/>
                </a:solidFill>
              </a:rPr>
              <a:t>eleve2    17    Très bien</a:t>
            </a:r>
          </a:p>
          <a:p>
            <a:r>
              <a:rPr lang="fr-FR" dirty="0">
                <a:solidFill>
                  <a:srgbClr val="0070C0"/>
                </a:solidFill>
              </a:rPr>
              <a:t>eleve3    14    Bonne</a:t>
            </a:r>
          </a:p>
        </p:txBody>
      </p:sp>
    </p:spTree>
    <p:extLst>
      <p:ext uri="{BB962C8B-B14F-4D97-AF65-F5344CB8AC3E}">
        <p14:creationId xmlns:p14="http://schemas.microsoft.com/office/powerpoint/2010/main" val="123638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7F7FF-1985-F237-2808-88F2B8D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utiliser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6558B-3B46-B11E-1F9A-6DE3A9D9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Simple à écrire (lisibilité), déployer, utiliser</a:t>
            </a:r>
          </a:p>
          <a:p>
            <a:r>
              <a:rPr lang="fr-FR" dirty="0"/>
              <a:t>Open-Source (forte communauté d’utilisateur)</a:t>
            </a:r>
          </a:p>
          <a:p>
            <a:r>
              <a:rPr lang="fr-FR" dirty="0"/>
              <a:t>Langage interprété et pseudo-compilé (performance)</a:t>
            </a:r>
          </a:p>
          <a:p>
            <a:r>
              <a:rPr lang="fr-FR" dirty="0"/>
              <a:t>Multiplateforme (python est partout)</a:t>
            </a:r>
          </a:p>
          <a:p>
            <a:r>
              <a:rPr lang="fr-FR" dirty="0"/>
              <a:t>Lisibilité (langage de haut niveau, indentation, …), facilite son apprentissage</a:t>
            </a:r>
          </a:p>
          <a:p>
            <a:r>
              <a:rPr lang="fr-FR" dirty="0"/>
              <a:t>Extensibilité (très nombreuses bibliothèques ‘clé en main’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Idéal pour réaliser des applications locales, l’automatisation (vs internet) </a:t>
            </a:r>
          </a:p>
          <a:p>
            <a:r>
              <a:rPr lang="fr-FR" dirty="0"/>
              <a:t>il est aussi possible de créer des application web en python (Django)</a:t>
            </a:r>
          </a:p>
          <a:p>
            <a:r>
              <a:rPr lang="fr-FR" dirty="0"/>
              <a:t>Très utilisé dans le domaine de l’administration système, l’automatisation (batch)</a:t>
            </a:r>
          </a:p>
          <a:p>
            <a:r>
              <a:rPr lang="fr-FR" dirty="0"/>
              <a:t>Très utilisé dans le domaine de la Data (pandas, </a:t>
            </a:r>
            <a:r>
              <a:rPr lang="fr-FR" dirty="0" err="1"/>
              <a:t>webscrapping</a:t>
            </a:r>
            <a:r>
              <a:rPr lang="fr-FR" dirty="0"/>
              <a:t>, </a:t>
            </a:r>
            <a:r>
              <a:rPr lang="fr-FR" dirty="0" err="1"/>
              <a:t>elk</a:t>
            </a:r>
            <a:r>
              <a:rPr lang="fr-FR" dirty="0"/>
              <a:t>, …)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461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66824-C055-7F7B-9DD1-841CF974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Modifier un dictionnaire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7DA7C8-04BE-F474-7F66-73D2BC493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Ajouter un nouvel élément</a:t>
            </a:r>
          </a:p>
          <a:p>
            <a:pPr marL="114300" indent="0">
              <a:buNone/>
            </a:pPr>
            <a:r>
              <a:rPr lang="fr-FR" dirty="0" err="1"/>
              <a:t>dicEleves</a:t>
            </a:r>
            <a:r>
              <a:rPr lang="fr-FR" dirty="0"/>
              <a:t>[‘eleve4’] = { ‘note’ :10, ‘appréciation’ : ‘passable’}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Modifier une note d’un élève</a:t>
            </a:r>
          </a:p>
          <a:p>
            <a:pPr marL="114300" indent="0">
              <a:buNone/>
            </a:pPr>
            <a:r>
              <a:rPr lang="fr-FR" dirty="0" err="1"/>
              <a:t>dicEleves</a:t>
            </a:r>
            <a:r>
              <a:rPr lang="fr-FR" dirty="0"/>
              <a:t>[‘eleve3’][‘note’] = 16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Supprimer un élève</a:t>
            </a:r>
          </a:p>
          <a:p>
            <a:pPr marL="114300" indent="0">
              <a:buNone/>
            </a:pP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dicEleves</a:t>
            </a:r>
            <a:r>
              <a:rPr lang="fr-FR" dirty="0"/>
              <a:t>[‘eleve4’]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Vérifier la présence d’un élève</a:t>
            </a:r>
          </a:p>
          <a:p>
            <a:pPr marL="114300" indent="0">
              <a:buNone/>
            </a:pPr>
            <a:r>
              <a:rPr lang="fr-FR" dirty="0"/>
              <a:t>if ‘eleve3’ in  </a:t>
            </a:r>
            <a:r>
              <a:rPr lang="fr-FR" dirty="0" err="1"/>
              <a:t>dicEleves.keys</a:t>
            </a:r>
            <a:r>
              <a:rPr lang="fr-FR" dirty="0"/>
              <a:t>():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(‘eleve3 présente’)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Vérifier la présence d’une valeur</a:t>
            </a:r>
          </a:p>
          <a:p>
            <a:pPr marL="114300" indent="0">
              <a:buNone/>
            </a:pPr>
            <a:r>
              <a:rPr lang="fr-FR" dirty="0"/>
              <a:t>if 17  in  </a:t>
            </a:r>
            <a:r>
              <a:rPr lang="fr-FR" dirty="0" err="1"/>
              <a:t>dicEleves.values</a:t>
            </a:r>
            <a:r>
              <a:rPr lang="fr-FR" dirty="0"/>
              <a:t>():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 (‘un élève a 17’)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2C4682-18F2-7740-C7EF-A0BB421BB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351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C1081-DBD0-B00E-EDE7-144CD3DE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Trier un dictionnaire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99D68-765B-56B4-DD18-928BF9D0A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Trier selon les index du dictionnaire</a:t>
            </a:r>
          </a:p>
          <a:p>
            <a:pPr marL="114300" indent="0">
              <a:buNone/>
            </a:pP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TblATier_trie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dict(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TblATier.items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Trier selon les valeurs du dictionnaire</a:t>
            </a:r>
          </a:p>
          <a:p>
            <a:pPr marL="114300" indent="0">
              <a:buNone/>
            </a:pP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TblATier_trie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dict(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TblATier.items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key=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item: item[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reverse=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E88D5-95B6-5026-02EE-18C0815F6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97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13864-6B8F-88AB-8D43-FFD071F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Programmation Orienté Objet - Présentation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EF47AB-55D7-8B51-D416-EED72132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98653" cy="3416400"/>
          </a:xfrm>
        </p:spPr>
        <p:txBody>
          <a:bodyPr>
            <a:normAutofit/>
          </a:bodyPr>
          <a:lstStyle/>
          <a:p>
            <a:r>
              <a:rPr lang="fr-FR" dirty="0"/>
              <a:t>Concepts clés de la POO</a:t>
            </a:r>
          </a:p>
          <a:p>
            <a:r>
              <a:rPr lang="fr-FR" dirty="0"/>
              <a:t>Avantages de la POO par rapport à la programmation procédurale</a:t>
            </a:r>
          </a:p>
          <a:p>
            <a:r>
              <a:rPr lang="fr-FR" dirty="0"/>
              <a:t>Exemples concrets pour illustrer les concepts de la POO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59C63-D035-A325-2788-6EDE849C5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772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EB892-2DC2-7AFB-25A1-8674ED5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Concepts clés de la POO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848F6-1266-1AFA-B738-3C4FC68B4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Classes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Description des caractéristiques (attributs) et des comportements (méthodes) de l’objet</a:t>
            </a:r>
          </a:p>
          <a:p>
            <a:pPr lvl="1"/>
            <a:r>
              <a:rPr lang="fr-FR" dirty="0"/>
              <a:t>Utilise le mot clef « class »</a:t>
            </a:r>
          </a:p>
          <a:p>
            <a:pPr lvl="1"/>
            <a:r>
              <a:rPr lang="fr-FR" dirty="0"/>
              <a:t>Utilise une fonction init() pour « construire » un </a:t>
            </a:r>
            <a:r>
              <a:rPr lang="fr-FR" dirty="0" err="1"/>
              <a:t>object</a:t>
            </a:r>
            <a:r>
              <a:rPr lang="fr-FR" dirty="0"/>
              <a:t> depuis une (ou plusieurs) classe</a:t>
            </a:r>
          </a:p>
          <a:p>
            <a:r>
              <a:rPr lang="fr-FR" b="1" dirty="0"/>
              <a:t>Objets</a:t>
            </a:r>
            <a:r>
              <a:rPr lang="fr-FR" dirty="0"/>
              <a:t> : Instances d'une classe avec des caractéristiques spécifiques</a:t>
            </a:r>
          </a:p>
          <a:p>
            <a:pPr lvl="1"/>
            <a:r>
              <a:rPr lang="fr-FR" dirty="0"/>
              <a:t>un nom de variable </a:t>
            </a:r>
          </a:p>
          <a:p>
            <a:pPr lvl="1"/>
            <a:r>
              <a:rPr lang="fr-FR" dirty="0"/>
              <a:t>des valeurs spécifiques (attributs)</a:t>
            </a:r>
          </a:p>
          <a:p>
            <a:pPr lvl="1"/>
            <a:r>
              <a:rPr lang="fr-FR" dirty="0"/>
              <a:t>des comportements définis (méthodes)</a:t>
            </a:r>
          </a:p>
          <a:p>
            <a:pPr lvl="1"/>
            <a:r>
              <a:rPr lang="fr-FR" dirty="0"/>
              <a:t>Il est possible d’avoir plusieurs objets issues d’une même classe</a:t>
            </a:r>
          </a:p>
          <a:p>
            <a:r>
              <a:rPr lang="fr-FR" b="1" dirty="0"/>
              <a:t>Encapsulation</a:t>
            </a:r>
            <a:r>
              <a:rPr lang="fr-FR" dirty="0"/>
              <a:t> : Regroupement d’attribut et de méthode dans une même entité</a:t>
            </a:r>
          </a:p>
          <a:p>
            <a:r>
              <a:rPr lang="fr-FR" b="1" dirty="0"/>
              <a:t>Héritage</a:t>
            </a:r>
            <a:r>
              <a:rPr lang="fr-FR" dirty="0"/>
              <a:t> : Classe héritant des attributs et des méthodes d'une classe existante</a:t>
            </a:r>
          </a:p>
          <a:p>
            <a:r>
              <a:rPr lang="fr-FR" b="1" dirty="0"/>
              <a:t>Polymorphisme</a:t>
            </a:r>
            <a:r>
              <a:rPr lang="fr-FR" dirty="0"/>
              <a:t> : Capacité de traiter les objets de différentes classes de manière interchangeable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A8C938-62BA-7017-9F72-AFDED5E5A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41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21BA-8F12-49A0-EA79-9FA93069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Avantages de la POO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1D719-2F17-78D4-E46C-0770B1966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Approche moins algorithmique de la programmation</a:t>
            </a:r>
          </a:p>
          <a:p>
            <a:r>
              <a:rPr lang="fr-FR" dirty="0"/>
              <a:t>Représentation formelle des choses sous formes d’objets (abstraction)</a:t>
            </a:r>
          </a:p>
          <a:p>
            <a:r>
              <a:rPr lang="fr-FR" dirty="0"/>
              <a:t>Simplification de la maintenance : </a:t>
            </a:r>
          </a:p>
          <a:p>
            <a:pPr lvl="1"/>
            <a:r>
              <a:rPr lang="fr-FR" dirty="0"/>
              <a:t>Réutilisation du code grâce à l'héritage et à la création de classes spécialisées</a:t>
            </a:r>
          </a:p>
          <a:p>
            <a:pPr lvl="1"/>
            <a:r>
              <a:rPr lang="fr-FR" dirty="0"/>
              <a:t>Modularité : Les classes permettent de diviser le programme en éléments autonomes plus simple à </a:t>
            </a:r>
            <a:r>
              <a:rPr lang="fr-FR" dirty="0" err="1"/>
              <a:t>à</a:t>
            </a:r>
            <a:r>
              <a:rPr lang="fr-FR" dirty="0"/>
              <a:t> développer et maintenir</a:t>
            </a:r>
          </a:p>
          <a:p>
            <a:pPr lvl="1"/>
            <a:r>
              <a:rPr lang="fr-FR" dirty="0"/>
              <a:t>Abstraction : La POO permet d'abstraire les détails internes des objets pour simplifier le développement, tout est objet (voiture, maison, requête SQL, …)</a:t>
            </a:r>
          </a:p>
          <a:p>
            <a:pPr lvl="1"/>
            <a:r>
              <a:rPr lang="fr-FR" dirty="0"/>
              <a:t>Testabilité : il est plus simple de tester un objet qu’un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D8EF31-6165-446B-1E12-DB84B61DB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635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13864-6B8F-88AB-8D43-FFD071F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Programmation Orienté Objet - Les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EF47AB-55D7-8B51-D416-EED72132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98653" cy="3416400"/>
          </a:xfrm>
        </p:spPr>
        <p:txBody>
          <a:bodyPr>
            <a:normAutofit/>
          </a:bodyPr>
          <a:lstStyle/>
          <a:p>
            <a:r>
              <a:rPr lang="fr-FR" dirty="0"/>
              <a:t>Une classe se définit par son nom, des attributs et des méthodes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59C63-D035-A325-2788-6EDE849C5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E771136-7381-5626-FFD4-5816F7B1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81868"/>
              </p:ext>
            </p:extLst>
          </p:nvPr>
        </p:nvGraphicFramePr>
        <p:xfrm>
          <a:off x="1154246" y="1898015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29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7694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600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Attributs</a:t>
                      </a:r>
                    </a:p>
                    <a:p>
                      <a:pPr algn="ctr"/>
                      <a:r>
                        <a:rPr lang="fr-FR" dirty="0"/>
                        <a:t>Variable spécifique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Méthodes</a:t>
                      </a:r>
                    </a:p>
                    <a:p>
                      <a:pPr algn="ctr"/>
                      <a:r>
                        <a:rPr lang="fr-FR" dirty="0"/>
                        <a:t>Fonction spécifique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6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  <a:p>
                      <a:r>
                        <a:rPr lang="fr-FR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rouler()</a:t>
                      </a:r>
                    </a:p>
                    <a:p>
                      <a:r>
                        <a:rPr lang="fr-FR" dirty="0"/>
                        <a:t>freiner()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9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  <a:p>
                      <a:r>
                        <a:rPr lang="fr-FR"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setPrix</a:t>
                      </a:r>
                      <a:r>
                        <a:rPr lang="fr-FR" dirty="0"/>
                        <a:t>()</a:t>
                      </a:r>
                    </a:p>
                    <a:p>
                      <a:r>
                        <a:rPr lang="fr-FR" dirty="0" err="1"/>
                        <a:t>getPrix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Marque</a:t>
                      </a:r>
                    </a:p>
                    <a:p>
                      <a:r>
                        <a:rPr lang="fr-FR"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téléphoner()</a:t>
                      </a:r>
                    </a:p>
                    <a:p>
                      <a:r>
                        <a:rPr lang="fr-FR" dirty="0"/>
                        <a:t>répondre()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92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1FD2D-911F-31F6-1207-0E1AB990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Cas d'utilisation courants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47A75-86AC-89BA-4898-E23B0EF32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Modélisation d'objets réels : voitures, employés, produits, etc.</a:t>
            </a:r>
          </a:p>
          <a:p>
            <a:r>
              <a:rPr lang="fr-FR" dirty="0"/>
              <a:t>Développement d'applications avec une architecture modulaire et évolutive</a:t>
            </a:r>
          </a:p>
          <a:p>
            <a:r>
              <a:rPr lang="fr-FR" dirty="0"/>
              <a:t>Utilisation de bibliothèques et de </a:t>
            </a:r>
            <a:r>
              <a:rPr lang="fr-FR" dirty="0" err="1"/>
              <a:t>frameworks</a:t>
            </a:r>
            <a:r>
              <a:rPr lang="fr-FR" dirty="0"/>
              <a:t> basés sur la POO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809D62-0E45-2277-8B9A-E2EA135254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022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C948-6E75-D608-90CB-D0BDEF6D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Syntaxe et exemples en Python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3B24DD-A886-416E-32D7-C7885BD04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Déclaration d'une classe avec ses attributs et méthodes</a:t>
            </a:r>
          </a:p>
          <a:p>
            <a:r>
              <a:rPr lang="fr-FR" dirty="0"/>
              <a:t>Création d'objets à partir d'une classe</a:t>
            </a:r>
          </a:p>
          <a:p>
            <a:r>
              <a:rPr lang="fr-FR" dirty="0"/>
              <a:t>Utilisation de l'encapsulation pour protéger les données et contrôler leur accès</a:t>
            </a:r>
          </a:p>
          <a:p>
            <a:r>
              <a:rPr lang="fr-FR" dirty="0"/>
              <a:t>Exemples d'héritage pour illustrer la spécialisation des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16C9B-B1BF-949F-B36B-E49705507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52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C3A33-4790-A108-0073-F7BB3F6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Définition d’une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058C1-5868-B031-03BC-99768BDF9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969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class</a:t>
            </a:r>
            <a:r>
              <a:rPr lang="fr-FR" dirty="0"/>
              <a:t> Veste </a:t>
            </a:r>
            <a:r>
              <a:rPr lang="fr-FR" dirty="0">
                <a:solidFill>
                  <a:schemeClr val="tx1"/>
                </a:solidFill>
              </a:rPr>
              <a:t>:		# première lettre en majuscule par convention pour les classes </a:t>
            </a:r>
          </a:p>
          <a:p>
            <a:pPr marL="5969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	"""  ceci est un commentaire de la classe """</a:t>
            </a:r>
          </a:p>
          <a:p>
            <a:pPr marL="596900" lvl="1" indent="0">
              <a:buNone/>
            </a:pPr>
            <a:r>
              <a:rPr lang="fr-FR" dirty="0"/>
              <a:t>          </a:t>
            </a:r>
            <a:r>
              <a:rPr lang="fr-FR" dirty="0" err="1"/>
              <a:t>maCouleur</a:t>
            </a:r>
            <a:r>
              <a:rPr lang="fr-FR" dirty="0"/>
              <a:t> = ‘blanche’</a:t>
            </a:r>
          </a:p>
          <a:p>
            <a:pPr marL="596900" lvl="1" indent="0">
              <a:buNone/>
            </a:pPr>
            <a:r>
              <a:rPr lang="fr-FR" dirty="0"/>
              <a:t>	</a:t>
            </a:r>
            <a:r>
              <a:rPr lang="fr-FR" dirty="0" err="1"/>
              <a:t>maTaille</a:t>
            </a:r>
            <a:r>
              <a:rPr lang="fr-FR" dirty="0"/>
              <a:t> = ‘’</a:t>
            </a:r>
          </a:p>
          <a:p>
            <a:pPr marL="596900" lvl="1" indent="0">
              <a:buNone/>
            </a:pPr>
            <a:r>
              <a:rPr lang="fr-FR" dirty="0"/>
              <a:t>          </a:t>
            </a:r>
            <a:r>
              <a:rPr lang="fr-FR" dirty="0" err="1"/>
              <a:t>monPrix</a:t>
            </a:r>
            <a:r>
              <a:rPr lang="fr-FR" dirty="0"/>
              <a:t> = 50</a:t>
            </a:r>
          </a:p>
          <a:p>
            <a:pPr marL="596900" lvl="1" indent="0">
              <a:buNone/>
            </a:pPr>
            <a:r>
              <a:rPr lang="fr-FR" dirty="0"/>
              <a:t>	marque = ’’</a:t>
            </a:r>
          </a:p>
          <a:p>
            <a:pPr marL="596900" lvl="1" indent="0">
              <a:buNone/>
            </a:pPr>
            <a:r>
              <a:rPr lang="fr-FR" dirty="0"/>
              <a:t>	</a:t>
            </a:r>
            <a:r>
              <a:rPr lang="fr-FR" b="1" dirty="0" err="1">
                <a:solidFill>
                  <a:schemeClr val="tx1"/>
                </a:solidFill>
              </a:rPr>
              <a:t>def</a:t>
            </a:r>
            <a:r>
              <a:rPr lang="fr-FR" dirty="0">
                <a:solidFill>
                  <a:schemeClr val="tx1"/>
                </a:solidFill>
              </a:rPr>
              <a:t>    _ _ init _ _</a:t>
            </a:r>
            <a:r>
              <a:rPr lang="fr-FR" dirty="0"/>
              <a:t>(</a:t>
            </a:r>
            <a:r>
              <a:rPr lang="fr-FR" dirty="0">
                <a:solidFill>
                  <a:schemeClr val="tx1"/>
                </a:solidFill>
              </a:rPr>
              <a:t>self</a:t>
            </a:r>
            <a:r>
              <a:rPr lang="fr-FR" dirty="0"/>
              <a:t>, taille, prix, couleur = None, marque=‘jules’) :	# constructeur de la classe</a:t>
            </a:r>
          </a:p>
          <a:p>
            <a:pPr marL="596900" lvl="1" indent="0">
              <a:buNone/>
            </a:pPr>
            <a:r>
              <a:rPr lang="fr-FR" dirty="0"/>
              <a:t>    	      </a:t>
            </a:r>
            <a:r>
              <a:rPr lang="fr-FR" dirty="0">
                <a:solidFill>
                  <a:schemeClr val="tx1"/>
                </a:solidFill>
              </a:rPr>
              <a:t>"""  </a:t>
            </a:r>
            <a:r>
              <a:rPr lang="fr-FR" dirty="0" err="1">
                <a:solidFill>
                  <a:schemeClr val="tx1"/>
                </a:solidFill>
              </a:rPr>
              <a:t>definition</a:t>
            </a:r>
            <a:r>
              <a:rPr lang="fr-FR" dirty="0">
                <a:solidFill>
                  <a:schemeClr val="tx1"/>
                </a:solidFill>
              </a:rPr>
              <a:t> du constructeur de la classe """</a:t>
            </a:r>
            <a:endParaRPr lang="fr-FR" dirty="0"/>
          </a:p>
          <a:p>
            <a:pPr marL="596900" lvl="1" indent="0">
              <a:buNone/>
            </a:pPr>
            <a:r>
              <a:rPr lang="fr-FR" dirty="0"/>
              <a:t>	     </a:t>
            </a:r>
            <a:r>
              <a:rPr lang="fr-FR" dirty="0" err="1"/>
              <a:t>self.maTaille</a:t>
            </a:r>
            <a:r>
              <a:rPr lang="fr-FR" dirty="0"/>
              <a:t> = taille</a:t>
            </a:r>
          </a:p>
          <a:p>
            <a:pPr marL="596900" lvl="1" indent="0">
              <a:buNone/>
            </a:pPr>
            <a:r>
              <a:rPr lang="fr-FR" dirty="0"/>
              <a:t>	     </a:t>
            </a:r>
            <a:r>
              <a:rPr lang="fr-FR" dirty="0" err="1"/>
              <a:t>self.maCouleur</a:t>
            </a:r>
            <a:r>
              <a:rPr lang="fr-FR" dirty="0"/>
              <a:t> = couleur</a:t>
            </a:r>
          </a:p>
          <a:p>
            <a:pPr marL="596900" lvl="1" indent="0">
              <a:buNone/>
            </a:pPr>
            <a:r>
              <a:rPr lang="fr-FR" dirty="0"/>
              <a:t>	     </a:t>
            </a:r>
            <a:r>
              <a:rPr lang="fr-FR" dirty="0" err="1"/>
              <a:t>self.monPrix</a:t>
            </a:r>
            <a:r>
              <a:rPr lang="fr-FR" dirty="0"/>
              <a:t> = prix</a:t>
            </a:r>
          </a:p>
          <a:p>
            <a:pPr marL="596900" lvl="1" indent="0">
              <a:buNone/>
            </a:pPr>
            <a:r>
              <a:rPr lang="fr-FR" dirty="0"/>
              <a:t>               </a:t>
            </a:r>
            <a:r>
              <a:rPr lang="fr-FR" dirty="0" err="1"/>
              <a:t>self.saMarque</a:t>
            </a:r>
            <a:r>
              <a:rPr lang="fr-FR" dirty="0"/>
              <a:t> = marque</a:t>
            </a:r>
          </a:p>
          <a:p>
            <a:pPr marL="596900" lvl="1" indent="0">
              <a:buNone/>
            </a:pPr>
            <a:r>
              <a:rPr lang="fr-FR" dirty="0"/>
              <a:t>	</a:t>
            </a:r>
            <a:r>
              <a:rPr lang="fr-FR" b="1" dirty="0" err="1"/>
              <a:t>def</a:t>
            </a:r>
            <a:r>
              <a:rPr lang="fr-FR" dirty="0"/>
              <a:t>    </a:t>
            </a:r>
            <a:r>
              <a:rPr lang="fr-FR" dirty="0">
                <a:solidFill>
                  <a:schemeClr val="tx1"/>
                </a:solidFill>
              </a:rPr>
              <a:t>_ _ </a:t>
            </a:r>
            <a:r>
              <a:rPr lang="fr-FR" dirty="0" err="1">
                <a:solidFill>
                  <a:schemeClr val="tx1"/>
                </a:solidFill>
              </a:rPr>
              <a:t>str</a:t>
            </a:r>
            <a:r>
              <a:rPr lang="fr-FR" dirty="0">
                <a:solidFill>
                  <a:schemeClr val="tx1"/>
                </a:solidFill>
              </a:rPr>
              <a:t> _ _</a:t>
            </a:r>
            <a:r>
              <a:rPr lang="fr-FR" dirty="0"/>
              <a:t> (self):</a:t>
            </a:r>
          </a:p>
          <a:p>
            <a:pPr marL="596900" lvl="1" indent="0">
              <a:buNone/>
            </a:pPr>
            <a:r>
              <a:rPr lang="fr-FR" dirty="0"/>
              <a:t>	     return ‘veste couleur :’+ </a:t>
            </a:r>
            <a:r>
              <a:rPr lang="fr-FR" dirty="0" err="1"/>
              <a:t>self.maCouleur</a:t>
            </a:r>
            <a:r>
              <a:rPr lang="fr-FR" dirty="0"/>
              <a:t>+ ‘ Prix : ’ + </a:t>
            </a:r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self.monPrix</a:t>
            </a:r>
            <a:r>
              <a:rPr lang="fr-FR" dirty="0"/>
              <a:t>)</a:t>
            </a:r>
          </a:p>
          <a:p>
            <a:pPr marL="596900" lvl="1" indent="0">
              <a:buNone/>
            </a:pPr>
            <a:r>
              <a:rPr lang="fr-FR" dirty="0"/>
              <a:t>	</a:t>
            </a:r>
            <a:r>
              <a:rPr lang="fr-FR" b="1" dirty="0" err="1"/>
              <a:t>def</a:t>
            </a:r>
            <a:r>
              <a:rPr lang="fr-FR" dirty="0"/>
              <a:t>   </a:t>
            </a:r>
            <a:r>
              <a:rPr lang="fr-FR" dirty="0" err="1"/>
              <a:t>set_couleur</a:t>
            </a:r>
            <a:r>
              <a:rPr lang="fr-FR" dirty="0"/>
              <a:t>(</a:t>
            </a:r>
            <a:r>
              <a:rPr lang="fr-FR" dirty="0" err="1"/>
              <a:t>self,couleur</a:t>
            </a:r>
            <a:r>
              <a:rPr lang="fr-FR" dirty="0"/>
              <a:t>) :			# setter</a:t>
            </a:r>
          </a:p>
          <a:p>
            <a:pPr marL="596900" lvl="1" indent="0">
              <a:buNone/>
            </a:pPr>
            <a:r>
              <a:rPr lang="fr-FR" dirty="0"/>
              <a:t>	    </a:t>
            </a:r>
            <a:r>
              <a:rPr lang="fr-FR" dirty="0" err="1"/>
              <a:t>self.maCouleur</a:t>
            </a:r>
            <a:r>
              <a:rPr lang="fr-FR" dirty="0"/>
              <a:t> = couleur</a:t>
            </a:r>
          </a:p>
          <a:p>
            <a:pPr marL="596900" lvl="1" indent="0">
              <a:buNone/>
            </a:pPr>
            <a:r>
              <a:rPr lang="fr-FR" dirty="0"/>
              <a:t>	</a:t>
            </a:r>
            <a:r>
              <a:rPr lang="fr-FR" b="1" dirty="0" err="1"/>
              <a:t>def</a:t>
            </a:r>
            <a:r>
              <a:rPr lang="fr-FR" dirty="0"/>
              <a:t>   </a:t>
            </a:r>
            <a:r>
              <a:rPr lang="fr-FR" dirty="0" err="1"/>
              <a:t>get_prix</a:t>
            </a:r>
            <a:r>
              <a:rPr lang="fr-FR" dirty="0"/>
              <a:t>(self, </a:t>
            </a:r>
            <a:r>
              <a:rPr lang="fr-FR" dirty="0" err="1"/>
              <a:t>quantite</a:t>
            </a:r>
            <a:r>
              <a:rPr lang="fr-FR" dirty="0"/>
              <a:t>=1) :			# getter</a:t>
            </a:r>
          </a:p>
          <a:p>
            <a:pPr marL="596900" lvl="1" indent="0">
              <a:buNone/>
            </a:pPr>
            <a:r>
              <a:rPr lang="fr-FR" dirty="0"/>
              <a:t>	    return </a:t>
            </a:r>
            <a:r>
              <a:rPr lang="fr-FR" dirty="0" err="1"/>
              <a:t>self.monPrix</a:t>
            </a:r>
            <a:r>
              <a:rPr lang="fr-FR" dirty="0"/>
              <a:t> * </a:t>
            </a:r>
            <a:r>
              <a:rPr lang="fr-FR" dirty="0" err="1"/>
              <a:t>quantite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36175-A25A-5A92-EF0B-0537BFC9C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59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E4AF4-75C1-7224-BB31-74873C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Définition d’un objet en utilisant une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B44A0-B6C0-D0E4-B04C-5E43C39E2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r>
              <a:rPr lang="fr-FR" dirty="0" err="1"/>
              <a:t>vesteCharlene</a:t>
            </a:r>
            <a:r>
              <a:rPr lang="fr-FR" dirty="0"/>
              <a:t> = </a:t>
            </a:r>
            <a:r>
              <a:rPr lang="fr-FR" b="1" dirty="0"/>
              <a:t>Veste</a:t>
            </a:r>
            <a:r>
              <a:rPr lang="fr-FR" dirty="0"/>
              <a:t>(42, ‘rouge’, 60)</a:t>
            </a:r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vesteCharlene.taille</a:t>
            </a:r>
            <a:r>
              <a:rPr lang="fr-FR" dirty="0"/>
              <a:t> )		=&gt; 42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vesteCharlene.marque</a:t>
            </a:r>
            <a:r>
              <a:rPr lang="fr-FR" dirty="0"/>
              <a:t>) 	=&gt;  « jules »</a:t>
            </a:r>
          </a:p>
          <a:p>
            <a:pPr marL="596900" lvl="1" indent="0">
              <a:buNone/>
            </a:pPr>
            <a:endParaRPr lang="fr-FR" dirty="0"/>
          </a:p>
          <a:p>
            <a:pPr marL="596900" lvl="1" indent="0">
              <a:buNone/>
            </a:pPr>
            <a:r>
              <a:rPr lang="fr-FR" dirty="0" err="1"/>
              <a:t>vesteMarie</a:t>
            </a:r>
            <a:r>
              <a:rPr lang="fr-FR" dirty="0"/>
              <a:t> = Veste(36)</a:t>
            </a:r>
          </a:p>
          <a:p>
            <a:pPr marL="596900" lvl="1" indent="0">
              <a:buNone/>
            </a:pPr>
            <a:r>
              <a:rPr lang="fr-FR" dirty="0" err="1"/>
              <a:t>vestePierre</a:t>
            </a:r>
            <a:r>
              <a:rPr lang="fr-FR" dirty="0"/>
              <a:t> = Veste(38, none, 23)</a:t>
            </a:r>
          </a:p>
          <a:p>
            <a:pPr marL="5969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vestePierre.get_prix</a:t>
            </a:r>
            <a:r>
              <a:rPr lang="fr-FR" dirty="0"/>
              <a:t>(3))	# renvoie la valeur 3*38 = 114</a:t>
            </a:r>
          </a:p>
          <a:p>
            <a:pPr marL="5969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C17A4-EE4E-DF8E-729A-9A876BA6F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5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75F4-71CF-826F-9D7E-9A29A0ED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bases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AED12-9753-0C65-0E5B-A27F831A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Données</a:t>
            </a:r>
          </a:p>
          <a:p>
            <a:pPr lvl="1"/>
            <a:r>
              <a:rPr lang="fr-FR" dirty="0"/>
              <a:t>Les commentaires</a:t>
            </a:r>
          </a:p>
          <a:p>
            <a:pPr lvl="1"/>
            <a:r>
              <a:rPr lang="fr-FR" dirty="0"/>
              <a:t>Les Types de bases</a:t>
            </a:r>
          </a:p>
          <a:p>
            <a:r>
              <a:rPr lang="fr-FR" dirty="0"/>
              <a:t>Structures de contrôles (boucles et conditions)</a:t>
            </a:r>
          </a:p>
          <a:p>
            <a:pPr lvl="1"/>
            <a:r>
              <a:rPr lang="fr-FR" dirty="0"/>
              <a:t>For, </a:t>
            </a:r>
            <a:r>
              <a:rPr lang="fr-FR" dirty="0" err="1"/>
              <a:t>while</a:t>
            </a:r>
            <a:endParaRPr lang="fr-FR" dirty="0"/>
          </a:p>
          <a:p>
            <a:pPr lvl="1"/>
            <a:r>
              <a:rPr lang="fr-FR" dirty="0"/>
              <a:t>If, </a:t>
            </a:r>
            <a:r>
              <a:rPr lang="fr-FR" dirty="0" err="1"/>
              <a:t>elif</a:t>
            </a:r>
            <a:r>
              <a:rPr lang="fr-FR" dirty="0"/>
              <a:t>,  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Les fonctions</a:t>
            </a:r>
          </a:p>
          <a:p>
            <a:pPr lvl="1"/>
            <a:r>
              <a:rPr lang="fr-FR" dirty="0"/>
              <a:t>Déclaration, utilisation, importation</a:t>
            </a:r>
          </a:p>
          <a:p>
            <a:r>
              <a:rPr lang="fr-FR" dirty="0"/>
              <a:t>Les objets et les librairies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681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A0820-B506-1998-8DC7-F666B648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09E7B-D8B1-DC44-050C-9B1AB24A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5895"/>
            <a:ext cx="8520600" cy="341640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Principe : mutualiser des attributs et des méthodes communes à plusieurs objets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Il convient de définir un « lien de parenté »</a:t>
            </a:r>
          </a:p>
          <a:p>
            <a:pPr marL="114300" indent="0">
              <a:buNone/>
            </a:pPr>
            <a:r>
              <a:rPr lang="fr-FR" dirty="0"/>
              <a:t>	class Veste(</a:t>
            </a:r>
            <a:r>
              <a:rPr lang="fr-FR" dirty="0" err="1"/>
              <a:t>Vetement</a:t>
            </a:r>
            <a:r>
              <a:rPr lang="fr-FR" dirty="0"/>
              <a:t>):		</a:t>
            </a:r>
            <a:r>
              <a:rPr lang="fr-FR" sz="1700" dirty="0">
                <a:solidFill>
                  <a:srgbClr val="92D050"/>
                </a:solidFill>
              </a:rPr>
              <a:t># on définit la classe veste basée sur la classe </a:t>
            </a:r>
            <a:r>
              <a:rPr lang="fr-FR" sz="1700" dirty="0" err="1">
                <a:solidFill>
                  <a:srgbClr val="92D050"/>
                </a:solidFill>
              </a:rPr>
              <a:t>vetement</a:t>
            </a:r>
            <a:endParaRPr lang="fr-FR" dirty="0">
              <a:solidFill>
                <a:srgbClr val="92D050"/>
              </a:solidFill>
            </a:endParaRPr>
          </a:p>
          <a:p>
            <a:pPr marL="114300" indent="0">
              <a:buNone/>
            </a:pPr>
            <a:r>
              <a:rPr lang="fr-FR" dirty="0"/>
              <a:t>		</a:t>
            </a:r>
            <a:r>
              <a:rPr lang="fr-FR" dirty="0" err="1"/>
              <a:t>def</a:t>
            </a:r>
            <a:r>
              <a:rPr lang="fr-FR" dirty="0"/>
              <a:t> __init__(marque, couleur, prix, taille, doublure):</a:t>
            </a:r>
          </a:p>
          <a:p>
            <a:pPr marL="114300" indent="0">
              <a:buNone/>
            </a:pPr>
            <a:r>
              <a:rPr lang="fr-FR" dirty="0"/>
              <a:t>	    	        </a:t>
            </a:r>
            <a:r>
              <a:rPr lang="fr-FR" dirty="0">
                <a:solidFill>
                  <a:schemeClr val="tx1"/>
                </a:solidFill>
              </a:rPr>
              <a:t>super()</a:t>
            </a:r>
            <a:r>
              <a:rPr lang="fr-FR" dirty="0"/>
              <a:t>.   __init__ (marque, couleur, prix)  </a:t>
            </a:r>
            <a:r>
              <a:rPr lang="fr-FR" dirty="0">
                <a:solidFill>
                  <a:srgbClr val="92D050"/>
                </a:solidFill>
              </a:rPr>
              <a:t># on affecte les données au parent</a:t>
            </a:r>
          </a:p>
          <a:p>
            <a:r>
              <a:rPr lang="fr-FR" dirty="0"/>
              <a:t>Il est possible d’hériter de plusieurs parents : </a:t>
            </a:r>
          </a:p>
          <a:p>
            <a:pPr marL="114300" indent="0">
              <a:buNone/>
            </a:pPr>
            <a:r>
              <a:rPr lang="fr-FR" dirty="0"/>
              <a:t>	class </a:t>
            </a:r>
            <a:r>
              <a:rPr lang="fr-FR" dirty="0" err="1"/>
              <a:t>classFille</a:t>
            </a:r>
            <a:r>
              <a:rPr lang="fr-FR" dirty="0"/>
              <a:t>(classParent1, classParent2)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270B01-31CF-B3DC-F591-762BB5411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469D98-5D28-6B64-0D2D-899B65D10071}"/>
              </a:ext>
            </a:extLst>
          </p:cNvPr>
          <p:cNvSpPr txBox="1"/>
          <p:nvPr/>
        </p:nvSpPr>
        <p:spPr>
          <a:xfrm>
            <a:off x="946297" y="1547039"/>
            <a:ext cx="1339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Veste: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marque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couleur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prix</a:t>
            </a:r>
          </a:p>
          <a:p>
            <a:r>
              <a:rPr lang="fr-FR" dirty="0"/>
              <a:t>    taille</a:t>
            </a:r>
          </a:p>
          <a:p>
            <a:r>
              <a:rPr lang="fr-FR" dirty="0"/>
              <a:t>    doublure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6DCAB8-9BFC-D688-AB69-43B5CDA0720C}"/>
              </a:ext>
            </a:extLst>
          </p:cNvPr>
          <p:cNvSpPr txBox="1"/>
          <p:nvPr/>
        </p:nvSpPr>
        <p:spPr>
          <a:xfrm>
            <a:off x="2495294" y="1547039"/>
            <a:ext cx="173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Chaussure: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marque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couleur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prix</a:t>
            </a:r>
          </a:p>
          <a:p>
            <a:r>
              <a:rPr lang="fr-FR" dirty="0"/>
              <a:t>    pointure</a:t>
            </a:r>
          </a:p>
          <a:p>
            <a:r>
              <a:rPr lang="fr-FR" dirty="0"/>
              <a:t>    talon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135CA9-7F8C-DCF1-F157-1441695FEEF1}"/>
              </a:ext>
            </a:extLst>
          </p:cNvPr>
          <p:cNvSpPr txBox="1"/>
          <p:nvPr/>
        </p:nvSpPr>
        <p:spPr>
          <a:xfrm>
            <a:off x="4398521" y="1547039"/>
            <a:ext cx="1548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Pantalon: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marque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couleur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prix</a:t>
            </a:r>
          </a:p>
          <a:p>
            <a:r>
              <a:rPr lang="fr-FR" dirty="0"/>
              <a:t>    taille</a:t>
            </a:r>
          </a:p>
          <a:p>
            <a:r>
              <a:rPr lang="fr-FR" dirty="0"/>
              <a:t>    braguette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8DBC66-B395-4106-8981-ADEF1A303E5B}"/>
              </a:ext>
            </a:extLst>
          </p:cNvPr>
          <p:cNvSpPr txBox="1"/>
          <p:nvPr/>
        </p:nvSpPr>
        <p:spPr>
          <a:xfrm>
            <a:off x="6246815" y="1547039"/>
            <a:ext cx="1690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Vetement</a:t>
            </a:r>
            <a:r>
              <a:rPr lang="fr-FR" dirty="0"/>
              <a:t>:</a:t>
            </a:r>
          </a:p>
          <a:p>
            <a:r>
              <a:rPr lang="fr-FR" dirty="0"/>
              <a:t>    marque</a:t>
            </a:r>
          </a:p>
          <a:p>
            <a:r>
              <a:rPr lang="fr-FR" dirty="0"/>
              <a:t>    couleur</a:t>
            </a:r>
          </a:p>
          <a:p>
            <a:r>
              <a:rPr lang="fr-FR" dirty="0"/>
              <a:t>    prix</a:t>
            </a:r>
          </a:p>
        </p:txBody>
      </p:sp>
    </p:spTree>
    <p:extLst>
      <p:ext uri="{BB962C8B-B14F-4D97-AF65-F5344CB8AC3E}">
        <p14:creationId xmlns:p14="http://schemas.microsoft.com/office/powerpoint/2010/main" val="619796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7FAF9-2EF9-37B1-F722-0C40E78F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Définir une librairie à partir d’une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67495-6485-0A33-42B5-BB927D00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fichier veste.py</a:t>
            </a:r>
          </a:p>
          <a:p>
            <a:r>
              <a:rPr lang="fr-FR" dirty="0"/>
              <a:t>Copier la définition de la classe dans ce nouveau fichier</a:t>
            </a:r>
          </a:p>
          <a:p>
            <a:r>
              <a:rPr lang="fr-FR" dirty="0"/>
              <a:t>Importer la classe avec la commande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err="1"/>
              <a:t>from</a:t>
            </a:r>
            <a:r>
              <a:rPr lang="fr-FR" dirty="0"/>
              <a:t> veste import Veste</a:t>
            </a:r>
          </a:p>
          <a:p>
            <a:pPr marL="114300" indent="0">
              <a:buNone/>
            </a:pPr>
            <a:r>
              <a:rPr lang="fr-FR" dirty="0"/>
              <a:t>	import veste</a:t>
            </a:r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2E3B3-F377-8B0F-8AC8-EC47B10C9D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D2196-D68A-54D9-150F-559BA582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2517C-486E-C6BB-C20C-A54ED73C3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 ligne avec un # 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# Ceci est un commentaire</a:t>
            </a:r>
          </a:p>
          <a:p>
            <a:pPr marL="114300" indent="0">
              <a:buNone/>
            </a:pPr>
            <a:r>
              <a:rPr lang="fr-FR" dirty="0"/>
              <a:t>valeur = 3 </a:t>
            </a:r>
            <a:r>
              <a:rPr lang="fr-FR" dirty="0">
                <a:solidFill>
                  <a:srgbClr val="00B050"/>
                </a:solidFill>
              </a:rPr>
              <a:t># un commentaire après</a:t>
            </a:r>
          </a:p>
          <a:p>
            <a:pPr marL="11430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"""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Il est possible de commenter 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plusieurs lignes à la fois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Avec 3 double-</a:t>
            </a:r>
            <a:r>
              <a:rPr lang="fr-FR" dirty="0" err="1">
                <a:solidFill>
                  <a:srgbClr val="00B050"/>
                </a:solidFill>
              </a:rPr>
              <a:t>quote</a:t>
            </a:r>
            <a:r>
              <a:rPr lang="fr-FR" dirty="0">
                <a:solidFill>
                  <a:srgbClr val="00B050"/>
                </a:solidFill>
              </a:rPr>
              <a:t> en début et en fin de commentaire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B050"/>
                </a:solidFill>
              </a:rPr>
              <a:t>"""</a:t>
            </a:r>
          </a:p>
          <a:p>
            <a:pPr marL="114300" indent="0"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8EFC0-5B19-EAF5-B25A-C58292F96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88646-7EC7-6CCA-F045-1EA52EF1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variables – </a:t>
            </a:r>
            <a:r>
              <a:rPr lang="fr-FR" i="1" dirty="0"/>
              <a:t>Tout est 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5251D-5B0B-DF60-982B-790D89A38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variable se définie par  </a:t>
            </a:r>
          </a:p>
          <a:p>
            <a:pPr lvl="1"/>
            <a:r>
              <a:rPr lang="fr-FR" dirty="0"/>
              <a:t>Son  nom</a:t>
            </a:r>
          </a:p>
          <a:p>
            <a:pPr lvl="1"/>
            <a:r>
              <a:rPr lang="fr-FR" dirty="0"/>
              <a:t>Son type (numérique, chaine, booléen, …)</a:t>
            </a:r>
          </a:p>
          <a:p>
            <a:pPr lvl="1"/>
            <a:r>
              <a:rPr lang="fr-FR" dirty="0"/>
              <a:t>Des actions possibles </a:t>
            </a:r>
          </a:p>
          <a:p>
            <a:pPr lvl="1"/>
            <a:r>
              <a:rPr lang="fr-FR" dirty="0"/>
              <a:t>Une adresse en mémoire</a:t>
            </a:r>
          </a:p>
          <a:p>
            <a:pPr lvl="1"/>
            <a:endParaRPr lang="fr-FR" dirty="0"/>
          </a:p>
          <a:p>
            <a:r>
              <a:rPr lang="fr-FR" dirty="0"/>
              <a:t>La notion de « classe d’objet » va généraliser la notion de type.</a:t>
            </a:r>
          </a:p>
          <a:p>
            <a:r>
              <a:rPr lang="fr-FR" dirty="0"/>
              <a:t>Classe : définition de la structure d’un objet</a:t>
            </a:r>
          </a:p>
          <a:p>
            <a:r>
              <a:rPr lang="fr-FR" dirty="0"/>
              <a:t>Objet : Nom + données (attributs)+ opérations sur les données (méthodes)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BDBCC-8853-AE47-66FB-D11381BF6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27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A2198-4B57-45B4-D311-357B2C4F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nom d’une variable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200251-690F-C389-3B14-AA3C9646A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nom de variable en python peut être défini en lettres minuscules, en majuscules, avec les entiers de 0 à 9 et le caractère _ (</a:t>
            </a:r>
            <a:r>
              <a:rPr lang="fr-FR" dirty="0" err="1"/>
              <a:t>underscore</a:t>
            </a:r>
            <a:r>
              <a:rPr lang="fr-FR" dirty="0"/>
              <a:t>). Un nom de variable peut commencer par une lettre, par un </a:t>
            </a:r>
            <a:r>
              <a:rPr lang="fr-FR" dirty="0" err="1"/>
              <a:t>underscore</a:t>
            </a:r>
            <a:r>
              <a:rPr lang="fr-FR" dirty="0"/>
              <a:t> </a:t>
            </a:r>
          </a:p>
          <a:p>
            <a:r>
              <a:rPr lang="fr-FR" dirty="0"/>
              <a:t>mais pas par un chiffre.	</a:t>
            </a:r>
          </a:p>
          <a:p>
            <a:pPr marL="596900" lvl="1" indent="0">
              <a:buNone/>
            </a:pPr>
            <a:r>
              <a:rPr lang="fr-FR" dirty="0">
                <a:solidFill>
                  <a:schemeClr val="accent5"/>
                </a:solidFill>
              </a:rPr>
              <a:t>	Variable 	_</a:t>
            </a:r>
            <a:r>
              <a:rPr lang="fr-FR" dirty="0" err="1">
                <a:solidFill>
                  <a:schemeClr val="accent5"/>
                </a:solidFill>
              </a:rPr>
              <a:t>autreVariable</a:t>
            </a:r>
            <a:r>
              <a:rPr lang="fr-FR" dirty="0">
                <a:solidFill>
                  <a:schemeClr val="accent5"/>
                </a:solidFill>
              </a:rPr>
              <a:t>	__</a:t>
            </a:r>
            <a:r>
              <a:rPr lang="fr-FR" dirty="0" err="1">
                <a:solidFill>
                  <a:schemeClr val="accent5"/>
                </a:solidFill>
              </a:rPr>
              <a:t>CestOkAussi</a:t>
            </a:r>
            <a:r>
              <a:rPr lang="fr-FR" dirty="0">
                <a:solidFill>
                  <a:schemeClr val="accent5"/>
                </a:solidFill>
              </a:rPr>
              <a:t>     	</a:t>
            </a:r>
            <a:r>
              <a:rPr lang="fr-FR" dirty="0">
                <a:solidFill>
                  <a:srgbClr val="FF0000"/>
                </a:solidFill>
              </a:rPr>
              <a:t>0Pasbon</a:t>
            </a:r>
          </a:p>
          <a:p>
            <a:pPr marL="596900" lvl="1" indent="0">
              <a:buNone/>
            </a:pPr>
            <a:endParaRPr lang="fr-FR" dirty="0"/>
          </a:p>
          <a:p>
            <a:r>
              <a:rPr lang="fr-FR" dirty="0"/>
              <a:t>Les noms de variables sont sensibles à la « casse »  id &lt;&gt; ID</a:t>
            </a:r>
          </a:p>
          <a:p>
            <a:r>
              <a:rPr lang="fr-FR" dirty="0"/>
              <a:t>Il existe des conventions de nommage (PEP8)</a:t>
            </a:r>
          </a:p>
          <a:p>
            <a:pPr lvl="1"/>
            <a:r>
              <a:rPr lang="fr-FR" dirty="0" err="1"/>
              <a:t>lower_case_underscore</a:t>
            </a:r>
            <a:r>
              <a:rPr lang="fr-FR" dirty="0"/>
              <a:t> est à utiliser pour les fonctions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camelCase</a:t>
            </a:r>
            <a:r>
              <a:rPr lang="fr-FR" dirty="0"/>
              <a:t> » est à utiliser pour les classes</a:t>
            </a:r>
          </a:p>
          <a:p>
            <a:pPr lvl="1"/>
            <a:r>
              <a:rPr lang="fr-FR" dirty="0"/>
              <a:t>Pour les variables, les deux précédentes conventions sont possibles (mais en choisir une)</a:t>
            </a:r>
          </a:p>
          <a:p>
            <a:r>
              <a:rPr lang="fr-FR" dirty="0"/>
              <a:t>Utiliser des noms de variable EXPLICITE 	</a:t>
            </a:r>
            <a:r>
              <a:rPr lang="fr-FR" dirty="0">
                <a:solidFill>
                  <a:srgbClr val="FF0000"/>
                </a:solidFill>
              </a:rPr>
              <a:t>toto01</a:t>
            </a:r>
            <a:r>
              <a:rPr lang="fr-FR" dirty="0"/>
              <a:t>	</a:t>
            </a:r>
            <a:r>
              <a:rPr lang="fr-FR" dirty="0" err="1">
                <a:solidFill>
                  <a:schemeClr val="accent5"/>
                </a:solidFill>
              </a:rPr>
              <a:t>nbClient</a:t>
            </a: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V3</a:t>
            </a:r>
            <a:r>
              <a:rPr lang="fr-FR" dirty="0"/>
              <a:t>    </a:t>
            </a:r>
            <a:r>
              <a:rPr lang="fr-FR" dirty="0" err="1">
                <a:solidFill>
                  <a:schemeClr val="accent5"/>
                </a:solidFill>
              </a:rPr>
              <a:t>tblQuestion</a:t>
            </a:r>
            <a:endParaRPr lang="fr-FR" dirty="0">
              <a:solidFill>
                <a:schemeClr val="accent5"/>
              </a:solidFill>
            </a:endParaRPr>
          </a:p>
          <a:p>
            <a:r>
              <a:rPr lang="fr-FR" dirty="0"/>
              <a:t>Il est pertinent de rajouter un indicateur du type de la variable dans son nom	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2ADF49-C60B-2FB8-9D5B-8F3E1FBD6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9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AAAB-B0BB-270E-8E7D-33AC3A18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types de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C2746A-D8EB-C0FC-EBF4-3BA881C67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Définie les opérations que l’on pourra réaliser sur ces données</a:t>
            </a:r>
          </a:p>
          <a:p>
            <a:r>
              <a:rPr lang="fr-FR" dirty="0"/>
              <a:t>Types de données de base</a:t>
            </a:r>
          </a:p>
          <a:p>
            <a:pPr lvl="1"/>
            <a:r>
              <a:rPr lang="fr-FR" dirty="0"/>
              <a:t>Numérique </a:t>
            </a:r>
            <a:r>
              <a:rPr lang="fr-FR" b="1" dirty="0" err="1">
                <a:solidFill>
                  <a:schemeClr val="tx1"/>
                </a:solidFill>
              </a:rPr>
              <a:t>int</a:t>
            </a:r>
            <a:r>
              <a:rPr lang="fr-FR" b="1" dirty="0">
                <a:solidFill>
                  <a:schemeClr val="tx1"/>
                </a:solidFill>
              </a:rPr>
              <a:t>, </a:t>
            </a:r>
            <a:r>
              <a:rPr lang="fr-FR" b="1" dirty="0" err="1">
                <a:solidFill>
                  <a:schemeClr val="tx1"/>
                </a:solidFill>
              </a:rPr>
              <a:t>float</a:t>
            </a:r>
            <a:r>
              <a:rPr lang="fr-FR" b="1" dirty="0">
                <a:solidFill>
                  <a:schemeClr val="tx1"/>
                </a:solidFill>
              </a:rPr>
              <a:t> et </a:t>
            </a:r>
            <a:r>
              <a:rPr lang="fr-FR" b="1" dirty="0" err="1">
                <a:solidFill>
                  <a:schemeClr val="tx1"/>
                </a:solidFill>
              </a:rPr>
              <a:t>complex</a:t>
            </a:r>
            <a:r>
              <a:rPr lang="fr-FR" dirty="0"/>
              <a:t> avec des bases diverses (binaire, octale, décimal, hexadécimal)</a:t>
            </a:r>
          </a:p>
          <a:p>
            <a:pPr lvl="1"/>
            <a:r>
              <a:rPr lang="fr-FR" dirty="0"/>
              <a:t>Chaine de caractères </a:t>
            </a:r>
            <a:r>
              <a:rPr lang="fr-FR" b="1" dirty="0" err="1">
                <a:solidFill>
                  <a:schemeClr val="tx1"/>
                </a:solidFill>
              </a:rPr>
              <a:t>str</a:t>
            </a:r>
            <a:r>
              <a:rPr lang="fr-FR" dirty="0"/>
              <a:t> (avec et sans limite)</a:t>
            </a:r>
          </a:p>
          <a:p>
            <a:pPr lvl="1"/>
            <a:r>
              <a:rPr lang="fr-FR" dirty="0"/>
              <a:t>Les booléen </a:t>
            </a:r>
            <a:r>
              <a:rPr lang="fr-FR" b="1" dirty="0" err="1">
                <a:solidFill>
                  <a:schemeClr val="tx1"/>
                </a:solidFill>
              </a:rPr>
              <a:t>bool</a:t>
            </a:r>
            <a:r>
              <a:rPr lang="fr-FR" dirty="0"/>
              <a:t>  (Vrai, faux – </a:t>
            </a:r>
            <a:r>
              <a:rPr lang="fr-FR" dirty="0" err="1"/>
              <a:t>true</a:t>
            </a:r>
            <a:r>
              <a:rPr lang="fr-FR" dirty="0"/>
              <a:t> / false)</a:t>
            </a:r>
          </a:p>
          <a:p>
            <a:pPr lvl="1"/>
            <a:r>
              <a:rPr lang="fr-FR" dirty="0"/>
              <a:t>Dates et les heures</a:t>
            </a:r>
          </a:p>
          <a:p>
            <a:pPr lvl="1"/>
            <a:r>
              <a:rPr lang="fr-FR" dirty="0"/>
              <a:t>Les listes</a:t>
            </a:r>
          </a:p>
          <a:p>
            <a:pPr lvl="1"/>
            <a:endParaRPr lang="fr-FR" dirty="0"/>
          </a:p>
          <a:p>
            <a:r>
              <a:rPr lang="fr-FR" dirty="0"/>
              <a:t>Types de données avancés</a:t>
            </a:r>
          </a:p>
          <a:p>
            <a:pPr lvl="1"/>
            <a:r>
              <a:rPr lang="fr-FR" dirty="0"/>
              <a:t>Les objets (on en reparle plus tard)</a:t>
            </a:r>
          </a:p>
          <a:p>
            <a:pPr lvl="1"/>
            <a:r>
              <a:rPr lang="fr-FR" dirty="0"/>
              <a:t>Les collections (tableau, dictionnaire, tuples)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6A41EA-CC62-A9B9-CA8B-77CDFB893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763687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F635E0F6F7C4B8E8682E7C26582D6" ma:contentTypeVersion="17" ma:contentTypeDescription="Crée un document." ma:contentTypeScope="" ma:versionID="dd84c7165a311d47d64e4a9a0f284060">
  <xsd:schema xmlns:xsd="http://www.w3.org/2001/XMLSchema" xmlns:xs="http://www.w3.org/2001/XMLSchema" xmlns:p="http://schemas.microsoft.com/office/2006/metadata/properties" xmlns:ns2="9e6be15c-cbda-4ea9-9315-93759f21a421" xmlns:ns3="0b84d5bb-12dc-4af8-9dbd-db42f9537db9" targetNamespace="http://schemas.microsoft.com/office/2006/metadata/properties" ma:root="true" ma:fieldsID="c253c1e6e50e8da04522db353df8afc9" ns2:_="" ns3:_="">
    <xsd:import namespace="9e6be15c-cbda-4ea9-9315-93759f21a421"/>
    <xsd:import namespace="0b84d5bb-12dc-4af8-9dbd-db42f9537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be15c-cbda-4ea9-9315-93759f21a4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84d5bb-12dc-4af8-9dbd-db42f9537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395b7f3-e0ed-4d2a-8756-81e2af49305d}" ma:internalName="TaxCatchAll" ma:showField="CatchAllData" ma:web="0b84d5bb-12dc-4af8-9dbd-db42f9537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6be15c-cbda-4ea9-9315-93759f21a421">
      <Terms xmlns="http://schemas.microsoft.com/office/infopath/2007/PartnerControls"/>
    </lcf76f155ced4ddcb4097134ff3c332f>
    <TaxCatchAll xmlns="0b84d5bb-12dc-4af8-9dbd-db42f9537db9" xsi:nil="true"/>
  </documentManagement>
</p:properties>
</file>

<file path=customXml/itemProps1.xml><?xml version="1.0" encoding="utf-8"?>
<ds:datastoreItem xmlns:ds="http://schemas.openxmlformats.org/officeDocument/2006/customXml" ds:itemID="{FF0A86F0-DE58-4DBE-92BB-B6A1A26AD570}"/>
</file>

<file path=customXml/itemProps2.xml><?xml version="1.0" encoding="utf-8"?>
<ds:datastoreItem xmlns:ds="http://schemas.openxmlformats.org/officeDocument/2006/customXml" ds:itemID="{F4AC0F93-CB3C-4223-AEC9-8FD093DAF3EB}"/>
</file>

<file path=customXml/itemProps3.xml><?xml version="1.0" encoding="utf-8"?>
<ds:datastoreItem xmlns:ds="http://schemas.openxmlformats.org/officeDocument/2006/customXml" ds:itemID="{895FD919-2BFB-48E3-91B1-B113A9E63AB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Microsoft Office PowerPoint</Application>
  <PresentationFormat>Affichage à l'écran (16:9)</PresentationFormat>
  <Paragraphs>719</Paragraphs>
  <Slides>51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8" baseType="lpstr">
      <vt:lpstr>Arial</vt:lpstr>
      <vt:lpstr>Calibri</vt:lpstr>
      <vt:lpstr>Arial Unicode MS</vt:lpstr>
      <vt:lpstr>Raleway</vt:lpstr>
      <vt:lpstr>Consolas</vt:lpstr>
      <vt:lpstr>Source Sans Pro</vt:lpstr>
      <vt:lpstr>Plum</vt:lpstr>
      <vt:lpstr>Python – Les bases</vt:lpstr>
      <vt:lpstr>Plan de cours</vt:lpstr>
      <vt:lpstr>Une histoire de python</vt:lpstr>
      <vt:lpstr>Pourquoi utiliser python</vt:lpstr>
      <vt:lpstr>Les bases de python</vt:lpstr>
      <vt:lpstr>Les commentaires</vt:lpstr>
      <vt:lpstr>Les variables – Tout est objet</vt:lpstr>
      <vt:lpstr>Le nom d’une variable </vt:lpstr>
      <vt:lpstr>Les types de variables</vt:lpstr>
      <vt:lpstr>Les actions / opérateurs possibles  </vt:lpstr>
      <vt:lpstr>Les variables numériques </vt:lpstr>
      <vt:lpstr>Les Listes</vt:lpstr>
      <vt:lpstr>C’est quoi une liste?</vt:lpstr>
      <vt:lpstr>Création et ajout dans d’un liste</vt:lpstr>
      <vt:lpstr>Lecture dans une liste</vt:lpstr>
      <vt:lpstr>Modifier un élément d’une liste</vt:lpstr>
      <vt:lpstr>Supprimer un élement</vt:lpstr>
      <vt:lpstr>Les tuples (on en parle et on oublie)</vt:lpstr>
      <vt:lpstr>Les chaines de caractères</vt:lpstr>
      <vt:lpstr>Les chaines de caractères</vt:lpstr>
      <vt:lpstr>Manipuler une liste/chaine de caractères</vt:lpstr>
      <vt:lpstr>Les variables de type Date, heure et durée</vt:lpstr>
      <vt:lpstr>Autres fonctionnalités sur les dates</vt:lpstr>
      <vt:lpstr>Bonne pratique de codage (PEP8)</vt:lpstr>
      <vt:lpstr>Structures de contrôle (algorithmie) </vt:lpstr>
      <vt:lpstr>Introduction aux fonctions</vt:lpstr>
      <vt:lpstr>Le return d’une fonction</vt:lpstr>
      <vt:lpstr>Paramètres d’une fonction</vt:lpstr>
      <vt:lpstr>Les fonctions lambda</vt:lpstr>
      <vt:lpstr>Fonctions natives simples et prédéfinies</vt:lpstr>
      <vt:lpstr>La boucle for</vt:lpstr>
      <vt:lpstr>La boucle while</vt:lpstr>
      <vt:lpstr>Boucler sur une liste</vt:lpstr>
      <vt:lpstr>Contrôle conditionnel avec if</vt:lpstr>
      <vt:lpstr>Tests conditionnels dans un tableau</vt:lpstr>
      <vt:lpstr>Try – except – raise - finally : Gestion des erreurs</vt:lpstr>
      <vt:lpstr>Les dictionnaires</vt:lpstr>
      <vt:lpstr>Manipulation d’un dictionnaire</vt:lpstr>
      <vt:lpstr>Un dictionnaire dans un dictionnaire</vt:lpstr>
      <vt:lpstr>Modifier un dictionnaire</vt:lpstr>
      <vt:lpstr>Trier un dictionnaire</vt:lpstr>
      <vt:lpstr>Programmation Orienté Objet - Présentation</vt:lpstr>
      <vt:lpstr>Concepts clés de la POO</vt:lpstr>
      <vt:lpstr>Avantages de la POO</vt:lpstr>
      <vt:lpstr>Programmation Orienté Objet - Les classes</vt:lpstr>
      <vt:lpstr>Cas d'utilisation courants</vt:lpstr>
      <vt:lpstr>Syntaxe et exemples en Python</vt:lpstr>
      <vt:lpstr>Définition d’une classe</vt:lpstr>
      <vt:lpstr>Définition d’un objet en utilisant une classe</vt:lpstr>
      <vt:lpstr>Héritage</vt:lpstr>
      <vt:lpstr>Définir une librairie à partir d’une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module</dc:title>
  <dc:creator>charl</dc:creator>
  <cp:lastModifiedBy>Charlène Benke</cp:lastModifiedBy>
  <cp:revision>105</cp:revision>
  <dcterms:modified xsi:type="dcterms:W3CDTF">2024-01-07T22:14:42Z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0x010100FD7F635E0F6F7C4B8E8682E7C26582D6</vt:lpwstr>
  </property>
</Properties>
</file>