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7" r:id="rId9"/>
    <p:sldId id="268"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5F14E-8E0D-45ED-80CF-33E9D18D77F7}" type="datetimeFigureOut">
              <a:rPr lang="en-US" smtClean="0"/>
              <a:t>10/24/2025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523615A-27B6-4604-903C-AFCC74159EE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16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5F14E-8E0D-45ED-80CF-33E9D18D77F7}"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3615A-27B6-4604-903C-AFCC74159EE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10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5F14E-8E0D-45ED-80CF-33E9D18D77F7}"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3615A-27B6-4604-903C-AFCC74159EE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891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5F14E-8E0D-45ED-80CF-33E9D18D77F7}"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3615A-27B6-4604-903C-AFCC74159EE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959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5F14E-8E0D-45ED-80CF-33E9D18D77F7}"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3615A-27B6-4604-903C-AFCC74159EE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275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5F14E-8E0D-45ED-80CF-33E9D18D77F7}"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3615A-27B6-4604-903C-AFCC74159EE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11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5F14E-8E0D-45ED-80CF-33E9D18D77F7}" type="datetimeFigureOut">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3615A-27B6-4604-903C-AFCC74159EE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836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5F14E-8E0D-45ED-80CF-33E9D18D77F7}" type="datetimeFigureOut">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3615A-27B6-4604-903C-AFCC74159EE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29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5F14E-8E0D-45ED-80CF-33E9D18D77F7}" type="datetimeFigureOut">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3615A-27B6-4604-903C-AFCC74159EEC}" type="slidenum">
              <a:rPr lang="en-US" smtClean="0"/>
              <a:t>‹#›</a:t>
            </a:fld>
            <a:endParaRPr lang="en-US"/>
          </a:p>
        </p:txBody>
      </p:sp>
    </p:spTree>
    <p:extLst>
      <p:ext uri="{BB962C8B-B14F-4D97-AF65-F5344CB8AC3E}">
        <p14:creationId xmlns:p14="http://schemas.microsoft.com/office/powerpoint/2010/main" val="414436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5F14E-8E0D-45ED-80CF-33E9D18D77F7}"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3615A-27B6-4604-903C-AFCC74159EE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674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745F14E-8E0D-45ED-80CF-33E9D18D77F7}" type="datetimeFigureOut">
              <a:rPr lang="en-US" smtClean="0"/>
              <a:t>10/24/2025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523615A-27B6-4604-903C-AFCC74159EE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701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745F14E-8E0D-45ED-80CF-33E9D18D77F7}" type="datetimeFigureOut">
              <a:rPr lang="en-US" smtClean="0"/>
              <a:t>10/24/2025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523615A-27B6-4604-903C-AFCC74159EE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01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0B51F-F1EC-2B57-3BA2-29E93BFE3AA1}"/>
              </a:ext>
            </a:extLst>
          </p:cNvPr>
          <p:cNvSpPr>
            <a:spLocks noGrp="1"/>
          </p:cNvSpPr>
          <p:nvPr>
            <p:ph type="ctrTitle"/>
          </p:nvPr>
        </p:nvSpPr>
        <p:spPr>
          <a:xfrm>
            <a:off x="760303" y="77551"/>
            <a:ext cx="10671394" cy="1350967"/>
          </a:xfrm>
          <a:ln w="38100">
            <a:solidFill>
              <a:schemeClr val="tx1"/>
            </a:solidFill>
          </a:ln>
        </p:spPr>
        <p:txBody>
          <a:bodyPr>
            <a:normAutofit/>
          </a:bodyPr>
          <a:lstStyle/>
          <a:p>
            <a:pPr algn="ctr"/>
            <a:r>
              <a:rPr lang="en-US" sz="3000" dirty="0">
                <a:effectLst>
                  <a:outerShdw blurRad="50800" dist="50800" dir="5400000" algn="ctr" rotWithShape="0">
                    <a:srgbClr val="000000">
                      <a:alpha val="99000"/>
                    </a:srgbClr>
                  </a:outerShdw>
                </a:effectLst>
              </a:rPr>
              <a:t>Koforidua technical university</a:t>
            </a:r>
            <a:br>
              <a:rPr lang="en-US" sz="3000" dirty="0">
                <a:effectLst>
                  <a:outerShdw blurRad="50800" dist="50800" dir="5400000" algn="ctr" rotWithShape="0">
                    <a:srgbClr val="000000">
                      <a:alpha val="99000"/>
                    </a:srgbClr>
                  </a:outerShdw>
                </a:effectLst>
              </a:rPr>
            </a:br>
            <a:r>
              <a:rPr lang="en-US" sz="3000" dirty="0">
                <a:effectLst>
                  <a:outerShdw blurRad="50800" dist="50800" dir="5400000" algn="ctr" rotWithShape="0">
                    <a:srgbClr val="000000">
                      <a:alpha val="99000"/>
                    </a:srgbClr>
                  </a:outerShdw>
                </a:effectLst>
              </a:rPr>
              <a:t>faculty of applied science and technology</a:t>
            </a:r>
            <a:br>
              <a:rPr lang="en-US" sz="3000" dirty="0">
                <a:effectLst>
                  <a:outerShdw blurRad="50800" dist="50800" dir="5400000" algn="ctr" rotWithShape="0">
                    <a:srgbClr val="000000">
                      <a:alpha val="99000"/>
                    </a:srgbClr>
                  </a:outerShdw>
                </a:effectLst>
              </a:rPr>
            </a:br>
            <a:r>
              <a:rPr lang="en-US" sz="3000" dirty="0">
                <a:effectLst>
                  <a:outerShdw blurRad="50800" dist="50800" dir="5400000" algn="ctr" rotWithShape="0">
                    <a:srgbClr val="000000">
                      <a:alpha val="99000"/>
                    </a:srgbClr>
                  </a:outerShdw>
                </a:effectLst>
              </a:rPr>
              <a:t>computer science department</a:t>
            </a:r>
          </a:p>
        </p:txBody>
      </p:sp>
      <p:sp>
        <p:nvSpPr>
          <p:cNvPr id="5" name="Subtitle 4">
            <a:extLst>
              <a:ext uri="{FF2B5EF4-FFF2-40B4-BE49-F238E27FC236}">
                <a16:creationId xmlns:a16="http://schemas.microsoft.com/office/drawing/2014/main" id="{ADC4E13A-2A30-9C3A-372E-C6BC494D450D}"/>
              </a:ext>
            </a:extLst>
          </p:cNvPr>
          <p:cNvSpPr>
            <a:spLocks noGrp="1"/>
          </p:cNvSpPr>
          <p:nvPr>
            <p:ph type="subTitle" idx="1"/>
          </p:nvPr>
        </p:nvSpPr>
        <p:spPr>
          <a:xfrm>
            <a:off x="-1" y="2191871"/>
            <a:ext cx="12330953" cy="3671048"/>
          </a:xfrm>
        </p:spPr>
        <p:txBody>
          <a:bodyPr>
            <a:normAutofit/>
          </a:bodyPr>
          <a:lstStyle/>
          <a:p>
            <a:pPr algn="ctr"/>
            <a:r>
              <a:rPr lang="en-US" sz="2800" b="1" i="1" dirty="0"/>
              <a:t>ONLINE HOTEL BOOKING SYSTEM </a:t>
            </a:r>
          </a:p>
          <a:p>
            <a:pPr algn="ctr"/>
            <a:r>
              <a:rPr lang="en-US" sz="2800" b="1" i="1" dirty="0"/>
              <a:t>BY: KORANTENG AARON AYEH</a:t>
            </a:r>
          </a:p>
          <a:p>
            <a:pPr algn="ctr"/>
            <a:r>
              <a:rPr lang="en-US" sz="2800" b="1" i="1" dirty="0"/>
              <a:t>ID: B207230030</a:t>
            </a:r>
          </a:p>
          <a:p>
            <a:pPr algn="ctr"/>
            <a:r>
              <a:rPr lang="en-US" sz="2800" b="1" i="1" dirty="0"/>
              <a:t>25</a:t>
            </a:r>
            <a:r>
              <a:rPr lang="en-US" sz="2800" b="1" i="1" baseline="30000" dirty="0"/>
              <a:t>TH</a:t>
            </a:r>
            <a:r>
              <a:rPr lang="en-US" sz="2800" b="1" i="1" dirty="0"/>
              <a:t> OCTOBER, 2025</a:t>
            </a:r>
          </a:p>
        </p:txBody>
      </p:sp>
    </p:spTree>
    <p:extLst>
      <p:ext uri="{BB962C8B-B14F-4D97-AF65-F5344CB8AC3E}">
        <p14:creationId xmlns:p14="http://schemas.microsoft.com/office/powerpoint/2010/main" val="279053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66B7E-9794-08DE-0E06-F0B669414E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10F4794-91A8-DA8B-82BC-70DF6B1961BF}"/>
              </a:ext>
            </a:extLst>
          </p:cNvPr>
          <p:cNvSpPr>
            <a:spLocks noGrp="1"/>
          </p:cNvSpPr>
          <p:nvPr>
            <p:ph type="title"/>
          </p:nvPr>
        </p:nvSpPr>
        <p:spPr>
          <a:xfrm>
            <a:off x="1451578" y="499719"/>
            <a:ext cx="9603275" cy="1049235"/>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CONCLUSIONS</a:t>
            </a:r>
          </a:p>
        </p:txBody>
      </p:sp>
      <p:sp>
        <p:nvSpPr>
          <p:cNvPr id="2" name="Content Placeholder 1">
            <a:extLst>
              <a:ext uri="{FF2B5EF4-FFF2-40B4-BE49-F238E27FC236}">
                <a16:creationId xmlns:a16="http://schemas.microsoft.com/office/drawing/2014/main" id="{790AB31C-864F-6639-A3FA-7162D57B9A63}"/>
              </a:ext>
            </a:extLst>
          </p:cNvPr>
          <p:cNvSpPr>
            <a:spLocks noGrp="1"/>
          </p:cNvSpPr>
          <p:nvPr>
            <p:ph idx="1"/>
          </p:nvPr>
        </p:nvSpPr>
        <p:spPr>
          <a:xfrm>
            <a:off x="121920" y="2015732"/>
            <a:ext cx="11734799" cy="4080268"/>
          </a:xfrm>
        </p:spPr>
        <p:txBody>
          <a:bodyPr>
            <a:normAutofit/>
          </a:bodyPr>
          <a:lstStyle/>
          <a:p>
            <a:pPr marL="0" indent="0">
              <a:buNone/>
            </a:pPr>
            <a:r>
              <a:rPr lang="en-US" sz="3000" b="1" dirty="0"/>
              <a:t>Hotel Nexus</a:t>
            </a:r>
            <a:r>
              <a:rPr lang="en-US" sz="3000" dirty="0"/>
              <a:t> successfully modernized hotel operations and improved the customer experience by automating the entire booking process. The platform provides guests with a superior, mobile-responsive interface for </a:t>
            </a:r>
            <a:r>
              <a:rPr lang="en-US" sz="3000" b="1" dirty="0"/>
              <a:t>24/7 access</a:t>
            </a:r>
            <a:r>
              <a:rPr lang="en-US" sz="3000" dirty="0"/>
              <a:t> and ensures </a:t>
            </a:r>
            <a:r>
              <a:rPr lang="en-US" sz="3000" b="1" dirty="0"/>
              <a:t>secure transactions</a:t>
            </a:r>
            <a:r>
              <a:rPr lang="en-US" sz="3000" dirty="0"/>
              <a:t>. Administrators gain a centralized dashboard for </a:t>
            </a:r>
            <a:r>
              <a:rPr lang="en-US" sz="3000" b="1" dirty="0"/>
              <a:t>data-driven management</a:t>
            </a:r>
            <a:r>
              <a:rPr lang="en-US" sz="3000" dirty="0"/>
              <a:t>, giving hotels a competitive market advantage.</a:t>
            </a:r>
          </a:p>
        </p:txBody>
      </p:sp>
    </p:spTree>
    <p:extLst>
      <p:ext uri="{BB962C8B-B14F-4D97-AF65-F5344CB8AC3E}">
        <p14:creationId xmlns:p14="http://schemas.microsoft.com/office/powerpoint/2010/main" val="83730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B511D-0C18-EA14-8AA2-16883ED0F7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6D3E0A-AE72-C57B-CB66-87B99B8C2BF5}"/>
              </a:ext>
            </a:extLst>
          </p:cNvPr>
          <p:cNvSpPr>
            <a:spLocks noGrp="1"/>
          </p:cNvSpPr>
          <p:nvPr>
            <p:ph type="title"/>
          </p:nvPr>
        </p:nvSpPr>
        <p:spPr>
          <a:xfrm>
            <a:off x="1451579" y="672439"/>
            <a:ext cx="9603275" cy="1049235"/>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RECOMMENDATIONS</a:t>
            </a:r>
          </a:p>
        </p:txBody>
      </p:sp>
      <p:sp>
        <p:nvSpPr>
          <p:cNvPr id="2" name="Content Placeholder 1">
            <a:extLst>
              <a:ext uri="{FF2B5EF4-FFF2-40B4-BE49-F238E27FC236}">
                <a16:creationId xmlns:a16="http://schemas.microsoft.com/office/drawing/2014/main" id="{80FD8B7B-B4C8-E3A9-7D89-4688C506836C}"/>
              </a:ext>
            </a:extLst>
          </p:cNvPr>
          <p:cNvSpPr>
            <a:spLocks noGrp="1"/>
          </p:cNvSpPr>
          <p:nvPr>
            <p:ph idx="1"/>
          </p:nvPr>
        </p:nvSpPr>
        <p:spPr>
          <a:xfrm>
            <a:off x="477520" y="2015732"/>
            <a:ext cx="11592559" cy="3998988"/>
          </a:xfrm>
        </p:spPr>
        <p:txBody>
          <a:bodyPr>
            <a:noAutofit/>
          </a:bodyPr>
          <a:lstStyle/>
          <a:p>
            <a:pPr marL="457200" indent="-457200">
              <a:buFont typeface="+mj-lt"/>
              <a:buAutoNum type="arabicPeriod"/>
            </a:pPr>
            <a:r>
              <a:rPr lang="en-US" sz="2100" dirty="0"/>
              <a:t>To Build a multi-hotel platform architecture that can easily support and grow with multiple properties.</a:t>
            </a:r>
          </a:p>
          <a:p>
            <a:pPr marL="457200" indent="-457200">
              <a:buFont typeface="+mj-lt"/>
              <a:buAutoNum type="arabicPeriod"/>
            </a:pPr>
            <a:r>
              <a:rPr lang="en-US" sz="2100" dirty="0"/>
              <a:t>To Integrate secure, multi-currency payment gateways supporting all major methods, including mobile money.</a:t>
            </a:r>
          </a:p>
          <a:p>
            <a:pPr marL="457200" indent="-457200">
              <a:buFont typeface="+mj-lt"/>
              <a:buAutoNum type="arabicPeriod"/>
            </a:pPr>
            <a:r>
              <a:rPr lang="en-US" sz="2100" dirty="0"/>
              <a:t>To Prioritize a mobile-first, responsive design to ensure 24/7, optimal accessibility for guests on any device.</a:t>
            </a:r>
          </a:p>
          <a:p>
            <a:pPr marL="457200" indent="-457200">
              <a:buFont typeface="+mj-lt"/>
              <a:buAutoNum type="arabicPeriod"/>
            </a:pPr>
            <a:r>
              <a:rPr lang="en-US" sz="2100" dirty="0"/>
              <a:t>To Provide a centralized admin dashboard for managing reservations, room inventory, and comprehensive analytics for data-driven decisions.</a:t>
            </a:r>
          </a:p>
          <a:p>
            <a:pPr marL="457200" indent="-457200">
              <a:buFont typeface="+mj-lt"/>
              <a:buAutoNum type="arabicPeriod"/>
            </a:pPr>
            <a:r>
              <a:rPr lang="en-US" sz="2100" dirty="0"/>
              <a:t>To Implement automated email and SMS notifications for instant booking confirmations, changes, and cancellations.</a:t>
            </a:r>
          </a:p>
        </p:txBody>
      </p:sp>
    </p:spTree>
    <p:extLst>
      <p:ext uri="{BB962C8B-B14F-4D97-AF65-F5344CB8AC3E}">
        <p14:creationId xmlns:p14="http://schemas.microsoft.com/office/powerpoint/2010/main" val="168498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EED16-283D-0B5A-4A2C-160050F803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AC2224-837B-2808-D49F-F7E508DAAAEE}"/>
              </a:ext>
            </a:extLst>
          </p:cNvPr>
          <p:cNvSpPr>
            <a:spLocks noGrp="1"/>
          </p:cNvSpPr>
          <p:nvPr>
            <p:ph type="title"/>
          </p:nvPr>
        </p:nvSpPr>
        <p:spPr>
          <a:xfrm>
            <a:off x="1522699" y="520039"/>
            <a:ext cx="9603275" cy="1049235"/>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REFERENCES</a:t>
            </a:r>
          </a:p>
        </p:txBody>
      </p:sp>
      <p:sp>
        <p:nvSpPr>
          <p:cNvPr id="2" name="Content Placeholder 1">
            <a:extLst>
              <a:ext uri="{FF2B5EF4-FFF2-40B4-BE49-F238E27FC236}">
                <a16:creationId xmlns:a16="http://schemas.microsoft.com/office/drawing/2014/main" id="{6FF51F25-EA70-AC50-D567-77952D8EACAA}"/>
              </a:ext>
            </a:extLst>
          </p:cNvPr>
          <p:cNvSpPr>
            <a:spLocks noGrp="1"/>
          </p:cNvSpPr>
          <p:nvPr>
            <p:ph idx="1"/>
          </p:nvPr>
        </p:nvSpPr>
        <p:spPr/>
        <p:txBody>
          <a:bodyPr>
            <a:normAutofit fontScale="92500" lnSpcReduction="20000"/>
          </a:bodyPr>
          <a:lstStyle/>
          <a:p>
            <a:r>
              <a:rPr lang="en-US" b="1" dirty="0" err="1"/>
              <a:t>Ogirima</a:t>
            </a:r>
            <a:r>
              <a:rPr lang="en-US" b="1" dirty="0"/>
              <a:t>, S. A., </a:t>
            </a:r>
            <a:r>
              <a:rPr lang="en-US" b="1" dirty="0" err="1"/>
              <a:t>Awode</a:t>
            </a:r>
            <a:r>
              <a:rPr lang="en-US" b="1" dirty="0"/>
              <a:t>, T. R., &amp; Adeosun, O. O.</a:t>
            </a:r>
            <a:r>
              <a:rPr lang="en-US" dirty="0"/>
              <a:t> (2014). </a:t>
            </a:r>
            <a:r>
              <a:rPr lang="en-US" b="1" dirty="0"/>
              <a:t>Online Computerized Hotel Management System</a:t>
            </a:r>
            <a:r>
              <a:rPr lang="en-US" dirty="0"/>
              <a:t>. </a:t>
            </a:r>
            <a:r>
              <a:rPr lang="en-US" i="1" dirty="0"/>
              <a:t>Department of Computer Science &amp; Engineering, Ladoke Akintola University of Technology, </a:t>
            </a:r>
            <a:r>
              <a:rPr lang="en-US" i="1" dirty="0" err="1"/>
              <a:t>Ogbomoso</a:t>
            </a:r>
            <a:r>
              <a:rPr lang="en-US" i="1" dirty="0"/>
              <a:t>, Nigeria</a:t>
            </a:r>
            <a:r>
              <a:rPr lang="en-US" dirty="0"/>
              <a:t>. </a:t>
            </a:r>
          </a:p>
          <a:p>
            <a:r>
              <a:rPr lang="en-US" b="1" dirty="0"/>
              <a:t>Prarthana.</a:t>
            </a:r>
            <a:r>
              <a:rPr lang="en-US" dirty="0"/>
              <a:t> (2017). </a:t>
            </a:r>
            <a:r>
              <a:rPr lang="en-US" b="1" dirty="0"/>
              <a:t>Online Hotel Booking System for Hotel LaVilla</a:t>
            </a:r>
            <a:r>
              <a:rPr lang="en-US" dirty="0"/>
              <a:t>.</a:t>
            </a:r>
          </a:p>
          <a:p>
            <a:r>
              <a:rPr lang="en-US" b="1" dirty="0"/>
              <a:t>Measuring Customer Relationship Management in the Hospitality Industry of Some Selected Hotels in Accra.</a:t>
            </a:r>
            <a:r>
              <a:rPr lang="en-US" dirty="0"/>
              <a:t> (2013). </a:t>
            </a:r>
            <a:r>
              <a:rPr lang="en-US" i="1" dirty="0"/>
              <a:t>Research Paper</a:t>
            </a:r>
            <a:r>
              <a:rPr lang="en-US" dirty="0"/>
              <a:t>, pp. 19-28. </a:t>
            </a:r>
          </a:p>
          <a:p>
            <a:r>
              <a:rPr lang="en-US" b="1" dirty="0" err="1"/>
              <a:t>Olifer</a:t>
            </a:r>
            <a:r>
              <a:rPr lang="en-US" b="1" dirty="0"/>
              <a:t>, N., &amp; </a:t>
            </a:r>
            <a:r>
              <a:rPr lang="en-US" b="1" dirty="0" err="1"/>
              <a:t>Olifer</a:t>
            </a:r>
            <a:r>
              <a:rPr lang="en-US" b="1" dirty="0"/>
              <a:t>, V.</a:t>
            </a:r>
            <a:r>
              <a:rPr lang="en-US" dirty="0"/>
              <a:t> (2006). Computer Networks, Principles, Technologies and Protocol for Network Design. </a:t>
            </a:r>
            <a:r>
              <a:rPr lang="en-US" i="1" dirty="0"/>
              <a:t>John Wiley and Sons Ltd, England</a:t>
            </a:r>
          </a:p>
          <a:p>
            <a:r>
              <a:rPr lang="en-US" b="1" dirty="0"/>
              <a:t>Ghana News Agency (GNA).</a:t>
            </a:r>
            <a:r>
              <a:rPr lang="en-US" dirty="0"/>
              <a:t> (2023). </a:t>
            </a:r>
            <a:r>
              <a:rPr lang="en-US" i="1" dirty="0"/>
              <a:t>Tourism Recovery and Expenditure Increase in Ghana</a:t>
            </a:r>
            <a:r>
              <a:rPr lang="en-US" dirty="0"/>
              <a:t>. </a:t>
            </a:r>
          </a:p>
          <a:p>
            <a:pPr marL="0" indent="0">
              <a:buNone/>
            </a:pPr>
            <a:endParaRPr lang="en-US" dirty="0"/>
          </a:p>
        </p:txBody>
      </p:sp>
    </p:spTree>
    <p:extLst>
      <p:ext uri="{BB962C8B-B14F-4D97-AF65-F5344CB8AC3E}">
        <p14:creationId xmlns:p14="http://schemas.microsoft.com/office/powerpoint/2010/main" val="399603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0EBC4-080B-AFC2-4144-B14E1C1A71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86237B-9E5F-49FD-CF4E-47CFB6C3C4D4}"/>
              </a:ext>
            </a:extLst>
          </p:cNvPr>
          <p:cNvSpPr>
            <a:spLocks noGrp="1"/>
          </p:cNvSpPr>
          <p:nvPr>
            <p:ph type="title"/>
          </p:nvPr>
        </p:nvSpPr>
        <p:spPr>
          <a:xfrm>
            <a:off x="181579" y="182881"/>
            <a:ext cx="9603275" cy="640079"/>
          </a:xfrm>
          <a:ln w="28575">
            <a:solidFill>
              <a:schemeClr val="tx1"/>
            </a:solidFill>
          </a:ln>
        </p:spPr>
        <p:txBody>
          <a:bodyPr>
            <a:noAutofit/>
          </a:bodyPr>
          <a:lstStyle/>
          <a:p>
            <a:r>
              <a:rPr lang="en-US" sz="2900" b="1" dirty="0">
                <a:effectLst>
                  <a:outerShdw blurRad="50800" dist="50800" dir="5400000" algn="ctr" rotWithShape="0">
                    <a:srgbClr val="000000">
                      <a:alpha val="99000"/>
                    </a:srgbClr>
                  </a:outerShdw>
                </a:effectLst>
              </a:rPr>
              <a:t>BACKGROUND OF STUDY</a:t>
            </a:r>
          </a:p>
        </p:txBody>
      </p:sp>
      <p:sp>
        <p:nvSpPr>
          <p:cNvPr id="2" name="Content Placeholder 1">
            <a:extLst>
              <a:ext uri="{FF2B5EF4-FFF2-40B4-BE49-F238E27FC236}">
                <a16:creationId xmlns:a16="http://schemas.microsoft.com/office/drawing/2014/main" id="{03E09538-D521-BF73-8CCB-CF863A510476}"/>
              </a:ext>
            </a:extLst>
          </p:cNvPr>
          <p:cNvSpPr>
            <a:spLocks noGrp="1"/>
          </p:cNvSpPr>
          <p:nvPr>
            <p:ph idx="1"/>
          </p:nvPr>
        </p:nvSpPr>
        <p:spPr>
          <a:xfrm>
            <a:off x="181579" y="2015732"/>
            <a:ext cx="11776741" cy="3724668"/>
          </a:xfrm>
          <a:ln w="38100">
            <a:solidFill>
              <a:schemeClr val="tx1"/>
            </a:solidFill>
          </a:ln>
        </p:spPr>
        <p:txBody>
          <a:bodyPr/>
          <a:lstStyle/>
          <a:p>
            <a:pPr marL="0" indent="0">
              <a:buNone/>
            </a:pPr>
            <a:r>
              <a:rPr lang="en-US" b="1" dirty="0"/>
              <a:t>The Need for Digital Booking in Ghana's Hotel Sector</a:t>
            </a:r>
          </a:p>
          <a:p>
            <a:pPr marL="0" indent="0">
              <a:buNone/>
            </a:pPr>
            <a:r>
              <a:rPr lang="en-US" dirty="0"/>
              <a:t>Ghana's vital, growing tourism sector (31% of earnings) is hampered by manual, inefficient booking systems in many small-to-medium hotels, causing operational errors (e.g., double bookings) and failing to meet modern guest expectations for 24/7 online convenience.</a:t>
            </a:r>
          </a:p>
          <a:p>
            <a:pPr marL="0" indent="0">
              <a:buNone/>
            </a:pPr>
            <a:r>
              <a:rPr lang="en-US" b="1" dirty="0"/>
              <a:t>Our Solution (Hotel Nexus)</a:t>
            </a:r>
          </a:p>
          <a:p>
            <a:pPr marL="0" indent="0">
              <a:buNone/>
            </a:pPr>
            <a:r>
              <a:rPr lang="en-US" dirty="0"/>
              <a:t>Develop a user-friendly, Ghanaian-tailored online booking platform to provide real-time availability and secure, automated services, directly enhancing the competitiveness of the national tourism industry.</a:t>
            </a:r>
          </a:p>
          <a:p>
            <a:pPr marL="0" indent="0">
              <a:buNone/>
            </a:pPr>
            <a:endParaRPr lang="en-US" dirty="0"/>
          </a:p>
        </p:txBody>
      </p:sp>
    </p:spTree>
    <p:extLst>
      <p:ext uri="{BB962C8B-B14F-4D97-AF65-F5344CB8AC3E}">
        <p14:creationId xmlns:p14="http://schemas.microsoft.com/office/powerpoint/2010/main" val="404425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A2DCF-2395-5A68-155F-FF89E4FAC0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0E22E8-5F2E-1AD1-E244-385D0D29C52C}"/>
              </a:ext>
            </a:extLst>
          </p:cNvPr>
          <p:cNvSpPr>
            <a:spLocks noGrp="1"/>
          </p:cNvSpPr>
          <p:nvPr>
            <p:ph type="title"/>
          </p:nvPr>
        </p:nvSpPr>
        <p:spPr>
          <a:xfrm>
            <a:off x="181579" y="182881"/>
            <a:ext cx="9603275" cy="640079"/>
          </a:xfrm>
          <a:ln w="28575">
            <a:solidFill>
              <a:schemeClr val="tx1"/>
            </a:solidFill>
          </a:ln>
        </p:spPr>
        <p:txBody>
          <a:bodyPr>
            <a:noAutofit/>
          </a:bodyPr>
          <a:lstStyle/>
          <a:p>
            <a:r>
              <a:rPr lang="en-US" sz="2900" b="1" dirty="0">
                <a:effectLst>
                  <a:outerShdw blurRad="50800" dist="50800" dir="5400000" algn="ctr" rotWithShape="0">
                    <a:srgbClr val="000000">
                      <a:alpha val="99000"/>
                    </a:srgbClr>
                  </a:outerShdw>
                </a:effectLst>
              </a:rPr>
              <a:t>PROBLEM OF STATEMENT</a:t>
            </a:r>
          </a:p>
        </p:txBody>
      </p:sp>
      <p:sp>
        <p:nvSpPr>
          <p:cNvPr id="2" name="Content Placeholder 1">
            <a:extLst>
              <a:ext uri="{FF2B5EF4-FFF2-40B4-BE49-F238E27FC236}">
                <a16:creationId xmlns:a16="http://schemas.microsoft.com/office/drawing/2014/main" id="{3DE4B006-E9E0-AEBD-3A01-429B8BE2AD0D}"/>
              </a:ext>
            </a:extLst>
          </p:cNvPr>
          <p:cNvSpPr>
            <a:spLocks noGrp="1"/>
          </p:cNvSpPr>
          <p:nvPr>
            <p:ph idx="1"/>
          </p:nvPr>
        </p:nvSpPr>
        <p:spPr>
          <a:xfrm>
            <a:off x="181579" y="2015732"/>
            <a:ext cx="11776741" cy="3724668"/>
          </a:xfrm>
          <a:ln w="38100">
            <a:solidFill>
              <a:schemeClr val="tx1"/>
            </a:solidFill>
          </a:ln>
        </p:spPr>
        <p:txBody>
          <a:bodyPr>
            <a:normAutofit/>
          </a:bodyPr>
          <a:lstStyle/>
          <a:p>
            <a:pPr marL="514350" indent="-514350">
              <a:buFont typeface="+mj-lt"/>
              <a:buAutoNum type="arabicPeriod"/>
            </a:pPr>
            <a:r>
              <a:rPr lang="en-US" sz="2800" dirty="0"/>
              <a:t>Ghanaian hotels rely on outdated, manual booking systems, leading to high inefficiency and poor guest experience.</a:t>
            </a:r>
          </a:p>
          <a:p>
            <a:pPr marL="514350" indent="-514350">
              <a:buFont typeface="+mj-lt"/>
              <a:buAutoNum type="arabicPeriod"/>
            </a:pPr>
            <a:r>
              <a:rPr lang="en-US" sz="2800" dirty="0"/>
              <a:t>Inefficient, manual hotel operations in Ghana require a modern, 24/7 digital booking solution.</a:t>
            </a:r>
          </a:p>
          <a:p>
            <a:pPr marL="514350" indent="-514350">
              <a:buFont typeface="+mj-lt"/>
              <a:buAutoNum type="arabicPeriod"/>
            </a:pPr>
            <a:r>
              <a:rPr lang="en-US" sz="2800" dirty="0"/>
              <a:t>Current manual booking processes in Ghanaian hotels are failing both staff and guests.</a:t>
            </a:r>
          </a:p>
          <a:p>
            <a:pPr marL="0" indent="0">
              <a:buNone/>
            </a:pPr>
            <a:endParaRPr lang="en-US" sz="2800" dirty="0"/>
          </a:p>
        </p:txBody>
      </p:sp>
    </p:spTree>
    <p:extLst>
      <p:ext uri="{BB962C8B-B14F-4D97-AF65-F5344CB8AC3E}">
        <p14:creationId xmlns:p14="http://schemas.microsoft.com/office/powerpoint/2010/main" val="208632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9054B-6897-D24C-89B2-AFB1854954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C81CC5-993D-1950-5D9A-80890ACB3A74}"/>
              </a:ext>
            </a:extLst>
          </p:cNvPr>
          <p:cNvSpPr>
            <a:spLocks noGrp="1"/>
          </p:cNvSpPr>
          <p:nvPr>
            <p:ph type="title"/>
          </p:nvPr>
        </p:nvSpPr>
        <p:spPr>
          <a:xfrm>
            <a:off x="1418737" y="416561"/>
            <a:ext cx="9605635" cy="1447634"/>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OBJECTIVES OF THE SYSTEM</a:t>
            </a:r>
          </a:p>
        </p:txBody>
      </p:sp>
      <p:sp>
        <p:nvSpPr>
          <p:cNvPr id="3" name="Content Placeholder 2">
            <a:extLst>
              <a:ext uri="{FF2B5EF4-FFF2-40B4-BE49-F238E27FC236}">
                <a16:creationId xmlns:a16="http://schemas.microsoft.com/office/drawing/2014/main" id="{2A6A45A2-CD0F-95BC-CAE6-629441F65876}"/>
              </a:ext>
            </a:extLst>
          </p:cNvPr>
          <p:cNvSpPr>
            <a:spLocks noGrp="1"/>
          </p:cNvSpPr>
          <p:nvPr>
            <p:ph sz="half" idx="1"/>
          </p:nvPr>
        </p:nvSpPr>
        <p:spPr>
          <a:xfrm>
            <a:off x="421171" y="2010878"/>
            <a:ext cx="4645152" cy="4105442"/>
          </a:xfrm>
        </p:spPr>
        <p:txBody>
          <a:bodyPr>
            <a:noAutofit/>
          </a:bodyPr>
          <a:lstStyle/>
          <a:p>
            <a:pPr marL="0" indent="0" algn="ctr">
              <a:buNone/>
            </a:pPr>
            <a:r>
              <a:rPr lang="en-US" sz="2400" b="1" dirty="0"/>
              <a:t>General Objective</a:t>
            </a:r>
          </a:p>
          <a:p>
            <a:pPr marL="0" indent="0">
              <a:buNone/>
            </a:pPr>
            <a:r>
              <a:rPr lang="en-US" sz="2400" dirty="0"/>
              <a:t>To design and develop an online hotel booking system that streamlines room reservations, enhances customer convenience, and improves operational efficiency within the hospitality sector in Ghana.</a:t>
            </a:r>
          </a:p>
          <a:p>
            <a:endParaRPr lang="en-US" sz="2400" dirty="0"/>
          </a:p>
        </p:txBody>
      </p:sp>
      <p:sp>
        <p:nvSpPr>
          <p:cNvPr id="5" name="Content Placeholder 4">
            <a:extLst>
              <a:ext uri="{FF2B5EF4-FFF2-40B4-BE49-F238E27FC236}">
                <a16:creationId xmlns:a16="http://schemas.microsoft.com/office/drawing/2014/main" id="{0AA24FE1-4C93-433D-F07D-2B2F3139650D}"/>
              </a:ext>
            </a:extLst>
          </p:cNvPr>
          <p:cNvSpPr>
            <a:spLocks noGrp="1"/>
          </p:cNvSpPr>
          <p:nvPr>
            <p:ph sz="half" idx="2"/>
          </p:nvPr>
        </p:nvSpPr>
        <p:spPr>
          <a:xfrm>
            <a:off x="5435600" y="2017342"/>
            <a:ext cx="6532880" cy="4098977"/>
          </a:xfrm>
        </p:spPr>
        <p:txBody>
          <a:bodyPr>
            <a:normAutofit fontScale="92500" lnSpcReduction="20000"/>
          </a:bodyPr>
          <a:lstStyle/>
          <a:p>
            <a:pPr marL="0" indent="0" algn="ctr">
              <a:buNone/>
            </a:pPr>
            <a:r>
              <a:rPr lang="en-US" b="1" dirty="0"/>
              <a:t>Specific Objectives</a:t>
            </a:r>
            <a:endParaRPr lang="en-US" dirty="0"/>
          </a:p>
          <a:p>
            <a:pPr marL="457200" lvl="0" indent="-457200">
              <a:buFont typeface="+mj-lt"/>
              <a:buAutoNum type="arabicPeriod"/>
            </a:pPr>
            <a:r>
              <a:rPr lang="en-US" b="1" dirty="0"/>
              <a:t>Data Management: </a:t>
            </a:r>
            <a:r>
              <a:rPr lang="en-US" dirty="0"/>
              <a:t>To design a system that stores information about available rooms and customer data.</a:t>
            </a:r>
          </a:p>
          <a:p>
            <a:pPr marL="457200" lvl="0" indent="-457200">
              <a:buFont typeface="+mj-lt"/>
              <a:buAutoNum type="arabicPeriod"/>
            </a:pPr>
            <a:r>
              <a:rPr lang="en-US" b="1" dirty="0"/>
              <a:t>Customer Booking:</a:t>
            </a:r>
            <a:r>
              <a:rPr lang="en-US" dirty="0"/>
              <a:t> To develop a web-based booking platform enabling customers to search, book, and reserve hotel rooms.</a:t>
            </a:r>
          </a:p>
          <a:p>
            <a:pPr marL="457200" lvl="0" indent="-457200">
              <a:buFont typeface="+mj-lt"/>
              <a:buAutoNum type="arabicPeriod"/>
            </a:pPr>
            <a:r>
              <a:rPr lang="en-US" b="1" dirty="0"/>
              <a:t>Administrative Control:</a:t>
            </a:r>
            <a:r>
              <a:rPr lang="en-US" dirty="0"/>
              <a:t> To Provide hotel administrators with a dashboard to manage room availability, reservations, and customer records.</a:t>
            </a:r>
          </a:p>
          <a:p>
            <a:pPr marL="457200" lvl="0" indent="-457200">
              <a:buFont typeface="+mj-lt"/>
              <a:buAutoNum type="arabicPeriod"/>
            </a:pPr>
            <a:r>
              <a:rPr lang="en-US" b="1" dirty="0"/>
              <a:t>Automated Communication: </a:t>
            </a:r>
            <a:r>
              <a:rPr lang="en-US" dirty="0"/>
              <a:t>To Generate automated emails and SMS notifications for booking confirmations and cancellations</a:t>
            </a:r>
          </a:p>
          <a:p>
            <a:pPr marL="0" indent="0">
              <a:buNone/>
            </a:pPr>
            <a:endParaRPr lang="en-US" dirty="0"/>
          </a:p>
        </p:txBody>
      </p:sp>
    </p:spTree>
    <p:extLst>
      <p:ext uri="{BB962C8B-B14F-4D97-AF65-F5344CB8AC3E}">
        <p14:creationId xmlns:p14="http://schemas.microsoft.com/office/powerpoint/2010/main" val="366098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7433D-C708-961F-79AA-19C512D7749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720645-5FEF-8151-0460-9CCD06475BC7}"/>
              </a:ext>
            </a:extLst>
          </p:cNvPr>
          <p:cNvSpPr>
            <a:spLocks noGrp="1"/>
          </p:cNvSpPr>
          <p:nvPr>
            <p:ph type="title"/>
          </p:nvPr>
        </p:nvSpPr>
        <p:spPr>
          <a:ln w="28575">
            <a:solidFill>
              <a:schemeClr val="tx1"/>
            </a:solidFill>
          </a:ln>
        </p:spPr>
        <p:txBody>
          <a:bodyPr>
            <a:noAutofit/>
          </a:bodyPr>
          <a:lstStyle/>
          <a:p>
            <a:pPr algn="ctr"/>
            <a:r>
              <a:rPr lang="en-US" sz="3300" dirty="0">
                <a:effectLst>
                  <a:outerShdw blurRad="50800" dist="50800" dir="5400000" algn="ctr" rotWithShape="0">
                    <a:srgbClr val="000000">
                      <a:alpha val="99000"/>
                    </a:srgbClr>
                  </a:outerShdw>
                </a:effectLst>
              </a:rPr>
              <a:t>LITERATURE REVIEW</a:t>
            </a:r>
          </a:p>
        </p:txBody>
      </p:sp>
      <p:sp>
        <p:nvSpPr>
          <p:cNvPr id="2" name="Content Placeholder 1">
            <a:extLst>
              <a:ext uri="{FF2B5EF4-FFF2-40B4-BE49-F238E27FC236}">
                <a16:creationId xmlns:a16="http://schemas.microsoft.com/office/drawing/2014/main" id="{9710B7D2-8F80-E1E8-9C3D-00BD96119357}"/>
              </a:ext>
            </a:extLst>
          </p:cNvPr>
          <p:cNvSpPr>
            <a:spLocks noGrp="1"/>
          </p:cNvSpPr>
          <p:nvPr>
            <p:ph idx="1"/>
          </p:nvPr>
        </p:nvSpPr>
        <p:spPr>
          <a:xfrm>
            <a:off x="363795" y="2015732"/>
            <a:ext cx="11621728" cy="3834462"/>
          </a:xfrm>
        </p:spPr>
        <p:txBody>
          <a:bodyPr>
            <a:normAutofit/>
          </a:bodyPr>
          <a:lstStyle/>
          <a:p>
            <a:pPr marL="0" indent="0">
              <a:buNone/>
            </a:pPr>
            <a:r>
              <a:rPr lang="en-US" sz="2500" dirty="0"/>
              <a:t>The </a:t>
            </a:r>
            <a:r>
              <a:rPr lang="en-US" sz="2500" b="1" dirty="0"/>
              <a:t>Online Computerized Hotel Management System (HMS)</a:t>
            </a:r>
            <a:r>
              <a:rPr lang="en-US" sz="2500" dirty="0"/>
              <a:t> provides comprehensive, centralized features like real-time reservations and automated billing, excelling in speed and </a:t>
            </a:r>
            <a:r>
              <a:rPr lang="en-US" sz="2500" b="1" dirty="0"/>
              <a:t>24/7 access</a:t>
            </a:r>
            <a:r>
              <a:rPr lang="en-US" sz="2500" dirty="0"/>
              <a:t> but lacking modern payment integrations and </a:t>
            </a:r>
            <a:r>
              <a:rPr lang="en-US" sz="2500" b="1" dirty="0"/>
              <a:t>multi-hotel scalability</a:t>
            </a:r>
            <a:r>
              <a:rPr lang="en-US" sz="2500" dirty="0"/>
              <a:t>. The </a:t>
            </a:r>
            <a:r>
              <a:rPr lang="en-US" sz="2500" b="1" dirty="0"/>
              <a:t>Hotel LaVilla system</a:t>
            </a:r>
            <a:r>
              <a:rPr lang="en-US" sz="2500" dirty="0"/>
              <a:t> offers a web-based, customer-convenient platform with real-time checks to reduce overbooking, yet it also suffers from </a:t>
            </a:r>
            <a:r>
              <a:rPr lang="en-US" sz="2500" b="1" dirty="0"/>
              <a:t>scalability limitations</a:t>
            </a:r>
            <a:r>
              <a:rPr lang="en-US" sz="2500" dirty="0"/>
              <a:t> for multi-hotel use and its security depends heavily on correct payment implementation.</a:t>
            </a:r>
          </a:p>
        </p:txBody>
      </p:sp>
    </p:spTree>
    <p:extLst>
      <p:ext uri="{BB962C8B-B14F-4D97-AF65-F5344CB8AC3E}">
        <p14:creationId xmlns:p14="http://schemas.microsoft.com/office/powerpoint/2010/main" val="149115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8736E-754C-2C8B-6723-1AF9DEA6A2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1B37AD-FFAF-1565-8C52-1A2CA02A45CA}"/>
              </a:ext>
            </a:extLst>
          </p:cNvPr>
          <p:cNvSpPr>
            <a:spLocks noGrp="1"/>
          </p:cNvSpPr>
          <p:nvPr>
            <p:ph type="title"/>
          </p:nvPr>
        </p:nvSpPr>
        <p:spPr>
          <a:xfrm>
            <a:off x="1418737" y="416561"/>
            <a:ext cx="9605635" cy="1447634"/>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METHODOLOGY</a:t>
            </a:r>
            <a:br>
              <a:rPr lang="en-US" sz="3300" b="1" dirty="0">
                <a:effectLst>
                  <a:outerShdw blurRad="50800" dist="50800" dir="5400000" algn="ctr" rotWithShape="0">
                    <a:srgbClr val="000000">
                      <a:alpha val="99000"/>
                    </a:srgbClr>
                  </a:outerShdw>
                </a:effectLst>
              </a:rPr>
            </a:br>
            <a:endParaRPr lang="en-US" sz="3300" b="1" dirty="0">
              <a:effectLst>
                <a:outerShdw blurRad="50800" dist="50800" dir="5400000" algn="ctr" rotWithShape="0">
                  <a:srgbClr val="000000">
                    <a:alpha val="99000"/>
                  </a:srgbClr>
                </a:outerShdw>
              </a:effectLst>
            </a:endParaRPr>
          </a:p>
        </p:txBody>
      </p:sp>
      <p:sp>
        <p:nvSpPr>
          <p:cNvPr id="6" name="TextBox 5">
            <a:extLst>
              <a:ext uri="{FF2B5EF4-FFF2-40B4-BE49-F238E27FC236}">
                <a16:creationId xmlns:a16="http://schemas.microsoft.com/office/drawing/2014/main" id="{94DE5629-461A-457D-BE1D-31E06AD376E8}"/>
              </a:ext>
            </a:extLst>
          </p:cNvPr>
          <p:cNvSpPr txBox="1"/>
          <p:nvPr/>
        </p:nvSpPr>
        <p:spPr>
          <a:xfrm>
            <a:off x="1679121" y="2423165"/>
            <a:ext cx="8833757" cy="2792431"/>
          </a:xfrm>
          <a:prstGeom prst="rect">
            <a:avLst/>
          </a:prstGeom>
          <a:noFill/>
        </p:spPr>
        <p:txBody>
          <a:bodyPr wrap="square">
            <a:spAutoFit/>
          </a:bodyPr>
          <a:lstStyle/>
          <a:p>
            <a:pPr marL="0" marR="0" algn="just">
              <a:lnSpc>
                <a:spcPct val="200000"/>
              </a:lnSpc>
              <a:spcBef>
                <a:spcPts val="0"/>
              </a:spcBef>
              <a:spcAft>
                <a:spcPts val="800"/>
              </a:spcAft>
            </a:pPr>
            <a:r>
              <a:rPr lang="en-US" sz="1800" kern="100" dirty="0">
                <a:effectLst/>
                <a:latin typeface="Courier New" panose="02070309020205020404" pitchFamily="49" charset="0"/>
                <a:ea typeface="Calibri" panose="020F0502020204030204" pitchFamily="34" charset="0"/>
                <a:cs typeface="Times New Roman" panose="02020603050405020304" pitchFamily="18" charset="0"/>
              </a:rPr>
              <a:t>The Agile Development Model, to ensure iterative design, testing, and improvement based on feedback. This model is chosen because it allows flexibility, quick adaptation to changes, and continuous engagement with stakeholders (hotel managers and customers) throughout the development process.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88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B6C90-8D19-1DE5-CE06-D527FEF37C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51C8E3-247B-3F39-D243-42CC46692505}"/>
              </a:ext>
            </a:extLst>
          </p:cNvPr>
          <p:cNvSpPr>
            <a:spLocks noGrp="1"/>
          </p:cNvSpPr>
          <p:nvPr>
            <p:ph type="title"/>
          </p:nvPr>
        </p:nvSpPr>
        <p:spPr>
          <a:xfrm>
            <a:off x="1418737" y="416561"/>
            <a:ext cx="9605635" cy="1447634"/>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SYSTEM DEMONSTRATION</a:t>
            </a:r>
          </a:p>
        </p:txBody>
      </p:sp>
      <p:pic>
        <p:nvPicPr>
          <p:cNvPr id="6" name="Picture 5">
            <a:extLst>
              <a:ext uri="{FF2B5EF4-FFF2-40B4-BE49-F238E27FC236}">
                <a16:creationId xmlns:a16="http://schemas.microsoft.com/office/drawing/2014/main" id="{3EA885C7-B1AF-408A-A965-CA4020A8F0AB}"/>
              </a:ext>
            </a:extLst>
          </p:cNvPr>
          <p:cNvPicPr>
            <a:picLocks noChangeAspect="1"/>
          </p:cNvPicPr>
          <p:nvPr/>
        </p:nvPicPr>
        <p:blipFill>
          <a:blip r:embed="rId2"/>
          <a:stretch>
            <a:fillRect/>
          </a:stretch>
        </p:blipFill>
        <p:spPr>
          <a:xfrm>
            <a:off x="4255594" y="2163145"/>
            <a:ext cx="7223760" cy="3673645"/>
          </a:xfrm>
          <a:prstGeom prst="rect">
            <a:avLst/>
          </a:prstGeom>
        </p:spPr>
      </p:pic>
    </p:spTree>
    <p:extLst>
      <p:ext uri="{BB962C8B-B14F-4D97-AF65-F5344CB8AC3E}">
        <p14:creationId xmlns:p14="http://schemas.microsoft.com/office/powerpoint/2010/main" val="96510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B6C90-8D19-1DE5-CE06-D527FEF37C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51C8E3-247B-3F39-D243-42CC46692505}"/>
              </a:ext>
            </a:extLst>
          </p:cNvPr>
          <p:cNvSpPr>
            <a:spLocks noGrp="1"/>
          </p:cNvSpPr>
          <p:nvPr>
            <p:ph type="title"/>
          </p:nvPr>
        </p:nvSpPr>
        <p:spPr>
          <a:xfrm>
            <a:off x="1418737" y="416561"/>
            <a:ext cx="9605635" cy="1447634"/>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SYSTEM DEMONSTRATION</a:t>
            </a:r>
          </a:p>
        </p:txBody>
      </p:sp>
      <p:pic>
        <p:nvPicPr>
          <p:cNvPr id="3" name="Picture 2">
            <a:extLst>
              <a:ext uri="{FF2B5EF4-FFF2-40B4-BE49-F238E27FC236}">
                <a16:creationId xmlns:a16="http://schemas.microsoft.com/office/drawing/2014/main" id="{CF20F646-7FF7-4616-A29A-61299FE2239C}"/>
              </a:ext>
            </a:extLst>
          </p:cNvPr>
          <p:cNvPicPr>
            <a:picLocks noChangeAspect="1"/>
          </p:cNvPicPr>
          <p:nvPr/>
        </p:nvPicPr>
        <p:blipFill>
          <a:blip r:embed="rId2"/>
          <a:stretch>
            <a:fillRect/>
          </a:stretch>
        </p:blipFill>
        <p:spPr>
          <a:xfrm>
            <a:off x="2506339" y="1994823"/>
            <a:ext cx="7179322" cy="3673645"/>
          </a:xfrm>
          <a:prstGeom prst="rect">
            <a:avLst/>
          </a:prstGeom>
        </p:spPr>
      </p:pic>
    </p:spTree>
    <p:extLst>
      <p:ext uri="{BB962C8B-B14F-4D97-AF65-F5344CB8AC3E}">
        <p14:creationId xmlns:p14="http://schemas.microsoft.com/office/powerpoint/2010/main" val="287617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B6C90-8D19-1DE5-CE06-D527FEF37C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51C8E3-247B-3F39-D243-42CC46692505}"/>
              </a:ext>
            </a:extLst>
          </p:cNvPr>
          <p:cNvSpPr>
            <a:spLocks noGrp="1"/>
          </p:cNvSpPr>
          <p:nvPr>
            <p:ph type="title"/>
          </p:nvPr>
        </p:nvSpPr>
        <p:spPr>
          <a:xfrm>
            <a:off x="1418737" y="416561"/>
            <a:ext cx="9605635" cy="1447634"/>
          </a:xfrm>
          <a:ln w="28575">
            <a:solidFill>
              <a:schemeClr val="tx1"/>
            </a:solidFill>
          </a:ln>
        </p:spPr>
        <p:txBody>
          <a:bodyPr>
            <a:noAutofit/>
          </a:bodyPr>
          <a:lstStyle/>
          <a:p>
            <a:pPr algn="ctr"/>
            <a:r>
              <a:rPr lang="en-US" sz="3300" b="1" dirty="0">
                <a:effectLst>
                  <a:outerShdw blurRad="50800" dist="50800" dir="5400000" algn="ctr" rotWithShape="0">
                    <a:srgbClr val="000000">
                      <a:alpha val="99000"/>
                    </a:srgbClr>
                  </a:outerShdw>
                </a:effectLst>
              </a:rPr>
              <a:t>SYSTEM DEMONSTRATION</a:t>
            </a:r>
          </a:p>
        </p:txBody>
      </p:sp>
      <p:sp>
        <p:nvSpPr>
          <p:cNvPr id="5" name="TextBox 4">
            <a:extLst>
              <a:ext uri="{FF2B5EF4-FFF2-40B4-BE49-F238E27FC236}">
                <a16:creationId xmlns:a16="http://schemas.microsoft.com/office/drawing/2014/main" id="{BCEA850F-906D-4A65-B08A-E7332145C269}"/>
              </a:ext>
            </a:extLst>
          </p:cNvPr>
          <p:cNvSpPr txBox="1"/>
          <p:nvPr/>
        </p:nvSpPr>
        <p:spPr>
          <a:xfrm>
            <a:off x="1679121" y="2423165"/>
            <a:ext cx="8833757" cy="3203441"/>
          </a:xfrm>
          <a:prstGeom prst="rect">
            <a:avLst/>
          </a:prstGeom>
          <a:noFill/>
        </p:spPr>
        <p:txBody>
          <a:bodyPr wrap="square">
            <a:spAutoFit/>
          </a:bodyPr>
          <a:lstStyle/>
          <a:p>
            <a:pPr marL="0" marR="0" algn="just">
              <a:lnSpc>
                <a:spcPct val="200000"/>
              </a:lnSpc>
              <a:spcBef>
                <a:spcPts val="0"/>
              </a:spcBef>
              <a:spcAft>
                <a:spcPts val="800"/>
              </a:spcAft>
            </a:pPr>
            <a:r>
              <a:rPr lang="en-US" sz="1800" kern="100" dirty="0">
                <a:effectLst/>
                <a:latin typeface="Courier New" panose="02070309020205020404" pitchFamily="49" charset="0"/>
                <a:ea typeface="Calibri" panose="020F0502020204030204" pitchFamily="34" charset="0"/>
                <a:cs typeface="Times New Roman" panose="02020603050405020304" pitchFamily="18" charset="0"/>
              </a:rPr>
              <a:t>Login Into the system</a:t>
            </a:r>
          </a:p>
          <a:p>
            <a:pPr marL="0" marR="0" algn="just">
              <a:lnSpc>
                <a:spcPct val="200000"/>
              </a:lnSpc>
              <a:spcBef>
                <a:spcPts val="0"/>
              </a:spcBef>
              <a:spcAft>
                <a:spcPts val="800"/>
              </a:spcAft>
            </a:pPr>
            <a:r>
              <a:rPr lang="en-US" kern="100" dirty="0">
                <a:latin typeface="Courier New" panose="02070309020205020404" pitchFamily="49" charset="0"/>
                <a:ea typeface="Calibri" panose="020F0502020204030204" pitchFamily="34" charset="0"/>
                <a:cs typeface="Times New Roman" panose="02020603050405020304" pitchFamily="18" charset="0"/>
              </a:rPr>
              <a:t>System takes you to the dashboard</a:t>
            </a:r>
          </a:p>
          <a:p>
            <a:pPr marL="0" marR="0" algn="just">
              <a:lnSpc>
                <a:spcPct val="200000"/>
              </a:lnSpc>
              <a:spcBef>
                <a:spcPts val="0"/>
              </a:spcBef>
              <a:spcAft>
                <a:spcPts val="800"/>
              </a:spcAft>
            </a:pPr>
            <a:r>
              <a:rPr lang="en-US" sz="1800" kern="100" dirty="0">
                <a:effectLst/>
                <a:latin typeface="Courier New" panose="02070309020205020404" pitchFamily="49" charset="0"/>
                <a:ea typeface="Calibri" panose="020F0502020204030204" pitchFamily="34" charset="0"/>
                <a:cs typeface="Times New Roman" panose="02020603050405020304" pitchFamily="18" charset="0"/>
              </a:rPr>
              <a:t>Book a room</a:t>
            </a:r>
          </a:p>
          <a:p>
            <a:pPr marL="0" marR="0" algn="just">
              <a:lnSpc>
                <a:spcPct val="200000"/>
              </a:lnSpc>
              <a:spcBef>
                <a:spcPts val="0"/>
              </a:spcBef>
              <a:spcAft>
                <a:spcPts val="800"/>
              </a:spcAft>
            </a:pPr>
            <a:r>
              <a:rPr lang="en-US" sz="1800" kern="100" dirty="0">
                <a:effectLst/>
                <a:latin typeface="Courier New" panose="02070309020205020404" pitchFamily="49" charset="0"/>
                <a:ea typeface="Calibri" panose="020F0502020204030204" pitchFamily="34" charset="0"/>
                <a:cs typeface="Times New Roman" panose="02020603050405020304" pitchFamily="18" charset="0"/>
              </a:rPr>
              <a:t>Make payment</a:t>
            </a:r>
            <a:endParaRPr lang="en-US" kern="100" dirty="0">
              <a:latin typeface="Courier New" panose="02070309020205020404" pitchFamily="49"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800" kern="100" dirty="0">
                <a:effectLst/>
                <a:latin typeface="Courier New" panose="02070309020205020404" pitchFamily="49" charset="0"/>
                <a:ea typeface="Calibri" panose="020F0502020204030204" pitchFamily="34" charset="0"/>
                <a:cs typeface="Times New Roman" panose="02020603050405020304" pitchFamily="18" charset="0"/>
              </a:rPr>
              <a:t>logout</a:t>
            </a:r>
          </a:p>
        </p:txBody>
      </p:sp>
    </p:spTree>
    <p:extLst>
      <p:ext uri="{BB962C8B-B14F-4D97-AF65-F5344CB8AC3E}">
        <p14:creationId xmlns:p14="http://schemas.microsoft.com/office/powerpoint/2010/main" val="1965972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157</TotalTime>
  <Words>708</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Courier New</vt:lpstr>
      <vt:lpstr>Gill Sans MT</vt:lpstr>
      <vt:lpstr>Times New Roman</vt:lpstr>
      <vt:lpstr>Gallery</vt:lpstr>
      <vt:lpstr>Koforidua technical university faculty of applied science and technology computer science department</vt:lpstr>
      <vt:lpstr>BACKGROUND OF STUDY</vt:lpstr>
      <vt:lpstr>PROBLEM OF STATEMENT</vt:lpstr>
      <vt:lpstr>OBJECTIVES OF THE SYSTEM</vt:lpstr>
      <vt:lpstr>LITERATURE REVIEW</vt:lpstr>
      <vt:lpstr>METHODOLOGY </vt:lpstr>
      <vt:lpstr>SYSTEM DEMONSTRATION</vt:lpstr>
      <vt:lpstr>SYSTEM DEMONSTRATION</vt:lpstr>
      <vt:lpstr>SYSTEM DEMONSTRATION</vt:lpstr>
      <vt:lpstr>CONCLUSIONS</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Koforidua technical university faculty of applied science and technology computer science department</dc:title>
  <dc:creator>Sefah Comfort</dc:creator>
  <cp:lastModifiedBy>josephineawuku19@gmail.com</cp:lastModifiedBy>
  <cp:revision>16</cp:revision>
  <dcterms:created xsi:type="dcterms:W3CDTF">2025-10-24T09:38:26Z</dcterms:created>
  <dcterms:modified xsi:type="dcterms:W3CDTF">2025-10-24T13:34:02Z</dcterms:modified>
</cp:coreProperties>
</file>