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2"/>
  </p:notesMasterIdLst>
  <p:handoutMasterIdLst>
    <p:handoutMasterId r:id="rId63"/>
  </p:handoutMasterIdLst>
  <p:sldIdLst>
    <p:sldId id="256" r:id="rId2"/>
    <p:sldId id="309" r:id="rId3"/>
    <p:sldId id="312" r:id="rId4"/>
    <p:sldId id="348" r:id="rId5"/>
    <p:sldId id="257" r:id="rId6"/>
    <p:sldId id="317" r:id="rId7"/>
    <p:sldId id="264" r:id="rId8"/>
    <p:sldId id="325" r:id="rId9"/>
    <p:sldId id="265" r:id="rId10"/>
    <p:sldId id="318" r:id="rId11"/>
    <p:sldId id="323" r:id="rId12"/>
    <p:sldId id="324" r:id="rId13"/>
    <p:sldId id="347" r:id="rId14"/>
    <p:sldId id="258" r:id="rId15"/>
    <p:sldId id="321" r:id="rId16"/>
    <p:sldId id="290" r:id="rId17"/>
    <p:sldId id="320" r:id="rId18"/>
    <p:sldId id="346" r:id="rId19"/>
    <p:sldId id="259" r:id="rId20"/>
    <p:sldId id="284" r:id="rId21"/>
    <p:sldId id="291" r:id="rId22"/>
    <p:sldId id="316" r:id="rId23"/>
    <p:sldId id="296" r:id="rId24"/>
    <p:sldId id="328" r:id="rId25"/>
    <p:sldId id="327" r:id="rId26"/>
    <p:sldId id="293" r:id="rId27"/>
    <p:sldId id="303" r:id="rId28"/>
    <p:sldId id="305" r:id="rId29"/>
    <p:sldId id="338" r:id="rId30"/>
    <p:sldId id="339" r:id="rId31"/>
    <p:sldId id="294" r:id="rId32"/>
    <p:sldId id="340" r:id="rId33"/>
    <p:sldId id="306" r:id="rId34"/>
    <p:sldId id="331" r:id="rId35"/>
    <p:sldId id="333" r:id="rId36"/>
    <p:sldId id="349" r:id="rId37"/>
    <p:sldId id="341" r:id="rId38"/>
    <p:sldId id="344" r:id="rId39"/>
    <p:sldId id="342" r:id="rId40"/>
    <p:sldId id="345" r:id="rId41"/>
    <p:sldId id="297" r:id="rId42"/>
    <p:sldId id="310" r:id="rId43"/>
    <p:sldId id="311" r:id="rId44"/>
    <p:sldId id="329" r:id="rId45"/>
    <p:sldId id="350" r:id="rId46"/>
    <p:sldId id="313" r:id="rId47"/>
    <p:sldId id="315" r:id="rId48"/>
    <p:sldId id="330" r:id="rId49"/>
    <p:sldId id="292" r:id="rId50"/>
    <p:sldId id="334" r:id="rId51"/>
    <p:sldId id="335" r:id="rId52"/>
    <p:sldId id="354" r:id="rId53"/>
    <p:sldId id="260" r:id="rId54"/>
    <p:sldId id="314" r:id="rId55"/>
    <p:sldId id="353" r:id="rId56"/>
    <p:sldId id="352" r:id="rId57"/>
    <p:sldId id="336" r:id="rId58"/>
    <p:sldId id="351" r:id="rId59"/>
    <p:sldId id="343" r:id="rId60"/>
    <p:sldId id="337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71303" autoAdjust="0"/>
  </p:normalViewPr>
  <p:slideViewPr>
    <p:cSldViewPr snapToGrid="0">
      <p:cViewPr varScale="1">
        <p:scale>
          <a:sx n="50" d="100"/>
          <a:sy n="50" d="100"/>
        </p:scale>
        <p:origin x="1020" y="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4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基本上就是大家 公認的最佳解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1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9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主從關析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階級制度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8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採用佇列依序處里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如果沒結束不會繼續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3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15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884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31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一開始採用的是以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為主體設計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5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舉個例子 這是一個使用者大頭照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透過封裝的方式</a:t>
            </a:r>
            <a:endParaRPr lang="en-US" altLang="zh-TW" dirty="0"/>
          </a:p>
          <a:p>
            <a:r>
              <a:rPr lang="zh-TW" altLang="en-US" dirty="0"/>
              <a:t>減少重複代碼的發生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5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但是以上的方法可以完成大部分的需求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6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usestate-6uu6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sandbox.io/s/useref-04vlr" TargetMode="External"/><Relationship Id="rId5" Type="http://schemas.openxmlformats.org/officeDocument/2006/relationships/hyperlink" Target="https://codesandbox.io/s/usecontext-i84cm" TargetMode="External"/><Relationship Id="rId4" Type="http://schemas.openxmlformats.org/officeDocument/2006/relationships/hyperlink" Target="https://codesandbox.io/s/useeffect-ey1p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t.reactjs.org/docs/hooks-intr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shuwen.com/d/2n7T/zh-tw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stackoverflow.com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cake.com/s/pqXK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2800774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3793558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3796689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11" y="3006945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074" r="9196" b="1258"/>
          <a:stretch/>
        </p:blipFill>
        <p:spPr>
          <a:xfrm>
            <a:off x="4455374" y="3823017"/>
            <a:ext cx="3473386" cy="551145"/>
          </a:xfrm>
          <a:prstGeom prst="rect">
            <a:avLst/>
          </a:prstGeom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4DF4C72-439F-43C5-A3A5-4A4FC78C3645}"/>
              </a:ext>
            </a:extLst>
          </p:cNvPr>
          <p:cNvSpPr/>
          <p:nvPr/>
        </p:nvSpPr>
        <p:spPr>
          <a:xfrm flipH="1">
            <a:off x="6980154" y="1431759"/>
            <a:ext cx="4269371" cy="1452486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即使我被</a:t>
            </a:r>
            <a:r>
              <a:rPr lang="zh-TW" altLang="en-US" sz="2000" dirty="0">
                <a:latin typeface="+mn-ea"/>
              </a:rPr>
              <a:t>封裝，簡化了不少代碼，但是我依然具有完整的功能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E3932-6D42-45C3-A7EC-0978A73E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BDB7F-6CEF-46E0-94B9-32F2AF2C1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封裝</a:t>
            </a:r>
            <a:r>
              <a:rPr lang="zh-TW" altLang="en-US" dirty="0"/>
              <a:t>目的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7148E5-54EE-4A5B-8CC8-3310E7798469}"/>
              </a:ext>
            </a:extLst>
          </p:cNvPr>
          <p:cNvSpPr txBox="1"/>
          <p:nvPr/>
        </p:nvSpPr>
        <p:spPr>
          <a:xfrm>
            <a:off x="1167064" y="1998656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提升代碼的複用性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182A2-3F74-4C43-A221-E69410E8B622}"/>
              </a:ext>
            </a:extLst>
          </p:cNvPr>
          <p:cNvSpPr txBox="1"/>
          <p:nvPr/>
        </p:nvSpPr>
        <p:spPr>
          <a:xfrm>
            <a:off x="7170823" y="1998656"/>
            <a:ext cx="310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降低出錯機率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9E4D33-6A99-42CD-8D10-6C84E01E6EA4}"/>
              </a:ext>
            </a:extLst>
          </p:cNvPr>
          <p:cNvSpPr txBox="1"/>
          <p:nvPr/>
        </p:nvSpPr>
        <p:spPr>
          <a:xfrm>
            <a:off x="1275347" y="3404936"/>
            <a:ext cx="4150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減少撰寫重複的代碼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更有結構性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08C76A-9356-49B0-8933-D172396230EF}"/>
              </a:ext>
            </a:extLst>
          </p:cNvPr>
          <p:cNvSpPr txBox="1"/>
          <p:nvPr/>
        </p:nvSpPr>
        <p:spPr>
          <a:xfrm>
            <a:off x="7170823" y="3404935"/>
            <a:ext cx="3958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能提升代碼的閱讀性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減少校正的時間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防止忘記修正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5B24F7-175B-47EC-9777-613FD6F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49C3-45B1-4C46-AD4C-B449E2445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提升代碼價值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F7E28E-07C9-4D74-96D4-03A1E7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9" y="12916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/>
                </a:solidFill>
              </a:rPr>
              <a:t>使用動機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00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 smtClean="0">
                <a:solidFill>
                  <a:schemeClr val="bg1"/>
                </a:solidFill>
                <a:latin typeface="+mn-ea"/>
              </a:rPr>
              <a:t>改善 </a:t>
            </a:r>
            <a:r>
              <a:rPr lang="en-US" altLang="zh-TW" sz="4800" dirty="0" smtClean="0">
                <a:solidFill>
                  <a:schemeClr val="bg1"/>
                </a:solidFill>
                <a:latin typeface="+mn-ea"/>
              </a:rPr>
              <a:t>Class </a:t>
            </a:r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4D6DB-61B2-467B-818C-D5EEB87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8A53F-F064-415B-A9FF-892544D6B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代碼結構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0320C2-41A8-436E-86AE-E0FEAC7D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78725"/>
            <a:ext cx="10242884" cy="576162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2CA4B84-700B-4BDC-B2E5-2A081F83DB4A}"/>
              </a:ext>
            </a:extLst>
          </p:cNvPr>
          <p:cNvGrpSpPr/>
          <p:nvPr/>
        </p:nvGrpSpPr>
        <p:grpSpPr>
          <a:xfrm>
            <a:off x="1632409" y="3572759"/>
            <a:ext cx="3486346" cy="1604128"/>
            <a:chOff x="1632409" y="3572759"/>
            <a:chExt cx="3486346" cy="160412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98E3E2CB-34FA-4AEC-BB83-BC5B1072F350}"/>
                </a:ext>
              </a:extLst>
            </p:cNvPr>
            <p:cNvCxnSpPr/>
            <p:nvPr/>
          </p:nvCxnSpPr>
          <p:spPr>
            <a:xfrm>
              <a:off x="3563332" y="3572759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53E9BD-CF80-4CA9-8318-A21E4665CA27}"/>
                </a:ext>
              </a:extLst>
            </p:cNvPr>
            <p:cNvCxnSpPr/>
            <p:nvPr/>
          </p:nvCxnSpPr>
          <p:spPr>
            <a:xfrm>
              <a:off x="1632409" y="5176887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A9F60C3-3C36-4501-8B4C-EDCF5D6DFB28}"/>
              </a:ext>
            </a:extLst>
          </p:cNvPr>
          <p:cNvSpPr/>
          <p:nvPr/>
        </p:nvSpPr>
        <p:spPr>
          <a:xfrm>
            <a:off x="6504495" y="4468305"/>
            <a:ext cx="4147928" cy="829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61E939-BDD6-4DA7-96C4-DFDBBBFCC0C1}"/>
              </a:ext>
            </a:extLst>
          </p:cNvPr>
          <p:cNvSpPr txBox="1"/>
          <p:nvPr/>
        </p:nvSpPr>
        <p:spPr>
          <a:xfrm>
            <a:off x="3737728" y="2156378"/>
            <a:ext cx="21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更加容易辨識</a:t>
            </a:r>
          </a:p>
        </p:txBody>
      </p:sp>
    </p:spTree>
    <p:extLst>
      <p:ext uri="{BB962C8B-B14F-4D97-AF65-F5344CB8AC3E}">
        <p14:creationId xmlns:p14="http://schemas.microsoft.com/office/powerpoint/2010/main" val="17409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效能比較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FE03DB-7968-4978-A778-E4FF2C8F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7508"/>
              </p:ext>
            </p:extLst>
          </p:nvPr>
        </p:nvGraphicFramePr>
        <p:xfrm>
          <a:off x="-430083" y="1321934"/>
          <a:ext cx="11847969" cy="481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323">
                  <a:extLst>
                    <a:ext uri="{9D8B030D-6E8A-4147-A177-3AD203B41FA5}">
                      <a16:colId xmlns:a16="http://schemas.microsoft.com/office/drawing/2014/main" val="4228678205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2059538184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3939715896"/>
                    </a:ext>
                  </a:extLst>
                </a:gridCol>
              </a:tblGrid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一層結構下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多層結構下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74436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70763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38890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0339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D990ED-8D54-4078-8FF5-7B661DCA38DE}"/>
              </a:ext>
            </a:extLst>
          </p:cNvPr>
          <p:cNvSpPr txBox="1"/>
          <p:nvPr/>
        </p:nvSpPr>
        <p:spPr>
          <a:xfrm rot="1840696">
            <a:off x="6324599" y="1279212"/>
            <a:ext cx="111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10% 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1CC9F-4F08-4F75-9BB2-0910654836D9}"/>
              </a:ext>
            </a:extLst>
          </p:cNvPr>
          <p:cNvSpPr txBox="1"/>
          <p:nvPr/>
        </p:nvSpPr>
        <p:spPr>
          <a:xfrm rot="1840696">
            <a:off x="9594328" y="1342113"/>
            <a:ext cx="255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50%~400%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F771F6-A1A3-4305-86A4-3760F11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2C8DD8-729F-4C51-AA9E-CAD9A23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 </a:t>
            </a:r>
            <a:r>
              <a:rPr lang="zh-TW" altLang="en-US" dirty="0"/>
              <a:t>優勢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2DC3-90A3-4695-8E96-67FE0CF718D5}"/>
              </a:ext>
            </a:extLst>
          </p:cNvPr>
          <p:cNvSpPr/>
          <p:nvPr/>
        </p:nvSpPr>
        <p:spPr>
          <a:xfrm>
            <a:off x="5043265" y="1996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50F5-35B6-4F56-85F8-151932B9C5EC}"/>
              </a:ext>
            </a:extLst>
          </p:cNvPr>
          <p:cNvSpPr/>
          <p:nvPr/>
        </p:nvSpPr>
        <p:spPr>
          <a:xfrm>
            <a:off x="1339947" y="199502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8D731-6B04-4DA1-AC17-B46FD18BA226}"/>
              </a:ext>
            </a:extLst>
          </p:cNvPr>
          <p:cNvSpPr/>
          <p:nvPr/>
        </p:nvSpPr>
        <p:spPr>
          <a:xfrm>
            <a:off x="9136412" y="19950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3A672-5BAB-46A0-B3F7-79D90A4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3268651"/>
            <a:ext cx="1800000" cy="18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B2E645-83FD-444E-B024-09DF84F4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8" y="3269762"/>
            <a:ext cx="180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CF7887-BDC4-44DA-9058-107DEEDF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18" y="32686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3"/>
              </a:rPr>
              <a:t>useState(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4"/>
              </a:rPr>
              <a:t>useEffect(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5"/>
              </a:rPr>
              <a:t>useContext(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6"/>
              </a:rPr>
              <a:t>useRef(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下載雲端資料夾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說明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含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</a:rPr>
              <a:t>線上編輯器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</a:rPr>
              <a:t>)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 smtClean="0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45050"/>
              </p:ext>
            </p:extLst>
          </p:nvPr>
        </p:nvGraphicFramePr>
        <p:xfrm>
          <a:off x="1081430" y="654271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706288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869293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useState( )</a:t>
            </a:r>
            <a:r>
              <a:rPr lang="zh-TW" altLang="en-US" b="1" dirty="0">
                <a:latin typeface="+mn-ea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796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zh-TW" altLang="en-US" sz="2800" spc="3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</a:rPr>
              <a:t>數值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zh-TW" altLang="en-US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方法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] = 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useState(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035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+mn-cs"/>
                        </a:rPr>
                        <a:t>數值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(Value)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儲存資料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方法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Dispatcher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目的為修改</a:t>
                      </a:r>
                      <a:r>
                        <a:rPr lang="zh-TW" altLang="en-US" sz="2400" kern="1200" spc="300" dirty="0">
                          <a:solidFill>
                            <a:srgbClr val="FFC000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數值</a:t>
                      </a:r>
                      <a:r>
                        <a:rPr lang="zh-TW" altLang="en-US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，並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改變頁面的樣子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8 </a:t>
            </a:r>
            <a:r>
              <a:rPr lang="zh-TW" altLang="en-US" sz="32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zh-TW" altLang="en-US" b="1" dirty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343200-F48A-48C0-BEF4-2400BA9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58407-1166-467E-9F25-3469E7D65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E45559-B953-4F5C-8EFD-5E24608B4D70}"/>
              </a:ext>
            </a:extLst>
          </p:cNvPr>
          <p:cNvSpPr txBox="1"/>
          <p:nvPr/>
        </p:nvSpPr>
        <p:spPr>
          <a:xfrm>
            <a:off x="1930682" y="19296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滑鼠點擊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D62E3-5760-48ED-9EFA-BA5275FBF977}"/>
              </a:ext>
            </a:extLst>
          </p:cNvPr>
          <p:cNvSpPr txBox="1"/>
          <p:nvPr/>
        </p:nvSpPr>
        <p:spPr>
          <a:xfrm>
            <a:off x="5277197" y="1922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滑鼠滾動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950E2-F698-4EF1-8379-BAA6C28DFB1E}"/>
              </a:ext>
            </a:extLst>
          </p:cNvPr>
          <p:cNvSpPr txBox="1"/>
          <p:nvPr/>
        </p:nvSpPr>
        <p:spPr>
          <a:xfrm>
            <a:off x="8623713" y="19296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鍵盤按下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295652-21D4-4633-A163-838B3B85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54" y="3061978"/>
            <a:ext cx="1800000" cy="18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D4FB87-A74D-4EB5-9EA5-8D8587C6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36" y="3152568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181B11-6A3B-405E-8BCE-68579FB2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23" y="31196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C72ACD-BC3D-479F-99F2-24430DC3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D4067B-F529-45D5-AE1B-0BF9F71FDAC2}"/>
              </a:ext>
            </a:extLst>
          </p:cNvPr>
          <p:cNvSpPr txBox="1"/>
          <p:nvPr/>
        </p:nvSpPr>
        <p:spPr>
          <a:xfrm>
            <a:off x="3549396" y="1334098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 smtClean="0">
                <a:solidFill>
                  <a:schemeClr val="bg1"/>
                </a:solidFill>
              </a:rPr>
              <a:t>需要有監聽事件</a:t>
            </a:r>
            <a:endParaRPr lang="zh-TW" altLang="en-US" sz="4400" spc="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41FC44-EBFF-4AE6-918C-D862C5CA5C03}"/>
              </a:ext>
            </a:extLst>
          </p:cNvPr>
          <p:cNvSpPr txBox="1"/>
          <p:nvPr/>
        </p:nvSpPr>
        <p:spPr>
          <a:xfrm>
            <a:off x="1870194" y="3474133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那麼誰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來做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5CFC92-AE8C-443A-B9DE-0ECF9238C6E2}"/>
              </a:ext>
            </a:extLst>
          </p:cNvPr>
          <p:cNvSpPr txBox="1"/>
          <p:nvPr/>
        </p:nvSpPr>
        <p:spPr>
          <a:xfrm>
            <a:off x="7869569" y="3474132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該何時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主要工作為事前準備，與收拾善後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監聽變數的狀態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useEffect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2413331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7771504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pic>
        <p:nvPicPr>
          <p:cNvPr id="3074" name="Picture 2" descr="札束で殴る人のイラスト（棒人間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93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ゴールした人のイラスト（棒人間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8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zh-TW" altLang="en-US" dirty="0" smtClean="0"/>
              <a:t>沒有實際情況是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8247331" y="50629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或是沒必要保存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673431" y="2281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不需要資料連動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4419951" y="36811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不需要立即保存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探索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如何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</a:rPr>
              <a:t>創作出自己</a:t>
            </a: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的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</a:rPr>
              <a:t>Hooks</a:t>
            </a:r>
            <a:endParaRPr lang="en-US" altLang="zh-TW" sz="32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資料輸入類物件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276493" y="1911542"/>
            <a:ext cx="453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例如像是 </a:t>
            </a:r>
            <a:r>
              <a:rPr lang="en-US" altLang="zh-TW" sz="3600" dirty="0" smtClean="0">
                <a:solidFill>
                  <a:schemeClr val="bg1"/>
                </a:solidFill>
              </a:rPr>
              <a:t>Input </a:t>
            </a:r>
            <a:r>
              <a:rPr lang="zh-TW" altLang="en-US" sz="3600" dirty="0" smtClean="0">
                <a:solidFill>
                  <a:schemeClr val="bg1"/>
                </a:solidFill>
              </a:rPr>
              <a:t>、</a:t>
            </a:r>
            <a:r>
              <a:rPr lang="en-US" altLang="zh-TW" sz="3600" dirty="0" smtClean="0">
                <a:solidFill>
                  <a:schemeClr val="bg1"/>
                </a:solidFill>
              </a:rPr>
              <a:t>text 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「input htm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98" y="3066065"/>
            <a:ext cx="4022201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6200871" y="1859332"/>
            <a:ext cx="599112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通常有幾種特點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TW" sz="14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通常用於取最後狀態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可能有資料送出行為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(Submit)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可能需要紀錄行為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0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60319" y="3371868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10492" y="1905274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39217" y="3388592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10685" y="4872295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05032" y="1586645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04161" y="3470807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04160" y="5062581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6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DE1F83-C5A2-4254-827F-7F56F71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7E1EE-8BB9-43AD-8B35-F65647A07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NOT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Re-</a:t>
            </a:r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49B1A-C95C-437C-A8DE-DD719C33F0F2}"/>
              </a:ext>
            </a:extLst>
          </p:cNvPr>
          <p:cNvSpPr/>
          <p:nvPr/>
        </p:nvSpPr>
        <p:spPr>
          <a:xfrm>
            <a:off x="2571821" y="18562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邊緣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387BC-C460-4D5A-B539-0CE6AFFD34D6}"/>
              </a:ext>
            </a:extLst>
          </p:cNvPr>
          <p:cNvSpPr/>
          <p:nvPr/>
        </p:nvSpPr>
        <p:spPr>
          <a:xfrm>
            <a:off x="6532939" y="1673409"/>
            <a:ext cx="4884947" cy="332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</a:t>
            </a: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useState</a:t>
            </a: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存取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useEffect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監聽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結果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畫面不同步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「邊緣」的圖片搜尋結果">
            <a:extLst>
              <a:ext uri="{FF2B5EF4-FFF2-40B4-BE49-F238E27FC236}">
                <a16:creationId xmlns:a16="http://schemas.microsoft.com/office/drawing/2014/main" id="{A492A18D-A6F2-4D60-829A-6EF826C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2956726"/>
            <a:ext cx="26384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1173C1B-30C2-4AB1-BE0E-71575D760249}"/>
              </a:ext>
            </a:extLst>
          </p:cNvPr>
          <p:cNvGrpSpPr/>
          <p:nvPr/>
        </p:nvGrpSpPr>
        <p:grpSpPr>
          <a:xfrm>
            <a:off x="10327404" y="2776726"/>
            <a:ext cx="360000" cy="1221268"/>
            <a:chOff x="9802783" y="2626413"/>
            <a:chExt cx="360000" cy="12212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839019-578D-44EE-9B1C-B202AE11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2626413"/>
              <a:ext cx="360000" cy="3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9794E3A-9774-4DFF-BE7C-A865010A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348768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F6CE43-6816-47F9-B900-F53D53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CB89D-C489-41DD-B112-A40A1D736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無法渲染好處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7CEFD9-0737-45D0-8F55-C41B0017D17B}"/>
              </a:ext>
            </a:extLst>
          </p:cNvPr>
          <p:cNvSpPr/>
          <p:nvPr/>
        </p:nvSpPr>
        <p:spPr>
          <a:xfrm>
            <a:off x="2009623" y="17560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省效能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EDF7C1-5FAB-4091-9949-9C04BAD5F8F8}"/>
              </a:ext>
            </a:extLst>
          </p:cNvPr>
          <p:cNvSpPr/>
          <p:nvPr/>
        </p:nvSpPr>
        <p:spPr>
          <a:xfrm>
            <a:off x="2009623" y="2691160"/>
            <a:ext cx="6301725" cy="1665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省去無意義的渲染動作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更加專注於需要使用的地方</a:t>
            </a:r>
          </a:p>
        </p:txBody>
      </p:sp>
    </p:spTree>
    <p:extLst>
      <p:ext uri="{BB962C8B-B14F-4D97-AF65-F5344CB8AC3E}">
        <p14:creationId xmlns:p14="http://schemas.microsoft.com/office/powerpoint/2010/main" val="12224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+mj-ea"/>
                <a:ea typeface="+mj-ea"/>
              </a:rPr>
              <a:t>Design </a:t>
            </a:r>
            <a:r>
              <a:rPr lang="en-US" altLang="zh-TW" sz="7200" dirty="0" smtClean="0">
                <a:solidFill>
                  <a:schemeClr val="bg1"/>
                </a:solidFill>
                <a:latin typeface="+mj-ea"/>
                <a:ea typeface="+mj-ea"/>
              </a:rPr>
              <a:t>Pattern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54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所謂的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Design</a:t>
            </a:r>
            <a:r>
              <a:rPr lang="en-US" altLang="zh-TW" sz="3600" dirty="0"/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+mj-ea"/>
                <a:ea typeface="+mj-ea"/>
              </a:rPr>
              <a:t>Pattern:</a:t>
            </a:r>
          </a:p>
          <a:p>
            <a:pPr marL="0" indent="0">
              <a:buNone/>
            </a:pP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被分門別類過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通過反覆使用與測試的考驗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且多數人知曉的程式設計經驗總結</a:t>
            </a:r>
          </a:p>
        </p:txBody>
      </p:sp>
    </p:spTree>
    <p:extLst>
      <p:ext uri="{BB962C8B-B14F-4D97-AF65-F5344CB8AC3E}">
        <p14:creationId xmlns:p14="http://schemas.microsoft.com/office/powerpoint/2010/main" val="38687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最佳解答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140575" y="1562235"/>
            <a:ext cx="3810000" cy="4539016"/>
            <a:chOff x="7140575" y="1562235"/>
            <a:chExt cx="3810000" cy="4539016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7683831" y="1562235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清楚的邏輯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タブレットで説明する人のイラスト（男性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0575" y="2786551"/>
              <a:ext cx="381000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1642113" y="1542637"/>
            <a:ext cx="3476625" cy="4806264"/>
            <a:chOff x="1642113" y="1542637"/>
            <a:chExt cx="3476625" cy="480626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2070431" y="154263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較佳的效率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https://3.bp.blogspot.com/-mta6keVwm-I/WzC-AEvihFI/AAAAAAABM9s/nG9thZVO1Y0cdNe6Lp6RS_dSlVicZPu7ACLcBGAs/s400/yaruki_moeru_business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113" y="2538901"/>
              <a:ext cx="3476625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79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4549" y="1730341"/>
            <a:ext cx="1124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	</a:t>
            </a:r>
            <a:r>
              <a:rPr lang="en-US" altLang="zh-TW" sz="3200" dirty="0" err="1">
                <a:solidFill>
                  <a:schemeClr val="accent2"/>
                </a:solidFill>
                <a:latin typeface="+mj-ea"/>
              </a:rPr>
              <a:t>whenOnCallback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={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(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) =&gt;console.log(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')} </a:t>
            </a:r>
            <a:endParaRPr lang="en-US" altLang="zh-TW" sz="32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whenOn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Toggle is 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"</a:t>
            </a:r>
            <a:endParaRPr lang="en-US" altLang="zh-TW" sz="32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whenOff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Toggle 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is 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off</a:t>
            </a:r>
            <a:r>
              <a:rPr lang="zh-TW" altLang="en-US" sz="3200" dirty="0" smtClean="0">
                <a:solidFill>
                  <a:schemeClr val="accent3"/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/&gt;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654800" y="3606800"/>
            <a:ext cx="3289300" cy="800100"/>
            <a:chOff x="6654800" y="3606800"/>
            <a:chExt cx="3289300" cy="800100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6654800" y="3606800"/>
              <a:ext cx="952500" cy="4699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6654800" y="4076700"/>
              <a:ext cx="952500" cy="3302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886699" y="3845867"/>
              <a:ext cx="2057401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狀態切換文字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337300" y="1511301"/>
            <a:ext cx="2578099" cy="828004"/>
            <a:chOff x="6337300" y="1511301"/>
            <a:chExt cx="2578099" cy="828004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7962899" y="1972966"/>
              <a:ext cx="952500" cy="3663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337300" y="1511301"/>
              <a:ext cx="1422399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觸發</a:t>
              </a:r>
              <a:r>
                <a:rPr lang="zh-TW" altLang="en-US" sz="2400" dirty="0">
                  <a:solidFill>
                    <a:srgbClr val="FF0000"/>
                  </a:solidFill>
                </a:rPr>
                <a:t>事件</a:t>
              </a: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3632200" y="5121596"/>
            <a:ext cx="795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明顯的缺點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順序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無法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調動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Props 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來傳遞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UI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元件，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容易造成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使用者困擾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82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>
                <a:solidFill>
                  <a:schemeClr val="bg1"/>
                </a:solidFill>
                <a:latin typeface="+mn-ea"/>
              </a:rPr>
              <a:t>React Hooks </a:t>
            </a:r>
          </a:p>
        </p:txBody>
      </p:sp>
    </p:spTree>
    <p:extLst>
      <p:ext uri="{BB962C8B-B14F-4D97-AF65-F5344CB8AC3E}">
        <p14:creationId xmlns:p14="http://schemas.microsoft.com/office/powerpoint/2010/main" val="41831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2585" y="2053506"/>
            <a:ext cx="11251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onToggle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={(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)=&gt;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console.log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)}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endParaRPr lang="zh-TW" altLang="en-US" sz="5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82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052" name="Picture 4" descr="立ち話をする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2371534"/>
            <a:ext cx="39338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6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0025C0-D44B-4086-98F5-1AA76BE2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D674A-5EDF-4B38-AD2B-E2D257756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 </a:t>
            </a:r>
            <a:r>
              <a:rPr lang="zh-TW" altLang="en-US" dirty="0">
                <a:latin typeface="+mn-ea"/>
              </a:rPr>
              <a:t>注意事項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E9B82-2D26-4220-A4E6-A1FD17CC804E}"/>
              </a:ext>
            </a:extLst>
          </p:cNvPr>
          <p:cNvSpPr/>
          <p:nvPr/>
        </p:nvSpPr>
        <p:spPr>
          <a:xfrm>
            <a:off x="6891903" y="2091923"/>
            <a:ext cx="4525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必須高於 </a:t>
            </a:r>
            <a:r>
              <a:rPr lang="en-US" altLang="zh-TW" sz="2800" dirty="0">
                <a:solidFill>
                  <a:schemeClr val="bg1"/>
                </a:solidFill>
              </a:rPr>
              <a:t>Consumer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B3DE9-8F3B-405E-B66E-CE5F2D8D658E}"/>
              </a:ext>
            </a:extLst>
          </p:cNvPr>
          <p:cNvSpPr/>
          <p:nvPr/>
        </p:nvSpPr>
        <p:spPr>
          <a:xfrm>
            <a:off x="901270" y="2091923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Consumer </a:t>
            </a:r>
            <a:r>
              <a:rPr lang="zh-TW" altLang="en-US" sz="2800" dirty="0">
                <a:solidFill>
                  <a:schemeClr val="bg1"/>
                </a:solidFill>
              </a:rPr>
              <a:t>包含在 </a:t>
            </a:r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內部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2E9437-1C94-416C-A758-BBB87C0B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2" y="3072858"/>
            <a:ext cx="2340000" cy="23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CF49AC-04AA-4084-98F9-3F69DAF4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86" y="3072858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7200" dirty="0" smtClean="0">
                <a:solidFill>
                  <a:schemeClr val="bg1"/>
                </a:solidFill>
                <a:latin typeface="+mj-ea"/>
                <a:ea typeface="+mj-ea"/>
              </a:rPr>
              <a:t> 小知識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49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Hooks</a:t>
            </a:r>
            <a:r>
              <a:rPr lang="zh-TW" altLang="en-US" dirty="0"/>
              <a:t> </a:t>
            </a:r>
            <a:r>
              <a:rPr lang="zh-TW" altLang="en-US" dirty="0" smtClean="0"/>
              <a:t>事項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4068" y="1985038"/>
            <a:ext cx="10453818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留意頁面的渲染效能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請求佇列</a:t>
            </a:r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請求中斷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CD18F7-6991-4C4B-8BD0-CA54E2C09CCB}"/>
              </a:ext>
            </a:extLst>
          </p:cNvPr>
          <p:cNvSpPr txBox="1"/>
          <p:nvPr/>
        </p:nvSpPr>
        <p:spPr>
          <a:xfrm>
            <a:off x="6096000" y="2195070"/>
            <a:ext cx="29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  <a:latin typeface="Arial Black" panose="020B0A04020102020204" pitchFamily="34" charset="0"/>
              </a:rPr>
              <a:t>Hooks</a:t>
            </a:r>
            <a:r>
              <a:rPr lang="zh-TW" altLang="en-US" sz="2800" dirty="0">
                <a:solidFill>
                  <a:srgbClr val="FFC000"/>
                </a:solidFill>
                <a:latin typeface="Arial Black" panose="020B0A04020102020204" pitchFamily="34" charset="0"/>
              </a:rPr>
              <a:t> 停止</a:t>
            </a:r>
          </a:p>
        </p:txBody>
      </p:sp>
    </p:spTree>
    <p:extLst>
      <p:ext uri="{BB962C8B-B14F-4D97-AF65-F5344CB8AC3E}">
        <p14:creationId xmlns:p14="http://schemas.microsoft.com/office/powerpoint/2010/main" val="1941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4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spc="300" dirty="0">
                <a:latin typeface="Arial Black" panose="020B0A04020102020204" pitchFamily="34" charset="0"/>
              </a:rPr>
              <a:t>作用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</a:t>
            </a:r>
            <a:r>
              <a:rPr lang="zh-TW" altLang="en-US" sz="36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數值與之前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頁面資訊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</a:t>
            </a:r>
            <a:r>
              <a:rPr lang="zh-TW" altLang="en-US" sz="3600" dirty="0">
                <a:solidFill>
                  <a:srgbClr val="FFFF00"/>
                </a:solidFill>
                <a:latin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頁面資訊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 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特點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採用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簡潔的代碼風格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3C86C-40AD-4597-9B11-BAA2A0E6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E44DB-BCD9-43E5-8B39-F0FDA1DB1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     相等 </a:t>
            </a:r>
            <a:r>
              <a:rPr lang="en-US" altLang="zh-TW" dirty="0"/>
              <a:t>?</a:t>
            </a:r>
            <a:r>
              <a:rPr lang="zh-TW" altLang="en-US" dirty="0"/>
              <a:t>   不相等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01A417-F33D-4EF6-A477-47FA4CEB1708}"/>
              </a:ext>
            </a:extLst>
          </p:cNvPr>
          <p:cNvSpPr txBox="1"/>
          <p:nvPr/>
        </p:nvSpPr>
        <p:spPr>
          <a:xfrm>
            <a:off x="2847585" y="2365700"/>
            <a:ext cx="7549018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chemeClr val="accent2"/>
                </a:solidFill>
                <a:latin typeface="+mj-ea"/>
                <a:ea typeface="+mj-ea"/>
              </a:rPr>
              <a:t>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不相等</a:t>
            </a:r>
            <a:endParaRPr lang="en-US" altLang="zh-TW" sz="3600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rgbClr val="FFC000"/>
                </a:solidFill>
                <a:latin typeface="+mj-ea"/>
                <a:ea typeface="+mj-ea"/>
              </a:rPr>
              <a:t>不一樣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但是可能被判定為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18817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BFE078-5651-420A-863A-253E65E0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91AA2-66E3-4359-8A44-0FCFA2A6E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E06175-378C-4246-8197-C322E90E67F4}"/>
              </a:ext>
            </a:extLst>
          </p:cNvPr>
          <p:cNvSpPr txBox="1"/>
          <p:nvPr/>
        </p:nvSpPr>
        <p:spPr>
          <a:xfrm>
            <a:off x="1369515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;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[0] = 3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TRUE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A956EC-0EB0-46CD-86A0-32162C302D91}"/>
              </a:ext>
            </a:extLst>
          </p:cNvPr>
          <p:cNvSpPr txBox="1"/>
          <p:nvPr/>
        </p:nvSpPr>
        <p:spPr>
          <a:xfrm>
            <a:off x="6379928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[...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FALSE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/>
                </a:solidFill>
                <a:latin typeface="+mn-ea"/>
              </a:rPr>
              <a:t>客製</a:t>
            </a:r>
            <a:r>
              <a:rPr lang="zh-TW" altLang="en-US" sz="7200" dirty="0" smtClean="0">
                <a:solidFill>
                  <a:schemeClr val="bg1"/>
                </a:solidFill>
                <a:latin typeface="+mn-ea"/>
              </a:rPr>
              <a:t>化</a:t>
            </a:r>
            <a:r>
              <a:rPr lang="en-US" altLang="zh-TW" sz="7200" dirty="0" smtClean="0">
                <a:solidFill>
                  <a:schemeClr val="bg1"/>
                </a:solidFill>
                <a:latin typeface="+mn-ea"/>
              </a:rPr>
              <a:t>Hooks</a:t>
            </a:r>
            <a:endParaRPr lang="en-US" altLang="zh-TW" sz="7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95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官方規則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89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 smtClean="0">
                <a:solidFill>
                  <a:schemeClr val="bg1"/>
                </a:solidFill>
              </a:rPr>
              <a:t>重點</a:t>
            </a:r>
            <a:r>
              <a:rPr lang="zh-TW" altLang="en-US" sz="7200" dirty="0">
                <a:solidFill>
                  <a:schemeClr val="bg1"/>
                </a:solidFill>
              </a:rPr>
              <a:t>整理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今日內容</a:t>
            </a:r>
            <a:r>
              <a:rPr lang="zh-TW" altLang="en-US" dirty="0"/>
              <a:t>重點</a:t>
            </a:r>
          </a:p>
        </p:txBody>
      </p:sp>
    </p:spTree>
    <p:extLst>
      <p:ext uri="{BB962C8B-B14F-4D97-AF65-F5344CB8AC3E}">
        <p14:creationId xmlns:p14="http://schemas.microsoft.com/office/powerpoint/2010/main" val="40065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React 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官網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stack overflow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5"/>
              </a:rPr>
              <a:t>Medium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 err="1">
                <a:solidFill>
                  <a:schemeClr val="bg1"/>
                </a:solidFill>
                <a:latin typeface="+mj-ea"/>
                <a:ea typeface="+mj-ea"/>
                <a:hlinkClick r:id="rId6"/>
              </a:rPr>
              <a:t>jishuwen</a:t>
            </a:r>
            <a:endParaRPr lang="zh-TW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1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zh-TW" altLang="en-US" dirty="0" smtClean="0"/>
              <a:t>下堂預告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zh-TW" sz="3600" b="1" dirty="0">
                <a:solidFill>
                  <a:schemeClr val="bg1"/>
                </a:solidFill>
                <a:latin typeface="+mj-ea"/>
                <a:ea typeface="+mj-ea"/>
              </a:rPr>
              <a:t>SASS/SCSS and </a:t>
            </a:r>
            <a:r>
              <a:rPr lang="en-US" altLang="zh-TW" sz="3600" b="1" dirty="0" smtClean="0">
                <a:solidFill>
                  <a:schemeClr val="bg1"/>
                </a:solidFill>
                <a:latin typeface="+mj-ea"/>
                <a:ea typeface="+mj-ea"/>
              </a:rPr>
              <a:t>Flex/grid</a:t>
            </a:r>
          </a:p>
          <a:p>
            <a:pPr marL="0" indent="0" algn="ctr">
              <a:buNone/>
            </a:pPr>
            <a:endParaRPr lang="en-US" altLang="zh-TW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zh-TW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bg1"/>
                </a:solidFill>
                <a:latin typeface="+mj-ea"/>
                <a:ea typeface="+mj-ea"/>
              </a:rPr>
              <a:t>課程</a:t>
            </a:r>
            <a:r>
              <a:rPr lang="zh-TW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大綱</a:t>
            </a:r>
            <a:r>
              <a:rPr lang="en-US" altLang="zh-TW" sz="3200" b="1" dirty="0" smtClean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SASS/SCSS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介紹 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flex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與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grid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排版應用</a:t>
            </a:r>
            <a:endParaRPr lang="en-US" altLang="zh-TW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88408" y="787400"/>
            <a:ext cx="5778500" cy="4937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課後問卷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6320" y="5734063"/>
            <a:ext cx="5322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egoe UI" panose="020B0502040204020203" pitchFamily="34" charset="0"/>
                <a:hlinkClick r:id="rId3" tooltip="https://www.surveycake.com/s/pqxkr"/>
              </a:rPr>
              <a:t>https://www.surveycake.com/s/pqXKR</a:t>
            </a:r>
            <a:endParaRPr lang="en-US" altLang="zh-TW" sz="24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48724" y="1027276"/>
            <a:ext cx="4457868" cy="4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結構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3218D2-B4B8-420E-B440-5459CD7BC3C4}"/>
              </a:ext>
            </a:extLst>
          </p:cNvPr>
          <p:cNvSpPr txBox="1"/>
          <p:nvPr/>
        </p:nvSpPr>
        <p:spPr>
          <a:xfrm>
            <a:off x="876224" y="4756107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F3DDE-C050-489A-ABB6-1C9DBF83F51E}"/>
              </a:ext>
            </a:extLst>
          </p:cNvPr>
          <p:cNvSpPr/>
          <p:nvPr/>
        </p:nvSpPr>
        <p:spPr>
          <a:xfrm>
            <a:off x="6035180" y="4756107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9A572-7B9B-489B-B1AD-4AF126BF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241410"/>
            <a:ext cx="28003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2A822-67D3-494B-8807-A2309BB0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6" y="1241409"/>
            <a:ext cx="5895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45B9A-DCCE-4DF7-B93B-812BA9E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投影片結束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謝謝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32ADD8-A1B4-437E-9B86-083C31BB7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0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2069" y="1563815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Function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Class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243587-EBE7-4984-8F0E-0294CBE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F2A42-1B54-4114-A4B9-422CBAA99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8F5B5-DEBF-497D-874C-9A3945E7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44316"/>
            <a:ext cx="4406565" cy="44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4EE6F6-9C78-4692-82AB-AF3141E0899B}"/>
              </a:ext>
            </a:extLst>
          </p:cNvPr>
          <p:cNvSpPr txBox="1"/>
          <p:nvPr/>
        </p:nvSpPr>
        <p:spPr>
          <a:xfrm>
            <a:off x="5931567" y="1790744"/>
            <a:ext cx="5955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如同積木一樣</a:t>
            </a:r>
            <a:r>
              <a:rPr lang="en-US" altLang="zh-TW" sz="4000">
                <a:solidFill>
                  <a:schemeClr val="bg1"/>
                </a:solidFill>
              </a:rPr>
              <a:t>: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r>
              <a:rPr lang="zh-TW" altLang="en-US" sz="4000" dirty="0">
                <a:solidFill>
                  <a:schemeClr val="bg1"/>
                </a:solidFill>
              </a:rPr>
              <a:t>將不同功能的組件依照合適的接口做拼裝，組合出合適且完整的網頁</a:t>
            </a:r>
          </a:p>
        </p:txBody>
      </p:sp>
    </p:spTree>
    <p:extLst>
      <p:ext uri="{BB962C8B-B14F-4D97-AF65-F5344CB8AC3E}">
        <p14:creationId xmlns:p14="http://schemas.microsoft.com/office/powerpoint/2010/main" val="2420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2312</TotalTime>
  <Words>1270</Words>
  <Application>Microsoft Office PowerPoint</Application>
  <PresentationFormat>寬螢幕</PresentationFormat>
  <Paragraphs>359</Paragraphs>
  <Slides>60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2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Segoe UI</vt:lpstr>
      <vt:lpstr>Wingdings</vt:lpstr>
      <vt:lpstr>Wingdings 2</vt:lpstr>
      <vt:lpstr>框架</vt:lpstr>
      <vt:lpstr>React Hooks &amp; React Design Pattern</vt:lpstr>
      <vt:lpstr>事前準備</vt:lpstr>
      <vt:lpstr>課程大綱</vt:lpstr>
      <vt:lpstr>PowerPoint 簡報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Pattern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PowerPoint 簡報</vt:lpstr>
      <vt:lpstr>PowerPoint 簡報</vt:lpstr>
      <vt:lpstr>參考資料</vt:lpstr>
      <vt:lpstr>下堂預告</vt:lpstr>
      <vt:lpstr>課後問卷</vt:lpstr>
      <vt:lpstr>投影片結束 謝謝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蔡承宇</cp:lastModifiedBy>
  <cp:revision>150</cp:revision>
  <dcterms:created xsi:type="dcterms:W3CDTF">2020-02-23T01:33:17Z</dcterms:created>
  <dcterms:modified xsi:type="dcterms:W3CDTF">2020-03-18T02:35:55Z</dcterms:modified>
</cp:coreProperties>
</file>