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3"/>
  </p:notesMasterIdLst>
  <p:handoutMasterIdLst>
    <p:handoutMasterId r:id="rId34"/>
  </p:handoutMasterIdLst>
  <p:sldIdLst>
    <p:sldId id="256" r:id="rId2"/>
    <p:sldId id="309" r:id="rId3"/>
    <p:sldId id="257" r:id="rId4"/>
    <p:sldId id="263" r:id="rId5"/>
    <p:sldId id="264" r:id="rId6"/>
    <p:sldId id="265" r:id="rId7"/>
    <p:sldId id="266" r:id="rId8"/>
    <p:sldId id="258" r:id="rId9"/>
    <p:sldId id="290" r:id="rId10"/>
    <p:sldId id="289" r:id="rId11"/>
    <p:sldId id="275" r:id="rId12"/>
    <p:sldId id="272" r:id="rId13"/>
    <p:sldId id="288" r:id="rId14"/>
    <p:sldId id="259" r:id="rId15"/>
    <p:sldId id="291" r:id="rId16"/>
    <p:sldId id="284" r:id="rId17"/>
    <p:sldId id="304" r:id="rId18"/>
    <p:sldId id="296" r:id="rId19"/>
    <p:sldId id="299" r:id="rId20"/>
    <p:sldId id="292" r:id="rId21"/>
    <p:sldId id="293" r:id="rId22"/>
    <p:sldId id="303" r:id="rId23"/>
    <p:sldId id="305" r:id="rId24"/>
    <p:sldId id="297" r:id="rId25"/>
    <p:sldId id="310" r:id="rId26"/>
    <p:sldId id="311" r:id="rId27"/>
    <p:sldId id="294" r:id="rId28"/>
    <p:sldId id="307" r:id="rId29"/>
    <p:sldId id="306" r:id="rId30"/>
    <p:sldId id="260" r:id="rId31"/>
    <p:sldId id="31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74646" autoAdjust="0"/>
  </p:normalViewPr>
  <p:slideViewPr>
    <p:cSldViewPr snapToGrid="0">
      <p:cViewPr varScale="1">
        <p:scale>
          <a:sx n="64" d="100"/>
          <a:sy n="64" d="100"/>
        </p:scale>
        <p:origin x="1291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09402B8-CD9B-444F-9BC0-E995D2A89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D471F5-7D6C-4929-BD8A-FA1DF25356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73765-FB04-4DFC-B996-1BF89FB13314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A76583-0178-42C6-96E9-AF938B5448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EEA557-7223-48DE-B546-5CFE2A2CB0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3AAFC-D288-4846-8B43-A6D1E63FA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116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5EA8F-4DE7-435E-83CB-AE9893E623BB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94CF9-824F-48E6-BF21-19194E5F4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54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jump/aHR0cHM6Ly9yZWFjdC5kb2NzY2hpbmEub3JnL2RvY3MvcmVuZGVyLXByb3BzLmh0bWw=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074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Hook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新特性隨，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v16.8.0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版本正式釋出，其中最大的宣傳點是，它讓你不必寫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就能使用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以及其他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的功能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77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在前期的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omponent 設計模式是採取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class 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的方式實現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Hook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他則是一種以函式的方式支援元件的狀態，是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所提供全新方式，目的是使開發更加便捷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693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概念上來說，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就像是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，它接收任意的參數（稱之為「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」）並且回傳描述畫面的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element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5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397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在元件之間複用狀態邏輯很難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之前的解決方案是：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render 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和高階元件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缺點是難理解、存在過多的巢狀形成“巢狀地獄”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複雜元件變的難以理解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生命週期函式中充斥著各種狀態邏輯和副作用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這些副作用難以複用，且很零散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難以理解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this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指標問題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b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dirty="0"/>
              <a:t>且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上手較為簡單，使用起來也很容易，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相比我們熟悉類元件寫法， </a:t>
            </a:r>
            <a:r>
              <a:rPr lang="en-US" altLang="zh-TW" dirty="0"/>
              <a:t>React Hook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還是有一些理念和思想上的轉變。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08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95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66682" y="761999"/>
            <a:ext cx="2925318" cy="5334001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fld id="{32C01325-88C4-4D06-9909-B472E042400E}" type="datetime1">
              <a:rPr lang="en-US" altLang="zh-TW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1296880" y="6356350"/>
            <a:ext cx="10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F2E</a:t>
            </a:r>
            <a:endParaRPr lang="zh-TW" altLang="en-US" sz="2800" b="1" i="1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A132-BC1D-4AF8-815F-69FFFBA081C0}" type="datetime1">
              <a:rPr lang="en-US" altLang="zh-TW" smtClean="0"/>
              <a:t>3/11/2020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C161-0482-4BB7-93B6-C6023237F745}" type="datetime1">
              <a:rPr lang="en-US" altLang="zh-TW" smtClean="0"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3707-23DF-4F24-B951-FD2ECC3B8CB1}" type="datetime1">
              <a:rPr lang="en-US" altLang="zh-TW" smtClean="0"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5754-5242-4855-81C9-E117DB6DAFCF}" type="datetime1">
              <a:rPr lang="en-US" altLang="zh-TW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C2A9-AB99-41F5-8F75-27C8D8E8E8DB}" type="datetime1">
              <a:rPr lang="en-US" altLang="zh-TW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3BAF-14F9-4A03-BD06-9AE09252F7E6}" type="datetime1">
              <a:rPr lang="en-US" altLang="zh-TW" smtClean="0"/>
              <a:t>3/11/2020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5C3A-F124-479E-9564-3819A45DE9FD}" type="datetime1">
              <a:rPr lang="en-US" altLang="zh-TW" smtClean="0"/>
              <a:t>3/11/2020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839-805B-4120-8E1A-887DB3085696}" type="datetime1">
              <a:rPr lang="en-US" altLang="zh-TW" smtClean="0"/>
              <a:t>3/11/2020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61D4-9EDA-48F2-9DC7-4BAF2EFB36CA}" type="datetime1">
              <a:rPr lang="en-US" altLang="zh-TW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423" y="6475222"/>
            <a:ext cx="153092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(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61D4-9EDA-48F2-9DC7-4BAF2EFB36CA}" type="datetime1">
              <a:rPr lang="en-US" altLang="zh-TW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423" y="6475222"/>
            <a:ext cx="153092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376356-0075-4191-B19E-ABA64F526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30213"/>
            <a:ext cx="12192000" cy="554037"/>
          </a:xfrm>
        </p:spPr>
        <p:txBody>
          <a:bodyPr>
            <a:noAutofit/>
          </a:bodyPr>
          <a:lstStyle>
            <a:lvl1pPr marL="0" indent="0" algn="ctr">
              <a:buNone/>
              <a:defRPr sz="4000" spc="0">
                <a:solidFill>
                  <a:schemeClr val="bg1"/>
                </a:solidFill>
              </a:defRPr>
            </a:lvl1pPr>
            <a:lvl2pPr algn="ctr">
              <a:defRPr/>
            </a:lvl2pPr>
            <a:lvl3pPr marL="960120" indent="0" algn="ctr">
              <a:buNone/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15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19F7-4977-420F-B59A-DBDA61E7ABEC}" type="datetime1">
              <a:rPr lang="en-US" altLang="zh-TW" smtClean="0"/>
              <a:t>3/11/2020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fld id="{427FFE6E-D4EC-4F12-B8B0-E72AA8EDAE7C}" type="datetime1">
              <a:rPr lang="en-US" altLang="zh-TW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1296880" y="6356350"/>
            <a:ext cx="10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F2E</a:t>
            </a:r>
            <a:endParaRPr lang="zh-TW" altLang="en-US" sz="2800" b="1" i="1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531416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52" r:id="rId8"/>
    <p:sldLayoutId id="2147483848" r:id="rId9"/>
    <p:sldLayoutId id="2147483849" r:id="rId10"/>
    <p:sldLayoutId id="2147483850" r:id="rId11"/>
    <p:sldLayoutId id="2147483851" r:id="rId12"/>
  </p:sldLayoutIdLst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cw1234/React-Hooks.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55AD8-A9F6-498E-B6B8-A616B9D0E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572216"/>
          </a:xfrm>
        </p:spPr>
        <p:txBody>
          <a:bodyPr numCol="1"/>
          <a:lstStyle/>
          <a:p>
            <a:r>
              <a:rPr lang="en-US" altLang="zh-TW" dirty="0"/>
              <a:t>React Hooks &amp;</a:t>
            </a:r>
            <a:br>
              <a:rPr lang="en-US" altLang="zh-TW" dirty="0"/>
            </a:br>
            <a:r>
              <a:rPr lang="en-US" altLang="zh-TW" dirty="0"/>
              <a:t>React Patter Design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F3FB20-683B-4E8C-B7A0-B594D3C53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900474"/>
            <a:ext cx="7315200" cy="68417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+mj-ea"/>
                <a:ea typeface="+mj-ea"/>
              </a:rPr>
              <a:t>講師</a:t>
            </a:r>
            <a:r>
              <a:rPr lang="en-US" altLang="zh-TW" sz="2400" dirty="0">
                <a:latin typeface="+mj-ea"/>
                <a:ea typeface="+mj-ea"/>
              </a:rPr>
              <a:t> :</a:t>
            </a:r>
            <a:r>
              <a:rPr lang="zh-TW" altLang="en-US" sz="2400" dirty="0">
                <a:latin typeface="+mj-ea"/>
                <a:ea typeface="+mj-ea"/>
              </a:rPr>
              <a:t>蔡承宇</a:t>
            </a:r>
            <a:endParaRPr lang="en-US" altLang="zh-TW" sz="2400" dirty="0">
              <a:latin typeface="+mj-ea"/>
              <a:ea typeface="+mj-ea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3CA0DC-CED8-401B-BFFE-3903E3AE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BEDE-1300-489E-9415-8CE48063710D}" type="datetime1">
              <a:rPr lang="en-US" altLang="zh-TW" smtClean="0"/>
              <a:t>3/11/2020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1331C4F-506B-419C-9E7A-95DFE55C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1C95DE-C830-45DA-8572-CC037DBE5C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latin typeface="Helvetica Neue"/>
              </a:rPr>
              <a:t>儲存持久化狀態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FC0002-B641-4CC0-B4F4-D616EF70F4F7}"/>
              </a:ext>
            </a:extLst>
          </p:cNvPr>
          <p:cNvSpPr/>
          <p:nvPr/>
        </p:nvSpPr>
        <p:spPr>
          <a:xfrm>
            <a:off x="1686309" y="1474827"/>
            <a:ext cx="5014514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Class</a:t>
            </a:r>
            <a:r>
              <a:rPr lang="zh-TW" altLang="en-US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屬性</a:t>
            </a:r>
            <a:endParaRPr lang="en-US" altLang="zh-TW" sz="3600" spc="3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全域性變數</a:t>
            </a:r>
            <a:endParaRPr lang="en-US" altLang="zh-TW" sz="3600" spc="3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DOM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閉包</a:t>
            </a:r>
            <a:r>
              <a:rPr lang="en-US" altLang="zh-TW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(F</a:t>
            </a:r>
            <a:r>
              <a:rPr lang="zh-TW" altLang="en-US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unction</a:t>
            </a:r>
            <a:r>
              <a:rPr lang="en-US" altLang="zh-TW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Cookie</a:t>
            </a:r>
            <a:r>
              <a:rPr lang="zh-TW" altLang="en-US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、</a:t>
            </a:r>
            <a:r>
              <a:rPr lang="en-US" altLang="zh-TW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session </a:t>
            </a:r>
            <a:endParaRPr lang="zh-TW" altLang="en-US" sz="3600" spc="3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909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7656A58-3E32-44CC-BB61-39A20F6AE9A7}"/>
              </a:ext>
            </a:extLst>
          </p:cNvPr>
          <p:cNvSpPr/>
          <p:nvPr/>
        </p:nvSpPr>
        <p:spPr>
          <a:xfrm>
            <a:off x="4965602" y="158706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使用簡單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2EBD4E-5658-4015-8511-0782C74C9A10}"/>
              </a:ext>
            </a:extLst>
          </p:cNvPr>
          <p:cNvSpPr/>
          <p:nvPr/>
        </p:nvSpPr>
        <p:spPr>
          <a:xfrm>
            <a:off x="8769012" y="158706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效能高效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950AEE-8614-41E2-8985-25941768500F}"/>
              </a:ext>
            </a:extLst>
          </p:cNvPr>
          <p:cNvSpPr/>
          <p:nvPr/>
        </p:nvSpPr>
        <p:spPr>
          <a:xfrm>
            <a:off x="1249277" y="158706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可靠穩定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451668D-CA18-4DA3-B38F-379C766F7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62" y="2860689"/>
            <a:ext cx="1800000" cy="180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9898743-EB4C-4499-9D61-4548C0525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193" y="2860689"/>
            <a:ext cx="1800000" cy="180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0A7D2C9-6E0C-44FB-BDA9-0062C1055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083" y="2860689"/>
            <a:ext cx="1800000" cy="180000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4660420" y="2554687"/>
            <a:ext cx="2950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strike="sngStrike" dirty="0">
                <a:solidFill>
                  <a:schemeClr val="bg1"/>
                </a:solidFill>
                <a:latin typeface="+mn-ea"/>
              </a:rPr>
              <a:t>全域性變數</a:t>
            </a:r>
            <a:endParaRPr lang="en-US" altLang="zh-TW" sz="3600" b="1" strike="sngStrik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27291" y="410469"/>
            <a:ext cx="16280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b="1" strike="sngStrike" dirty="0">
                <a:solidFill>
                  <a:schemeClr val="bg1"/>
                </a:solidFill>
                <a:latin typeface="+mn-ea"/>
              </a:rPr>
              <a:t>DOM</a:t>
            </a:r>
          </a:p>
        </p:txBody>
      </p:sp>
      <p:sp>
        <p:nvSpPr>
          <p:cNvPr id="7" name="矩形 6"/>
          <p:cNvSpPr/>
          <p:nvPr/>
        </p:nvSpPr>
        <p:spPr>
          <a:xfrm>
            <a:off x="8390238" y="548969"/>
            <a:ext cx="34237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strike="sngStrike" dirty="0">
                <a:solidFill>
                  <a:schemeClr val="bg1"/>
                </a:solidFill>
                <a:latin typeface="+mn-ea"/>
              </a:rPr>
              <a:t>cookie session</a:t>
            </a:r>
            <a:endParaRPr lang="zh-TW" altLang="en-US" sz="36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673" y="3710725"/>
            <a:ext cx="2641981" cy="264198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7" y="1546051"/>
            <a:ext cx="2693468" cy="26934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070" y="167373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6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13323A1-6A28-496C-BC7D-95F6FE6F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602AF5-4E4F-4AC5-BB2F-9E489EF1BE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閉包</a:t>
            </a:r>
            <a:r>
              <a:rPr lang="en-US" altLang="zh-TW" dirty="0">
                <a:latin typeface="+mn-ea"/>
              </a:rPr>
              <a:t>(F</a:t>
            </a:r>
            <a:r>
              <a:rPr lang="zh-TW" altLang="en-US" dirty="0">
                <a:latin typeface="+mn-ea"/>
              </a:rPr>
              <a:t>unction</a:t>
            </a:r>
            <a:r>
              <a:rPr lang="en-US" altLang="zh-TW" dirty="0">
                <a:latin typeface="+mn-ea"/>
              </a:rPr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810B1B-5635-48D2-BE01-9419280FF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87" y="1256916"/>
            <a:ext cx="6581777" cy="529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4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538B-991B-43CD-9688-296BF3BE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Hooks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E09F1-4A33-4BC1-AFCB-86405607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基礎的 </a:t>
            </a:r>
            <a:r>
              <a:rPr lang="en-US" altLang="zh-TW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Hook</a:t>
            </a:r>
            <a:endParaRPr lang="en-US" altLang="zh-TW" sz="800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b="1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useState</a:t>
            </a:r>
            <a:r>
              <a:rPr lang="en-US" altLang="zh-TW" sz="3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( )</a:t>
            </a:r>
            <a:endParaRPr lang="zh-TW" altLang="en-US" sz="3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useEffect</a:t>
            </a: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</a:rPr>
              <a:t>( )</a:t>
            </a: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useContext</a:t>
            </a: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</a:rPr>
              <a:t>( )</a:t>
            </a:r>
            <a:endParaRPr lang="zh-TW" altLang="en-US" sz="3000" dirty="0">
              <a:solidFill>
                <a:schemeClr val="bg1">
                  <a:lumMod val="95000"/>
                </a:schemeClr>
              </a:solidFill>
              <a:latin typeface="+mj-ea"/>
            </a:endParaRPr>
          </a:p>
          <a:p>
            <a:pPr marL="0" indent="0">
              <a:buNone/>
            </a:pPr>
            <a:r>
              <a:rPr lang="zh-TW" altLang="en-US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額外的 </a:t>
            </a:r>
            <a:r>
              <a:rPr lang="en-US" altLang="zh-TW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Hook</a:t>
            </a:r>
            <a:endParaRPr lang="en-US" altLang="zh-TW" sz="800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useRef</a:t>
            </a: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</a:rPr>
              <a:t>( )</a:t>
            </a:r>
            <a:endParaRPr lang="zh-TW" altLang="en-US" sz="3000" dirty="0">
              <a:solidFill>
                <a:schemeClr val="bg1">
                  <a:lumMod val="95000"/>
                </a:schemeClr>
              </a:solidFill>
              <a:latin typeface="+mj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 err="1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useImperativeHandle</a:t>
            </a: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 )</a:t>
            </a:r>
            <a:endParaRPr lang="zh-TW" altLang="en-US" sz="3000" dirty="0">
              <a:solidFill>
                <a:schemeClr val="bg1">
                  <a:lumMod val="9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21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61CBBB-E599-424B-8AA5-3A4E2FA3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76BE0C-3543-4CD6-B69D-82D557D41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b="1" dirty="0" err="1">
                <a:latin typeface="+mn-ea"/>
              </a:rPr>
              <a:t>useState</a:t>
            </a:r>
            <a:r>
              <a:rPr lang="en-US" altLang="zh-TW" b="1" dirty="0">
                <a:latin typeface="+mn-ea"/>
              </a:rPr>
              <a:t>( )</a:t>
            </a:r>
            <a:endParaRPr lang="zh-TW" altLang="en-US" b="1" dirty="0">
              <a:latin typeface="+mn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6ABBAB0-F46F-42B4-ADA7-15BBCA53A4BA}"/>
              </a:ext>
            </a:extLst>
          </p:cNvPr>
          <p:cNvSpPr txBox="1"/>
          <p:nvPr/>
        </p:nvSpPr>
        <p:spPr>
          <a:xfrm>
            <a:off x="1362171" y="1884732"/>
            <a:ext cx="43248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儲存變數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提供修改方式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改變時會渲染頁面</a:t>
            </a:r>
          </a:p>
        </p:txBody>
      </p:sp>
    </p:spTree>
    <p:extLst>
      <p:ext uri="{BB962C8B-B14F-4D97-AF65-F5344CB8AC3E}">
        <p14:creationId xmlns:p14="http://schemas.microsoft.com/office/powerpoint/2010/main" val="27848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159742"/>
              </p:ext>
            </p:extLst>
          </p:nvPr>
        </p:nvGraphicFramePr>
        <p:xfrm>
          <a:off x="944605" y="691978"/>
          <a:ext cx="9570993" cy="5286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331">
                  <a:extLst>
                    <a:ext uri="{9D8B030D-6E8A-4147-A177-3AD203B41FA5}">
                      <a16:colId xmlns:a16="http://schemas.microsoft.com/office/drawing/2014/main" val="529519083"/>
                    </a:ext>
                  </a:extLst>
                </a:gridCol>
                <a:gridCol w="3190331">
                  <a:extLst>
                    <a:ext uri="{9D8B030D-6E8A-4147-A177-3AD203B41FA5}">
                      <a16:colId xmlns:a16="http://schemas.microsoft.com/office/drawing/2014/main" val="3438034431"/>
                    </a:ext>
                  </a:extLst>
                </a:gridCol>
                <a:gridCol w="3190331">
                  <a:extLst>
                    <a:ext uri="{9D8B030D-6E8A-4147-A177-3AD203B41FA5}">
                      <a16:colId xmlns:a16="http://schemas.microsoft.com/office/drawing/2014/main" val="1635717369"/>
                    </a:ext>
                  </a:extLst>
                </a:gridCol>
              </a:tblGrid>
              <a:tr h="1482811">
                <a:tc>
                  <a:txBody>
                    <a:bodyPr/>
                    <a:lstStyle/>
                    <a:p>
                      <a:pPr algn="r"/>
                      <a:endParaRPr lang="zh-TW" altLang="en-US" sz="360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Date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View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405640"/>
                  </a:ext>
                </a:extLst>
              </a:tr>
              <a:tr h="1977081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Previous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X = </a:t>
                      </a:r>
                      <a:r>
                        <a:rPr lang="en-US" altLang="zh-TW" sz="2800" dirty="0">
                          <a:solidFill>
                            <a:schemeClr val="accent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lang="zh-TW" altLang="en-US" sz="2800" dirty="0">
                        <a:solidFill>
                          <a:schemeClr val="accent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&lt;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 </a:t>
                      </a:r>
                      <a:r>
                        <a:rPr lang="en-US" altLang="zh-TW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 &lt;/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</a:t>
                      </a:r>
                      <a:endParaRPr lang="zh-TW" altLang="en-US" sz="28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437769"/>
                  </a:ext>
                </a:extLst>
              </a:tr>
              <a:tr h="1826623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Current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X = </a:t>
                      </a:r>
                      <a:r>
                        <a:rPr lang="en-US" altLang="zh-TW" sz="2800" dirty="0">
                          <a:solidFill>
                            <a:schemeClr val="accent1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endParaRPr lang="zh-TW" altLang="en-US" sz="2800" dirty="0">
                        <a:solidFill>
                          <a:schemeClr val="accent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&lt;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 </a:t>
                      </a:r>
                      <a:r>
                        <a:rPr lang="en-US" altLang="zh-TW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 &lt;/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</a:t>
                      </a:r>
                      <a:endParaRPr lang="zh-TW" altLang="en-US" sz="28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485716"/>
                  </a:ext>
                </a:extLst>
              </a:tr>
            </a:tbl>
          </a:graphicData>
        </a:graphic>
      </p:graphicFrame>
      <p:sp>
        <p:nvSpPr>
          <p:cNvPr id="9" name="向下箭號 8"/>
          <p:cNvSpPr/>
          <p:nvPr/>
        </p:nvSpPr>
        <p:spPr>
          <a:xfrm>
            <a:off x="5569463" y="3991233"/>
            <a:ext cx="321275" cy="3583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>
            <a:off x="8732468" y="3991233"/>
            <a:ext cx="321275" cy="3583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6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84EC15-D66E-45E5-8382-27DA6AB2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DC7ED8-D5E3-4484-903B-170CECD57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5A12-5C57-400F-9A5D-A1711E6604BF}"/>
              </a:ext>
            </a:extLst>
          </p:cNvPr>
          <p:cNvSpPr txBox="1"/>
          <p:nvPr/>
        </p:nvSpPr>
        <p:spPr>
          <a:xfrm>
            <a:off x="1646641" y="1604085"/>
            <a:ext cx="8898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+mj-ea"/>
              </a:rPr>
              <a:t>Const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[ </a:t>
            </a:r>
            <a:r>
              <a:rPr lang="en-US" altLang="zh-TW" sz="2800" spc="3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ea typeface="+mj-ea"/>
              </a:rPr>
              <a:t>Value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, </a:t>
            </a:r>
            <a:r>
              <a:rPr lang="en-US" altLang="zh-TW" sz="28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+mj-ea"/>
              </a:rPr>
              <a:t>Dispatcher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] = </a:t>
            </a:r>
            <a:r>
              <a:rPr lang="en-US" altLang="zh-TW" sz="2800" b="1" dirty="0" err="1">
                <a:solidFill>
                  <a:schemeClr val="bg1"/>
                </a:solidFill>
                <a:latin typeface="+mn-ea"/>
              </a:rPr>
              <a:t>useState</a:t>
            </a:r>
            <a:r>
              <a:rPr lang="en-US" altLang="zh-TW" sz="2800" b="1" dirty="0">
                <a:solidFill>
                  <a:schemeClr val="bg1"/>
                </a:solidFill>
                <a:latin typeface="+mn-ea"/>
              </a:rPr>
              <a:t>()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endParaRPr lang="zh-TW" altLang="en-US" sz="2800" spc="3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  <a:ea typeface="+mj-ea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82E4DD62-498D-49B6-AE41-CA93BB3EB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307100"/>
              </p:ext>
            </p:extLst>
          </p:nvPr>
        </p:nvGraphicFramePr>
        <p:xfrm>
          <a:off x="970240" y="3270361"/>
          <a:ext cx="10090484" cy="2411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0737">
                  <a:extLst>
                    <a:ext uri="{9D8B030D-6E8A-4147-A177-3AD203B41FA5}">
                      <a16:colId xmlns:a16="http://schemas.microsoft.com/office/drawing/2014/main" val="1912746208"/>
                    </a:ext>
                  </a:extLst>
                </a:gridCol>
                <a:gridCol w="5999747">
                  <a:extLst>
                    <a:ext uri="{9D8B030D-6E8A-4147-A177-3AD203B41FA5}">
                      <a16:colId xmlns:a16="http://schemas.microsoft.com/office/drawing/2014/main" val="677031196"/>
                    </a:ext>
                  </a:extLst>
                </a:gridCol>
              </a:tblGrid>
              <a:tr h="1205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spc="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Value</a:t>
                      </a:r>
                      <a:endParaRPr lang="zh-TW" altLang="en-US" sz="24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</a:rPr>
                        <a:t>儲存變數</a:t>
                      </a:r>
                      <a:endParaRPr lang="en-US" altLang="zh-TW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563860"/>
                  </a:ext>
                </a:extLst>
              </a:tr>
              <a:tr h="1205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spc="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Dispatcher</a:t>
                      </a:r>
                      <a:endParaRPr lang="zh-TW" altLang="en-US" sz="24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</a:rPr>
                        <a:t>提供修改方式、改變時會渲染頁面</a:t>
                      </a:r>
                      <a:endParaRPr lang="en-US" altLang="zh-TW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55068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67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7159446-74C0-4ACE-934A-DBCFF972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435955-A297-44A9-8699-01B91BCBA1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pc="300" dirty="0">
                <a:latin typeface="Arial Black" panose="020B0A04020102020204" pitchFamily="34" charset="0"/>
              </a:rPr>
              <a:t>Dispatcher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2F7D302-45A0-40F1-ACFB-0DF9127A9E86}"/>
              </a:ext>
            </a:extLst>
          </p:cNvPr>
          <p:cNvSpPr/>
          <p:nvPr/>
        </p:nvSpPr>
        <p:spPr>
          <a:xfrm>
            <a:off x="304799" y="3034864"/>
            <a:ext cx="2197768" cy="1034716"/>
          </a:xfrm>
          <a:prstGeom prst="round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Action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9EF16A1-56D7-4814-8157-FECC6A995382}"/>
              </a:ext>
            </a:extLst>
          </p:cNvPr>
          <p:cNvSpPr/>
          <p:nvPr/>
        </p:nvSpPr>
        <p:spPr>
          <a:xfrm>
            <a:off x="3392906" y="3034864"/>
            <a:ext cx="2197768" cy="1034716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dispatcher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A7277D6-6FA1-43BD-B5CE-A3893BF4ED77}"/>
              </a:ext>
            </a:extLst>
          </p:cNvPr>
          <p:cNvSpPr/>
          <p:nvPr/>
        </p:nvSpPr>
        <p:spPr>
          <a:xfrm>
            <a:off x="9569119" y="3034864"/>
            <a:ext cx="2197768" cy="1034716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View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4F23741-7BFA-4573-8210-800BB0A7CE14}"/>
              </a:ext>
            </a:extLst>
          </p:cNvPr>
          <p:cNvSpPr/>
          <p:nvPr/>
        </p:nvSpPr>
        <p:spPr>
          <a:xfrm>
            <a:off x="6481013" y="3034864"/>
            <a:ext cx="2197768" cy="103471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Render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42E2021-E68D-4709-86A6-48E7B2060DEB}"/>
              </a:ext>
            </a:extLst>
          </p:cNvPr>
          <p:cNvCxnSpPr>
            <a:cxnSpLocks/>
          </p:cNvCxnSpPr>
          <p:nvPr/>
        </p:nvCxnSpPr>
        <p:spPr>
          <a:xfrm>
            <a:off x="2574759" y="3564254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89CCD7F-C70B-4414-8624-3ACF68172E64}"/>
              </a:ext>
            </a:extLst>
          </p:cNvPr>
          <p:cNvCxnSpPr>
            <a:cxnSpLocks/>
          </p:cNvCxnSpPr>
          <p:nvPr/>
        </p:nvCxnSpPr>
        <p:spPr>
          <a:xfrm>
            <a:off x="5650833" y="3564254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430293A-4BC6-4596-9B6C-DF719BA85AD2}"/>
              </a:ext>
            </a:extLst>
          </p:cNvPr>
          <p:cNvCxnSpPr>
            <a:cxnSpLocks/>
          </p:cNvCxnSpPr>
          <p:nvPr/>
        </p:nvCxnSpPr>
        <p:spPr>
          <a:xfrm>
            <a:off x="8750971" y="3564254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F7A364B-4653-4328-90FD-9CBE3908C605}"/>
              </a:ext>
            </a:extLst>
          </p:cNvPr>
          <p:cNvSpPr txBox="1"/>
          <p:nvPr/>
        </p:nvSpPr>
        <p:spPr>
          <a:xfrm>
            <a:off x="493295" y="500223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觸發事件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4393E06-502B-47CE-938D-174B0A0E2544}"/>
              </a:ext>
            </a:extLst>
          </p:cNvPr>
          <p:cNvSpPr txBox="1"/>
          <p:nvPr/>
        </p:nvSpPr>
        <p:spPr>
          <a:xfrm>
            <a:off x="3578719" y="50354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如何改變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066E745-C6DC-41FD-AEC9-831E0F668F5D}"/>
              </a:ext>
            </a:extLst>
          </p:cNvPr>
          <p:cNvSpPr txBox="1"/>
          <p:nvPr/>
        </p:nvSpPr>
        <p:spPr>
          <a:xfrm>
            <a:off x="6666826" y="50354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對誰改變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BA68C54-C29B-4D3D-9539-FFE2FC6C1695}"/>
              </a:ext>
            </a:extLst>
          </p:cNvPr>
          <p:cNvSpPr txBox="1"/>
          <p:nvPr/>
        </p:nvSpPr>
        <p:spPr>
          <a:xfrm>
            <a:off x="9715289" y="50103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最終呈現</a:t>
            </a:r>
          </a:p>
        </p:txBody>
      </p:sp>
    </p:spTree>
    <p:extLst>
      <p:ext uri="{BB962C8B-B14F-4D97-AF65-F5344CB8AC3E}">
        <p14:creationId xmlns:p14="http://schemas.microsoft.com/office/powerpoint/2010/main" val="141445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D962684-3378-4432-9B16-14D348ED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67F4D-7387-4599-8A7F-54569042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200705" y="1599032"/>
            <a:ext cx="4876190" cy="487619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3E5E5FE-D298-4841-8FF7-2FD5F3A609BB}"/>
              </a:ext>
            </a:extLst>
          </p:cNvPr>
          <p:cNvSpPr txBox="1"/>
          <p:nvPr/>
        </p:nvSpPr>
        <p:spPr>
          <a:xfrm>
            <a:off x="2874605" y="1014257"/>
            <a:ext cx="6442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 </a:t>
            </a:r>
            <a:r>
              <a:rPr lang="en-US" altLang="zh-TW" sz="3200" dirty="0">
                <a:solidFill>
                  <a:schemeClr val="bg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=&gt;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Dispatcher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=&gt;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Render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964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F19AC-CCAA-4AFD-A12B-341673AD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事前準備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0CBFEB-7C06-4506-845C-54A4A3A7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Clone </a:t>
            </a:r>
            <a:r>
              <a:rPr lang="en-US" altLang="zh-TW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https://github.com/ccw1234/React-Hooks.git</a:t>
            </a:r>
            <a:endParaRPr lang="en-US" altLang="zh-TW" sz="2600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或是下載 ****</a:t>
            </a:r>
            <a:endParaRPr lang="en-US" altLang="zh-TW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Readme. </a:t>
            </a: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上有操作說明</a:t>
            </a:r>
            <a:endParaRPr lang="en-US" altLang="zh-TW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600" dirty="0" err="1">
                <a:solidFill>
                  <a:schemeClr val="bg1"/>
                </a:solidFill>
                <a:latin typeface="+mj-ea"/>
                <a:ea typeface="+mj-ea"/>
              </a:rPr>
              <a:t>npm</a:t>
            </a: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  run </a:t>
            </a:r>
            <a:r>
              <a:rPr lang="en-US" altLang="zh-TW" sz="2600" dirty="0" err="1">
                <a:solidFill>
                  <a:schemeClr val="bg1"/>
                </a:solidFill>
                <a:latin typeface="+mj-ea"/>
                <a:ea typeface="+mj-ea"/>
              </a:rPr>
              <a:t>storbybook</a:t>
            </a: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是否有畫面</a:t>
            </a:r>
          </a:p>
        </p:txBody>
      </p:sp>
    </p:spTree>
    <p:extLst>
      <p:ext uri="{BB962C8B-B14F-4D97-AF65-F5344CB8AC3E}">
        <p14:creationId xmlns:p14="http://schemas.microsoft.com/office/powerpoint/2010/main" val="121037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9325958-A913-4ED4-BF37-25C26A34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2E5F9B-303C-44FE-9CEF-454660CCE1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pc="300" dirty="0" err="1">
                <a:latin typeface="Arial Black" panose="020B0A04020102020204" pitchFamily="34" charset="0"/>
              </a:rPr>
              <a:t>RenderWithHooks</a:t>
            </a:r>
            <a:endParaRPr lang="zh-TW" altLang="en-US" spc="300" dirty="0">
              <a:latin typeface="Arial Black" panose="020B0A040201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2188095-520B-489A-9EC1-A163CA5E40EB}"/>
              </a:ext>
            </a:extLst>
          </p:cNvPr>
          <p:cNvSpPr txBox="1"/>
          <p:nvPr/>
        </p:nvSpPr>
        <p:spPr>
          <a:xfrm>
            <a:off x="2224881" y="2384079"/>
            <a:ext cx="7573794" cy="269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確認現在數值與前數值是否相等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不相等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渲染頁面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不渲染頁面</a:t>
            </a:r>
          </a:p>
        </p:txBody>
      </p:sp>
    </p:spTree>
    <p:extLst>
      <p:ext uri="{BB962C8B-B14F-4D97-AF65-F5344CB8AC3E}">
        <p14:creationId xmlns:p14="http://schemas.microsoft.com/office/powerpoint/2010/main" val="26926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76234A-2C2F-41B3-A83E-0138CB5A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1C1EDD-A569-44F4-9C38-BF4DF82E92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useEffect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961FE4-BA36-45CB-9D32-47C6D43F8B8B}"/>
              </a:ext>
            </a:extLst>
          </p:cNvPr>
          <p:cNvSpPr txBox="1"/>
          <p:nvPr/>
        </p:nvSpPr>
        <p:spPr>
          <a:xfrm>
            <a:off x="1362171" y="1884732"/>
            <a:ext cx="8587945" cy="2956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提供新的生命週期的使用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</a:rPr>
              <a:t>瀏覽器事件繫結和取消繫結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更便利的使用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更能分清楚使用上目的</a:t>
            </a:r>
          </a:p>
        </p:txBody>
      </p:sp>
    </p:spTree>
    <p:extLst>
      <p:ext uri="{BB962C8B-B14F-4D97-AF65-F5344CB8AC3E}">
        <p14:creationId xmlns:p14="http://schemas.microsoft.com/office/powerpoint/2010/main" val="378752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84EC15-D66E-45E5-8382-27DA6AB2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DC7ED8-D5E3-4484-903B-170CECD57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F0ED88-66D5-49C6-9BCF-0C6F0315C051}"/>
              </a:ext>
            </a:extLst>
          </p:cNvPr>
          <p:cNvSpPr/>
          <p:nvPr/>
        </p:nvSpPr>
        <p:spPr>
          <a:xfrm>
            <a:off x="1558398" y="1478562"/>
            <a:ext cx="5143191" cy="39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err="1">
                <a:solidFill>
                  <a:schemeClr val="bg1"/>
                </a:solidFill>
                <a:latin typeface="+mn-ea"/>
              </a:rPr>
              <a:t>useEffect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(( )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=&gt;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// do some effect work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TW" sz="2800" dirty="0">
                <a:solidFill>
                  <a:schemeClr val="accent6"/>
                </a:solidFill>
                <a:latin typeface="+mn-ea"/>
              </a:rPr>
              <a:t>return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( ) {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// clean the effect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} ,[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State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])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05B363-3444-45E5-B628-82B26210A457}"/>
              </a:ext>
            </a:extLst>
          </p:cNvPr>
          <p:cNvSpPr/>
          <p:nvPr/>
        </p:nvSpPr>
        <p:spPr>
          <a:xfrm>
            <a:off x="6701589" y="1453177"/>
            <a:ext cx="5143191" cy="39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TW" sz="28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 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re-render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 開始時執行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TW" sz="2800" dirty="0">
                <a:solidFill>
                  <a:schemeClr val="accent6"/>
                </a:solidFill>
                <a:latin typeface="+mn-ea"/>
              </a:rPr>
              <a:t> </a:t>
            </a:r>
            <a:endParaRPr lang="en-US" altLang="zh-TW" sz="28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</a:t>
            </a:r>
            <a:r>
              <a:rPr lang="zh-TW" altLang="en-US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結束時執行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 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re-render 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時監聽對象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84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09438E-A9AA-4D40-8138-A50B9BDB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0583E8-0EA6-49F5-B210-CDC549EC78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Render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1082842" y="313661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被動觸發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CBA713-D058-475B-8169-2B2EA9A6E78D}"/>
              </a:ext>
            </a:extLst>
          </p:cNvPr>
          <p:cNvSpPr txBox="1"/>
          <p:nvPr/>
        </p:nvSpPr>
        <p:spPr>
          <a:xfrm>
            <a:off x="5182929" y="312095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有始有終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CBB8007-92A8-46DC-BC19-3D02AFB67848}"/>
              </a:ext>
            </a:extLst>
          </p:cNvPr>
          <p:cNvSpPr txBox="1"/>
          <p:nvPr/>
        </p:nvSpPr>
        <p:spPr>
          <a:xfrm>
            <a:off x="9283016" y="312095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可一對多</a:t>
            </a:r>
          </a:p>
        </p:txBody>
      </p:sp>
    </p:spTree>
    <p:extLst>
      <p:ext uri="{BB962C8B-B14F-4D97-AF65-F5344CB8AC3E}">
        <p14:creationId xmlns:p14="http://schemas.microsoft.com/office/powerpoint/2010/main" val="4053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21DC1F-7624-4F57-B673-3C48399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1718-23C2-4D8C-9172-96D6394F2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useContext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FE87475-59D0-460C-AB14-072C4D7985E0}"/>
              </a:ext>
            </a:extLst>
          </p:cNvPr>
          <p:cNvSpPr txBox="1"/>
          <p:nvPr/>
        </p:nvSpPr>
        <p:spPr>
          <a:xfrm>
            <a:off x="1362171" y="1884732"/>
            <a:ext cx="8587945" cy="1479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用於組件中上下結構的溝通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省去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Props</a:t>
            </a: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的傳遞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159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E377D37-493E-406D-9DE2-523E37B5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36F88C-9E7A-4749-9292-86857EF46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B0F8042-8748-4DA7-9C5C-CB93FC37DBFA}"/>
              </a:ext>
            </a:extLst>
          </p:cNvPr>
          <p:cNvSpPr txBox="1"/>
          <p:nvPr/>
        </p:nvSpPr>
        <p:spPr>
          <a:xfrm>
            <a:off x="1378107" y="1639098"/>
            <a:ext cx="9782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Const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ThemeContext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 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 </a:t>
            </a:r>
            <a:r>
              <a:rPr lang="en-US" altLang="zh-TW" sz="3200" dirty="0" err="1">
                <a:solidFill>
                  <a:schemeClr val="bg1"/>
                </a:solidFill>
                <a:latin typeface="+mn-ea"/>
              </a:rPr>
              <a:t>createContext</a:t>
            </a:r>
            <a:r>
              <a:rPr lang="en-US" altLang="zh-TW" sz="32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)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TW" altLang="en-US" sz="3200" spc="3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右大括弧 4">
            <a:extLst>
              <a:ext uri="{FF2B5EF4-FFF2-40B4-BE49-F238E27FC236}">
                <a16:creationId xmlns:a16="http://schemas.microsoft.com/office/drawing/2014/main" id="{86B33C3D-4148-49FF-B0D5-9A78E40F338D}"/>
              </a:ext>
            </a:extLst>
          </p:cNvPr>
          <p:cNvSpPr/>
          <p:nvPr/>
        </p:nvSpPr>
        <p:spPr>
          <a:xfrm rot="16200000">
            <a:off x="6126963" y="-60398"/>
            <a:ext cx="415329" cy="5642808"/>
          </a:xfrm>
          <a:prstGeom prst="rightBrac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A9697CF-3637-4276-84B6-34FB0901BDE7}"/>
              </a:ext>
            </a:extLst>
          </p:cNvPr>
          <p:cNvSpPr txBox="1"/>
          <p:nvPr/>
        </p:nvSpPr>
        <p:spPr>
          <a:xfrm>
            <a:off x="2497561" y="3298140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Provider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15236FD-B8AE-4CC1-9229-03BF939793C1}"/>
              </a:ext>
            </a:extLst>
          </p:cNvPr>
          <p:cNvSpPr txBox="1"/>
          <p:nvPr/>
        </p:nvSpPr>
        <p:spPr>
          <a:xfrm>
            <a:off x="7749517" y="3298139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Consumer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951FC4-CF58-4078-AB14-975A09160856}"/>
              </a:ext>
            </a:extLst>
          </p:cNvPr>
          <p:cNvSpPr txBox="1"/>
          <p:nvPr/>
        </p:nvSpPr>
        <p:spPr>
          <a:xfrm>
            <a:off x="1277099" y="4273940"/>
            <a:ext cx="44722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提供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Value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的地方隨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algn="ctr"/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re-render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的渲染做處理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12D0A0D-9422-4811-8FAD-A26278B0E94F}"/>
              </a:ext>
            </a:extLst>
          </p:cNvPr>
          <p:cNvSpPr txBox="1"/>
          <p:nvPr/>
        </p:nvSpPr>
        <p:spPr>
          <a:xfrm>
            <a:off x="6472067" y="4273939"/>
            <a:ext cx="49039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取得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Context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內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Value</a:t>
            </a:r>
          </a:p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只要在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Provider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</a:rPr>
              <a:t>內即可使用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486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420D78E-02AC-4552-9925-45FC980D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2C0D57-77D0-4E02-AC9E-04DB8230922C}"/>
              </a:ext>
            </a:extLst>
          </p:cNvPr>
          <p:cNvSpPr/>
          <p:nvPr/>
        </p:nvSpPr>
        <p:spPr>
          <a:xfrm>
            <a:off x="696000" y="494383"/>
            <a:ext cx="10800000" cy="540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426070-8178-4209-B70B-744F7CE5A946}"/>
              </a:ext>
            </a:extLst>
          </p:cNvPr>
          <p:cNvSpPr/>
          <p:nvPr/>
        </p:nvSpPr>
        <p:spPr>
          <a:xfrm>
            <a:off x="1596000" y="1467519"/>
            <a:ext cx="9000000" cy="43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F92319-D365-49B9-89CD-4A96B1C1CD3E}"/>
              </a:ext>
            </a:extLst>
          </p:cNvPr>
          <p:cNvSpPr/>
          <p:nvPr/>
        </p:nvSpPr>
        <p:spPr>
          <a:xfrm>
            <a:off x="2411779" y="2418347"/>
            <a:ext cx="7200000" cy="32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8F3D0D-1DAA-47B8-8F32-696EC1D6A661}"/>
              </a:ext>
            </a:extLst>
          </p:cNvPr>
          <p:cNvSpPr txBox="1"/>
          <p:nvPr/>
        </p:nvSpPr>
        <p:spPr>
          <a:xfrm>
            <a:off x="5158019" y="640451"/>
            <a:ext cx="1707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Context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D5DFE0-9005-4DB6-880A-2FEBF60CCA77}"/>
              </a:ext>
            </a:extLst>
          </p:cNvPr>
          <p:cNvSpPr txBox="1"/>
          <p:nvPr/>
        </p:nvSpPr>
        <p:spPr>
          <a:xfrm>
            <a:off x="5112333" y="1591279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Provider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5542BD5-0259-4451-98D2-1727CCBFF057}"/>
              </a:ext>
            </a:extLst>
          </p:cNvPr>
          <p:cNvSpPr txBox="1"/>
          <p:nvPr/>
        </p:nvSpPr>
        <p:spPr>
          <a:xfrm>
            <a:off x="4942414" y="2650322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Consumer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3322EC-C22A-48AB-B0C5-054437A4F540}"/>
              </a:ext>
            </a:extLst>
          </p:cNvPr>
          <p:cNvSpPr/>
          <p:nvPr/>
        </p:nvSpPr>
        <p:spPr>
          <a:xfrm>
            <a:off x="3575286" y="3512131"/>
            <a:ext cx="5041428" cy="19223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C48027-2D3D-401C-A443-C65000FAA4B2}"/>
              </a:ext>
            </a:extLst>
          </p:cNvPr>
          <p:cNvSpPr txBox="1"/>
          <p:nvPr/>
        </p:nvSpPr>
        <p:spPr>
          <a:xfrm>
            <a:off x="4849151" y="4150158"/>
            <a:ext cx="232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React node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21DC1F-7624-4F57-B673-3C48399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1718-23C2-4D8C-9172-96D6394F2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useRef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8B345D-3869-4034-AA89-9F820872C68B}"/>
              </a:ext>
            </a:extLst>
          </p:cNvPr>
          <p:cNvSpPr txBox="1"/>
          <p:nvPr/>
        </p:nvSpPr>
        <p:spPr>
          <a:xfrm>
            <a:off x="1362171" y="1884732"/>
            <a:ext cx="8587945" cy="221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通常用於抓取到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DOM </a:t>
            </a: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節點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不會觸發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re-render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自建一個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{current: ...}</a:t>
            </a:r>
          </a:p>
        </p:txBody>
      </p:sp>
    </p:spTree>
    <p:extLst>
      <p:ext uri="{BB962C8B-B14F-4D97-AF65-F5344CB8AC3E}">
        <p14:creationId xmlns:p14="http://schemas.microsoft.com/office/powerpoint/2010/main" val="228119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8AC08B9-BD6E-4DBA-BB56-A264B2E4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797E67-4A73-489F-8DA4-DCD652A8CA38}"/>
              </a:ext>
            </a:extLst>
          </p:cNvPr>
          <p:cNvSpPr/>
          <p:nvPr/>
        </p:nvSpPr>
        <p:spPr>
          <a:xfrm>
            <a:off x="8372845" y="2820723"/>
            <a:ext cx="1631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err="1">
                <a:solidFill>
                  <a:schemeClr val="bg1"/>
                </a:solidFill>
                <a:latin typeface="+mn-ea"/>
              </a:rPr>
              <a:t>useRef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7C5DD0B4-2386-4760-8BF6-625405FC65DC}"/>
              </a:ext>
            </a:extLst>
          </p:cNvPr>
          <p:cNvSpPr/>
          <p:nvPr/>
        </p:nvSpPr>
        <p:spPr>
          <a:xfrm rot="17532736">
            <a:off x="6023018" y="1354129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6F972098-D57D-4361-BD32-A5FE9030A2DD}"/>
              </a:ext>
            </a:extLst>
          </p:cNvPr>
          <p:cNvSpPr/>
          <p:nvPr/>
        </p:nvSpPr>
        <p:spPr>
          <a:xfrm rot="16200000">
            <a:off x="5951743" y="2837447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7AD654CF-B489-461A-B634-75FE845D96A3}"/>
              </a:ext>
            </a:extLst>
          </p:cNvPr>
          <p:cNvSpPr/>
          <p:nvPr/>
        </p:nvSpPr>
        <p:spPr>
          <a:xfrm rot="14861105">
            <a:off x="6023211" y="4321150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8A20A45-6B5C-44FA-8DFB-A9504B38B191}"/>
              </a:ext>
            </a:extLst>
          </p:cNvPr>
          <p:cNvSpPr txBox="1"/>
          <p:nvPr/>
        </p:nvSpPr>
        <p:spPr>
          <a:xfrm>
            <a:off x="2117558" y="1035500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input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C339242-C056-491A-92C5-E6D9D8D58DF9}"/>
              </a:ext>
            </a:extLst>
          </p:cNvPr>
          <p:cNvSpPr txBox="1"/>
          <p:nvPr/>
        </p:nvSpPr>
        <p:spPr>
          <a:xfrm>
            <a:off x="2116687" y="2919662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text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8BA6DF-3F06-4732-A828-A61C5321AF55}"/>
              </a:ext>
            </a:extLst>
          </p:cNvPr>
          <p:cNvSpPr txBox="1"/>
          <p:nvPr/>
        </p:nvSpPr>
        <p:spPr>
          <a:xfrm>
            <a:off x="2116686" y="4511436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button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45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E7A8781-9AE9-4E94-A07C-D651D650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6D63AC-80B9-49D9-86AF-A14DF65463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33D64EF-CD04-4D48-A32C-F8983636DFAA}"/>
              </a:ext>
            </a:extLst>
          </p:cNvPr>
          <p:cNvSpPr txBox="1"/>
          <p:nvPr/>
        </p:nvSpPr>
        <p:spPr>
          <a:xfrm>
            <a:off x="3546262" y="1639098"/>
            <a:ext cx="544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Const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myRef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 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 </a:t>
            </a:r>
            <a:r>
              <a:rPr lang="en-US" altLang="zh-TW" sz="3200" dirty="0" err="1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useRef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  )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TW" altLang="en-US" sz="3200" spc="3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403EF6C-96D0-47D0-99E5-0F3A745CB7FF}"/>
              </a:ext>
            </a:extLst>
          </p:cNvPr>
          <p:cNvSpPr txBox="1"/>
          <p:nvPr/>
        </p:nvSpPr>
        <p:spPr>
          <a:xfrm>
            <a:off x="2908416" y="4048271"/>
            <a:ext cx="6721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input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ref={ 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myRef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} 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563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008F0-D89F-4FA1-A9B3-CDF90990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簡介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0C5FDC-A68E-406D-87BA-52A5D646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6000" b="1" dirty="0">
                <a:solidFill>
                  <a:schemeClr val="bg1"/>
                </a:solidFill>
                <a:latin typeface="+mn-ea"/>
              </a:rPr>
              <a:t>React Hooks</a:t>
            </a:r>
          </a:p>
          <a:p>
            <a:pPr marL="0" indent="0">
              <a:buNone/>
            </a:pPr>
            <a:r>
              <a:rPr lang="en-US" altLang="zh-TW" sz="4000" dirty="0">
                <a:solidFill>
                  <a:schemeClr val="bg2"/>
                </a:solidFill>
                <a:latin typeface="+mn-ea"/>
              </a:rPr>
              <a:t>@ v-16.8.0 </a:t>
            </a:r>
          </a:p>
          <a:p>
            <a:pPr marL="0" indent="0" algn="ctr">
              <a:buNone/>
            </a:pPr>
            <a:endParaRPr lang="en-US" altLang="zh-TW" sz="4000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拋棄</a:t>
            </a:r>
            <a:r>
              <a:rPr lang="en-US" altLang="zh-TW" sz="3200" dirty="0">
                <a:solidFill>
                  <a:schemeClr val="bg1"/>
                </a:solidFill>
                <a:latin typeface="+mn-ea"/>
              </a:rPr>
              <a:t>Class</a:t>
            </a: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的結構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簡化生命週期的定義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簡潔的風格</a:t>
            </a:r>
            <a:endParaRPr lang="en-US" altLang="zh-TW" sz="36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EB985D-6269-4732-BA55-994AD30471E8}"/>
              </a:ext>
            </a:extLst>
          </p:cNvPr>
          <p:cNvSpPr txBox="1"/>
          <p:nvPr/>
        </p:nvSpPr>
        <p:spPr>
          <a:xfrm>
            <a:off x="5644055" y="296391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102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64752-3A65-4204-9A83-86508494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800" b="1" dirty="0">
                <a:latin typeface="Arial Black" panose="020B0A04020102020204" pitchFamily="34" charset="0"/>
              </a:rPr>
              <a:t>Custom Hook</a:t>
            </a:r>
            <a:endParaRPr lang="zh-TW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CE0065-D140-4311-A409-16CECB6A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6674" y="864108"/>
            <a:ext cx="7141858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創造自己的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React Hooks</a:t>
            </a:r>
          </a:p>
          <a:p>
            <a:pPr marL="0" indent="0">
              <a:buNone/>
            </a:pPr>
            <a:endParaRPr lang="en-US" altLang="zh-TW" sz="32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利用其他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hook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互相搭配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把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React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的特性模組化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創造出獨一無二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Hooks</a:t>
            </a:r>
          </a:p>
          <a:p>
            <a:pPr marL="0" indent="0" algn="ctr">
              <a:buNone/>
            </a:pPr>
            <a:endParaRPr lang="en-US" altLang="zh-TW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636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CE4F298-F70F-4F29-ACD6-8779B3A7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0804AE-C650-4CB4-9689-30EDF1FBF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規則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1D6559F-2673-4281-9A92-D0718387897D}"/>
              </a:ext>
            </a:extLst>
          </p:cNvPr>
          <p:cNvSpPr txBox="1"/>
          <p:nvPr/>
        </p:nvSpPr>
        <p:spPr>
          <a:xfrm>
            <a:off x="1082842" y="3144960"/>
            <a:ext cx="3725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請以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use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開頭的函式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42F2B2-1648-4F2B-9BB7-14AB97175B58}"/>
              </a:ext>
            </a:extLst>
          </p:cNvPr>
          <p:cNvSpPr txBox="1"/>
          <p:nvPr/>
        </p:nvSpPr>
        <p:spPr>
          <a:xfrm>
            <a:off x="7022976" y="3144960"/>
            <a:ext cx="3403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使用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React Hooks</a:t>
            </a:r>
            <a:endParaRPr lang="zh-TW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057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8260512-3856-4E49-BCD6-FAE33C8C7A62}"/>
              </a:ext>
            </a:extLst>
          </p:cNvPr>
          <p:cNvSpPr txBox="1"/>
          <p:nvPr/>
        </p:nvSpPr>
        <p:spPr>
          <a:xfrm>
            <a:off x="900288" y="4419223"/>
            <a:ext cx="4572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Class 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E4E155-2562-4D15-A86D-D3CC7B0648FD}"/>
              </a:ext>
            </a:extLst>
          </p:cNvPr>
          <p:cNvSpPr/>
          <p:nvPr/>
        </p:nvSpPr>
        <p:spPr>
          <a:xfrm>
            <a:off x="6059244" y="4419223"/>
            <a:ext cx="53927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86" y="904526"/>
            <a:ext cx="2800350" cy="30194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40" y="904525"/>
            <a:ext cx="5895975" cy="30194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793440F-BC47-478E-B55A-183434D72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28816">
            <a:off x="10937649" y="1084521"/>
            <a:ext cx="1129824" cy="1129824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C87115D-2605-44B5-B626-73F93C513326}"/>
              </a:ext>
            </a:extLst>
          </p:cNvPr>
          <p:cNvSpPr/>
          <p:nvPr/>
        </p:nvSpPr>
        <p:spPr>
          <a:xfrm>
            <a:off x="2393751" y="2820807"/>
            <a:ext cx="79608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+mn-ea"/>
              </a:rPr>
              <a:t>What is C</a:t>
            </a:r>
            <a:r>
              <a:rPr lang="zh-TW" altLang="en-US" sz="60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en-US" altLang="zh-TW" sz="6000" dirty="0">
                <a:solidFill>
                  <a:schemeClr val="bg1"/>
                </a:solidFill>
                <a:latin typeface="+mn-ea"/>
              </a:rPr>
              <a:t>?</a:t>
            </a:r>
            <a:endParaRPr lang="zh-TW" altLang="en-US" sz="6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25B50C1-C07C-44E6-B793-CF78D9940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63" y="478340"/>
            <a:ext cx="2199526" cy="21995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EA7282-1426-471A-A46A-6F4C5EAF8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990" y="214732"/>
            <a:ext cx="1961746" cy="70257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84D1121-9D6C-4685-A5E8-706E8A1B0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815" y="2698746"/>
            <a:ext cx="2298422" cy="346381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F4DA79-0D43-49F1-B81C-355A3C3E70C1}"/>
              </a:ext>
            </a:extLst>
          </p:cNvPr>
          <p:cNvSpPr txBox="1"/>
          <p:nvPr/>
        </p:nvSpPr>
        <p:spPr>
          <a:xfrm>
            <a:off x="8768219" y="1753644"/>
            <a:ext cx="388307" cy="48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4F49BEE-D446-4116-96F1-D57822499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068" y="1330990"/>
            <a:ext cx="4936607" cy="4831574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2B4FCC68-BEE1-4D4B-A65C-C4A77142CA33}"/>
              </a:ext>
            </a:extLst>
          </p:cNvPr>
          <p:cNvSpPr/>
          <p:nvPr/>
        </p:nvSpPr>
        <p:spPr>
          <a:xfrm>
            <a:off x="4561183" y="2843304"/>
            <a:ext cx="1087106" cy="83359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D22F5C5-906B-4785-9DD1-A0493ABD6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17" y="1969718"/>
            <a:ext cx="2668044" cy="2668044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7B58FD95-C3D4-4E2C-8878-E7DC420769E9}"/>
              </a:ext>
            </a:extLst>
          </p:cNvPr>
          <p:cNvSpPr/>
          <p:nvPr/>
        </p:nvSpPr>
        <p:spPr>
          <a:xfrm>
            <a:off x="3180140" y="2962502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5D02CE84-B731-4CB6-BED1-F91083BE70FE}"/>
              </a:ext>
            </a:extLst>
          </p:cNvPr>
          <p:cNvSpPr/>
          <p:nvPr/>
        </p:nvSpPr>
        <p:spPr>
          <a:xfrm>
            <a:off x="8443492" y="2965633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8D3D20B-EDB8-4AE0-A04D-A9307CE47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811" y="2175889"/>
            <a:ext cx="2199526" cy="219952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172E898-0508-4FB2-879A-3A39098114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88" t="1074" r="9196" b="1258"/>
          <a:stretch/>
        </p:blipFill>
        <p:spPr>
          <a:xfrm>
            <a:off x="4455374" y="2991961"/>
            <a:ext cx="3473386" cy="55114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3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11A25-B23F-425C-AB41-3B941B44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使用動機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6A7C97-39A2-460A-B72C-886711B1D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800" dirty="0">
                <a:solidFill>
                  <a:schemeClr val="bg1"/>
                </a:solidFill>
                <a:latin typeface="+mn-ea"/>
              </a:rPr>
              <a:t>Class C</a:t>
            </a:r>
            <a:r>
              <a:rPr lang="zh-TW" altLang="en-US" sz="4800" dirty="0">
                <a:solidFill>
                  <a:schemeClr val="bg1"/>
                </a:solidFill>
                <a:latin typeface="+mn-ea"/>
              </a:rPr>
              <a:t>omponent </a:t>
            </a:r>
          </a:p>
          <a:p>
            <a:endParaRPr lang="en-US" altLang="zh-TW" sz="4000" dirty="0">
              <a:solidFill>
                <a:schemeClr val="bg1"/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在元件之間複用狀態邏輯很難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複雜元件變的難以理解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難以理解的 </a:t>
            </a:r>
            <a:r>
              <a:rPr lang="en-US" altLang="zh-TW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Class</a:t>
            </a:r>
            <a:endParaRPr lang="zh-TW" altLang="en-US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985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B53C541-0ADD-4615-A0E0-8DF543BF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79FC67-CFB6-4588-9290-1D31B6F6B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b="1" dirty="0"/>
              <a:t>巢狀地獄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E334CC-A5AF-473B-9710-F4C0991EE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542" y="1435924"/>
            <a:ext cx="7832573" cy="457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{D62DEA3F-17AF-45DB-80C3-7F54E5D596EB}tf03457475</Template>
  <TotalTime>1201</TotalTime>
  <Words>724</Words>
  <Application>Microsoft Office PowerPoint</Application>
  <PresentationFormat>寬螢幕</PresentationFormat>
  <Paragraphs>181</Paragraphs>
  <Slides>31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2" baseType="lpstr">
      <vt:lpstr>Adobe 繁黑體 Std B</vt:lpstr>
      <vt:lpstr>Helvetica Neue</vt:lpstr>
      <vt:lpstr>微軟正黑體</vt:lpstr>
      <vt:lpstr>新細明體</vt:lpstr>
      <vt:lpstr>Arial</vt:lpstr>
      <vt:lpstr>Arial Black</vt:lpstr>
      <vt:lpstr>Calibri</vt:lpstr>
      <vt:lpstr>Corbel</vt:lpstr>
      <vt:lpstr>Wingdings</vt:lpstr>
      <vt:lpstr>Wingdings 2</vt:lpstr>
      <vt:lpstr>框架</vt:lpstr>
      <vt:lpstr>React Hooks &amp; React Patter Design</vt:lpstr>
      <vt:lpstr>事前準備</vt:lpstr>
      <vt:lpstr>簡介</vt:lpstr>
      <vt:lpstr>PowerPoint 簡報</vt:lpstr>
      <vt:lpstr>PowerPoint 簡報</vt:lpstr>
      <vt:lpstr>PowerPoint 簡報</vt:lpstr>
      <vt:lpstr>PowerPoint 簡報</vt:lpstr>
      <vt:lpstr>使用動機</vt:lpstr>
      <vt:lpstr>PowerPoint 簡報</vt:lpstr>
      <vt:lpstr>PowerPoint 簡報</vt:lpstr>
      <vt:lpstr>PowerPoint 簡報</vt:lpstr>
      <vt:lpstr>PowerPoint 簡報</vt:lpstr>
      <vt:lpstr>PowerPoint 簡報</vt:lpstr>
      <vt:lpstr>Hooks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Custom Hook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 &amp; React Patter Design</dc:title>
  <dc:creator>蔡承宇</dc:creator>
  <cp:lastModifiedBy> </cp:lastModifiedBy>
  <cp:revision>71</cp:revision>
  <dcterms:created xsi:type="dcterms:W3CDTF">2020-02-23T01:33:17Z</dcterms:created>
  <dcterms:modified xsi:type="dcterms:W3CDTF">2020-03-11T14:30:14Z</dcterms:modified>
</cp:coreProperties>
</file>