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2"/>
  </p:notesMasterIdLst>
  <p:handoutMasterIdLst>
    <p:handoutMasterId r:id="rId53"/>
  </p:handoutMasterIdLst>
  <p:sldIdLst>
    <p:sldId id="256" r:id="rId2"/>
    <p:sldId id="309" r:id="rId3"/>
    <p:sldId id="312" r:id="rId4"/>
    <p:sldId id="257" r:id="rId5"/>
    <p:sldId id="317" r:id="rId6"/>
    <p:sldId id="264" r:id="rId7"/>
    <p:sldId id="325" r:id="rId8"/>
    <p:sldId id="265" r:id="rId9"/>
    <p:sldId id="318" r:id="rId10"/>
    <p:sldId id="323" r:id="rId11"/>
    <p:sldId id="324" r:id="rId12"/>
    <p:sldId id="258" r:id="rId13"/>
    <p:sldId id="321" r:id="rId14"/>
    <p:sldId id="290" r:id="rId15"/>
    <p:sldId id="320" r:id="rId16"/>
    <p:sldId id="259" r:id="rId17"/>
    <p:sldId id="284" r:id="rId18"/>
    <p:sldId id="291" r:id="rId19"/>
    <p:sldId id="316" r:id="rId20"/>
    <p:sldId id="296" r:id="rId21"/>
    <p:sldId id="328" r:id="rId22"/>
    <p:sldId id="327" r:id="rId23"/>
    <p:sldId id="293" r:id="rId24"/>
    <p:sldId id="303" r:id="rId25"/>
    <p:sldId id="305" r:id="rId26"/>
    <p:sldId id="338" r:id="rId27"/>
    <p:sldId id="339" r:id="rId28"/>
    <p:sldId id="294" r:id="rId29"/>
    <p:sldId id="340" r:id="rId30"/>
    <p:sldId id="306" r:id="rId31"/>
    <p:sldId id="331" r:id="rId32"/>
    <p:sldId id="333" r:id="rId33"/>
    <p:sldId id="341" r:id="rId34"/>
    <p:sldId id="344" r:id="rId35"/>
    <p:sldId id="342" r:id="rId36"/>
    <p:sldId id="297" r:id="rId37"/>
    <p:sldId id="310" r:id="rId38"/>
    <p:sldId id="311" r:id="rId39"/>
    <p:sldId id="329" r:id="rId40"/>
    <p:sldId id="313" r:id="rId41"/>
    <p:sldId id="315" r:id="rId42"/>
    <p:sldId id="330" r:id="rId43"/>
    <p:sldId id="292" r:id="rId44"/>
    <p:sldId id="334" r:id="rId45"/>
    <p:sldId id="335" r:id="rId46"/>
    <p:sldId id="260" r:id="rId47"/>
    <p:sldId id="314" r:id="rId48"/>
    <p:sldId id="336" r:id="rId49"/>
    <p:sldId id="343" r:id="rId50"/>
    <p:sldId id="337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9" autoAdjust="0"/>
    <p:restoredTop sz="71303" autoAdjust="0"/>
  </p:normalViewPr>
  <p:slideViewPr>
    <p:cSldViewPr snapToGrid="0">
      <p:cViewPr varScale="1">
        <p:scale>
          <a:sx n="50" d="100"/>
          <a:sy n="50" d="100"/>
        </p:scale>
        <p:origin x="1020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09402B8-CD9B-444F-9BC0-E995D2A8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D471F5-7D6C-4929-BD8A-FA1DF2535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3765-FB04-4DFC-B996-1BF89FB13314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A76583-0178-42C6-96E9-AF938B544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EEA557-7223-48DE-B546-5CFE2A2CB0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AAFC-D288-4846-8B43-A6D1E63FA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5EA8F-4DE7-435E-83CB-AE9893E623BB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4CF9-824F-48E6-BF21-19194E5F4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jump/aHR0cHM6Ly9yZWFjdC5kb2NzY2hpbmEub3JnL2RvY3MvcmVuZGVyLXByb3BzLmh0bWw=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74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847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基本上就是大家 公認的最佳解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515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895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主從關析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階級制度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784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採用佇列依序處里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如果沒結束不會繼續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509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方法並非使用後就一定執行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437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015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31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v16.8.0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版本正式釋出，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優越的結構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77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React </a:t>
            </a:r>
            <a:r>
              <a:rPr lang="zh-TW" altLang="en-US" dirty="0"/>
              <a:t>一開始採用的是以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為主體設計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25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概念上來說，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就像是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，它接收任意的參數（稱之為「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」）並且回傳描述畫面的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element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5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舉個例子 這是一個使用者大頭照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9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透過封裝的方式</a:t>
            </a:r>
            <a:endParaRPr lang="en-US" altLang="zh-TW" dirty="0"/>
          </a:p>
          <a:p>
            <a:r>
              <a:rPr lang="zh-TW" altLang="en-US" dirty="0"/>
              <a:t>減少重複代碼的發生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65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在元件之間複用狀態邏輯很難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之前的解決方案是：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render 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和高階元件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缺點是難理解、存在過多的巢狀形成“巢狀地獄”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複雜元件變的難以理解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生命週期函式中充斥著各種狀態邏輯和副作用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這些副作用難以複用，且很零散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難以理解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this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指標問題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dirty="0"/>
              <a:t>且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上手較為簡單，使用起來也很容易，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相比我們熟悉類元件寫法， </a:t>
            </a:r>
            <a:r>
              <a:rPr lang="en-US" altLang="zh-TW" dirty="0"/>
              <a:t>React Hook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還是有一些理念和思想上的轉變。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86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但是以上的方法可以完成大部分的需求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96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6682" y="761999"/>
            <a:ext cx="2925318" cy="5334001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32C01325-88C4-4D06-9909-B472E042400E}" type="datetime1">
              <a:rPr lang="en-US" altLang="zh-TW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A132-BC1D-4AF8-815F-69FFFBA081C0}" type="datetime1">
              <a:rPr lang="en-US" altLang="zh-TW" smtClean="0"/>
              <a:t>3/17/2020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C161-0482-4BB7-93B6-C6023237F745}" type="datetime1">
              <a:rPr lang="en-US" altLang="zh-TW" smtClean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3707-23DF-4F24-B951-FD2ECC3B8CB1}" type="datetime1">
              <a:rPr lang="en-US" altLang="zh-TW" smtClean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5F545754-5242-4855-81C9-E117DB6DAFCF}" type="datetime1">
              <a:rPr lang="en-US" altLang="zh-TW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C2A9-AB99-41F5-8F75-27C8D8E8E8DB}" type="datetime1">
              <a:rPr lang="en-US" altLang="zh-TW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3BAF-14F9-4A03-BD06-9AE09252F7E6}" type="datetime1">
              <a:rPr lang="en-US" altLang="zh-TW" smtClean="0"/>
              <a:t>3/17/2020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3A-F124-479E-9564-3819A45DE9FD}" type="datetime1">
              <a:rPr lang="en-US" altLang="zh-TW" smtClean="0"/>
              <a:t>3/17/2020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839-805B-4120-8E1A-887DB3085696}" type="datetime1">
              <a:rPr lang="en-US" altLang="zh-TW" smtClean="0"/>
              <a:t>3/17/2020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(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376356-0075-4191-B19E-ABA64F526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30213"/>
            <a:ext cx="12192000" cy="554037"/>
          </a:xfrm>
        </p:spPr>
        <p:txBody>
          <a:bodyPr>
            <a:noAutofit/>
          </a:bodyPr>
          <a:lstStyle>
            <a:lvl1pPr marL="0" indent="0" algn="ctr">
              <a:buNone/>
              <a:defRPr sz="4000" spc="0">
                <a:solidFill>
                  <a:schemeClr val="bg1"/>
                </a:solidFill>
              </a:defRPr>
            </a:lvl1pPr>
            <a:lvl2pPr algn="ctr">
              <a:defRPr/>
            </a:lvl2pPr>
            <a:lvl3pPr marL="960120" indent="0" algn="ctr">
              <a:buNone/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5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19F7-4977-420F-B59A-DBDA61E7ABEC}" type="datetime1">
              <a:rPr lang="en-US" altLang="zh-TW" smtClean="0"/>
              <a:t>3/17/2020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427FFE6E-D4EC-4F12-B8B0-E72AA8EDAE7C}" type="datetime1">
              <a:rPr lang="en-US" altLang="zh-TW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531416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cw1234/React-Hooks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zh-hant.reactjs.org/docs/hooks-intro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ishuwen.com/d/2n7T/zh-tw" TargetMode="External"/><Relationship Id="rId5" Type="http://schemas.openxmlformats.org/officeDocument/2006/relationships/hyperlink" Target="https://medium.com/" TargetMode="External"/><Relationship Id="rId4" Type="http://schemas.openxmlformats.org/officeDocument/2006/relationships/hyperlink" Target="https://stackoverflow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cake.com/s/pqXK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55AD8-A9F6-498E-B6B8-A616B9D0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72216"/>
          </a:xfrm>
        </p:spPr>
        <p:txBody>
          <a:bodyPr numCol="1"/>
          <a:lstStyle/>
          <a:p>
            <a:r>
              <a:rPr lang="en-US" altLang="zh-TW" dirty="0"/>
              <a:t>React Hooks &amp;</a:t>
            </a:r>
            <a:br>
              <a:rPr lang="en-US" altLang="zh-TW" dirty="0"/>
            </a:br>
            <a:r>
              <a:rPr lang="en-US" altLang="zh-TW" dirty="0"/>
              <a:t>React Design Pattern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3FB20-683B-4E8C-B7A0-B594D3C5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900474"/>
            <a:ext cx="7315200" cy="68417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講師</a:t>
            </a:r>
            <a:r>
              <a:rPr lang="en-US" altLang="zh-TW" sz="2400" dirty="0">
                <a:latin typeface="+mj-ea"/>
                <a:ea typeface="+mj-ea"/>
              </a:rPr>
              <a:t> :</a:t>
            </a:r>
            <a:r>
              <a:rPr lang="zh-TW" altLang="en-US" sz="2400" dirty="0">
                <a:latin typeface="+mj-ea"/>
                <a:ea typeface="+mj-ea"/>
              </a:rPr>
              <a:t>蔡承宇</a:t>
            </a:r>
            <a:endParaRPr lang="en-US" altLang="zh-TW" sz="2400" dirty="0">
              <a:latin typeface="+mj-ea"/>
              <a:ea typeface="+mj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CA0DC-CED8-401B-BFFE-3903E3AE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EDE-1300-489E-9415-8CE48063710D}" type="datetime1">
              <a:rPr lang="en-US" altLang="zh-TW" smtClean="0"/>
              <a:t>3/17/2020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EE3932-6D42-45C3-A7EC-0978A73E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0BDB7F-6CEF-46E0-94B9-32F2AF2C1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封裝</a:t>
            </a:r>
            <a:r>
              <a:rPr lang="zh-TW" altLang="en-US" dirty="0"/>
              <a:t>目的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7148E5-54EE-4A5B-8CC8-3310E7798469}"/>
              </a:ext>
            </a:extLst>
          </p:cNvPr>
          <p:cNvSpPr txBox="1"/>
          <p:nvPr/>
        </p:nvSpPr>
        <p:spPr>
          <a:xfrm>
            <a:off x="1167064" y="1998656"/>
            <a:ext cx="405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提升代碼的複用性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5182A2-3F74-4C43-A221-E69410E8B622}"/>
              </a:ext>
            </a:extLst>
          </p:cNvPr>
          <p:cNvSpPr txBox="1"/>
          <p:nvPr/>
        </p:nvSpPr>
        <p:spPr>
          <a:xfrm>
            <a:off x="7170823" y="1998656"/>
            <a:ext cx="310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降低出錯機率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9E4D33-6A99-42CD-8D10-6C84E01E6EA4}"/>
              </a:ext>
            </a:extLst>
          </p:cNvPr>
          <p:cNvSpPr txBox="1"/>
          <p:nvPr/>
        </p:nvSpPr>
        <p:spPr>
          <a:xfrm>
            <a:off x="1275347" y="3404936"/>
            <a:ext cx="4150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減少撰寫重複的代碼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更有結構性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08C76A-9356-49B0-8933-D172396230EF}"/>
              </a:ext>
            </a:extLst>
          </p:cNvPr>
          <p:cNvSpPr txBox="1"/>
          <p:nvPr/>
        </p:nvSpPr>
        <p:spPr>
          <a:xfrm>
            <a:off x="7170823" y="3404935"/>
            <a:ext cx="3958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能提升代碼的閱讀性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減少校正的時間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防止忘記修正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534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5B24F7-175B-47EC-9777-613FD6F9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3D49C3-45B1-4C46-AD4C-B449E2445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提升代碼價值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0F7E28E-07C9-4D74-96D4-03A1E7CD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89" y="1291641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7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11A25-B23F-425C-AB41-3B941B44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A7C97-39A2-460A-B72C-886711B1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>
                <a:solidFill>
                  <a:schemeClr val="bg1"/>
                </a:solidFill>
                <a:latin typeface="+mn-ea"/>
              </a:rPr>
              <a:t>Hooks </a:t>
            </a:r>
            <a:r>
              <a:rPr lang="zh-TW" altLang="en-US" sz="4800" dirty="0">
                <a:solidFill>
                  <a:schemeClr val="bg1"/>
                </a:solidFill>
                <a:latin typeface="+mn-ea"/>
              </a:rPr>
              <a:t>改善</a:t>
            </a:r>
            <a:endParaRPr lang="en-US" altLang="zh-TW" sz="4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</a:t>
            </a:r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高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提高代碼閱讀性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省去冗長的撰寫方式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74D6DB-61B2-467B-818C-D5EEB871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68A53F-F064-415B-A9FF-892544D6BE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代碼結構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B0320C2-41A8-436E-86AE-E0FEAC7D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8" y="1078725"/>
            <a:ext cx="10242884" cy="5761622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62CA4B84-700B-4BDC-B2E5-2A081F83DB4A}"/>
              </a:ext>
            </a:extLst>
          </p:cNvPr>
          <p:cNvGrpSpPr/>
          <p:nvPr/>
        </p:nvGrpSpPr>
        <p:grpSpPr>
          <a:xfrm>
            <a:off x="1632409" y="3572759"/>
            <a:ext cx="3486346" cy="1604128"/>
            <a:chOff x="1632409" y="3572759"/>
            <a:chExt cx="3486346" cy="1604128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98E3E2CB-34FA-4AEC-BB83-BC5B1072F350}"/>
                </a:ext>
              </a:extLst>
            </p:cNvPr>
            <p:cNvCxnSpPr/>
            <p:nvPr/>
          </p:nvCxnSpPr>
          <p:spPr>
            <a:xfrm>
              <a:off x="3563332" y="3572759"/>
              <a:ext cx="15554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553E9BD-CF80-4CA9-8318-A21E4665CA27}"/>
                </a:ext>
              </a:extLst>
            </p:cNvPr>
            <p:cNvCxnSpPr/>
            <p:nvPr/>
          </p:nvCxnSpPr>
          <p:spPr>
            <a:xfrm>
              <a:off x="1632409" y="5176887"/>
              <a:ext cx="15554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A9F60C3-3C36-4501-8B4C-EDCF5D6DFB28}"/>
              </a:ext>
            </a:extLst>
          </p:cNvPr>
          <p:cNvSpPr/>
          <p:nvPr/>
        </p:nvSpPr>
        <p:spPr>
          <a:xfrm>
            <a:off x="6504495" y="4468305"/>
            <a:ext cx="4147928" cy="829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61E939-BDD6-4DA7-96C4-DFDBBBFCC0C1}"/>
              </a:ext>
            </a:extLst>
          </p:cNvPr>
          <p:cNvSpPr txBox="1"/>
          <p:nvPr/>
        </p:nvSpPr>
        <p:spPr>
          <a:xfrm>
            <a:off x="3737728" y="2156378"/>
            <a:ext cx="213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C000"/>
                </a:solidFill>
              </a:rPr>
              <a:t>更加容易辨識</a:t>
            </a:r>
          </a:p>
        </p:txBody>
      </p:sp>
    </p:spTree>
    <p:extLst>
      <p:ext uri="{BB962C8B-B14F-4D97-AF65-F5344CB8AC3E}">
        <p14:creationId xmlns:p14="http://schemas.microsoft.com/office/powerpoint/2010/main" val="17409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53C541-0ADD-4615-A0E0-8DF543BF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效能比較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5FE03DB-7968-4978-A778-E4FF2C8FD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07508"/>
              </p:ext>
            </p:extLst>
          </p:nvPr>
        </p:nvGraphicFramePr>
        <p:xfrm>
          <a:off x="-430083" y="1321934"/>
          <a:ext cx="11847969" cy="4815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323">
                  <a:extLst>
                    <a:ext uri="{9D8B030D-6E8A-4147-A177-3AD203B41FA5}">
                      <a16:colId xmlns:a16="http://schemas.microsoft.com/office/drawing/2014/main" val="4228678205"/>
                    </a:ext>
                  </a:extLst>
                </a:gridCol>
                <a:gridCol w="3949323">
                  <a:extLst>
                    <a:ext uri="{9D8B030D-6E8A-4147-A177-3AD203B41FA5}">
                      <a16:colId xmlns:a16="http://schemas.microsoft.com/office/drawing/2014/main" val="2059538184"/>
                    </a:ext>
                  </a:extLst>
                </a:gridCol>
                <a:gridCol w="3949323">
                  <a:extLst>
                    <a:ext uri="{9D8B030D-6E8A-4147-A177-3AD203B41FA5}">
                      <a16:colId xmlns:a16="http://schemas.microsoft.com/office/drawing/2014/main" val="3939715896"/>
                    </a:ext>
                  </a:extLst>
                </a:gridCol>
              </a:tblGrid>
              <a:tr h="1203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一層結構下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多層結構下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874436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Class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870763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雙方差不多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838890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100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雙方差不多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00339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C1D990ED-8D54-4078-8FF5-7B661DCA38DE}"/>
              </a:ext>
            </a:extLst>
          </p:cNvPr>
          <p:cNvSpPr txBox="1"/>
          <p:nvPr/>
        </p:nvSpPr>
        <p:spPr>
          <a:xfrm rot="1840696">
            <a:off x="6324599" y="1279212"/>
            <a:ext cx="111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  <a:latin typeface="+mj-ea"/>
                <a:ea typeface="+mj-ea"/>
              </a:rPr>
              <a:t>10% </a:t>
            </a:r>
            <a:endParaRPr lang="zh-TW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41CC9F-4F08-4F75-9BB2-0910654836D9}"/>
              </a:ext>
            </a:extLst>
          </p:cNvPr>
          <p:cNvSpPr txBox="1"/>
          <p:nvPr/>
        </p:nvSpPr>
        <p:spPr>
          <a:xfrm rot="1840696">
            <a:off x="9594328" y="1342113"/>
            <a:ext cx="2559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  <a:latin typeface="+mj-ea"/>
                <a:ea typeface="+mj-ea"/>
              </a:rPr>
              <a:t>50%~400%</a:t>
            </a:r>
            <a:endParaRPr lang="zh-TW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78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DF771F6-A1A3-4305-86A4-3760F119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2C8DD8-729F-4C51-AA9E-CAD9A23D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Hooks </a:t>
            </a:r>
            <a:r>
              <a:rPr lang="zh-TW" altLang="en-US" dirty="0"/>
              <a:t>優勢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052DC3-90A3-4695-8E96-67FE0CF718D5}"/>
              </a:ext>
            </a:extLst>
          </p:cNvPr>
          <p:cNvSpPr/>
          <p:nvPr/>
        </p:nvSpPr>
        <p:spPr>
          <a:xfrm>
            <a:off x="5043265" y="199613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使用簡單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D50F5-35B6-4F56-85F8-151932B9C5EC}"/>
              </a:ext>
            </a:extLst>
          </p:cNvPr>
          <p:cNvSpPr/>
          <p:nvPr/>
        </p:nvSpPr>
        <p:spPr>
          <a:xfrm>
            <a:off x="1339947" y="199502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效能高效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D8D731-6B04-4DA1-AC17-B46FD18BA226}"/>
              </a:ext>
            </a:extLst>
          </p:cNvPr>
          <p:cNvSpPr/>
          <p:nvPr/>
        </p:nvSpPr>
        <p:spPr>
          <a:xfrm>
            <a:off x="9136412" y="199502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可靠穩定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D3A672-5BAB-46A0-B3F7-79D90A4F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097" y="3268651"/>
            <a:ext cx="1800000" cy="18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B2E645-83FD-444E-B024-09DF84F44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28" y="3269762"/>
            <a:ext cx="1800000" cy="18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BCF7887-BDC4-44DA-9058-107DEEDF5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018" y="326865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3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538B-991B-43CD-9688-296BF3B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Hooks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E09F1-4A33-4BC1-AFCB-8640560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基礎的 </a:t>
            </a:r>
            <a:r>
              <a:rPr lang="en-US" altLang="zh-TW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Hook</a:t>
            </a:r>
            <a:endParaRPr lang="en-US" altLang="zh-TW" sz="800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useState</a:t>
            </a:r>
            <a:r>
              <a:rPr lang="en-US" altLang="zh-TW" sz="3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( )</a:t>
            </a:r>
            <a:endParaRPr lang="zh-TW" altLang="en-US" sz="3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useEffect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useContext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</a:p>
          <a:p>
            <a:pPr marL="502920" lvl="1" indent="0">
              <a:buClr>
                <a:schemeClr val="bg1"/>
              </a:buClr>
              <a:buNone/>
            </a:pP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額外的 </a:t>
            </a:r>
            <a:r>
              <a:rPr lang="en-US" altLang="zh-TW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Hook</a:t>
            </a:r>
            <a:endParaRPr lang="en-US" altLang="zh-TW" sz="8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useRef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45050"/>
              </p:ext>
            </p:extLst>
          </p:nvPr>
        </p:nvGraphicFramePr>
        <p:xfrm>
          <a:off x="1081430" y="654271"/>
          <a:ext cx="9570993" cy="528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331">
                  <a:extLst>
                    <a:ext uri="{9D8B030D-6E8A-4147-A177-3AD203B41FA5}">
                      <a16:colId xmlns:a16="http://schemas.microsoft.com/office/drawing/2014/main" val="529519083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3438034431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1635717369"/>
                    </a:ext>
                  </a:extLst>
                </a:gridCol>
              </a:tblGrid>
              <a:tr h="1482811">
                <a:tc>
                  <a:txBody>
                    <a:bodyPr/>
                    <a:lstStyle/>
                    <a:p>
                      <a:pPr algn="r"/>
                      <a:endParaRPr lang="zh-TW" altLang="en-US" sz="360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Date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View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05640"/>
                  </a:ext>
                </a:extLst>
              </a:tr>
              <a:tr h="197708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Previous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437769"/>
                  </a:ext>
                </a:extLst>
              </a:tr>
              <a:tr h="1826623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Current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85716"/>
                  </a:ext>
                </a:extLst>
              </a:tr>
            </a:tbl>
          </a:graphicData>
        </a:graphic>
      </p:graphicFrame>
      <p:sp>
        <p:nvSpPr>
          <p:cNvPr id="9" name="向下箭號 8"/>
          <p:cNvSpPr/>
          <p:nvPr/>
        </p:nvSpPr>
        <p:spPr>
          <a:xfrm>
            <a:off x="5706288" y="3953526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8869293" y="3953526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6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61CBBB-E599-424B-8AA5-3A4E2FA3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76BE0C-3543-4CD6-B69D-82D557D41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 err="1">
                <a:latin typeface="+mn-ea"/>
              </a:rPr>
              <a:t>useState</a:t>
            </a:r>
            <a:r>
              <a:rPr lang="en-US" altLang="zh-TW" b="1" dirty="0">
                <a:latin typeface="+mn-ea"/>
              </a:rPr>
              <a:t>( )</a:t>
            </a:r>
            <a:r>
              <a:rPr lang="zh-TW" altLang="en-US" b="1" dirty="0">
                <a:latin typeface="+mn-ea"/>
              </a:rPr>
              <a:t>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0C5A12-5C57-400F-9A5D-A1711E6604BF}"/>
              </a:ext>
            </a:extLst>
          </p:cNvPr>
          <p:cNvSpPr txBox="1"/>
          <p:nvPr/>
        </p:nvSpPr>
        <p:spPr>
          <a:xfrm>
            <a:off x="1303020" y="1604085"/>
            <a:ext cx="7969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</a:rPr>
              <a:t>Const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[ </a:t>
            </a:r>
            <a:r>
              <a:rPr lang="zh-TW" altLang="en-US" sz="2800" spc="300" dirty="0">
                <a:solidFill>
                  <a:srgbClr val="FFC000"/>
                </a:solidFill>
                <a:latin typeface="Arial Black" panose="020B0A04020102020204" pitchFamily="34" charset="0"/>
                <a:ea typeface="+mj-ea"/>
              </a:rPr>
              <a:t>數值</a:t>
            </a:r>
            <a:r>
              <a:rPr lang="zh-TW" altLang="en-US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, </a:t>
            </a:r>
            <a:r>
              <a:rPr lang="zh-TW" altLang="en-US" sz="2800" spc="3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+mj-ea"/>
              </a:rPr>
              <a:t>方法</a:t>
            </a:r>
            <a:r>
              <a:rPr lang="zh-TW" altLang="en-US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] = </a:t>
            </a:r>
            <a:r>
              <a:rPr lang="en-US" altLang="zh-TW" sz="2800" b="1" dirty="0" err="1">
                <a:solidFill>
                  <a:schemeClr val="bg1"/>
                </a:solidFill>
                <a:latin typeface="+mn-ea"/>
              </a:rPr>
              <a:t>useState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zh-TW" altLang="en-US" sz="2800" b="1" dirty="0">
                <a:solidFill>
                  <a:schemeClr val="bg1"/>
                </a:solidFill>
                <a:latin typeface="+mj-ea"/>
              </a:rPr>
              <a:t>初始化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endParaRPr lang="zh-TW" altLang="en-US" sz="2800" spc="3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ea typeface="+mj-ea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2E4DD62-498D-49B6-AE41-CA93BB3EB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20350"/>
              </p:ext>
            </p:extLst>
          </p:nvPr>
        </p:nvGraphicFramePr>
        <p:xfrm>
          <a:off x="970240" y="3270361"/>
          <a:ext cx="10090484" cy="2411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737">
                  <a:extLst>
                    <a:ext uri="{9D8B030D-6E8A-4147-A177-3AD203B41FA5}">
                      <a16:colId xmlns:a16="http://schemas.microsoft.com/office/drawing/2014/main" val="1912746208"/>
                    </a:ext>
                  </a:extLst>
                </a:gridCol>
                <a:gridCol w="5999747">
                  <a:extLst>
                    <a:ext uri="{9D8B030D-6E8A-4147-A177-3AD203B41FA5}">
                      <a16:colId xmlns:a16="http://schemas.microsoft.com/office/drawing/2014/main" val="677031196"/>
                    </a:ext>
                  </a:extLst>
                </a:gridCol>
              </a:tblGrid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spc="300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  <a:cs typeface="+mn-cs"/>
                        </a:rPr>
                        <a:t>數值</a:t>
                      </a:r>
                      <a:r>
                        <a:rPr lang="en-US" altLang="zh-TW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(Value)</a:t>
                      </a:r>
                      <a:endParaRPr lang="zh-TW" altLang="en-US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儲存資料</a:t>
                      </a:r>
                      <a:endParaRPr lang="en-US" altLang="zh-TW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63860"/>
                  </a:ext>
                </a:extLst>
              </a:tr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spc="3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方法</a:t>
                      </a:r>
                      <a:r>
                        <a:rPr lang="en-US" altLang="zh-TW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TW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Dispatcher</a:t>
                      </a:r>
                      <a:r>
                        <a:rPr lang="en-US" altLang="zh-TW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目的為修改</a:t>
                      </a:r>
                      <a:r>
                        <a:rPr lang="zh-TW" altLang="en-US" sz="2400" kern="1200" spc="300" dirty="0">
                          <a:solidFill>
                            <a:srgbClr val="FFC000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數值</a:t>
                      </a:r>
                      <a:r>
                        <a:rPr lang="zh-TW" altLang="en-US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，並</a:t>
                      </a: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改變頁面的樣子</a:t>
                      </a:r>
                      <a:endParaRPr lang="en-US" altLang="zh-TW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506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8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zh-TW" altLang="en-US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運作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67F4D-7387-4599-8A7F-54569042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63635" y="2273076"/>
            <a:ext cx="4876190" cy="48761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3E5E5FE-D298-4841-8FF7-2FD5F3A609BB}"/>
              </a:ext>
            </a:extLst>
          </p:cNvPr>
          <p:cNvSpPr txBox="1"/>
          <p:nvPr/>
        </p:nvSpPr>
        <p:spPr>
          <a:xfrm>
            <a:off x="2973460" y="1980688"/>
            <a:ext cx="6442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Render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77513" y="1378463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1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71532" y="1378464"/>
            <a:ext cx="324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rgbClr val="FFFF00"/>
                </a:solidFill>
                <a:latin typeface="+mn-ea"/>
              </a:rPr>
              <a:t>+</a:t>
            </a:r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 8 </a:t>
            </a:r>
            <a:r>
              <a:rPr lang="zh-TW" altLang="en-US" sz="3200" dirty="0">
                <a:solidFill>
                  <a:schemeClr val="accent1"/>
                </a:solidFill>
                <a:latin typeface="+mn-ea"/>
              </a:rPr>
              <a:t>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=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28451" y="1387389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9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659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F19AC-CCAA-4AFD-A12B-341673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事前準備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CBFEB-7C06-4506-845C-54A4A3A7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Clone </a:t>
            </a:r>
            <a:r>
              <a:rPr lang="en-US" altLang="zh-TW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https://github.com/ccw1234/React-Hooks.git</a:t>
            </a:r>
            <a:endParaRPr lang="en-US" altLang="zh-TW" sz="26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或是下載 ****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Readme.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上有操作說明</a:t>
            </a:r>
            <a:endParaRPr lang="en-US" altLang="zh-TW" sz="260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npm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 run </a:t>
            </a: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storbybook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是否有畫面</a:t>
            </a:r>
          </a:p>
        </p:txBody>
      </p:sp>
    </p:spTree>
    <p:extLst>
      <p:ext uri="{BB962C8B-B14F-4D97-AF65-F5344CB8AC3E}">
        <p14:creationId xmlns:p14="http://schemas.microsoft.com/office/powerpoint/2010/main" val="12103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159446-74C0-4ACE-934A-DBCFF97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435955-A297-44A9-8699-01B91BCBA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 err="1">
                <a:latin typeface="+mn-ea"/>
              </a:rPr>
              <a:t>useState</a:t>
            </a:r>
            <a:r>
              <a:rPr lang="zh-TW" altLang="en-US" b="1" dirty="0">
                <a:latin typeface="+mn-ea"/>
              </a:rPr>
              <a:t>運作流程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2F7D302-45A0-40F1-ACFB-0DF9127A9E86}"/>
              </a:ext>
            </a:extLst>
          </p:cNvPr>
          <p:cNvSpPr/>
          <p:nvPr/>
        </p:nvSpPr>
        <p:spPr>
          <a:xfrm>
            <a:off x="341869" y="3238136"/>
            <a:ext cx="2197768" cy="1034716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Action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3257951"/>
            <a:ext cx="2197768" cy="1034716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dispatcher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A7277D6-6FA1-43BD-B5CE-A3893BF4ED77}"/>
              </a:ext>
            </a:extLst>
          </p:cNvPr>
          <p:cNvSpPr/>
          <p:nvPr/>
        </p:nvSpPr>
        <p:spPr>
          <a:xfrm>
            <a:off x="9606189" y="3238136"/>
            <a:ext cx="2197768" cy="103471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View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4F23741-7BFA-4573-8210-800BB0A7CE14}"/>
              </a:ext>
            </a:extLst>
          </p:cNvPr>
          <p:cNvSpPr/>
          <p:nvPr/>
        </p:nvSpPr>
        <p:spPr>
          <a:xfrm>
            <a:off x="6518083" y="3238136"/>
            <a:ext cx="2197768" cy="10347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Render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42E2021-E68D-4709-86A6-48E7B2060DEB}"/>
              </a:ext>
            </a:extLst>
          </p:cNvPr>
          <p:cNvCxnSpPr>
            <a:cxnSpLocks/>
          </p:cNvCxnSpPr>
          <p:nvPr/>
        </p:nvCxnSpPr>
        <p:spPr>
          <a:xfrm>
            <a:off x="2611829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89CCD7F-C70B-4414-8624-3ACF68172E64}"/>
              </a:ext>
            </a:extLst>
          </p:cNvPr>
          <p:cNvCxnSpPr>
            <a:cxnSpLocks/>
          </p:cNvCxnSpPr>
          <p:nvPr/>
        </p:nvCxnSpPr>
        <p:spPr>
          <a:xfrm>
            <a:off x="5687903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430293A-4BC6-4596-9B6C-DF719BA85AD2}"/>
              </a:ext>
            </a:extLst>
          </p:cNvPr>
          <p:cNvCxnSpPr>
            <a:cxnSpLocks/>
          </p:cNvCxnSpPr>
          <p:nvPr/>
        </p:nvCxnSpPr>
        <p:spPr>
          <a:xfrm>
            <a:off x="8788041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7A364B-4653-4328-90FD-9CBE3908C605}"/>
              </a:ext>
            </a:extLst>
          </p:cNvPr>
          <p:cNvSpPr txBox="1"/>
          <p:nvPr/>
        </p:nvSpPr>
        <p:spPr>
          <a:xfrm>
            <a:off x="530365" y="520550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觸發事件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4393E06-502B-47CE-938D-174B0A0E2544}"/>
              </a:ext>
            </a:extLst>
          </p:cNvPr>
          <p:cNvSpPr txBox="1"/>
          <p:nvPr/>
        </p:nvSpPr>
        <p:spPr>
          <a:xfrm>
            <a:off x="3615789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如何改變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066E745-C6DC-41FD-AEC9-831E0F668F5D}"/>
              </a:ext>
            </a:extLst>
          </p:cNvPr>
          <p:cNvSpPr txBox="1"/>
          <p:nvPr/>
        </p:nvSpPr>
        <p:spPr>
          <a:xfrm>
            <a:off x="6703896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對誰改變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BA68C54-C29B-4D3D-9539-FFE2FC6C1695}"/>
              </a:ext>
            </a:extLst>
          </p:cNvPr>
          <p:cNvSpPr txBox="1"/>
          <p:nvPr/>
        </p:nvSpPr>
        <p:spPr>
          <a:xfrm>
            <a:off x="9752359" y="521365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最終呈現</a:t>
            </a:r>
          </a:p>
        </p:txBody>
      </p:sp>
      <p:sp>
        <p:nvSpPr>
          <p:cNvPr id="17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1636004"/>
            <a:ext cx="2197768" cy="103471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Value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4028302" y="2670720"/>
            <a:ext cx="0" cy="567416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917989" y="2670720"/>
            <a:ext cx="0" cy="58723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343200-F48A-48C0-BEF4-2400BA95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58407-1166-467E-9F25-3469E7D65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事件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E45559-B953-4F5C-8EFD-5E24608B4D70}"/>
              </a:ext>
            </a:extLst>
          </p:cNvPr>
          <p:cNvSpPr txBox="1"/>
          <p:nvPr/>
        </p:nvSpPr>
        <p:spPr>
          <a:xfrm>
            <a:off x="1930682" y="19296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滑鼠點擊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3D62E3-5760-48ED-9EFA-BA5275FBF977}"/>
              </a:ext>
            </a:extLst>
          </p:cNvPr>
          <p:cNvSpPr txBox="1"/>
          <p:nvPr/>
        </p:nvSpPr>
        <p:spPr>
          <a:xfrm>
            <a:off x="5277197" y="19221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滑鼠滾動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1950E2-F698-4EF1-8379-BAA6C28DFB1E}"/>
              </a:ext>
            </a:extLst>
          </p:cNvPr>
          <p:cNvSpPr txBox="1"/>
          <p:nvPr/>
        </p:nvSpPr>
        <p:spPr>
          <a:xfrm>
            <a:off x="8623713" y="19296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鍵盤按下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295652-21D4-4633-A163-838B3B85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854" y="3061978"/>
            <a:ext cx="1800000" cy="180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FD4FB87-A74D-4EB5-9EA5-8D8587C6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36" y="3152568"/>
            <a:ext cx="1800000" cy="180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D181B11-6A3B-405E-8BCE-68579FB2E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823" y="31196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6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C72ACD-BC3D-479F-99F2-24430DC3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D4067B-F529-45D5-AE1B-0BF9F71FDAC2}"/>
              </a:ext>
            </a:extLst>
          </p:cNvPr>
          <p:cNvSpPr txBox="1"/>
          <p:nvPr/>
        </p:nvSpPr>
        <p:spPr>
          <a:xfrm>
            <a:off x="3549396" y="1334098"/>
            <a:ext cx="5570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spc="600" dirty="0" smtClean="0">
                <a:solidFill>
                  <a:schemeClr val="bg1"/>
                </a:solidFill>
              </a:rPr>
              <a:t>需要有監聽事件</a:t>
            </a:r>
            <a:endParaRPr lang="zh-TW" altLang="en-US" sz="4400" spc="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41FC44-EBFF-4AE6-918C-D862C5CA5C03}"/>
              </a:ext>
            </a:extLst>
          </p:cNvPr>
          <p:cNvSpPr txBox="1"/>
          <p:nvPr/>
        </p:nvSpPr>
        <p:spPr>
          <a:xfrm>
            <a:off x="1870194" y="3474133"/>
            <a:ext cx="278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</a:rPr>
              <a:t>那麼誰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來做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5CFC92-AE8C-443A-B9DE-0ECF9238C6E2}"/>
              </a:ext>
            </a:extLst>
          </p:cNvPr>
          <p:cNvSpPr txBox="1"/>
          <p:nvPr/>
        </p:nvSpPr>
        <p:spPr>
          <a:xfrm>
            <a:off x="7869569" y="3474132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</a:rPr>
              <a:t>該何時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做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76234A-2C2F-41B3-A83E-0138CB5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C1EDD-A569-44F4-9C38-BF4DF82E9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useEffect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961FE4-BA36-45CB-9D32-47C6D43F8B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主要工作為事前準備，與收拾善後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監聽變數的狀態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提供新的生命週期的使用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75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84EC15-D66E-45E5-8382-27DA6AB2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DC7ED8-D5E3-4484-903B-170CECD57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使用結構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F0ED88-66D5-49C6-9BCF-0C6F0315C051}"/>
              </a:ext>
            </a:extLst>
          </p:cNvPr>
          <p:cNvSpPr/>
          <p:nvPr/>
        </p:nvSpPr>
        <p:spPr>
          <a:xfrm>
            <a:off x="1558398" y="1478562"/>
            <a:ext cx="51431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err="1">
                <a:solidFill>
                  <a:schemeClr val="bg1"/>
                </a:solidFill>
                <a:latin typeface="+mn-ea"/>
              </a:rPr>
              <a:t>useEffect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(( )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=&gt;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do some effect work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rgbClr val="FFC000"/>
                </a:solidFill>
                <a:latin typeface="+mn-ea"/>
              </a:rPr>
              <a:t>return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 )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clean the effect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} ,[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State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])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05B363-3444-45E5-B628-82B26210A457}"/>
              </a:ext>
            </a:extLst>
          </p:cNvPr>
          <p:cNvSpPr/>
          <p:nvPr/>
        </p:nvSpPr>
        <p:spPr>
          <a:xfrm>
            <a:off x="6701589" y="1453177"/>
            <a:ext cx="5143191" cy="39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 開始時執行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chemeClr val="accent6"/>
                </a:solidFill>
                <a:latin typeface="+mn-ea"/>
              </a:rPr>
              <a:t> </a:t>
            </a: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</a:t>
            </a:r>
            <a:r>
              <a:rPr lang="zh-TW" altLang="en-US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結束時執行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時監聽對象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09438E-A9AA-4D40-8138-A50B9BDB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0583E8-0EA6-49F5-B210-CDC549EC7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useEffect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2413331" y="167848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被動觸發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CBA713-D058-475B-8169-2B2EA9A6E78D}"/>
              </a:ext>
            </a:extLst>
          </p:cNvPr>
          <p:cNvSpPr txBox="1"/>
          <p:nvPr/>
        </p:nvSpPr>
        <p:spPr>
          <a:xfrm>
            <a:off x="7771504" y="167848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有始有終</a:t>
            </a:r>
          </a:p>
        </p:txBody>
      </p:sp>
      <p:pic>
        <p:nvPicPr>
          <p:cNvPr id="3074" name="Picture 2" descr="札束で殴る人のイラスト（棒人間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93" y="2540989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ゴールした人のイラスト（棒人間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068" y="2540989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zh-TW" altLang="en-US" dirty="0" smtClean="0"/>
              <a:t>沒有實際情況</a:t>
            </a:r>
            <a:r>
              <a:rPr lang="zh-TW" altLang="en-US" dirty="0" smtClean="0"/>
              <a:t>是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8247331" y="506290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或是沒必要保存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673431" y="228161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不需要資料連動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4419951" y="368118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不需要立即保存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資料輸入類物件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1276493" y="1911542"/>
            <a:ext cx="4533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例如像是 </a:t>
            </a:r>
            <a:r>
              <a:rPr lang="en-US" altLang="zh-TW" sz="3600" dirty="0" smtClean="0">
                <a:solidFill>
                  <a:schemeClr val="bg1"/>
                </a:solidFill>
              </a:rPr>
              <a:t>Input </a:t>
            </a:r>
            <a:r>
              <a:rPr lang="zh-TW" altLang="en-US" sz="3600" dirty="0" smtClean="0">
                <a:solidFill>
                  <a:schemeClr val="bg1"/>
                </a:solidFill>
              </a:rPr>
              <a:t>、</a:t>
            </a:r>
            <a:r>
              <a:rPr lang="en-US" altLang="zh-TW" sz="3600" dirty="0" smtClean="0">
                <a:solidFill>
                  <a:schemeClr val="bg1"/>
                </a:solidFill>
              </a:rPr>
              <a:t>text 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「input html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98" y="3066065"/>
            <a:ext cx="4022201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F8B345D-3869-4034-AA89-9F820872C68B}"/>
              </a:ext>
            </a:extLst>
          </p:cNvPr>
          <p:cNvSpPr txBox="1"/>
          <p:nvPr/>
        </p:nvSpPr>
        <p:spPr>
          <a:xfrm>
            <a:off x="6200871" y="1859332"/>
            <a:ext cx="5991129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通常有幾種特點</a:t>
            </a: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TW" sz="14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通常用於取最後狀態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可能有資料送出行為</a:t>
            </a: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(Submit)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可能需要紀錄行為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306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useRef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8B345D-3869-4034-AA89-9F820872C6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通常用於抓取到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DOM 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節點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不會觸發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re-render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自建一個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{current: ...}</a:t>
            </a:r>
          </a:p>
        </p:txBody>
      </p:sp>
    </p:spTree>
    <p:extLst>
      <p:ext uri="{BB962C8B-B14F-4D97-AF65-F5344CB8AC3E}">
        <p14:creationId xmlns:p14="http://schemas.microsoft.com/office/powerpoint/2010/main" val="22811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應用範圍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797E67-4A73-489F-8DA4-DCD652A8CA38}"/>
              </a:ext>
            </a:extLst>
          </p:cNvPr>
          <p:cNvSpPr/>
          <p:nvPr/>
        </p:nvSpPr>
        <p:spPr>
          <a:xfrm>
            <a:off x="8360319" y="3371868"/>
            <a:ext cx="1631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>
                <a:solidFill>
                  <a:schemeClr val="bg1"/>
                </a:solidFill>
                <a:latin typeface="+mn-ea"/>
              </a:rPr>
              <a:t>useRef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箭號: 向下 3">
            <a:extLst>
              <a:ext uri="{FF2B5EF4-FFF2-40B4-BE49-F238E27FC236}">
                <a16:creationId xmlns:a16="http://schemas.microsoft.com/office/drawing/2014/main" id="{7C5DD0B4-2386-4760-8BF6-625405FC65DC}"/>
              </a:ext>
            </a:extLst>
          </p:cNvPr>
          <p:cNvSpPr/>
          <p:nvPr/>
        </p:nvSpPr>
        <p:spPr>
          <a:xfrm rot="17532736">
            <a:off x="6010492" y="1905274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4">
            <a:extLst>
              <a:ext uri="{FF2B5EF4-FFF2-40B4-BE49-F238E27FC236}">
                <a16:creationId xmlns:a16="http://schemas.microsoft.com/office/drawing/2014/main" id="{6F972098-D57D-4361-BD32-A5FE9030A2DD}"/>
              </a:ext>
            </a:extLst>
          </p:cNvPr>
          <p:cNvSpPr/>
          <p:nvPr/>
        </p:nvSpPr>
        <p:spPr>
          <a:xfrm rot="16200000">
            <a:off x="5939217" y="3388592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下 5">
            <a:extLst>
              <a:ext uri="{FF2B5EF4-FFF2-40B4-BE49-F238E27FC236}">
                <a16:creationId xmlns:a16="http://schemas.microsoft.com/office/drawing/2014/main" id="{7AD654CF-B489-461A-B634-75FE845D96A3}"/>
              </a:ext>
            </a:extLst>
          </p:cNvPr>
          <p:cNvSpPr/>
          <p:nvPr/>
        </p:nvSpPr>
        <p:spPr>
          <a:xfrm rot="14861105">
            <a:off x="6010685" y="4872295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8A20A45-6B5C-44FA-8DFB-A9504B38B191}"/>
              </a:ext>
            </a:extLst>
          </p:cNvPr>
          <p:cNvSpPr txBox="1"/>
          <p:nvPr/>
        </p:nvSpPr>
        <p:spPr>
          <a:xfrm>
            <a:off x="2105032" y="1586645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339242-C056-491A-92C5-E6D9D8D58DF9}"/>
              </a:ext>
            </a:extLst>
          </p:cNvPr>
          <p:cNvSpPr txBox="1"/>
          <p:nvPr/>
        </p:nvSpPr>
        <p:spPr>
          <a:xfrm>
            <a:off x="2104161" y="3470807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text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88BA6DF-3F06-4732-A828-A61C5321AF55}"/>
              </a:ext>
            </a:extLst>
          </p:cNvPr>
          <p:cNvSpPr txBox="1"/>
          <p:nvPr/>
        </p:nvSpPr>
        <p:spPr>
          <a:xfrm>
            <a:off x="2104160" y="5062581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button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064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探索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了解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如何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深入了解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結構</a:t>
            </a:r>
            <a:endParaRPr lang="en-US" altLang="zh-TW" sz="3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</a:rPr>
              <a:t>創作出自己</a:t>
            </a:r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的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</a:rPr>
              <a:t>Hooks</a:t>
            </a:r>
            <a:endParaRPr lang="en-US" altLang="zh-TW" sz="32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53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7A8781-9AE9-4E94-A07C-D651D650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6D63AC-80B9-49D9-86AF-A14DF6546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使用結構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3D64EF-CD04-4D48-A32C-F8983636DFAA}"/>
              </a:ext>
            </a:extLst>
          </p:cNvPr>
          <p:cNvSpPr txBox="1"/>
          <p:nvPr/>
        </p:nvSpPr>
        <p:spPr>
          <a:xfrm>
            <a:off x="3546262" y="1639098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useRef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 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03EF6C-96D0-47D0-99E5-0F3A745CB7FF}"/>
              </a:ext>
            </a:extLst>
          </p:cNvPr>
          <p:cNvSpPr txBox="1"/>
          <p:nvPr/>
        </p:nvSpPr>
        <p:spPr>
          <a:xfrm>
            <a:off x="2908416" y="4048271"/>
            <a:ext cx="672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92D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ref={ 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 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6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8DE1F83-C5A2-4254-827F-7F56F71A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D7E1EE-8BB9-43AD-8B35-F65647A079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NOT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Re-</a:t>
            </a:r>
            <a:r>
              <a:rPr lang="en-US" altLang="zh-TW" spc="300" dirty="0">
                <a:latin typeface="Arial Black" panose="020B0A04020102020204" pitchFamily="34" charset="0"/>
              </a:rPr>
              <a:t>Render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449B1A-C95C-437C-A8DE-DD719C33F0F2}"/>
              </a:ext>
            </a:extLst>
          </p:cNvPr>
          <p:cNvSpPr/>
          <p:nvPr/>
        </p:nvSpPr>
        <p:spPr>
          <a:xfrm>
            <a:off x="2571821" y="185622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+mn-ea"/>
              </a:rPr>
              <a:t>邊緣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A387BC-C460-4D5A-B539-0CE6AFFD34D6}"/>
              </a:ext>
            </a:extLst>
          </p:cNvPr>
          <p:cNvSpPr/>
          <p:nvPr/>
        </p:nvSpPr>
        <p:spPr>
          <a:xfrm>
            <a:off x="6532939" y="1673409"/>
            <a:ext cx="4884947" cy="332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無法渲染</a:t>
            </a:r>
            <a:r>
              <a:rPr lang="en-US" altLang="zh-TW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useState</a:t>
            </a:r>
            <a:r>
              <a:rPr lang="zh-TW" altLang="en-US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存取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useEffect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監聽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結果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畫面不同步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「邊緣」的圖片搜尋結果">
            <a:extLst>
              <a:ext uri="{FF2B5EF4-FFF2-40B4-BE49-F238E27FC236}">
                <a16:creationId xmlns:a16="http://schemas.microsoft.com/office/drawing/2014/main" id="{A492A18D-A6F2-4D60-829A-6EF826C5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89" y="2956726"/>
            <a:ext cx="26384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E1173C1B-30C2-4AB1-BE0E-71575D760249}"/>
              </a:ext>
            </a:extLst>
          </p:cNvPr>
          <p:cNvGrpSpPr/>
          <p:nvPr/>
        </p:nvGrpSpPr>
        <p:grpSpPr>
          <a:xfrm>
            <a:off x="10327404" y="2776726"/>
            <a:ext cx="360000" cy="1221268"/>
            <a:chOff x="9802783" y="2626413"/>
            <a:chExt cx="360000" cy="122126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A839019-578D-44EE-9B1C-B202AE11D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783" y="2626413"/>
              <a:ext cx="360000" cy="3600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09794E3A-9774-4DFF-BE7C-A865010A5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783" y="3487681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0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F6CE43-6816-47F9-B900-F53D53AD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2CB89D-C489-41DD-B112-A40A1D736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無法渲染好處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7CEFD9-0737-45D0-8F55-C41B0017D17B}"/>
              </a:ext>
            </a:extLst>
          </p:cNvPr>
          <p:cNvSpPr/>
          <p:nvPr/>
        </p:nvSpPr>
        <p:spPr>
          <a:xfrm>
            <a:off x="2009623" y="175601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省效能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EDF7C1-5FAB-4091-9949-9C04BAD5F8F8}"/>
              </a:ext>
            </a:extLst>
          </p:cNvPr>
          <p:cNvSpPr/>
          <p:nvPr/>
        </p:nvSpPr>
        <p:spPr>
          <a:xfrm>
            <a:off x="2009623" y="2691160"/>
            <a:ext cx="6301725" cy="1665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省去無意義的渲染動作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更加專注於需要使用的地方</a:t>
            </a:r>
          </a:p>
        </p:txBody>
      </p:sp>
    </p:spTree>
    <p:extLst>
      <p:ext uri="{BB962C8B-B14F-4D97-AF65-F5344CB8AC3E}">
        <p14:creationId xmlns:p14="http://schemas.microsoft.com/office/powerpoint/2010/main" val="122240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所謂的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Design</a:t>
            </a:r>
            <a:r>
              <a:rPr lang="en-US" altLang="zh-TW" sz="3600" dirty="0"/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+mj-ea"/>
                <a:ea typeface="+mj-ea"/>
              </a:rPr>
              <a:t>Pattern</a:t>
            </a:r>
            <a:r>
              <a:rPr lang="en-US" altLang="zh-TW" sz="3600" dirty="0" smtClean="0">
                <a:solidFill>
                  <a:schemeClr val="bg1"/>
                </a:solidFill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endParaRPr lang="en-US" altLang="zh-TW" sz="3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被分門別類過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，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通過反覆使用與測試的考驗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，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且多數人知曉的程式設計經驗總結</a:t>
            </a:r>
          </a:p>
        </p:txBody>
      </p:sp>
    </p:spTree>
    <p:extLst>
      <p:ext uri="{BB962C8B-B14F-4D97-AF65-F5344CB8AC3E}">
        <p14:creationId xmlns:p14="http://schemas.microsoft.com/office/powerpoint/2010/main" val="38687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最佳解答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7140575" y="1562235"/>
            <a:ext cx="3810000" cy="4539016"/>
            <a:chOff x="7140575" y="1562235"/>
            <a:chExt cx="3810000" cy="4539016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FE62995-6920-45AF-AD93-E3CB3551F6CD}"/>
                </a:ext>
              </a:extLst>
            </p:cNvPr>
            <p:cNvSpPr txBox="1"/>
            <p:nvPr/>
          </p:nvSpPr>
          <p:spPr>
            <a:xfrm>
              <a:off x="7683831" y="1562235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solidFill>
                    <a:schemeClr val="bg1"/>
                  </a:solidFill>
                </a:rPr>
                <a:t>清楚的邏輯</a:t>
              </a:r>
              <a:endParaRPr lang="zh-TW" alt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タブレットで説明する人のイラスト（男性）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0575" y="2786551"/>
              <a:ext cx="3810000" cy="331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群組 7"/>
          <p:cNvGrpSpPr/>
          <p:nvPr/>
        </p:nvGrpSpPr>
        <p:grpSpPr>
          <a:xfrm>
            <a:off x="1642113" y="1542637"/>
            <a:ext cx="3476625" cy="4806264"/>
            <a:chOff x="1642113" y="1542637"/>
            <a:chExt cx="3476625" cy="4806264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3FE62995-6920-45AF-AD93-E3CB3551F6CD}"/>
                </a:ext>
              </a:extLst>
            </p:cNvPr>
            <p:cNvSpPr txBox="1"/>
            <p:nvPr/>
          </p:nvSpPr>
          <p:spPr>
            <a:xfrm>
              <a:off x="2070431" y="1542637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solidFill>
                    <a:schemeClr val="bg1"/>
                  </a:solidFill>
                </a:rPr>
                <a:t>較佳的效率</a:t>
              </a:r>
              <a:endParaRPr lang="zh-TW" alt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1028" name="Picture 4" descr="https://3.bp.blogspot.com/-mta6keVwm-I/WzC-AEvihFI/AAAAAAABM9s/nG9thZVO1Y0cdNe6Lp6RS_dSlVicZPu7ACLcBGAs/s400/yaruki_moeru_businessma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113" y="2538901"/>
              <a:ext cx="3476625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79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omponent </a:t>
            </a:r>
            <a:r>
              <a:rPr lang="en-US" altLang="zh-TW" dirty="0"/>
              <a:t>Design</a:t>
            </a:r>
            <a:r>
              <a:rPr lang="zh-TW" altLang="en-US" dirty="0"/>
              <a:t> 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82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useContext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E87475-59D0-460C-AB14-072C4D7985E0}"/>
              </a:ext>
            </a:extLst>
          </p:cNvPr>
          <p:cNvSpPr txBox="1"/>
          <p:nvPr/>
        </p:nvSpPr>
        <p:spPr>
          <a:xfrm>
            <a:off x="1362171" y="1884732"/>
            <a:ext cx="8587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用於組件中上下結構的溝通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省去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Props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的傳遞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052" name="Picture 4" descr="立ち話をする人のイラスト（男性会社員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2371534"/>
            <a:ext cx="39338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96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377D37-493E-406D-9DE2-523E37B5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36F88C-9E7A-4749-9292-86857EF46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0F8042-8748-4DA7-9C5C-CB93FC37DBFA}"/>
              </a:ext>
            </a:extLst>
          </p:cNvPr>
          <p:cNvSpPr txBox="1"/>
          <p:nvPr/>
        </p:nvSpPr>
        <p:spPr>
          <a:xfrm>
            <a:off x="1378107" y="1639098"/>
            <a:ext cx="9782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ThemeContext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+mn-ea"/>
              </a:rPr>
              <a:t>createContext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86B33C3D-4148-49FF-B0D5-9A78E40F338D}"/>
              </a:ext>
            </a:extLst>
          </p:cNvPr>
          <p:cNvSpPr/>
          <p:nvPr/>
        </p:nvSpPr>
        <p:spPr>
          <a:xfrm rot="16200000">
            <a:off x="6126963" y="-60398"/>
            <a:ext cx="415329" cy="5642808"/>
          </a:xfrm>
          <a:prstGeom prst="righ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9697CF-3637-4276-84B6-34FB0901BDE7}"/>
              </a:ext>
            </a:extLst>
          </p:cNvPr>
          <p:cNvSpPr txBox="1"/>
          <p:nvPr/>
        </p:nvSpPr>
        <p:spPr>
          <a:xfrm>
            <a:off x="2497561" y="329814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5236FD-B8AE-4CC1-9229-03BF939793C1}"/>
              </a:ext>
            </a:extLst>
          </p:cNvPr>
          <p:cNvSpPr txBox="1"/>
          <p:nvPr/>
        </p:nvSpPr>
        <p:spPr>
          <a:xfrm>
            <a:off x="7749517" y="3298139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951FC4-CF58-4078-AB14-975A09160856}"/>
              </a:ext>
            </a:extLst>
          </p:cNvPr>
          <p:cNvSpPr txBox="1"/>
          <p:nvPr/>
        </p:nvSpPr>
        <p:spPr>
          <a:xfrm>
            <a:off x="1277099" y="4273940"/>
            <a:ext cx="44722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提供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的地方隨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/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re-render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的渲染做處理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12D0A0D-9422-4811-8FAD-A26278B0E94F}"/>
              </a:ext>
            </a:extLst>
          </p:cNvPr>
          <p:cNvSpPr txBox="1"/>
          <p:nvPr/>
        </p:nvSpPr>
        <p:spPr>
          <a:xfrm>
            <a:off x="6472067" y="4273939"/>
            <a:ext cx="4903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取得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Context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內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</a:p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只要在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Provider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</a:rPr>
              <a:t>內即可使用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26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20D78E-02AC-4552-9925-45FC980D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C0D57-77D0-4E02-AC9E-04DB8230922C}"/>
              </a:ext>
            </a:extLst>
          </p:cNvPr>
          <p:cNvSpPr/>
          <p:nvPr/>
        </p:nvSpPr>
        <p:spPr>
          <a:xfrm>
            <a:off x="696000" y="494383"/>
            <a:ext cx="10800000" cy="540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426070-8178-4209-B70B-744F7CE5A946}"/>
              </a:ext>
            </a:extLst>
          </p:cNvPr>
          <p:cNvSpPr/>
          <p:nvPr/>
        </p:nvSpPr>
        <p:spPr>
          <a:xfrm>
            <a:off x="1596000" y="1467519"/>
            <a:ext cx="9000000" cy="43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F92319-D365-49B9-89CD-4A96B1C1CD3E}"/>
              </a:ext>
            </a:extLst>
          </p:cNvPr>
          <p:cNvSpPr/>
          <p:nvPr/>
        </p:nvSpPr>
        <p:spPr>
          <a:xfrm>
            <a:off x="2411779" y="2418347"/>
            <a:ext cx="7200000" cy="32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8F3D0D-1DAA-47B8-8F32-696EC1D6A661}"/>
              </a:ext>
            </a:extLst>
          </p:cNvPr>
          <p:cNvSpPr txBox="1"/>
          <p:nvPr/>
        </p:nvSpPr>
        <p:spPr>
          <a:xfrm>
            <a:off x="5158019" y="640451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Context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D5DFE0-9005-4DB6-880A-2FEBF60CCA77}"/>
              </a:ext>
            </a:extLst>
          </p:cNvPr>
          <p:cNvSpPr txBox="1"/>
          <p:nvPr/>
        </p:nvSpPr>
        <p:spPr>
          <a:xfrm>
            <a:off x="5112333" y="1591279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542BD5-0259-4451-98D2-1727CCBFF057}"/>
              </a:ext>
            </a:extLst>
          </p:cNvPr>
          <p:cNvSpPr txBox="1"/>
          <p:nvPr/>
        </p:nvSpPr>
        <p:spPr>
          <a:xfrm>
            <a:off x="4942414" y="2650322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322EC-C22A-48AB-B0C5-054437A4F540}"/>
              </a:ext>
            </a:extLst>
          </p:cNvPr>
          <p:cNvSpPr/>
          <p:nvPr/>
        </p:nvSpPr>
        <p:spPr>
          <a:xfrm>
            <a:off x="3575286" y="3512131"/>
            <a:ext cx="5041428" cy="1922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C48027-2D3D-401C-A443-C65000FAA4B2}"/>
              </a:ext>
            </a:extLst>
          </p:cNvPr>
          <p:cNvSpPr txBox="1"/>
          <p:nvPr/>
        </p:nvSpPr>
        <p:spPr>
          <a:xfrm>
            <a:off x="4849151" y="4150158"/>
            <a:ext cx="232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React node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0025C0-D44B-4086-98F5-1AA76BE2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BD674A-5EDF-4B38-AD2B-E2D2577562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useContext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注意事項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3E9B82-2D26-4220-A4E6-A1FD17CC804E}"/>
              </a:ext>
            </a:extLst>
          </p:cNvPr>
          <p:cNvSpPr/>
          <p:nvPr/>
        </p:nvSpPr>
        <p:spPr>
          <a:xfrm>
            <a:off x="6891903" y="2091923"/>
            <a:ext cx="4525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Provider</a:t>
            </a:r>
            <a:r>
              <a:rPr lang="zh-TW" altLang="en-US" sz="2800" dirty="0">
                <a:solidFill>
                  <a:schemeClr val="bg1"/>
                </a:solidFill>
              </a:rPr>
              <a:t> 必須高於 </a:t>
            </a:r>
            <a:r>
              <a:rPr lang="en-US" altLang="zh-TW" sz="2800" dirty="0">
                <a:solidFill>
                  <a:schemeClr val="bg1"/>
                </a:solidFill>
              </a:rPr>
              <a:t>Consumer</a:t>
            </a:r>
            <a:endParaRPr lang="zh-TW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5B3DE9-8F3B-405E-B66E-CE5F2D8D658E}"/>
              </a:ext>
            </a:extLst>
          </p:cNvPr>
          <p:cNvSpPr/>
          <p:nvPr/>
        </p:nvSpPr>
        <p:spPr>
          <a:xfrm>
            <a:off x="901270" y="2091923"/>
            <a:ext cx="4971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Consumer </a:t>
            </a:r>
            <a:r>
              <a:rPr lang="zh-TW" altLang="en-US" sz="2800" dirty="0">
                <a:solidFill>
                  <a:schemeClr val="bg1"/>
                </a:solidFill>
              </a:rPr>
              <a:t>包含在 </a:t>
            </a:r>
            <a:r>
              <a:rPr lang="en-US" altLang="zh-TW" sz="2800" dirty="0">
                <a:solidFill>
                  <a:schemeClr val="bg1"/>
                </a:solidFill>
              </a:rPr>
              <a:t>Provider</a:t>
            </a:r>
            <a:r>
              <a:rPr lang="zh-TW" altLang="en-US" sz="2800" dirty="0">
                <a:solidFill>
                  <a:schemeClr val="bg1"/>
                </a:solidFill>
              </a:rPr>
              <a:t> 內部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2E9437-1C94-416C-A758-BBB87C0B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12" y="3072858"/>
            <a:ext cx="2340000" cy="23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7CF49AC-04AA-4084-98F9-3F69DAF44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886" y="3072858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008F0-D89F-4FA1-A9B3-CDF9099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C5FDC-A68E-406D-87BA-52A5D646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6000" b="1" dirty="0">
                <a:solidFill>
                  <a:schemeClr val="bg1"/>
                </a:solidFill>
                <a:latin typeface="+mn-ea"/>
              </a:rPr>
              <a:t>React Hooks 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chemeClr val="bg2"/>
                </a:solidFill>
                <a:latin typeface="+mn-ea"/>
              </a:rPr>
              <a:t>@ v-16.8.0 </a:t>
            </a:r>
          </a:p>
          <a:p>
            <a:pPr marL="0" indent="0" algn="ctr">
              <a:buNone/>
            </a:pPr>
            <a:endParaRPr lang="en-US" altLang="zh-TW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特點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:</a:t>
            </a:r>
            <a:endParaRPr lang="en-US" altLang="zh-TW" sz="10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採用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Function</a:t>
            </a: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的結構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簡化生命週期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簡潔的代碼風格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10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Hooks</a:t>
            </a:r>
            <a:r>
              <a:rPr lang="zh-TW" altLang="en-US" dirty="0" smtClean="0"/>
              <a:t>注意事項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64068" y="1985038"/>
            <a:ext cx="10453818" cy="24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非立即執行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方法並非使用後就一定執行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留意頁面的渲染效能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6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請求佇列</a:t>
            </a:r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3268877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4" name="剪去對角線角落矩形 13"/>
          <p:cNvSpPr/>
          <p:nvPr/>
        </p:nvSpPr>
        <p:spPr>
          <a:xfrm>
            <a:off x="376880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199469"/>
            <a:ext cx="30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 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處理</a:t>
            </a:r>
          </a:p>
        </p:txBody>
      </p:sp>
    </p:spTree>
    <p:extLst>
      <p:ext uri="{BB962C8B-B14F-4D97-AF65-F5344CB8AC3E}">
        <p14:creationId xmlns:p14="http://schemas.microsoft.com/office/powerpoint/2010/main" val="424223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25 -4.0740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25 -4.07407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25 -4.0740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請求中斷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3268877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4" name="剪去對角線角落矩形 13"/>
          <p:cNvSpPr/>
          <p:nvPr/>
        </p:nvSpPr>
        <p:spPr>
          <a:xfrm>
            <a:off x="376880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199469"/>
            <a:ext cx="30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 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CD18F7-6991-4C4B-8BD0-CA54E2C09CCB}"/>
              </a:ext>
            </a:extLst>
          </p:cNvPr>
          <p:cNvSpPr txBox="1"/>
          <p:nvPr/>
        </p:nvSpPr>
        <p:spPr>
          <a:xfrm>
            <a:off x="6096000" y="2195070"/>
            <a:ext cx="29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 停止</a:t>
            </a:r>
          </a:p>
        </p:txBody>
      </p:sp>
    </p:spTree>
    <p:extLst>
      <p:ext uri="{BB962C8B-B14F-4D97-AF65-F5344CB8AC3E}">
        <p14:creationId xmlns:p14="http://schemas.microsoft.com/office/powerpoint/2010/main" val="194174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4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325958-A913-4ED4-BF37-25C26A34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2E5F9B-303C-44FE-9CEF-454660CCE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rial Black" panose="020B0A04020102020204" pitchFamily="34" charset="0"/>
              </a:rPr>
              <a:t>Render</a:t>
            </a:r>
            <a:r>
              <a:rPr lang="zh-TW" altLang="en-US" spc="300" dirty="0">
                <a:latin typeface="Arial Black" panose="020B0A04020102020204" pitchFamily="34" charset="0"/>
              </a:rPr>
              <a:t>作用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188095-520B-489A-9EC1-A163CA5E40EB}"/>
              </a:ext>
            </a:extLst>
          </p:cNvPr>
          <p:cNvSpPr txBox="1"/>
          <p:nvPr/>
        </p:nvSpPr>
        <p:spPr>
          <a:xfrm>
            <a:off x="2224881" y="2384079"/>
            <a:ext cx="7573794" cy="269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確認現在</a:t>
            </a:r>
            <a:r>
              <a:rPr lang="zh-TW" altLang="en-US" sz="360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數值與之前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數值是否相等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rgbClr val="92D050"/>
                </a:solidFill>
                <a:latin typeface="+mj-ea"/>
                <a:ea typeface="+mj-ea"/>
              </a:rPr>
              <a:t>修改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頁面資訊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rgbClr val="FFFF00"/>
                </a:solidFill>
                <a:latin typeface="+mj-ea"/>
                <a:ea typeface="+mj-ea"/>
              </a:rPr>
              <a:t>不</a:t>
            </a:r>
            <a:r>
              <a:rPr lang="zh-TW" altLang="en-US" sz="3600" dirty="0">
                <a:solidFill>
                  <a:srgbClr val="FFFF00"/>
                </a:solidFill>
                <a:latin typeface="+mj-ea"/>
              </a:rPr>
              <a:t>修改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頁面資訊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26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63C86C-40AD-4597-9B11-BAA2A0E6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4E44DB-BCD9-43E5-8B39-F0FDA1DB1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     相等 </a:t>
            </a:r>
            <a:r>
              <a:rPr lang="en-US" altLang="zh-TW" dirty="0"/>
              <a:t>?</a:t>
            </a:r>
            <a:r>
              <a:rPr lang="zh-TW" altLang="en-US" dirty="0"/>
              <a:t>   不相等 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901A417-F33D-4EF6-A477-47FA4CEB1708}"/>
              </a:ext>
            </a:extLst>
          </p:cNvPr>
          <p:cNvSpPr txBox="1"/>
          <p:nvPr/>
        </p:nvSpPr>
        <p:spPr>
          <a:xfrm>
            <a:off x="2847585" y="2365700"/>
            <a:ext cx="7549018" cy="16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內容</a:t>
            </a:r>
            <a:r>
              <a:rPr lang="zh-TW" altLang="en-US" sz="3600" dirty="0">
                <a:solidFill>
                  <a:schemeClr val="accent2"/>
                </a:solidFill>
                <a:latin typeface="+mj-ea"/>
                <a:ea typeface="+mj-ea"/>
              </a:rPr>
              <a:t>一樣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但是可能被判定</a:t>
            </a:r>
            <a:r>
              <a:rPr lang="zh-TW" altLang="en-US" sz="3600" dirty="0">
                <a:solidFill>
                  <a:srgbClr val="FFFF00"/>
                </a:solidFill>
                <a:latin typeface="+mj-ea"/>
                <a:ea typeface="+mj-ea"/>
              </a:rPr>
              <a:t>不相等</a:t>
            </a:r>
            <a:endParaRPr lang="en-US" altLang="zh-TW" sz="3600" dirty="0">
              <a:solidFill>
                <a:srgbClr val="FFFF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內容</a:t>
            </a:r>
            <a:r>
              <a:rPr lang="zh-TW" altLang="en-US" sz="3600" dirty="0">
                <a:solidFill>
                  <a:srgbClr val="FFC000"/>
                </a:solidFill>
                <a:latin typeface="+mj-ea"/>
                <a:ea typeface="+mj-ea"/>
              </a:rPr>
              <a:t>不一樣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但是可能被判定為</a:t>
            </a:r>
            <a:r>
              <a:rPr lang="zh-TW" altLang="en-US" sz="3600" dirty="0">
                <a:solidFill>
                  <a:srgbClr val="92D050"/>
                </a:solidFill>
                <a:latin typeface="+mj-ea"/>
                <a:ea typeface="+mj-ea"/>
              </a:rPr>
              <a:t>相等</a:t>
            </a:r>
          </a:p>
        </p:txBody>
      </p:sp>
    </p:spTree>
    <p:extLst>
      <p:ext uri="{BB962C8B-B14F-4D97-AF65-F5344CB8AC3E}">
        <p14:creationId xmlns:p14="http://schemas.microsoft.com/office/powerpoint/2010/main" val="188173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BFE078-5651-420A-863A-253E65E0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91AA2-66E3-4359-8A44-0FCFA2A6E1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Chrome</a:t>
            </a:r>
            <a:r>
              <a:rPr lang="zh-TW" altLang="en-US" dirty="0"/>
              <a:t>為例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E06175-378C-4246-8197-C322E90E67F4}"/>
              </a:ext>
            </a:extLst>
          </p:cNvPr>
          <p:cNvSpPr txBox="1"/>
          <p:nvPr/>
        </p:nvSpPr>
        <p:spPr>
          <a:xfrm>
            <a:off x="1369515" y="1883005"/>
            <a:ext cx="4726485" cy="331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1,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]  ;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[0] = 3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===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結果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accent4"/>
                </a:solidFill>
                <a:latin typeface="+mj-ea"/>
                <a:ea typeface="+mj-ea"/>
              </a:rPr>
              <a:t>TRUE</a:t>
            </a:r>
            <a:endParaRPr lang="zh-TW" altLang="en-US" sz="36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A956EC-0EB0-46CD-86A0-32162C302D91}"/>
              </a:ext>
            </a:extLst>
          </p:cNvPr>
          <p:cNvSpPr txBox="1"/>
          <p:nvPr/>
        </p:nvSpPr>
        <p:spPr>
          <a:xfrm>
            <a:off x="6379928" y="1883005"/>
            <a:ext cx="4726485" cy="331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1,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] 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[...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===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結果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accent4"/>
                </a:solidFill>
                <a:latin typeface="+mj-ea"/>
                <a:ea typeface="+mj-ea"/>
              </a:rPr>
              <a:t>FALSE</a:t>
            </a:r>
            <a:endParaRPr lang="zh-TW" altLang="en-US" sz="36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99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64752-3A65-4204-9A83-86508494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客製化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E0065-D140-4311-A409-16CECB6A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</a:rPr>
              <a:t>創造自己的</a:t>
            </a:r>
            <a:r>
              <a:rPr lang="en-US" altLang="zh-TW" sz="3600" dirty="0">
                <a:solidFill>
                  <a:schemeClr val="bg1"/>
                </a:solidFill>
                <a:latin typeface="+mj-ea"/>
              </a:rPr>
              <a:t>React Hooks</a:t>
            </a:r>
          </a:p>
          <a:p>
            <a:pPr marL="0" indent="0">
              <a:buNone/>
            </a:pPr>
            <a:endParaRPr lang="en-US" altLang="zh-TW" sz="3200" dirty="0">
              <a:solidFill>
                <a:schemeClr val="bg1"/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利用其他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互相搭配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把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React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的特性模組化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創造出獨一無二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Hooks</a:t>
            </a:r>
          </a:p>
          <a:p>
            <a:pPr marL="0" indent="0" algn="ctr">
              <a:buNone/>
            </a:pPr>
            <a:endParaRPr lang="en-US" altLang="zh-TW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63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官方規則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D6559F-2673-4281-9A92-D0718387897D}"/>
              </a:ext>
            </a:extLst>
          </p:cNvPr>
          <p:cNvSpPr txBox="1"/>
          <p:nvPr/>
        </p:nvSpPr>
        <p:spPr>
          <a:xfrm>
            <a:off x="1082842" y="3144960"/>
            <a:ext cx="37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請以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use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開頭的函式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42F2B2-1648-4F2B-9BB7-14AB97175B58}"/>
              </a:ext>
            </a:extLst>
          </p:cNvPr>
          <p:cNvSpPr txBox="1"/>
          <p:nvPr/>
        </p:nvSpPr>
        <p:spPr>
          <a:xfrm>
            <a:off x="7022976" y="3144960"/>
            <a:ext cx="3403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React Hooks</a:t>
            </a:r>
            <a:endParaRPr lang="zh-TW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89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3"/>
              </a:rPr>
              <a:t>React 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  <a:hlinkClick r:id="rId3"/>
              </a:rPr>
              <a:t>官網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4"/>
              </a:rPr>
              <a:t>stack overflow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5"/>
              </a:rPr>
              <a:t>Medium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 err="1">
                <a:solidFill>
                  <a:schemeClr val="bg1"/>
                </a:solidFill>
                <a:latin typeface="+mj-ea"/>
                <a:ea typeface="+mj-ea"/>
                <a:hlinkClick r:id="rId6"/>
              </a:rPr>
              <a:t>jishuwen</a:t>
            </a:r>
            <a:endParaRPr lang="zh-TW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71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88408" y="787400"/>
            <a:ext cx="5778500" cy="4937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課後問卷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16320" y="5734063"/>
            <a:ext cx="5322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Segoe UI" panose="020B0502040204020203" pitchFamily="34" charset="0"/>
                <a:hlinkClick r:id="rId3" tooltip="https://www.surveycake.com/s/pqxkr"/>
              </a:rPr>
              <a:t>https://www.surveycake.com/s/pqXKR</a:t>
            </a:r>
            <a:endParaRPr lang="en-US" altLang="zh-TW" sz="2400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48724" y="1027276"/>
            <a:ext cx="4457868" cy="44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>
                <a:latin typeface="+mn-ea"/>
              </a:rPr>
              <a:t>結構</a:t>
            </a:r>
            <a:endParaRPr lang="en-US" altLang="zh-TW" b="1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3218D2-B4B8-420E-B440-5459CD7BC3C4}"/>
              </a:ext>
            </a:extLst>
          </p:cNvPr>
          <p:cNvSpPr txBox="1"/>
          <p:nvPr/>
        </p:nvSpPr>
        <p:spPr>
          <a:xfrm>
            <a:off x="876224" y="4756107"/>
            <a:ext cx="4572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DF3DDE-C050-489A-ABB6-1C9DBF83F51E}"/>
              </a:ext>
            </a:extLst>
          </p:cNvPr>
          <p:cNvSpPr/>
          <p:nvPr/>
        </p:nvSpPr>
        <p:spPr>
          <a:xfrm>
            <a:off x="6035180" y="4756107"/>
            <a:ext cx="5392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C9A572-7B9B-489B-B1AD-4AF126BFB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22" y="1241410"/>
            <a:ext cx="2800350" cy="30194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532A822-67D3-494B-8807-A2309BB0E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976" y="1241409"/>
            <a:ext cx="58959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45B9A-DCCE-4DF7-B93B-812BA9E0D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zh-TW" altLang="en-US" dirty="0"/>
              <a:t>投影片結束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謝謝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32ADD8-A1B4-437E-9B86-083C31BB7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102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87115D-2605-44B5-B626-73F93C513326}"/>
              </a:ext>
            </a:extLst>
          </p:cNvPr>
          <p:cNvSpPr/>
          <p:nvPr/>
        </p:nvSpPr>
        <p:spPr>
          <a:xfrm>
            <a:off x="2245469" y="4204764"/>
            <a:ext cx="7960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What is C</a:t>
            </a:r>
            <a:r>
              <a:rPr lang="zh-TW" altLang="en-US" sz="60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?</a:t>
            </a:r>
            <a:endParaRPr lang="zh-TW" altLang="en-US" sz="6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 rot="20462442">
            <a:off x="2102069" y="1563815"/>
            <a:ext cx="4028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Function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1403735">
            <a:off x="6067503" y="264333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Class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243587-EBE7-4984-8F0E-0294CBE9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2F2A42-1B54-4114-A4B9-422CBAA99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</a:t>
            </a:r>
            <a:r>
              <a:rPr lang="zh-TW" altLang="en-US" dirty="0">
                <a:latin typeface="+mn-ea"/>
              </a:rPr>
              <a:t>omponent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B8F5B5-DEBF-497D-874C-9A3945E77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44316"/>
            <a:ext cx="4406565" cy="440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4EE6F6-9C78-4692-82AB-AF3141E0899B}"/>
              </a:ext>
            </a:extLst>
          </p:cNvPr>
          <p:cNvSpPr txBox="1"/>
          <p:nvPr/>
        </p:nvSpPr>
        <p:spPr>
          <a:xfrm>
            <a:off x="5931567" y="1790744"/>
            <a:ext cx="59556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如同積木一樣</a:t>
            </a:r>
            <a:r>
              <a:rPr lang="en-US" altLang="zh-TW" sz="4000">
                <a:solidFill>
                  <a:schemeClr val="bg1"/>
                </a:solidFill>
              </a:rPr>
              <a:t>:</a:t>
            </a:r>
          </a:p>
          <a:p>
            <a:endParaRPr lang="en-US" altLang="zh-TW" sz="4000" dirty="0">
              <a:solidFill>
                <a:schemeClr val="bg1"/>
              </a:solidFill>
            </a:endParaRPr>
          </a:p>
          <a:p>
            <a:r>
              <a:rPr lang="zh-TW" altLang="en-US" sz="4000" dirty="0">
                <a:solidFill>
                  <a:schemeClr val="bg1"/>
                </a:solidFill>
              </a:rPr>
              <a:t>將不同功能的組件依照合適的接口做拼裝，組合出合適且完整的網頁</a:t>
            </a:r>
          </a:p>
        </p:txBody>
      </p:sp>
    </p:spTree>
    <p:extLst>
      <p:ext uri="{BB962C8B-B14F-4D97-AF65-F5344CB8AC3E}">
        <p14:creationId xmlns:p14="http://schemas.microsoft.com/office/powerpoint/2010/main" val="242093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5B50C1-C07C-44E6-B793-CF78D994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63" y="478340"/>
            <a:ext cx="2199526" cy="2199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EA7282-1426-471A-A46A-6F4C5EAF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990" y="214732"/>
            <a:ext cx="1961746" cy="7025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4D1121-9D6C-4685-A5E8-706E8A1B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815" y="2698746"/>
            <a:ext cx="2298422" cy="34638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F4DA79-0D43-49F1-B81C-355A3C3E70C1}"/>
              </a:ext>
            </a:extLst>
          </p:cNvPr>
          <p:cNvSpPr txBox="1"/>
          <p:nvPr/>
        </p:nvSpPr>
        <p:spPr>
          <a:xfrm>
            <a:off x="8768219" y="1753644"/>
            <a:ext cx="388307" cy="48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4F49BEE-D446-4116-96F1-D57822499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068" y="1330990"/>
            <a:ext cx="4936607" cy="4831574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B4FCC68-BEE1-4D4B-A65C-C4A77142CA33}"/>
              </a:ext>
            </a:extLst>
          </p:cNvPr>
          <p:cNvSpPr/>
          <p:nvPr/>
        </p:nvSpPr>
        <p:spPr>
          <a:xfrm>
            <a:off x="4561183" y="2843304"/>
            <a:ext cx="1087106" cy="83359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</a:t>
            </a:r>
            <a:r>
              <a:rPr lang="zh-TW" altLang="en-US" dirty="0">
                <a:latin typeface="+mn-ea"/>
              </a:rPr>
              <a:t>omponent 封裝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22F5C5-906B-4785-9DD1-A0493ABD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7" y="2800774"/>
            <a:ext cx="2668044" cy="2668044"/>
          </a:xfrm>
          <a:prstGeom prst="rect">
            <a:avLst/>
          </a:prstGeom>
        </p:spPr>
      </p:pic>
      <p:sp>
        <p:nvSpPr>
          <p:cNvPr id="5" name="箭號: 向右 5">
            <a:extLst>
              <a:ext uri="{FF2B5EF4-FFF2-40B4-BE49-F238E27FC236}">
                <a16:creationId xmlns:a16="http://schemas.microsoft.com/office/drawing/2014/main" id="{7B58FD95-C3D4-4E2C-8878-E7DC420769E9}"/>
              </a:ext>
            </a:extLst>
          </p:cNvPr>
          <p:cNvSpPr/>
          <p:nvPr/>
        </p:nvSpPr>
        <p:spPr>
          <a:xfrm>
            <a:off x="3180140" y="3793558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6">
            <a:extLst>
              <a:ext uri="{FF2B5EF4-FFF2-40B4-BE49-F238E27FC236}">
                <a16:creationId xmlns:a16="http://schemas.microsoft.com/office/drawing/2014/main" id="{5D02CE84-B731-4CB6-BED1-F91083BE70FE}"/>
              </a:ext>
            </a:extLst>
          </p:cNvPr>
          <p:cNvSpPr/>
          <p:nvPr/>
        </p:nvSpPr>
        <p:spPr>
          <a:xfrm>
            <a:off x="8443492" y="3796689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D3D20B-EDB8-4AE0-A04D-A9307CE47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811" y="3006945"/>
            <a:ext cx="2199526" cy="21995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72E898-0508-4FB2-879A-3A39098114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88" t="1074" r="9196" b="1258"/>
          <a:stretch/>
        </p:blipFill>
        <p:spPr>
          <a:xfrm>
            <a:off x="4455374" y="3823017"/>
            <a:ext cx="3473386" cy="551145"/>
          </a:xfrm>
          <a:prstGeom prst="rect">
            <a:avLst/>
          </a:prstGeom>
        </p:spPr>
      </p:pic>
      <p:sp>
        <p:nvSpPr>
          <p:cNvPr id="10" name="語音泡泡: 橢圓形 9">
            <a:extLst>
              <a:ext uri="{FF2B5EF4-FFF2-40B4-BE49-F238E27FC236}">
                <a16:creationId xmlns:a16="http://schemas.microsoft.com/office/drawing/2014/main" id="{44DF4C72-439F-43C5-A3A5-4A4FC78C3645}"/>
              </a:ext>
            </a:extLst>
          </p:cNvPr>
          <p:cNvSpPr/>
          <p:nvPr/>
        </p:nvSpPr>
        <p:spPr>
          <a:xfrm flipH="1">
            <a:off x="6980154" y="1431759"/>
            <a:ext cx="4269371" cy="1452486"/>
          </a:xfrm>
          <a:prstGeom prst="wedgeEllipseCallo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即使我被</a:t>
            </a:r>
            <a:r>
              <a:rPr lang="zh-TW" altLang="en-US" sz="2000" dirty="0">
                <a:latin typeface="+mn-ea"/>
              </a:rPr>
              <a:t>封裝，簡化了不少代碼，但是我依然具有完整的功能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12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{D62DEA3F-17AF-45DB-80C3-7F54E5D596EB}tf03457475</Template>
  <TotalTime>2182</TotalTime>
  <Words>1124</Words>
  <Application>Microsoft Office PowerPoint</Application>
  <PresentationFormat>寬螢幕</PresentationFormat>
  <Paragraphs>320</Paragraphs>
  <Slides>50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62" baseType="lpstr">
      <vt:lpstr>Adobe 繁黑體 Std B</vt:lpstr>
      <vt:lpstr>Helvetica Neue</vt:lpstr>
      <vt:lpstr>微軟正黑體</vt:lpstr>
      <vt:lpstr>新細明體</vt:lpstr>
      <vt:lpstr>Arial</vt:lpstr>
      <vt:lpstr>Arial Black</vt:lpstr>
      <vt:lpstr>Calibri</vt:lpstr>
      <vt:lpstr>Corbel</vt:lpstr>
      <vt:lpstr>Segoe UI</vt:lpstr>
      <vt:lpstr>Wingdings</vt:lpstr>
      <vt:lpstr>Wingdings 2</vt:lpstr>
      <vt:lpstr>框架</vt:lpstr>
      <vt:lpstr>React Hooks &amp; React Design Pattern</vt:lpstr>
      <vt:lpstr>事前準備</vt:lpstr>
      <vt:lpstr>課程大綱</vt:lpstr>
      <vt:lpstr>簡介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使用動機</vt:lpstr>
      <vt:lpstr>PowerPoint 簡報</vt:lpstr>
      <vt:lpstr>PowerPoint 簡報</vt:lpstr>
      <vt:lpstr>PowerPoint 簡報</vt:lpstr>
      <vt:lpstr>Hooks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Pattern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客製化</vt:lpstr>
      <vt:lpstr>PowerPoint 簡報</vt:lpstr>
      <vt:lpstr>參考資料</vt:lpstr>
      <vt:lpstr>課後問卷</vt:lpstr>
      <vt:lpstr>投影片結束 謝謝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&amp; React Patter Design</dc:title>
  <dc:creator>蔡承宇</dc:creator>
  <cp:lastModifiedBy>蔡承宇</cp:lastModifiedBy>
  <cp:revision>138</cp:revision>
  <dcterms:created xsi:type="dcterms:W3CDTF">2020-02-23T01:33:17Z</dcterms:created>
  <dcterms:modified xsi:type="dcterms:W3CDTF">2020-03-17T08:00:50Z</dcterms:modified>
</cp:coreProperties>
</file>