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FDF718-59A8-4932-9E68-6CF9F417DDC0}">
  <a:tblStyle styleId="{4DFDF718-59A8-4932-9E68-6CF9F417DD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45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c5fc53b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c5fc53b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1c5fc53b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1c5fc53b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4b2d25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c4b2d25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1c5fc53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1c5fc53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c4b2d258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c4b2d258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1c5fc53b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1c5fc53b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1c5fc53b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1c5fc53b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avatpoint.com/java-progra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268128" y="658933"/>
            <a:ext cx="5361300" cy="14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For loop nasil calisir?</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syntext</a:t>
            </a:r>
            <a:endParaRPr/>
          </a:p>
        </p:txBody>
      </p:sp>
      <p:pic>
        <p:nvPicPr>
          <p:cNvPr id="130" name="Google Shape;130;p13"/>
          <p:cNvPicPr preferRelativeResize="0"/>
          <p:nvPr/>
        </p:nvPicPr>
        <p:blipFill rotWithShape="1">
          <a:blip r:embed="rId3">
            <a:alphaModFix/>
          </a:blip>
          <a:srcRect b="0" l="-11969" r="0" t="0"/>
          <a:stretch/>
        </p:blipFill>
        <p:spPr>
          <a:xfrm>
            <a:off x="-790604" y="1777563"/>
            <a:ext cx="10346318" cy="3793775"/>
          </a:xfrm>
          <a:prstGeom prst="rect">
            <a:avLst/>
          </a:prstGeom>
          <a:noFill/>
          <a:ln>
            <a:noFill/>
          </a:ln>
        </p:spPr>
      </p:pic>
      <p:sp>
        <p:nvSpPr>
          <p:cNvPr id="131" name="Google Shape;131;p13"/>
          <p:cNvSpPr txBox="1"/>
          <p:nvPr/>
        </p:nvSpPr>
        <p:spPr>
          <a:xfrm>
            <a:off x="1636000" y="3842125"/>
            <a:ext cx="75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lang="en">
                <a:latin typeface="Calibri"/>
                <a:ea typeface="Calibri"/>
                <a:cs typeface="Calibri"/>
                <a:sym typeface="Calibri"/>
              </a:rPr>
              <a:t>     BASLANGIC                SART KONTROLU</a:t>
            </a:r>
            <a:endParaRPr>
              <a:latin typeface="Calibri"/>
              <a:ea typeface="Calibri"/>
              <a:cs typeface="Calibri"/>
              <a:sym typeface="Calibri"/>
            </a:endParaRPr>
          </a:p>
        </p:txBody>
      </p:sp>
      <p:sp>
        <p:nvSpPr>
          <p:cNvPr id="132" name="Google Shape;132;p13"/>
          <p:cNvSpPr txBox="1"/>
          <p:nvPr/>
        </p:nvSpPr>
        <p:spPr>
          <a:xfrm>
            <a:off x="5486400" y="2181350"/>
            <a:ext cx="70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lang="en">
                <a:latin typeface="Calibri"/>
                <a:ea typeface="Calibri"/>
                <a:cs typeface="Calibri"/>
                <a:sym typeface="Calibri"/>
              </a:rPr>
              <a:t>ARTIRMA/AZALTMA</a:t>
            </a:r>
            <a:endParaRPr>
              <a:latin typeface="Calibri"/>
              <a:ea typeface="Calibri"/>
              <a:cs typeface="Calibri"/>
              <a:sym typeface="Calibri"/>
            </a:endParaRPr>
          </a:p>
        </p:txBody>
      </p:sp>
      <p:sp>
        <p:nvSpPr>
          <p:cNvPr id="133" name="Google Shape;133;p13"/>
          <p:cNvSpPr txBox="1"/>
          <p:nvPr/>
        </p:nvSpPr>
        <p:spPr>
          <a:xfrm>
            <a:off x="4343400" y="3346375"/>
            <a:ext cx="80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lang="en">
                <a:latin typeface="Calibri"/>
                <a:ea typeface="Calibri"/>
                <a:cs typeface="Calibri"/>
                <a:sym typeface="Calibri"/>
              </a:rPr>
              <a:t>SART DOGRU     =&gt; SONRAKI KODA GIT     </a:t>
            </a:r>
            <a:endParaRPr>
              <a:latin typeface="Calibri"/>
              <a:ea typeface="Calibri"/>
              <a:cs typeface="Calibri"/>
              <a:sym typeface="Calibri"/>
            </a:endParaRPr>
          </a:p>
        </p:txBody>
      </p:sp>
      <p:sp>
        <p:nvSpPr>
          <p:cNvPr id="134" name="Google Shape;134;p13"/>
          <p:cNvSpPr txBox="1"/>
          <p:nvPr/>
        </p:nvSpPr>
        <p:spPr>
          <a:xfrm>
            <a:off x="6990200" y="448662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EGER SART YANLIS ISE LOOP BITER</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489775" y="86175"/>
            <a:ext cx="8058000" cy="1181100"/>
          </a:xfrm>
          <a:prstGeom prst="rect">
            <a:avLst/>
          </a:prstGeom>
        </p:spPr>
        <p:txBody>
          <a:bodyPr anchorCtr="0" anchor="t" bIns="91425" lIns="91425" spcFirstLastPara="1" rIns="91425" wrap="square" tIns="91425">
            <a:noAutofit/>
          </a:bodyPr>
          <a:lstStyle/>
          <a:p>
            <a:pPr indent="0" lvl="0" marL="0" rtl="0" algn="ctr">
              <a:lnSpc>
                <a:spcPct val="130000"/>
              </a:lnSpc>
              <a:spcBef>
                <a:spcPts val="1800"/>
              </a:spcBef>
              <a:spcAft>
                <a:spcPts val="0"/>
              </a:spcAft>
              <a:buNone/>
            </a:pPr>
            <a:r>
              <a:rPr lang="en" sz="1900">
                <a:solidFill>
                  <a:srgbClr val="610B38"/>
                </a:solidFill>
                <a:highlight>
                  <a:srgbClr val="FFFFFF"/>
                </a:highlight>
                <a:latin typeface="Arial"/>
                <a:ea typeface="Arial"/>
                <a:cs typeface="Arial"/>
                <a:sym typeface="Arial"/>
              </a:rPr>
              <a:t>Java Simple For Loop</a:t>
            </a:r>
            <a:endParaRPr sz="1900">
              <a:solidFill>
                <a:srgbClr val="610B38"/>
              </a:solidFill>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sp>
        <p:nvSpPr>
          <p:cNvPr id="140" name="Google Shape;140;p14"/>
          <p:cNvSpPr txBox="1"/>
          <p:nvPr>
            <p:ph idx="1" type="body"/>
          </p:nvPr>
        </p:nvSpPr>
        <p:spPr>
          <a:xfrm>
            <a:off x="200125" y="1685575"/>
            <a:ext cx="8178300" cy="7622400"/>
          </a:xfrm>
          <a:prstGeom prst="rect">
            <a:avLst/>
          </a:prstGeom>
        </p:spPr>
        <p:txBody>
          <a:bodyPr anchorCtr="0" anchor="t" bIns="91425" lIns="91425" spcFirstLastPara="1" rIns="91425" wrap="square" tIns="91425">
            <a:noAutofit/>
          </a:bodyPr>
          <a:lstStyle/>
          <a:p>
            <a:pPr indent="-241300" lvl="0" marL="457200" marR="25400" rtl="0" algn="l">
              <a:lnSpc>
                <a:spcPct val="157500"/>
              </a:lnSpc>
              <a:spcBef>
                <a:spcPts val="1300"/>
              </a:spcBef>
              <a:spcAft>
                <a:spcPts val="0"/>
              </a:spcAft>
              <a:buClr>
                <a:srgbClr val="000000"/>
              </a:buClr>
              <a:buSzPts val="200"/>
              <a:buFont typeface="Verdana"/>
              <a:buAutoNum type="arabicPeriod"/>
            </a:pPr>
            <a:r>
              <a:rPr lang="en">
                <a:solidFill>
                  <a:srgbClr val="202124"/>
                </a:solidFill>
                <a:highlight>
                  <a:srgbClr val="F8F9FA"/>
                </a:highlight>
                <a:latin typeface="Arial"/>
                <a:ea typeface="Arial"/>
                <a:cs typeface="Arial"/>
                <a:sym typeface="Arial"/>
              </a:rPr>
              <a:t>Değişkeni başlatabilir, koşulu kontrol edebilir ve artırma / azaltma değerini sağlayabiliriz. Dört bölümden oluşur:</a:t>
            </a:r>
            <a:endParaRPr>
              <a:solidFill>
                <a:srgbClr val="202124"/>
              </a:solidFill>
              <a:highlight>
                <a:srgbClr val="F8F9FA"/>
              </a:highlight>
              <a:latin typeface="Arial"/>
              <a:ea typeface="Arial"/>
              <a:cs typeface="Arial"/>
              <a:sym typeface="Arial"/>
            </a:endParaRPr>
          </a:p>
          <a:p>
            <a:pPr indent="-241300" lvl="0" marL="457200" marR="25400" rtl="0" algn="l">
              <a:lnSpc>
                <a:spcPct val="157500"/>
              </a:lnSpc>
              <a:spcBef>
                <a:spcPts val="0"/>
              </a:spcBef>
              <a:spcAft>
                <a:spcPts val="0"/>
              </a:spcAft>
              <a:buClr>
                <a:srgbClr val="000000"/>
              </a:buClr>
              <a:buSzPts val="200"/>
              <a:buFont typeface="Verdana"/>
              <a:buAutoNum type="arabicPeriod"/>
            </a:pPr>
            <a:r>
              <a:t/>
            </a:r>
            <a:endParaRPr b="1">
              <a:solidFill>
                <a:srgbClr val="202124"/>
              </a:solidFill>
              <a:highlight>
                <a:srgbClr val="F8F9FA"/>
              </a:highlight>
              <a:latin typeface="Arial"/>
              <a:ea typeface="Arial"/>
              <a:cs typeface="Arial"/>
              <a:sym typeface="Arial"/>
            </a:endParaRPr>
          </a:p>
          <a:p>
            <a:pPr indent="-241300" lvl="0" marL="457200" marR="25400" rtl="0" algn="l">
              <a:lnSpc>
                <a:spcPct val="157500"/>
              </a:lnSpc>
              <a:spcBef>
                <a:spcPts val="0"/>
              </a:spcBef>
              <a:spcAft>
                <a:spcPts val="0"/>
              </a:spcAft>
              <a:buClr>
                <a:srgbClr val="000000"/>
              </a:buClr>
              <a:buSzPts val="200"/>
              <a:buFont typeface="Verdana"/>
              <a:buAutoNum type="arabicPeriod"/>
            </a:pPr>
            <a:r>
              <a:rPr b="1" lang="en">
                <a:solidFill>
                  <a:srgbClr val="202124"/>
                </a:solidFill>
                <a:highlight>
                  <a:srgbClr val="F8F9FA"/>
                </a:highlight>
                <a:latin typeface="Arial"/>
                <a:ea typeface="Arial"/>
                <a:cs typeface="Arial"/>
                <a:sym typeface="Arial"/>
              </a:rPr>
              <a:t>Başlatma:</a:t>
            </a:r>
            <a:r>
              <a:rPr lang="en">
                <a:solidFill>
                  <a:srgbClr val="202124"/>
                </a:solidFill>
                <a:highlight>
                  <a:srgbClr val="F8F9FA"/>
                </a:highlight>
                <a:latin typeface="Arial"/>
                <a:ea typeface="Arial"/>
                <a:cs typeface="Arial"/>
                <a:sym typeface="Arial"/>
              </a:rPr>
              <a:t> Döngü başladığında bir kez yürütülen başlangıç ​​koşuludur. Burada değişkeni başlatabiliriz veya önceden başlatılmış bir değişkeni kullanabiliriz. İsteğe bağlı bir durumdur.</a:t>
            </a:r>
            <a:endParaRPr>
              <a:solidFill>
                <a:srgbClr val="202124"/>
              </a:solidFill>
              <a:highlight>
                <a:srgbClr val="F8F9FA"/>
              </a:highlight>
              <a:latin typeface="Arial"/>
              <a:ea typeface="Arial"/>
              <a:cs typeface="Arial"/>
              <a:sym typeface="Arial"/>
            </a:endParaRPr>
          </a:p>
          <a:p>
            <a:pPr indent="-241300" lvl="0" marL="457200" marR="25400" rtl="0" algn="l">
              <a:lnSpc>
                <a:spcPct val="157500"/>
              </a:lnSpc>
              <a:spcBef>
                <a:spcPts val="0"/>
              </a:spcBef>
              <a:spcAft>
                <a:spcPts val="0"/>
              </a:spcAft>
              <a:buClr>
                <a:srgbClr val="000000"/>
              </a:buClr>
              <a:buSzPts val="200"/>
              <a:buFont typeface="Verdana"/>
              <a:buAutoNum type="arabicPeriod"/>
            </a:pPr>
            <a:r>
              <a:rPr b="1" lang="en">
                <a:solidFill>
                  <a:srgbClr val="202124"/>
                </a:solidFill>
                <a:highlight>
                  <a:srgbClr val="F8F9FA"/>
                </a:highlight>
                <a:latin typeface="Arial"/>
                <a:ea typeface="Arial"/>
                <a:cs typeface="Arial"/>
                <a:sym typeface="Arial"/>
              </a:rPr>
              <a:t>Koşul:</a:t>
            </a:r>
            <a:r>
              <a:rPr lang="en">
                <a:solidFill>
                  <a:srgbClr val="202124"/>
                </a:solidFill>
                <a:highlight>
                  <a:srgbClr val="F8F9FA"/>
                </a:highlight>
                <a:latin typeface="Arial"/>
                <a:ea typeface="Arial"/>
                <a:cs typeface="Arial"/>
                <a:sym typeface="Arial"/>
              </a:rPr>
              <a:t> Döngünün durumunu test etmek için her seferinde yürütülen ikinci koşuldur. Koşul yanlış olana kadar yürütmeye devam eder. Doğru veya yanlış boole değerini döndürmelidir. İsteğe bağlı bir durumdur.</a:t>
            </a:r>
            <a:endParaRPr>
              <a:solidFill>
                <a:srgbClr val="202124"/>
              </a:solidFill>
              <a:highlight>
                <a:srgbClr val="F8F9FA"/>
              </a:highlight>
              <a:latin typeface="Arial"/>
              <a:ea typeface="Arial"/>
              <a:cs typeface="Arial"/>
              <a:sym typeface="Arial"/>
            </a:endParaRPr>
          </a:p>
          <a:p>
            <a:pPr indent="-241300" lvl="0" marL="457200" marR="25400" rtl="0" algn="l">
              <a:lnSpc>
                <a:spcPct val="157500"/>
              </a:lnSpc>
              <a:spcBef>
                <a:spcPts val="0"/>
              </a:spcBef>
              <a:spcAft>
                <a:spcPts val="0"/>
              </a:spcAft>
              <a:buClr>
                <a:srgbClr val="000000"/>
              </a:buClr>
              <a:buSzPts val="200"/>
              <a:buFont typeface="Verdana"/>
              <a:buAutoNum type="arabicPeriod"/>
            </a:pPr>
            <a:r>
              <a:rPr b="1" lang="en">
                <a:solidFill>
                  <a:srgbClr val="202124"/>
                </a:solidFill>
                <a:highlight>
                  <a:srgbClr val="F8F9FA"/>
                </a:highlight>
                <a:latin typeface="Arial"/>
                <a:ea typeface="Arial"/>
                <a:cs typeface="Arial"/>
                <a:sym typeface="Arial"/>
              </a:rPr>
              <a:t>İfade: </a:t>
            </a:r>
            <a:r>
              <a:rPr lang="en">
                <a:solidFill>
                  <a:srgbClr val="202124"/>
                </a:solidFill>
                <a:highlight>
                  <a:srgbClr val="F8F9FA"/>
                </a:highlight>
                <a:latin typeface="Arial"/>
                <a:ea typeface="Arial"/>
                <a:cs typeface="Arial"/>
                <a:sym typeface="Arial"/>
              </a:rPr>
              <a:t>Döngünün ifadesi, ikinci koşul yanlış olana kadar her seferinde yürütülür.</a:t>
            </a:r>
            <a:endParaRPr>
              <a:solidFill>
                <a:srgbClr val="202124"/>
              </a:solidFill>
              <a:highlight>
                <a:srgbClr val="F8F9FA"/>
              </a:highlight>
              <a:latin typeface="Arial"/>
              <a:ea typeface="Arial"/>
              <a:cs typeface="Arial"/>
              <a:sym typeface="Arial"/>
            </a:endParaRPr>
          </a:p>
          <a:p>
            <a:pPr indent="-241300" lvl="0" marL="457200" marR="38100" rtl="0" algn="l">
              <a:lnSpc>
                <a:spcPct val="128571"/>
              </a:lnSpc>
              <a:spcBef>
                <a:spcPts val="0"/>
              </a:spcBef>
              <a:spcAft>
                <a:spcPts val="0"/>
              </a:spcAft>
              <a:buClr>
                <a:srgbClr val="000000"/>
              </a:buClr>
              <a:buSzPts val="200"/>
              <a:buFont typeface="Verdana"/>
              <a:buAutoNum type="arabicPeriod"/>
            </a:pPr>
            <a:r>
              <a:rPr b="1" lang="en">
                <a:solidFill>
                  <a:srgbClr val="202124"/>
                </a:solidFill>
                <a:highlight>
                  <a:srgbClr val="F8F9FA"/>
                </a:highlight>
                <a:latin typeface="Arial"/>
                <a:ea typeface="Arial"/>
                <a:cs typeface="Arial"/>
                <a:sym typeface="Arial"/>
              </a:rPr>
              <a:t>Arttır / Azalt</a:t>
            </a:r>
            <a:r>
              <a:rPr lang="en">
                <a:solidFill>
                  <a:srgbClr val="202124"/>
                </a:solidFill>
                <a:highlight>
                  <a:srgbClr val="F8F9FA"/>
                </a:highlight>
                <a:latin typeface="Arial"/>
                <a:ea typeface="Arial"/>
                <a:cs typeface="Arial"/>
                <a:sym typeface="Arial"/>
              </a:rPr>
              <a:t>: Değişken değerini artırır veya azaltır. İsteğe bağlı bir durumdur.</a:t>
            </a:r>
            <a:endParaRPr>
              <a:solidFill>
                <a:srgbClr val="202124"/>
              </a:solidFill>
              <a:highlight>
                <a:srgbClr val="F8F9FA"/>
              </a:highlight>
              <a:latin typeface="Arial"/>
              <a:ea typeface="Arial"/>
              <a:cs typeface="Arial"/>
              <a:sym typeface="Arial"/>
            </a:endParaRPr>
          </a:p>
          <a:p>
            <a:pPr indent="0" lvl="0" marL="0" marR="25400" rtl="0" algn="l">
              <a:lnSpc>
                <a:spcPct val="157500"/>
              </a:lnSpc>
              <a:spcBef>
                <a:spcPts val="1300"/>
              </a:spcBef>
              <a:spcAft>
                <a:spcPts val="0"/>
              </a:spcAft>
              <a:buNone/>
            </a:pPr>
            <a:r>
              <a:t/>
            </a:r>
            <a:endParaRPr sz="1000">
              <a:solidFill>
                <a:srgbClr val="610B38"/>
              </a:solidFill>
              <a:highlight>
                <a:srgbClr val="FFFFFF"/>
              </a:highlight>
              <a:latin typeface="Arial"/>
              <a:ea typeface="Arial"/>
              <a:cs typeface="Arial"/>
              <a:sym typeface="Arial"/>
            </a:endParaRPr>
          </a:p>
          <a:p>
            <a:pPr indent="0" lvl="0" marL="0" rtl="0" algn="l">
              <a:spcBef>
                <a:spcPts val="1000"/>
              </a:spcBef>
              <a:spcAft>
                <a:spcPts val="1600"/>
              </a:spcAft>
              <a:buNone/>
            </a:pPr>
            <a:r>
              <a:t/>
            </a:r>
            <a:endParaRPr sz="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4294967295" type="title"/>
          </p:nvPr>
        </p:nvSpPr>
        <p:spPr>
          <a:xfrm>
            <a:off x="523650" y="644625"/>
            <a:ext cx="7801200" cy="11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Loop Syntax</a:t>
            </a:r>
            <a:endParaRPr/>
          </a:p>
        </p:txBody>
      </p:sp>
      <p:sp>
        <p:nvSpPr>
          <p:cNvPr id="146" name="Google Shape;146;p15"/>
          <p:cNvSpPr txBox="1"/>
          <p:nvPr>
            <p:ph idx="4294967295" type="body"/>
          </p:nvPr>
        </p:nvSpPr>
        <p:spPr>
          <a:xfrm>
            <a:off x="67150" y="2001000"/>
            <a:ext cx="9076800" cy="32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 </a:t>
            </a:r>
            <a:r>
              <a:rPr lang="en" sz="1800"/>
              <a:t>for (initialization(deger atamasi); test condition(test sarti); increment/decrement operator(dongude artiran/eksilten uygulayici)  {</a:t>
            </a:r>
            <a:endParaRPr sz="1800"/>
          </a:p>
          <a:p>
            <a:pPr indent="0" lvl="0" marL="0" rtl="0" algn="l">
              <a:spcBef>
                <a:spcPts val="1600"/>
              </a:spcBef>
              <a:spcAft>
                <a:spcPts val="0"/>
              </a:spcAft>
              <a:buNone/>
            </a:pPr>
            <a:r>
              <a:rPr lang="en" sz="1800"/>
              <a:t>           Statement 1 (Onerme 1)</a:t>
            </a:r>
            <a:endParaRPr sz="1800"/>
          </a:p>
          <a:p>
            <a:pPr indent="0" lvl="0" marL="0" rtl="0" algn="l">
              <a:spcBef>
                <a:spcPts val="1600"/>
              </a:spcBef>
              <a:spcAft>
                <a:spcPts val="0"/>
              </a:spcAft>
              <a:buNone/>
            </a:pPr>
            <a:r>
              <a:rPr lang="en" sz="1800"/>
              <a:t>           Statement 2 (Onerme 2)</a:t>
            </a:r>
            <a:endParaRPr sz="1800"/>
          </a:p>
          <a:p>
            <a:pPr indent="0" lvl="0" marL="0" rtl="0" algn="l">
              <a:spcBef>
                <a:spcPts val="1600"/>
              </a:spcBef>
              <a:spcAft>
                <a:spcPts val="0"/>
              </a:spcAft>
              <a:buNone/>
            </a:pPr>
            <a:r>
              <a:rPr lang="en" sz="1800"/>
              <a:t>           ………</a:t>
            </a:r>
            <a:endParaRPr sz="1800"/>
          </a:p>
          <a:p>
            <a:pPr indent="0" lvl="0" marL="0" rtl="0" algn="l">
              <a:spcBef>
                <a:spcPts val="1600"/>
              </a:spcBef>
              <a:spcAft>
                <a:spcPts val="0"/>
              </a:spcAft>
              <a:buNone/>
            </a:pPr>
            <a:r>
              <a:rPr lang="en" sz="1800"/>
              <a:t>           Statement n (Onerme n)</a:t>
            </a:r>
            <a:endParaRPr sz="1800"/>
          </a:p>
          <a:p>
            <a:pPr indent="0" lvl="0" marL="0" rtl="0" algn="l">
              <a:spcBef>
                <a:spcPts val="1600"/>
              </a:spcBef>
              <a:spcAft>
                <a:spcPts val="1600"/>
              </a:spcAft>
              <a:buNone/>
            </a:pPr>
            <a:r>
              <a:rPr lang="en" sz="1800"/>
              <a:t>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nvSpPr>
        <p:spPr>
          <a:xfrm>
            <a:off x="0" y="0"/>
            <a:ext cx="9051600" cy="44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50">
                <a:solidFill>
                  <a:srgbClr val="0077AA"/>
                </a:solidFill>
                <a:highlight>
                  <a:srgbClr val="F1F1F1"/>
                </a:highlight>
                <a:latin typeface="Courier New"/>
                <a:ea typeface="Courier New"/>
                <a:cs typeface="Courier New"/>
                <a:sym typeface="Courier New"/>
              </a:rPr>
              <a:t>for</a:t>
            </a:r>
            <a:r>
              <a:rPr b="1" lang="en" sz="2150">
                <a:highlight>
                  <a:srgbClr val="F1F1F1"/>
                </a:highlight>
                <a:latin typeface="Courier New"/>
                <a:ea typeface="Courier New"/>
                <a:cs typeface="Courier New"/>
                <a:sym typeface="Courier New"/>
              </a:rPr>
              <a:t> </a:t>
            </a:r>
            <a:r>
              <a:rPr b="1" lang="en" sz="2150">
                <a:solidFill>
                  <a:srgbClr val="999999"/>
                </a:solidFill>
                <a:highlight>
                  <a:srgbClr val="F1F1F1"/>
                </a:highlight>
                <a:latin typeface="Courier New"/>
                <a:ea typeface="Courier New"/>
                <a:cs typeface="Courier New"/>
                <a:sym typeface="Courier New"/>
              </a:rPr>
              <a:t>(</a:t>
            </a:r>
            <a:r>
              <a:rPr b="1" lang="en" sz="2150">
                <a:solidFill>
                  <a:srgbClr val="0077AA"/>
                </a:solidFill>
                <a:highlight>
                  <a:srgbClr val="F1F1F1"/>
                </a:highlight>
                <a:latin typeface="Courier New"/>
                <a:ea typeface="Courier New"/>
                <a:cs typeface="Courier New"/>
                <a:sym typeface="Courier New"/>
              </a:rPr>
              <a:t>int</a:t>
            </a:r>
            <a:r>
              <a:rPr b="1" lang="en" sz="2150">
                <a:highlight>
                  <a:srgbClr val="F1F1F1"/>
                </a:highlight>
                <a:latin typeface="Courier New"/>
                <a:ea typeface="Courier New"/>
                <a:cs typeface="Courier New"/>
                <a:sym typeface="Courier New"/>
              </a:rPr>
              <a:t> i </a:t>
            </a:r>
            <a:r>
              <a:rPr b="1" lang="en" sz="2150">
                <a:solidFill>
                  <a:srgbClr val="9A6E3A"/>
                </a:solidFill>
                <a:highlight>
                  <a:srgbClr val="F1F1F1"/>
                </a:highlight>
                <a:latin typeface="Courier New"/>
                <a:ea typeface="Courier New"/>
                <a:cs typeface="Courier New"/>
                <a:sym typeface="Courier New"/>
              </a:rPr>
              <a:t>=</a:t>
            </a:r>
            <a:r>
              <a:rPr b="1" lang="en" sz="2150">
                <a:highlight>
                  <a:srgbClr val="F1F1F1"/>
                </a:highlight>
                <a:latin typeface="Courier New"/>
                <a:ea typeface="Courier New"/>
                <a:cs typeface="Courier New"/>
                <a:sym typeface="Courier New"/>
              </a:rPr>
              <a:t> </a:t>
            </a:r>
            <a:r>
              <a:rPr b="1" lang="en" sz="2150">
                <a:solidFill>
                  <a:srgbClr val="990055"/>
                </a:solidFill>
                <a:highlight>
                  <a:srgbClr val="F1F1F1"/>
                </a:highlight>
                <a:latin typeface="Courier New"/>
                <a:ea typeface="Courier New"/>
                <a:cs typeface="Courier New"/>
                <a:sym typeface="Courier New"/>
              </a:rPr>
              <a:t>0</a:t>
            </a:r>
            <a:r>
              <a:rPr b="1" lang="en" sz="2150">
                <a:solidFill>
                  <a:srgbClr val="999999"/>
                </a:solidFill>
                <a:highlight>
                  <a:srgbClr val="F1F1F1"/>
                </a:highlight>
                <a:latin typeface="Courier New"/>
                <a:ea typeface="Courier New"/>
                <a:cs typeface="Courier New"/>
                <a:sym typeface="Courier New"/>
              </a:rPr>
              <a:t>;</a:t>
            </a:r>
            <a:r>
              <a:rPr b="1" lang="en" sz="2150">
                <a:highlight>
                  <a:srgbClr val="F1F1F1"/>
                </a:highlight>
                <a:latin typeface="Courier New"/>
                <a:ea typeface="Courier New"/>
                <a:cs typeface="Courier New"/>
                <a:sym typeface="Courier New"/>
              </a:rPr>
              <a:t> i </a:t>
            </a:r>
            <a:r>
              <a:rPr b="1" lang="en" sz="2150">
                <a:solidFill>
                  <a:srgbClr val="9A6E3A"/>
                </a:solidFill>
                <a:highlight>
                  <a:srgbClr val="F1F1F1"/>
                </a:highlight>
                <a:latin typeface="Courier New"/>
                <a:ea typeface="Courier New"/>
                <a:cs typeface="Courier New"/>
                <a:sym typeface="Courier New"/>
              </a:rPr>
              <a:t>&lt;</a:t>
            </a:r>
            <a:r>
              <a:rPr b="1" lang="en" sz="2150">
                <a:highlight>
                  <a:srgbClr val="F1F1F1"/>
                </a:highlight>
                <a:latin typeface="Courier New"/>
                <a:ea typeface="Courier New"/>
                <a:cs typeface="Courier New"/>
                <a:sym typeface="Courier New"/>
              </a:rPr>
              <a:t> </a:t>
            </a:r>
            <a:r>
              <a:rPr b="1" lang="en" sz="2150">
                <a:solidFill>
                  <a:srgbClr val="990055"/>
                </a:solidFill>
                <a:highlight>
                  <a:srgbClr val="F1F1F1"/>
                </a:highlight>
                <a:latin typeface="Courier New"/>
                <a:ea typeface="Courier New"/>
                <a:cs typeface="Courier New"/>
                <a:sym typeface="Courier New"/>
              </a:rPr>
              <a:t>5</a:t>
            </a:r>
            <a:r>
              <a:rPr b="1" lang="en" sz="2150">
                <a:solidFill>
                  <a:srgbClr val="999999"/>
                </a:solidFill>
                <a:highlight>
                  <a:srgbClr val="F1F1F1"/>
                </a:highlight>
                <a:latin typeface="Courier New"/>
                <a:ea typeface="Courier New"/>
                <a:cs typeface="Courier New"/>
                <a:sym typeface="Courier New"/>
              </a:rPr>
              <a:t>;</a:t>
            </a:r>
            <a:r>
              <a:rPr b="1" lang="en" sz="2150">
                <a:highlight>
                  <a:srgbClr val="F1F1F1"/>
                </a:highlight>
                <a:latin typeface="Courier New"/>
                <a:ea typeface="Courier New"/>
                <a:cs typeface="Courier New"/>
                <a:sym typeface="Courier New"/>
              </a:rPr>
              <a:t> i</a:t>
            </a:r>
            <a:r>
              <a:rPr b="1" lang="en" sz="2150">
                <a:solidFill>
                  <a:srgbClr val="9A6E3A"/>
                </a:solidFill>
                <a:highlight>
                  <a:srgbClr val="F1F1F1"/>
                </a:highlight>
                <a:latin typeface="Courier New"/>
                <a:ea typeface="Courier New"/>
                <a:cs typeface="Courier New"/>
                <a:sym typeface="Courier New"/>
              </a:rPr>
              <a:t>++</a:t>
            </a:r>
            <a:r>
              <a:rPr b="1" lang="en" sz="2150">
                <a:solidFill>
                  <a:srgbClr val="999999"/>
                </a:solidFill>
                <a:highlight>
                  <a:srgbClr val="F1F1F1"/>
                </a:highlight>
                <a:latin typeface="Courier New"/>
                <a:ea typeface="Courier New"/>
                <a:cs typeface="Courier New"/>
                <a:sym typeface="Courier New"/>
              </a:rPr>
              <a:t>)</a:t>
            </a:r>
            <a:r>
              <a:rPr b="1" lang="en" sz="2150">
                <a:highlight>
                  <a:srgbClr val="F1F1F1"/>
                </a:highlight>
                <a:latin typeface="Courier New"/>
                <a:ea typeface="Courier New"/>
                <a:cs typeface="Courier New"/>
                <a:sym typeface="Courier New"/>
              </a:rPr>
              <a:t> </a:t>
            </a:r>
            <a:r>
              <a:rPr b="1" lang="en" sz="2150">
                <a:solidFill>
                  <a:srgbClr val="999999"/>
                </a:solidFill>
                <a:highlight>
                  <a:srgbClr val="F1F1F1"/>
                </a:highlight>
                <a:latin typeface="Courier New"/>
                <a:ea typeface="Courier New"/>
                <a:cs typeface="Courier New"/>
                <a:sym typeface="Courier New"/>
              </a:rPr>
              <a:t>{</a:t>
            </a:r>
            <a:endParaRPr b="1" sz="2150">
              <a:highlight>
                <a:srgbClr val="F1F1F1"/>
              </a:highlight>
              <a:latin typeface="Courier New"/>
              <a:ea typeface="Courier New"/>
              <a:cs typeface="Courier New"/>
              <a:sym typeface="Courier New"/>
            </a:endParaRPr>
          </a:p>
          <a:p>
            <a:pPr indent="0" lvl="0" marL="0" rtl="0" algn="l">
              <a:spcBef>
                <a:spcPts val="0"/>
              </a:spcBef>
              <a:spcAft>
                <a:spcPts val="0"/>
              </a:spcAft>
              <a:buNone/>
            </a:pPr>
            <a:r>
              <a:rPr b="1" lang="en" sz="2150">
                <a:highlight>
                  <a:srgbClr val="F1F1F1"/>
                </a:highlight>
                <a:latin typeface="Courier New"/>
                <a:ea typeface="Courier New"/>
                <a:cs typeface="Courier New"/>
                <a:sym typeface="Courier New"/>
              </a:rPr>
              <a:t>  </a:t>
            </a:r>
            <a:r>
              <a:rPr b="1" lang="en" sz="2150">
                <a:solidFill>
                  <a:srgbClr val="DD4A68"/>
                </a:solidFill>
                <a:highlight>
                  <a:srgbClr val="F1F1F1"/>
                </a:highlight>
                <a:latin typeface="Courier New"/>
                <a:ea typeface="Courier New"/>
                <a:cs typeface="Courier New"/>
                <a:sym typeface="Courier New"/>
              </a:rPr>
              <a:t>System</a:t>
            </a:r>
            <a:r>
              <a:rPr b="1" lang="en" sz="2150">
                <a:solidFill>
                  <a:srgbClr val="999999"/>
                </a:solidFill>
                <a:highlight>
                  <a:srgbClr val="F1F1F1"/>
                </a:highlight>
                <a:latin typeface="Courier New"/>
                <a:ea typeface="Courier New"/>
                <a:cs typeface="Courier New"/>
                <a:sym typeface="Courier New"/>
              </a:rPr>
              <a:t>.</a:t>
            </a:r>
            <a:r>
              <a:rPr b="1" lang="en" sz="2150">
                <a:highlight>
                  <a:srgbClr val="F1F1F1"/>
                </a:highlight>
                <a:latin typeface="Courier New"/>
                <a:ea typeface="Courier New"/>
                <a:cs typeface="Courier New"/>
                <a:sym typeface="Courier New"/>
              </a:rPr>
              <a:t>out</a:t>
            </a:r>
            <a:r>
              <a:rPr b="1" lang="en" sz="2150">
                <a:solidFill>
                  <a:srgbClr val="999999"/>
                </a:solidFill>
                <a:highlight>
                  <a:srgbClr val="F1F1F1"/>
                </a:highlight>
                <a:latin typeface="Courier New"/>
                <a:ea typeface="Courier New"/>
                <a:cs typeface="Courier New"/>
                <a:sym typeface="Courier New"/>
              </a:rPr>
              <a:t>.</a:t>
            </a:r>
            <a:r>
              <a:rPr b="1" lang="en" sz="2150">
                <a:solidFill>
                  <a:srgbClr val="DD4A68"/>
                </a:solidFill>
                <a:highlight>
                  <a:srgbClr val="F1F1F1"/>
                </a:highlight>
                <a:latin typeface="Courier New"/>
                <a:ea typeface="Courier New"/>
                <a:cs typeface="Courier New"/>
                <a:sym typeface="Courier New"/>
              </a:rPr>
              <a:t>print</a:t>
            </a:r>
            <a:r>
              <a:rPr b="1" lang="en" sz="2150">
                <a:solidFill>
                  <a:srgbClr val="999999"/>
                </a:solidFill>
                <a:highlight>
                  <a:srgbClr val="F1F1F1"/>
                </a:highlight>
                <a:latin typeface="Courier New"/>
                <a:ea typeface="Courier New"/>
                <a:cs typeface="Courier New"/>
                <a:sym typeface="Courier New"/>
              </a:rPr>
              <a:t>(</a:t>
            </a:r>
            <a:r>
              <a:rPr b="1" lang="en" sz="2150">
                <a:highlight>
                  <a:srgbClr val="F1F1F1"/>
                </a:highlight>
                <a:latin typeface="Courier New"/>
                <a:ea typeface="Courier New"/>
                <a:cs typeface="Courier New"/>
                <a:sym typeface="Courier New"/>
              </a:rPr>
              <a:t>i+” ”</a:t>
            </a:r>
            <a:r>
              <a:rPr b="1" lang="en" sz="2150">
                <a:solidFill>
                  <a:srgbClr val="999999"/>
                </a:solidFill>
                <a:highlight>
                  <a:srgbClr val="F1F1F1"/>
                </a:highlight>
                <a:latin typeface="Courier New"/>
                <a:ea typeface="Courier New"/>
                <a:cs typeface="Courier New"/>
                <a:sym typeface="Courier New"/>
              </a:rPr>
              <a:t>); // 0 1 2 3 4</a:t>
            </a:r>
            <a:endParaRPr b="1" sz="2150">
              <a:highlight>
                <a:srgbClr val="F1F1F1"/>
              </a:highlight>
              <a:latin typeface="Courier New"/>
              <a:ea typeface="Courier New"/>
              <a:cs typeface="Courier New"/>
              <a:sym typeface="Courier New"/>
            </a:endParaRPr>
          </a:p>
          <a:p>
            <a:pPr indent="0" lvl="0" marL="152400" marR="152400" rtl="0" algn="l">
              <a:lnSpc>
                <a:spcPct val="150000"/>
              </a:lnSpc>
              <a:spcBef>
                <a:spcPts val="1200"/>
              </a:spcBef>
              <a:spcAft>
                <a:spcPts val="0"/>
              </a:spcAft>
              <a:buNone/>
            </a:pPr>
            <a:r>
              <a:rPr b="1" lang="en" sz="2150">
                <a:solidFill>
                  <a:srgbClr val="999999"/>
                </a:solidFill>
                <a:highlight>
                  <a:srgbClr val="F1F1F1"/>
                </a:highlight>
                <a:latin typeface="Courier New"/>
                <a:ea typeface="Courier New"/>
                <a:cs typeface="Courier New"/>
                <a:sym typeface="Courier New"/>
              </a:rPr>
              <a:t>}                      </a:t>
            </a:r>
            <a:r>
              <a:rPr b="1" lang="en" sz="2150">
                <a:solidFill>
                  <a:srgbClr val="999999"/>
                </a:solidFill>
                <a:highlight>
                  <a:srgbClr val="F1F1F1"/>
                </a:highlight>
              </a:rPr>
              <a:t>i=0; 0&lt;5 Sart dogru sonuc 0</a:t>
            </a:r>
            <a:endParaRPr b="1" sz="2150">
              <a:solidFill>
                <a:srgbClr val="999999"/>
              </a:solidFill>
              <a:highlight>
                <a:srgbClr val="F1F1F1"/>
              </a:highlight>
            </a:endParaRPr>
          </a:p>
          <a:p>
            <a:pPr indent="0" lvl="0" marL="152400" marR="152400" rtl="0" algn="l">
              <a:lnSpc>
                <a:spcPct val="150000"/>
              </a:lnSpc>
              <a:spcBef>
                <a:spcPts val="1200"/>
              </a:spcBef>
              <a:spcAft>
                <a:spcPts val="0"/>
              </a:spcAft>
              <a:buNone/>
            </a:pPr>
            <a:r>
              <a:rPr b="1" lang="en" sz="2150">
                <a:solidFill>
                  <a:srgbClr val="999999"/>
                </a:solidFill>
                <a:highlight>
                  <a:srgbClr val="F1F1F1"/>
                </a:highlight>
              </a:rPr>
              <a:t>                                                  i=1; 1&lt;5 </a:t>
            </a:r>
            <a:r>
              <a:rPr b="1" lang="en" sz="2150">
                <a:solidFill>
                  <a:srgbClr val="999999"/>
                </a:solidFill>
                <a:highlight>
                  <a:srgbClr val="F1F1F1"/>
                </a:highlight>
              </a:rPr>
              <a:t>Sart dogru sonuc 1</a:t>
            </a:r>
            <a:endParaRPr b="1" sz="2150">
              <a:solidFill>
                <a:srgbClr val="999999"/>
              </a:solidFill>
              <a:highlight>
                <a:srgbClr val="F1F1F1"/>
              </a:highlight>
            </a:endParaRPr>
          </a:p>
          <a:p>
            <a:pPr indent="0" lvl="0" marL="152400" marR="152400" rtl="0" algn="l">
              <a:lnSpc>
                <a:spcPct val="150000"/>
              </a:lnSpc>
              <a:spcBef>
                <a:spcPts val="1200"/>
              </a:spcBef>
              <a:spcAft>
                <a:spcPts val="0"/>
              </a:spcAft>
              <a:buNone/>
            </a:pPr>
            <a:r>
              <a:rPr b="1" lang="en" sz="2150">
                <a:solidFill>
                  <a:srgbClr val="999999"/>
                </a:solidFill>
                <a:highlight>
                  <a:srgbClr val="F1F1F1"/>
                </a:highlight>
              </a:rPr>
              <a:t>                                                  i=2; 2&lt;5 </a:t>
            </a:r>
            <a:r>
              <a:rPr b="1" lang="en" sz="2150">
                <a:solidFill>
                  <a:srgbClr val="999999"/>
                </a:solidFill>
                <a:highlight>
                  <a:srgbClr val="F1F1F1"/>
                </a:highlight>
              </a:rPr>
              <a:t> Sart dogru sonuc 2</a:t>
            </a:r>
            <a:endParaRPr b="1" sz="2150">
              <a:solidFill>
                <a:srgbClr val="999999"/>
              </a:solidFill>
              <a:highlight>
                <a:srgbClr val="F1F1F1"/>
              </a:highlight>
            </a:endParaRPr>
          </a:p>
          <a:p>
            <a:pPr indent="0" lvl="0" marL="152400" marR="152400" rtl="0" algn="l">
              <a:lnSpc>
                <a:spcPct val="150000"/>
              </a:lnSpc>
              <a:spcBef>
                <a:spcPts val="1200"/>
              </a:spcBef>
              <a:spcAft>
                <a:spcPts val="0"/>
              </a:spcAft>
              <a:buNone/>
            </a:pPr>
            <a:r>
              <a:rPr b="1" lang="en" sz="2150">
                <a:solidFill>
                  <a:srgbClr val="999999"/>
                </a:solidFill>
                <a:highlight>
                  <a:srgbClr val="F1F1F1"/>
                </a:highlight>
              </a:rPr>
              <a:t>                                                  </a:t>
            </a:r>
            <a:r>
              <a:rPr b="1" lang="en" sz="2150">
                <a:solidFill>
                  <a:srgbClr val="999999"/>
                </a:solidFill>
                <a:highlight>
                  <a:srgbClr val="F1F1F1"/>
                </a:highlight>
              </a:rPr>
              <a:t>i=3; 3&lt;5   Sart dogru sonuc 3</a:t>
            </a:r>
            <a:endParaRPr b="1" sz="2150">
              <a:solidFill>
                <a:srgbClr val="999999"/>
              </a:solidFill>
              <a:highlight>
                <a:srgbClr val="F1F1F1"/>
              </a:highlight>
            </a:endParaRPr>
          </a:p>
          <a:p>
            <a:pPr indent="0" lvl="0" marL="152400" marR="152400" rtl="0" algn="l">
              <a:lnSpc>
                <a:spcPct val="150000"/>
              </a:lnSpc>
              <a:spcBef>
                <a:spcPts val="1200"/>
              </a:spcBef>
              <a:spcAft>
                <a:spcPts val="0"/>
              </a:spcAft>
              <a:buNone/>
            </a:pPr>
            <a:r>
              <a:rPr b="1" lang="en" sz="2150">
                <a:solidFill>
                  <a:srgbClr val="999999"/>
                </a:solidFill>
                <a:highlight>
                  <a:srgbClr val="F1F1F1"/>
                </a:highlight>
              </a:rPr>
              <a:t>                                                  </a:t>
            </a:r>
            <a:r>
              <a:rPr b="1" lang="en" sz="2150">
                <a:solidFill>
                  <a:srgbClr val="999999"/>
                </a:solidFill>
                <a:highlight>
                  <a:srgbClr val="F1F1F1"/>
                </a:highlight>
              </a:rPr>
              <a:t>i=4; 4&lt;5  Sart dogru sonuc 4</a:t>
            </a:r>
            <a:endParaRPr b="1" sz="2150">
              <a:solidFill>
                <a:srgbClr val="999999"/>
              </a:solidFill>
              <a:highlight>
                <a:srgbClr val="F1F1F1"/>
              </a:highlight>
            </a:endParaRPr>
          </a:p>
          <a:p>
            <a:pPr indent="0" lvl="0" marL="152400" marR="152400" rtl="0" algn="l">
              <a:lnSpc>
                <a:spcPct val="150000"/>
              </a:lnSpc>
              <a:spcBef>
                <a:spcPts val="1200"/>
              </a:spcBef>
              <a:spcAft>
                <a:spcPts val="0"/>
              </a:spcAft>
              <a:buNone/>
            </a:pPr>
            <a:r>
              <a:rPr b="1" lang="en" sz="2150">
                <a:solidFill>
                  <a:srgbClr val="999999"/>
                </a:solidFill>
                <a:highlight>
                  <a:srgbClr val="F1F1F1"/>
                </a:highlight>
              </a:rPr>
              <a:t>                                                  </a:t>
            </a:r>
            <a:r>
              <a:rPr b="1" lang="en" sz="2150">
                <a:solidFill>
                  <a:srgbClr val="999999"/>
                </a:solidFill>
                <a:highlight>
                  <a:srgbClr val="F1F1F1"/>
                </a:highlight>
              </a:rPr>
              <a:t>i=5; 5&lt;5   Sart yanlis Loop biter</a:t>
            </a:r>
            <a:endParaRPr sz="2000">
              <a:highlight>
                <a:srgbClr val="FFFFFF"/>
              </a:highlight>
            </a:endParaRPr>
          </a:p>
          <a:p>
            <a:pPr indent="0" lvl="0" marL="0" rtl="0" algn="l">
              <a:lnSpc>
                <a:spcPct val="115000"/>
              </a:lnSpc>
              <a:spcBef>
                <a:spcPts val="1200"/>
              </a:spcBef>
              <a:spcAft>
                <a:spcPts val="0"/>
              </a:spcAft>
              <a:buNone/>
            </a:pPr>
            <a:r>
              <a:rPr lang="en" sz="2000">
                <a:highlight>
                  <a:srgbClr val="FFFFFF"/>
                </a:highlight>
              </a:rPr>
              <a:t>Example explained</a:t>
            </a:r>
            <a:endParaRPr sz="2000">
              <a:highlight>
                <a:srgbClr val="FFFFFF"/>
              </a:highlight>
            </a:endParaRPr>
          </a:p>
          <a:p>
            <a:pPr indent="0" lvl="0" marL="0" rtl="0" algn="l">
              <a:lnSpc>
                <a:spcPct val="115000"/>
              </a:lnSpc>
              <a:spcBef>
                <a:spcPts val="1400"/>
              </a:spcBef>
              <a:spcAft>
                <a:spcPts val="0"/>
              </a:spcAft>
              <a:buNone/>
            </a:pPr>
            <a:r>
              <a:rPr b="1" lang="en" sz="1650">
                <a:highlight>
                  <a:srgbClr val="FFFFFF"/>
                </a:highlight>
                <a:latin typeface="Verdana"/>
                <a:ea typeface="Verdana"/>
                <a:cs typeface="Verdana"/>
                <a:sym typeface="Verdana"/>
              </a:rPr>
              <a:t>Statement 1 </a:t>
            </a:r>
            <a:r>
              <a:rPr lang="en" sz="1650">
                <a:highlight>
                  <a:srgbClr val="FFFFFF"/>
                </a:highlight>
                <a:latin typeface="Verdana"/>
                <a:ea typeface="Verdana"/>
                <a:cs typeface="Verdana"/>
                <a:sym typeface="Verdana"/>
              </a:rPr>
              <a:t>sets a variable before the loop starts (int i = 0).</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b="1" lang="en" sz="1650">
                <a:highlight>
                  <a:srgbClr val="FFFFFF"/>
                </a:highlight>
                <a:latin typeface="Verdana"/>
                <a:ea typeface="Verdana"/>
                <a:cs typeface="Verdana"/>
                <a:sym typeface="Verdana"/>
              </a:rPr>
              <a:t>Statement 2</a:t>
            </a:r>
            <a:r>
              <a:rPr lang="en" sz="1650">
                <a:highlight>
                  <a:srgbClr val="FFFFFF"/>
                </a:highlight>
                <a:latin typeface="Verdana"/>
                <a:ea typeface="Verdana"/>
                <a:cs typeface="Verdana"/>
                <a:sym typeface="Verdana"/>
              </a:rPr>
              <a:t> defines the condition for the loop to run (i must be less than 5). If the condition is true, the loop will start over again, if it is false, the loop will end.</a:t>
            </a:r>
            <a:endParaRPr sz="16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b="1" lang="en" sz="1650">
                <a:highlight>
                  <a:srgbClr val="FFFFFF"/>
                </a:highlight>
                <a:latin typeface="Verdana"/>
                <a:ea typeface="Verdana"/>
                <a:cs typeface="Verdana"/>
                <a:sym typeface="Verdana"/>
              </a:rPr>
              <a:t>Statement 3</a:t>
            </a:r>
            <a:r>
              <a:rPr lang="en" sz="1650">
                <a:highlight>
                  <a:srgbClr val="FFFFFF"/>
                </a:highlight>
                <a:latin typeface="Verdana"/>
                <a:ea typeface="Verdana"/>
                <a:cs typeface="Verdana"/>
                <a:sym typeface="Verdana"/>
              </a:rPr>
              <a:t> increases a value (i++) each time the code block in the loop has been executed.</a:t>
            </a:r>
            <a:endParaRPr sz="1650">
              <a:highlight>
                <a:srgbClr val="FFFFFF"/>
              </a:highlight>
              <a:latin typeface="Verdana"/>
              <a:ea typeface="Verdana"/>
              <a:cs typeface="Verdana"/>
              <a:sym typeface="Verdana"/>
            </a:endParaRPr>
          </a:p>
          <a:p>
            <a:pPr indent="0" lvl="0" marL="0" rtl="0" algn="l">
              <a:spcBef>
                <a:spcPts val="1400"/>
              </a:spcBef>
              <a:spcAft>
                <a:spcPts val="0"/>
              </a:spcAft>
              <a:buNone/>
            </a:pPr>
            <a:r>
              <a:t/>
            </a:r>
            <a:endParaRPr sz="15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721700" y="-717825"/>
            <a:ext cx="8271600" cy="503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                         </a:t>
            </a:r>
            <a:endParaRPr/>
          </a:p>
        </p:txBody>
      </p:sp>
      <p:cxnSp>
        <p:nvCxnSpPr>
          <p:cNvPr id="157" name="Google Shape;157;p17"/>
          <p:cNvCxnSpPr/>
          <p:nvPr/>
        </p:nvCxnSpPr>
        <p:spPr>
          <a:xfrm rot="10800000">
            <a:off x="4565900" y="2538175"/>
            <a:ext cx="27000" cy="913200"/>
          </a:xfrm>
          <a:prstGeom prst="straightConnector1">
            <a:avLst/>
          </a:prstGeom>
          <a:noFill/>
          <a:ln cap="flat" cmpd="sng" w="9525">
            <a:solidFill>
              <a:srgbClr val="00FFFF"/>
            </a:solidFill>
            <a:prstDash val="solid"/>
            <a:round/>
            <a:headEnd len="med" w="med" type="none"/>
            <a:tailEnd len="med" w="med" type="triangle"/>
          </a:ln>
        </p:spPr>
      </p:cxnSp>
      <p:cxnSp>
        <p:nvCxnSpPr>
          <p:cNvPr id="158" name="Google Shape;158;p17"/>
          <p:cNvCxnSpPr/>
          <p:nvPr/>
        </p:nvCxnSpPr>
        <p:spPr>
          <a:xfrm rot="10800000">
            <a:off x="5613450" y="2470950"/>
            <a:ext cx="13500" cy="873000"/>
          </a:xfrm>
          <a:prstGeom prst="straightConnector1">
            <a:avLst/>
          </a:prstGeom>
          <a:noFill/>
          <a:ln cap="flat" cmpd="sng" w="9525">
            <a:solidFill>
              <a:srgbClr val="00FFFF"/>
            </a:solidFill>
            <a:prstDash val="solid"/>
            <a:round/>
            <a:headEnd len="med" w="med" type="none"/>
            <a:tailEnd len="med" w="med" type="triangle"/>
          </a:ln>
        </p:spPr>
      </p:cxnSp>
      <p:cxnSp>
        <p:nvCxnSpPr>
          <p:cNvPr id="159" name="Google Shape;159;p17"/>
          <p:cNvCxnSpPr/>
          <p:nvPr/>
        </p:nvCxnSpPr>
        <p:spPr>
          <a:xfrm rot="10800000">
            <a:off x="1987575" y="1477225"/>
            <a:ext cx="0" cy="631200"/>
          </a:xfrm>
          <a:prstGeom prst="straightConnector1">
            <a:avLst/>
          </a:prstGeom>
          <a:noFill/>
          <a:ln cap="flat" cmpd="sng" w="9525">
            <a:solidFill>
              <a:srgbClr val="00FF00"/>
            </a:solidFill>
            <a:prstDash val="solid"/>
            <a:round/>
            <a:headEnd len="med" w="med" type="none"/>
            <a:tailEnd len="med" w="med" type="triangle"/>
          </a:ln>
        </p:spPr>
      </p:cxnSp>
      <p:cxnSp>
        <p:nvCxnSpPr>
          <p:cNvPr id="160" name="Google Shape;160;p17"/>
          <p:cNvCxnSpPr/>
          <p:nvPr/>
        </p:nvCxnSpPr>
        <p:spPr>
          <a:xfrm flipH="1" rot="10800000">
            <a:off x="2027850" y="1423550"/>
            <a:ext cx="4431900" cy="53700"/>
          </a:xfrm>
          <a:prstGeom prst="straightConnector1">
            <a:avLst/>
          </a:prstGeom>
          <a:noFill/>
          <a:ln cap="flat" cmpd="sng" w="9525">
            <a:solidFill>
              <a:srgbClr val="00FF00"/>
            </a:solidFill>
            <a:prstDash val="solid"/>
            <a:round/>
            <a:headEnd len="med" w="med" type="none"/>
            <a:tailEnd len="med" w="med" type="triangle"/>
          </a:ln>
        </p:spPr>
      </p:cxnSp>
      <p:cxnSp>
        <p:nvCxnSpPr>
          <p:cNvPr id="161" name="Google Shape;161;p17"/>
          <p:cNvCxnSpPr/>
          <p:nvPr/>
        </p:nvCxnSpPr>
        <p:spPr>
          <a:xfrm>
            <a:off x="6432725" y="1450375"/>
            <a:ext cx="27000" cy="698400"/>
          </a:xfrm>
          <a:prstGeom prst="straightConnector1">
            <a:avLst/>
          </a:prstGeom>
          <a:noFill/>
          <a:ln cap="flat" cmpd="sng" w="9525">
            <a:solidFill>
              <a:srgbClr val="00FF00"/>
            </a:solidFill>
            <a:prstDash val="solid"/>
            <a:round/>
            <a:headEnd len="med" w="med" type="none"/>
            <a:tailEnd len="med" w="med" type="triangle"/>
          </a:ln>
        </p:spPr>
      </p:cxnSp>
      <p:cxnSp>
        <p:nvCxnSpPr>
          <p:cNvPr id="162" name="Google Shape;162;p17"/>
          <p:cNvCxnSpPr/>
          <p:nvPr/>
        </p:nvCxnSpPr>
        <p:spPr>
          <a:xfrm>
            <a:off x="5358375" y="1436950"/>
            <a:ext cx="40200" cy="671400"/>
          </a:xfrm>
          <a:prstGeom prst="straightConnector1">
            <a:avLst/>
          </a:prstGeom>
          <a:noFill/>
          <a:ln cap="flat" cmpd="sng" w="9525">
            <a:solidFill>
              <a:srgbClr val="00FF00"/>
            </a:solidFill>
            <a:prstDash val="solid"/>
            <a:round/>
            <a:headEnd len="med" w="med" type="none"/>
            <a:tailEnd len="med" w="med" type="triangle"/>
          </a:ln>
        </p:spPr>
      </p:cxnSp>
      <p:cxnSp>
        <p:nvCxnSpPr>
          <p:cNvPr id="163" name="Google Shape;163;p17"/>
          <p:cNvCxnSpPr/>
          <p:nvPr/>
        </p:nvCxnSpPr>
        <p:spPr>
          <a:xfrm>
            <a:off x="1208650" y="2538175"/>
            <a:ext cx="13500" cy="940200"/>
          </a:xfrm>
          <a:prstGeom prst="straightConnector1">
            <a:avLst/>
          </a:prstGeom>
          <a:noFill/>
          <a:ln cap="flat" cmpd="sng" w="9525">
            <a:solidFill>
              <a:srgbClr val="00FFFF"/>
            </a:solidFill>
            <a:prstDash val="solid"/>
            <a:round/>
            <a:headEnd len="med" w="med" type="none"/>
            <a:tailEnd len="med" w="med" type="triangle"/>
          </a:ln>
        </p:spPr>
      </p:cxnSp>
      <p:cxnSp>
        <p:nvCxnSpPr>
          <p:cNvPr id="164" name="Google Shape;164;p17"/>
          <p:cNvCxnSpPr/>
          <p:nvPr/>
        </p:nvCxnSpPr>
        <p:spPr>
          <a:xfrm>
            <a:off x="2887350" y="2403875"/>
            <a:ext cx="40200" cy="792300"/>
          </a:xfrm>
          <a:prstGeom prst="straightConnector1">
            <a:avLst/>
          </a:prstGeom>
          <a:noFill/>
          <a:ln cap="flat" cmpd="sng" w="9525">
            <a:solidFill>
              <a:srgbClr val="FF0000"/>
            </a:solidFill>
            <a:prstDash val="solid"/>
            <a:round/>
            <a:headEnd len="med" w="med" type="none"/>
            <a:tailEnd len="med" w="med" type="triangle"/>
          </a:ln>
        </p:spPr>
      </p:cxnSp>
      <p:cxnSp>
        <p:nvCxnSpPr>
          <p:cNvPr id="165" name="Google Shape;165;p17"/>
          <p:cNvCxnSpPr/>
          <p:nvPr/>
        </p:nvCxnSpPr>
        <p:spPr>
          <a:xfrm rot="10800000">
            <a:off x="4351150" y="2524600"/>
            <a:ext cx="0" cy="658200"/>
          </a:xfrm>
          <a:prstGeom prst="straightConnector1">
            <a:avLst/>
          </a:prstGeom>
          <a:noFill/>
          <a:ln cap="flat" cmpd="sng" w="9525">
            <a:solidFill>
              <a:srgbClr val="FF0000"/>
            </a:solidFill>
            <a:prstDash val="solid"/>
            <a:round/>
            <a:headEnd len="med" w="med" type="none"/>
            <a:tailEnd len="med" w="med" type="triangle"/>
          </a:ln>
        </p:spPr>
      </p:cxnSp>
      <p:cxnSp>
        <p:nvCxnSpPr>
          <p:cNvPr id="166" name="Google Shape;166;p17"/>
          <p:cNvCxnSpPr/>
          <p:nvPr/>
        </p:nvCxnSpPr>
        <p:spPr>
          <a:xfrm rot="10800000">
            <a:off x="5344875" y="2538175"/>
            <a:ext cx="13500" cy="631200"/>
          </a:xfrm>
          <a:prstGeom prst="straightConnector1">
            <a:avLst/>
          </a:prstGeom>
          <a:noFill/>
          <a:ln cap="flat" cmpd="sng" w="9525">
            <a:solidFill>
              <a:srgbClr val="FF0000"/>
            </a:solidFill>
            <a:prstDash val="solid"/>
            <a:round/>
            <a:headEnd len="med" w="med" type="none"/>
            <a:tailEnd len="med" w="med" type="triangle"/>
          </a:ln>
        </p:spPr>
      </p:cxnSp>
      <p:cxnSp>
        <p:nvCxnSpPr>
          <p:cNvPr id="167" name="Google Shape;167;p17"/>
          <p:cNvCxnSpPr/>
          <p:nvPr/>
        </p:nvCxnSpPr>
        <p:spPr>
          <a:xfrm rot="10800000">
            <a:off x="6446100" y="2524725"/>
            <a:ext cx="13500" cy="631200"/>
          </a:xfrm>
          <a:prstGeom prst="straightConnector1">
            <a:avLst/>
          </a:prstGeom>
          <a:noFill/>
          <a:ln cap="flat" cmpd="sng" w="9525">
            <a:solidFill>
              <a:srgbClr val="FF0000"/>
            </a:solidFill>
            <a:prstDash val="solid"/>
            <a:round/>
            <a:headEnd len="med" w="med" type="none"/>
            <a:tailEnd len="med" w="med" type="triangle"/>
          </a:ln>
        </p:spPr>
      </p:cxnSp>
      <p:sp>
        <p:nvSpPr>
          <p:cNvPr id="168" name="Google Shape;168;p17"/>
          <p:cNvSpPr txBox="1"/>
          <p:nvPr/>
        </p:nvSpPr>
        <p:spPr>
          <a:xfrm>
            <a:off x="1920425" y="2417300"/>
            <a:ext cx="6822300" cy="5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a:latin typeface="Calibri"/>
              <a:ea typeface="Calibri"/>
              <a:cs typeface="Calibri"/>
              <a:sym typeface="Calibri"/>
            </a:endParaRPr>
          </a:p>
        </p:txBody>
      </p:sp>
      <p:sp>
        <p:nvSpPr>
          <p:cNvPr id="169" name="Google Shape;169;p17"/>
          <p:cNvSpPr txBox="1"/>
          <p:nvPr/>
        </p:nvSpPr>
        <p:spPr>
          <a:xfrm>
            <a:off x="1047500" y="2148775"/>
            <a:ext cx="7620000" cy="4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1                2                 3                       </a:t>
            </a:r>
            <a:r>
              <a:rPr b="1" lang="en" sz="1600">
                <a:latin typeface="Calibri"/>
                <a:ea typeface="Calibri"/>
                <a:cs typeface="Calibri"/>
                <a:sym typeface="Calibri"/>
              </a:rPr>
              <a:t>       </a:t>
            </a:r>
            <a:r>
              <a:rPr b="1" lang="en" sz="1600">
                <a:latin typeface="Calibri"/>
                <a:ea typeface="Calibri"/>
                <a:cs typeface="Calibri"/>
                <a:sym typeface="Calibri"/>
              </a:rPr>
              <a:t>1                       2                 </a:t>
            </a:r>
            <a:r>
              <a:rPr b="1" lang="en" sz="1600">
                <a:latin typeface="Calibri"/>
                <a:ea typeface="Calibri"/>
                <a:cs typeface="Calibri"/>
                <a:sym typeface="Calibri"/>
              </a:rPr>
              <a:t> </a:t>
            </a:r>
            <a:r>
              <a:rPr b="1" lang="en" sz="1600">
                <a:latin typeface="Calibri"/>
                <a:ea typeface="Calibri"/>
                <a:cs typeface="Calibri"/>
                <a:sym typeface="Calibri"/>
              </a:rPr>
              <a:t> 3      </a:t>
            </a:r>
            <a:r>
              <a:rPr lang="en">
                <a:latin typeface="Calibri"/>
                <a:ea typeface="Calibri"/>
                <a:cs typeface="Calibri"/>
                <a:sym typeface="Calibri"/>
              </a:rPr>
              <a:t>         </a:t>
            </a:r>
            <a:endParaRPr>
              <a:latin typeface="Calibri"/>
              <a:ea typeface="Calibri"/>
              <a:cs typeface="Calibri"/>
              <a:sym typeface="Calibri"/>
            </a:endParaRPr>
          </a:p>
        </p:txBody>
      </p:sp>
      <p:cxnSp>
        <p:nvCxnSpPr>
          <p:cNvPr id="170" name="Google Shape;170;p17"/>
          <p:cNvCxnSpPr/>
          <p:nvPr/>
        </p:nvCxnSpPr>
        <p:spPr>
          <a:xfrm rot="10800000">
            <a:off x="6620825" y="2592050"/>
            <a:ext cx="40200" cy="886200"/>
          </a:xfrm>
          <a:prstGeom prst="straightConnector1">
            <a:avLst/>
          </a:prstGeom>
          <a:noFill/>
          <a:ln cap="flat" cmpd="sng" w="9525">
            <a:solidFill>
              <a:srgbClr val="00FFFF"/>
            </a:solidFill>
            <a:prstDash val="solid"/>
            <a:round/>
            <a:headEnd len="med" w="med" type="none"/>
            <a:tailEnd len="med" w="med" type="triangle"/>
          </a:ln>
        </p:spPr>
      </p:cxnSp>
      <p:sp>
        <p:nvSpPr>
          <p:cNvPr id="171" name="Google Shape;171;p17"/>
          <p:cNvSpPr txBox="1"/>
          <p:nvPr/>
        </p:nvSpPr>
        <p:spPr>
          <a:xfrm>
            <a:off x="2087700" y="1346550"/>
            <a:ext cx="4968600" cy="4227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Tekrar 2      Ciktimiz                         2-1                       2-2                 3-3</a:t>
            </a:r>
            <a:endParaRPr sz="1200">
              <a:latin typeface="Calibri"/>
              <a:ea typeface="Calibri"/>
              <a:cs typeface="Calibri"/>
              <a:sym typeface="Calibri"/>
            </a:endParaRPr>
          </a:p>
        </p:txBody>
      </p:sp>
      <p:sp>
        <p:nvSpPr>
          <p:cNvPr id="172" name="Google Shape;172;p17"/>
          <p:cNvSpPr txBox="1"/>
          <p:nvPr/>
        </p:nvSpPr>
        <p:spPr>
          <a:xfrm flipH="1" rot="10800000">
            <a:off x="4136275" y="5357720"/>
            <a:ext cx="6397800" cy="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3" name="Google Shape;173;p17"/>
          <p:cNvSpPr txBox="1"/>
          <p:nvPr/>
        </p:nvSpPr>
        <p:spPr>
          <a:xfrm>
            <a:off x="2924175" y="2951000"/>
            <a:ext cx="4105200" cy="266100"/>
          </a:xfrm>
          <a:prstGeom prst="rect">
            <a:avLst/>
          </a:prstGeom>
          <a:solidFill>
            <a:srgbClr val="FF0000"/>
          </a:solid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Iterate 3                    3-1                        3-2                         3-3</a:t>
            </a:r>
            <a:endParaRPr sz="1200">
              <a:latin typeface="Calibri"/>
              <a:ea typeface="Calibri"/>
              <a:cs typeface="Calibri"/>
              <a:sym typeface="Calibri"/>
            </a:endParaRPr>
          </a:p>
        </p:txBody>
      </p:sp>
      <p:sp>
        <p:nvSpPr>
          <p:cNvPr id="174" name="Google Shape;174;p17"/>
          <p:cNvSpPr txBox="1"/>
          <p:nvPr/>
        </p:nvSpPr>
        <p:spPr>
          <a:xfrm>
            <a:off x="2733675" y="3521688"/>
            <a:ext cx="4638600" cy="4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alibri"/>
              <a:ea typeface="Calibri"/>
              <a:cs typeface="Calibri"/>
              <a:sym typeface="Calibri"/>
            </a:endParaRPr>
          </a:p>
        </p:txBody>
      </p:sp>
      <p:cxnSp>
        <p:nvCxnSpPr>
          <p:cNvPr id="175" name="Google Shape;175;p17"/>
          <p:cNvCxnSpPr/>
          <p:nvPr/>
        </p:nvCxnSpPr>
        <p:spPr>
          <a:xfrm>
            <a:off x="4371975" y="1428750"/>
            <a:ext cx="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7"/>
          <p:cNvCxnSpPr/>
          <p:nvPr/>
        </p:nvCxnSpPr>
        <p:spPr>
          <a:xfrm>
            <a:off x="4391025" y="1476375"/>
            <a:ext cx="28500" cy="647700"/>
          </a:xfrm>
          <a:prstGeom prst="straightConnector1">
            <a:avLst/>
          </a:prstGeom>
          <a:noFill/>
          <a:ln cap="flat" cmpd="sng" w="9525">
            <a:solidFill>
              <a:srgbClr val="00FF00"/>
            </a:solidFill>
            <a:prstDash val="solid"/>
            <a:round/>
            <a:headEnd len="med" w="med" type="none"/>
            <a:tailEnd len="med" w="med" type="triangle"/>
          </a:ln>
        </p:spPr>
      </p:cxnSp>
      <p:sp>
        <p:nvSpPr>
          <p:cNvPr id="177" name="Google Shape;177;p17"/>
          <p:cNvSpPr txBox="1"/>
          <p:nvPr/>
        </p:nvSpPr>
        <p:spPr>
          <a:xfrm>
            <a:off x="1208650" y="3254300"/>
            <a:ext cx="5859000" cy="422700"/>
          </a:xfrm>
          <a:prstGeom prst="rect">
            <a:avLst/>
          </a:prstGeom>
          <a:solidFill>
            <a:srgbClr val="00FFFF"/>
          </a:solidFill>
          <a:ln cap="flat" cmpd="sng" w="9525">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a:t>
            </a:r>
            <a:r>
              <a:rPr lang="en" sz="1200">
                <a:latin typeface="Calibri"/>
                <a:ea typeface="Calibri"/>
                <a:cs typeface="Calibri"/>
                <a:sym typeface="Calibri"/>
              </a:rPr>
              <a:t>Tekrar 1                             CIKTIMIZ                         1-1                         1-2                        1-3</a:t>
            </a:r>
            <a:endParaRPr sz="1100">
              <a:latin typeface="Calibri"/>
              <a:ea typeface="Calibri"/>
              <a:cs typeface="Calibri"/>
              <a:sym typeface="Calibri"/>
            </a:endParaRPr>
          </a:p>
        </p:txBody>
      </p:sp>
      <p:sp>
        <p:nvSpPr>
          <p:cNvPr id="178" name="Google Shape;178;p17"/>
          <p:cNvSpPr txBox="1"/>
          <p:nvPr/>
        </p:nvSpPr>
        <p:spPr>
          <a:xfrm>
            <a:off x="1819275" y="366750"/>
            <a:ext cx="5667300" cy="6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Calibri"/>
                <a:ea typeface="Calibri"/>
                <a:cs typeface="Calibri"/>
                <a:sym typeface="Calibri"/>
              </a:rPr>
              <a:t>SARMAL DONGULER</a:t>
            </a:r>
            <a:endParaRPr b="1" sz="1900">
              <a:latin typeface="Calibri"/>
              <a:ea typeface="Calibri"/>
              <a:cs typeface="Calibri"/>
              <a:sym typeface="Calibri"/>
            </a:endParaRPr>
          </a:p>
        </p:txBody>
      </p:sp>
      <p:sp>
        <p:nvSpPr>
          <p:cNvPr id="179" name="Google Shape;179;p17"/>
          <p:cNvSpPr txBox="1"/>
          <p:nvPr/>
        </p:nvSpPr>
        <p:spPr>
          <a:xfrm>
            <a:off x="1020650" y="3677000"/>
            <a:ext cx="7338000" cy="11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|--MUSTERILER (1 2 3)--|                                    |---- EVLER (1 2 3)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Diyelim ki Gayri menkul sirketiyiz ve elimizdeki 3 musterimize gosterecek 3 evimiz var..Ilk gelen musterimizden baslamak uzere sirasiyla 1 , 2  3 nolu evleri herbir musterimize gosterecegiz</a:t>
            </a:r>
            <a:endParaRPr>
              <a:latin typeface="Calibri"/>
              <a:ea typeface="Calibri"/>
              <a:cs typeface="Calibri"/>
              <a:sym typeface="Calibri"/>
            </a:endParaRPr>
          </a:p>
        </p:txBody>
      </p:sp>
      <p:sp>
        <p:nvSpPr>
          <p:cNvPr id="180" name="Google Shape;180;p17"/>
          <p:cNvSpPr txBox="1"/>
          <p:nvPr/>
        </p:nvSpPr>
        <p:spPr>
          <a:xfrm>
            <a:off x="1047500" y="2989391"/>
            <a:ext cx="70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sp>
        <p:nvSpPr>
          <p:cNvPr id="181" name="Google Shape;181;p17"/>
          <p:cNvSpPr txBox="1"/>
          <p:nvPr/>
        </p:nvSpPr>
        <p:spPr>
          <a:xfrm>
            <a:off x="2131775" y="603175"/>
            <a:ext cx="1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333375" y="268600"/>
            <a:ext cx="7991400" cy="2407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1900">
                <a:solidFill>
                  <a:srgbClr val="000000"/>
                </a:solidFill>
                <a:highlight>
                  <a:srgbClr val="FFFFFF"/>
                </a:highlight>
                <a:latin typeface="Arial"/>
                <a:ea typeface="Arial"/>
                <a:cs typeface="Arial"/>
                <a:sym typeface="Arial"/>
              </a:rPr>
              <a:t>For-Each Loop</a:t>
            </a:r>
            <a:endParaRPr b="1" sz="1900">
              <a:solidFill>
                <a:srgbClr val="000000"/>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t/>
            </a:r>
            <a:endParaRPr sz="850">
              <a:solidFill>
                <a:srgbClr val="000000"/>
              </a:solidFill>
              <a:highlight>
                <a:srgbClr val="F9FAFC"/>
              </a:highlight>
              <a:latin typeface="Arial"/>
              <a:ea typeface="Arial"/>
              <a:cs typeface="Arial"/>
              <a:sym typeface="Arial"/>
            </a:endParaRPr>
          </a:p>
          <a:p>
            <a:pPr indent="0" lvl="0" marL="0" rtl="0" algn="l">
              <a:lnSpc>
                <a:spcPct val="115000"/>
              </a:lnSpc>
              <a:spcBef>
                <a:spcPts val="1400"/>
              </a:spcBef>
              <a:spcAft>
                <a:spcPts val="0"/>
              </a:spcAft>
              <a:buNone/>
            </a:pPr>
            <a:r>
              <a:rPr lang="en" sz="1500">
                <a:solidFill>
                  <a:srgbClr val="202124"/>
                </a:solidFill>
                <a:highlight>
                  <a:srgbClr val="F8F9FA"/>
                </a:highlight>
                <a:latin typeface="Arial"/>
                <a:ea typeface="Arial"/>
                <a:cs typeface="Arial"/>
                <a:sym typeface="Arial"/>
              </a:rPr>
              <a:t>Java'da, her bir için döngü, dizilerin ve koleksiyonların öğelerini (ArrayList gibi) yinelemek için kullanılır. Ayrıca, geliştirilmiş for döngüsü olarak da bilinir. Sözdizimi aşağıdaki gibidir;</a:t>
            </a:r>
            <a:r>
              <a:rPr lang="en" sz="1250">
                <a:solidFill>
                  <a:srgbClr val="A626A4"/>
                </a:solidFill>
                <a:highlight>
                  <a:srgbClr val="F5F5F5"/>
                </a:highlight>
                <a:latin typeface="Courier New"/>
                <a:ea typeface="Courier New"/>
                <a:cs typeface="Courier New"/>
                <a:sym typeface="Courier New"/>
              </a:rPr>
              <a:t>     for</a:t>
            </a:r>
            <a:r>
              <a:rPr lang="en" sz="1250">
                <a:solidFill>
                  <a:srgbClr val="383A42"/>
                </a:solidFill>
                <a:highlight>
                  <a:srgbClr val="F5F5F5"/>
                </a:highlight>
                <a:latin typeface="Courier New"/>
                <a:ea typeface="Courier New"/>
                <a:cs typeface="Courier New"/>
                <a:sym typeface="Courier New"/>
              </a:rPr>
              <a:t>(</a:t>
            </a:r>
            <a:r>
              <a:rPr b="1" lang="en" sz="1250">
                <a:solidFill>
                  <a:srgbClr val="383A42"/>
                </a:solidFill>
                <a:highlight>
                  <a:srgbClr val="F5F5F5"/>
                </a:highlight>
                <a:latin typeface="Courier New"/>
                <a:ea typeface="Courier New"/>
                <a:cs typeface="Courier New"/>
                <a:sym typeface="Courier New"/>
              </a:rPr>
              <a:t>dataTipi herbir</a:t>
            </a:r>
            <a:r>
              <a:rPr lang="en" sz="1250">
                <a:solidFill>
                  <a:srgbClr val="383A42"/>
                </a:solidFill>
                <a:highlight>
                  <a:srgbClr val="F5F5F5"/>
                </a:highlight>
                <a:latin typeface="Courier New"/>
                <a:ea typeface="Courier New"/>
                <a:cs typeface="Courier New"/>
                <a:sym typeface="Courier New"/>
              </a:rPr>
              <a:t> : </a:t>
            </a:r>
            <a:r>
              <a:rPr b="1" lang="en" sz="1250">
                <a:solidFill>
                  <a:srgbClr val="383A42"/>
                </a:solidFill>
                <a:highlight>
                  <a:srgbClr val="F5F5F5"/>
                </a:highlight>
                <a:latin typeface="Courier New"/>
                <a:ea typeface="Courier New"/>
                <a:cs typeface="Courier New"/>
                <a:sym typeface="Courier New"/>
              </a:rPr>
              <a:t>array</a:t>
            </a:r>
            <a:r>
              <a:rPr lang="en" sz="1250">
                <a:solidFill>
                  <a:srgbClr val="383A42"/>
                </a:solidFill>
                <a:highlight>
                  <a:srgbClr val="F5F5F5"/>
                </a:highlight>
                <a:latin typeface="Courier New"/>
                <a:ea typeface="Courier New"/>
                <a:cs typeface="Courier New"/>
                <a:sym typeface="Courier New"/>
              </a:rPr>
              <a:t>){    //</a:t>
            </a:r>
            <a:r>
              <a:rPr b="1" lang="en" sz="1350">
                <a:solidFill>
                  <a:srgbClr val="383A42"/>
                </a:solidFill>
                <a:highlight>
                  <a:srgbClr val="F5F5F5"/>
                </a:highlight>
                <a:latin typeface="Courier New"/>
                <a:ea typeface="Courier New"/>
                <a:cs typeface="Courier New"/>
                <a:sym typeface="Courier New"/>
              </a:rPr>
              <a:t>a</a:t>
            </a:r>
            <a:r>
              <a:rPr b="1" lang="en" sz="1150">
                <a:solidFill>
                  <a:srgbClr val="000000"/>
                </a:solidFill>
                <a:highlight>
                  <a:srgbClr val="F9FAFC"/>
                </a:highlight>
                <a:latin typeface="Arial"/>
                <a:ea typeface="Arial"/>
                <a:cs typeface="Arial"/>
                <a:sym typeface="Arial"/>
              </a:rPr>
              <a:t>rray</a:t>
            </a:r>
            <a:r>
              <a:rPr lang="en" sz="1150">
                <a:solidFill>
                  <a:srgbClr val="000000"/>
                </a:solidFill>
                <a:highlight>
                  <a:srgbClr val="F9FAFC"/>
                </a:highlight>
                <a:latin typeface="Arial"/>
                <a:ea typeface="Arial"/>
                <a:cs typeface="Arial"/>
                <a:sym typeface="Arial"/>
              </a:rPr>
              <a:t> - bir array yada Collection</a:t>
            </a:r>
            <a:endParaRPr sz="1050">
              <a:solidFill>
                <a:srgbClr val="383A42"/>
              </a:solidFill>
              <a:highlight>
                <a:srgbClr val="F5F5F5"/>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 sz="1250">
                <a:solidFill>
                  <a:srgbClr val="383A42"/>
                </a:solidFill>
                <a:highlight>
                  <a:srgbClr val="F5F5F5"/>
                </a:highlight>
                <a:latin typeface="Courier New"/>
                <a:ea typeface="Courier New"/>
                <a:cs typeface="Courier New"/>
                <a:sym typeface="Courier New"/>
              </a:rPr>
              <a:t>  </a:t>
            </a:r>
            <a:r>
              <a:rPr lang="en" sz="1250">
                <a:solidFill>
                  <a:srgbClr val="383A42"/>
                </a:solidFill>
                <a:highlight>
                  <a:srgbClr val="F5F5F5"/>
                </a:highlight>
                <a:latin typeface="Courier New"/>
                <a:ea typeface="Courier New"/>
                <a:cs typeface="Courier New"/>
                <a:sym typeface="Courier New"/>
              </a:rPr>
              <a:t>//kosulacak kod bloku</a:t>
            </a:r>
            <a:r>
              <a:rPr lang="en" sz="1350">
                <a:solidFill>
                  <a:srgbClr val="383A42"/>
                </a:solidFill>
                <a:highlight>
                  <a:srgbClr val="F5F5F5"/>
                </a:highlight>
                <a:latin typeface="Courier New"/>
                <a:ea typeface="Courier New"/>
                <a:cs typeface="Courier New"/>
                <a:sym typeface="Courier New"/>
              </a:rPr>
              <a:t>/array ya da Collect’nin herbir elamani tektek atanir</a:t>
            </a:r>
            <a:endParaRPr sz="1150">
              <a:solidFill>
                <a:srgbClr val="000000"/>
              </a:solidFill>
              <a:highlight>
                <a:srgbClr val="F9FAFC"/>
              </a:highlight>
              <a:latin typeface="Arial"/>
              <a:ea typeface="Arial"/>
              <a:cs typeface="Arial"/>
              <a:sym typeface="Arial"/>
            </a:endParaRPr>
          </a:p>
          <a:p>
            <a:pPr indent="0" lvl="0" marL="0" rtl="0" algn="l">
              <a:lnSpc>
                <a:spcPct val="115000"/>
              </a:lnSpc>
              <a:spcBef>
                <a:spcPts val="1400"/>
              </a:spcBef>
              <a:spcAft>
                <a:spcPts val="0"/>
              </a:spcAft>
              <a:buNone/>
            </a:pPr>
            <a:r>
              <a:rPr lang="en" sz="1250">
                <a:solidFill>
                  <a:srgbClr val="383A42"/>
                </a:solidFill>
                <a:highlight>
                  <a:srgbClr val="F5F5F5"/>
                </a:highlight>
                <a:latin typeface="Courier New"/>
                <a:ea typeface="Courier New"/>
                <a:cs typeface="Courier New"/>
                <a:sym typeface="Courier New"/>
              </a:rPr>
              <a:t>      }                              //</a:t>
            </a:r>
            <a:r>
              <a:rPr b="1" lang="en" sz="1150">
                <a:solidFill>
                  <a:srgbClr val="000000"/>
                </a:solidFill>
                <a:highlight>
                  <a:srgbClr val="F9FAFC"/>
                </a:highlight>
                <a:latin typeface="Arial"/>
                <a:ea typeface="Arial"/>
                <a:cs typeface="Arial"/>
                <a:sym typeface="Arial"/>
              </a:rPr>
              <a:t>dataType</a:t>
            </a:r>
            <a:r>
              <a:rPr lang="en" sz="1150">
                <a:solidFill>
                  <a:srgbClr val="000000"/>
                </a:solidFill>
                <a:highlight>
                  <a:srgbClr val="F9FAFC"/>
                </a:highlight>
                <a:latin typeface="Arial"/>
                <a:ea typeface="Arial"/>
                <a:cs typeface="Arial"/>
                <a:sym typeface="Arial"/>
              </a:rPr>
              <a:t> - the data type of the array/collection</a:t>
            </a:r>
            <a:endParaRPr sz="1150">
              <a:solidFill>
                <a:srgbClr val="000000"/>
              </a:solidFill>
              <a:highlight>
                <a:srgbClr val="F9FAFC"/>
              </a:highlight>
              <a:latin typeface="Arial"/>
              <a:ea typeface="Arial"/>
              <a:cs typeface="Arial"/>
              <a:sym typeface="Arial"/>
            </a:endParaRPr>
          </a:p>
          <a:p>
            <a:pPr indent="0" lvl="0" marL="0" rtl="0" algn="l">
              <a:lnSpc>
                <a:spcPct val="115000"/>
              </a:lnSpc>
              <a:spcBef>
                <a:spcPts val="1400"/>
              </a:spcBef>
              <a:spcAft>
                <a:spcPts val="0"/>
              </a:spcAft>
              <a:buNone/>
            </a:pPr>
            <a:r>
              <a:t/>
            </a:r>
            <a:endParaRPr sz="1250">
              <a:solidFill>
                <a:srgbClr val="383A42"/>
              </a:solidFill>
              <a:highlight>
                <a:srgbClr val="F5F5F5"/>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 sz="1250">
                <a:solidFill>
                  <a:srgbClr val="383A42"/>
                </a:solidFill>
                <a:highlight>
                  <a:srgbClr val="F5F5F5"/>
                </a:highlight>
                <a:latin typeface="Courier New"/>
                <a:ea typeface="Courier New"/>
                <a:cs typeface="Courier New"/>
                <a:sym typeface="Courier New"/>
              </a:rPr>
              <a:t>      </a:t>
            </a:r>
            <a:endParaRPr sz="1250">
              <a:solidFill>
                <a:srgbClr val="383A42"/>
              </a:solidFill>
              <a:highlight>
                <a:srgbClr val="F5F5F5"/>
              </a:highlight>
              <a:latin typeface="Courier New"/>
              <a:ea typeface="Courier New"/>
              <a:cs typeface="Courier New"/>
              <a:sym typeface="Courier New"/>
            </a:endParaRPr>
          </a:p>
          <a:p>
            <a:pPr indent="0" lvl="0" marL="0" rtl="0" algn="l">
              <a:lnSpc>
                <a:spcPct val="115000"/>
              </a:lnSpc>
              <a:spcBef>
                <a:spcPts val="1400"/>
              </a:spcBef>
              <a:spcAft>
                <a:spcPts val="0"/>
              </a:spcAft>
              <a:buNone/>
            </a:pPr>
            <a:r>
              <a:t/>
            </a:r>
            <a:endParaRPr sz="1450">
              <a:solidFill>
                <a:srgbClr val="0077AA"/>
              </a:solidFill>
              <a:highlight>
                <a:srgbClr val="F1F1F1"/>
              </a:highlight>
              <a:latin typeface="Courier New"/>
              <a:ea typeface="Courier New"/>
              <a:cs typeface="Courier New"/>
              <a:sym typeface="Courier New"/>
            </a:endParaRPr>
          </a:p>
          <a:p>
            <a:pPr indent="0" lvl="0" marL="0" rtl="0" algn="l">
              <a:lnSpc>
                <a:spcPct val="115000"/>
              </a:lnSpc>
              <a:spcBef>
                <a:spcPts val="1400"/>
              </a:spcBef>
              <a:spcAft>
                <a:spcPts val="0"/>
              </a:spcAft>
              <a:buNone/>
            </a:pPr>
            <a:r>
              <a:t/>
            </a:r>
            <a:endParaRPr sz="1450">
              <a:solidFill>
                <a:srgbClr val="0077AA"/>
              </a:solidFill>
              <a:highlight>
                <a:srgbClr val="F1F1F1"/>
              </a:highlight>
              <a:latin typeface="Courier New"/>
              <a:ea typeface="Courier New"/>
              <a:cs typeface="Courier New"/>
              <a:sym typeface="Courier New"/>
            </a:endParaRPr>
          </a:p>
          <a:p>
            <a:pPr indent="0" lvl="0" marL="0" rtl="0" algn="l">
              <a:spcBef>
                <a:spcPts val="1400"/>
              </a:spcBef>
              <a:spcAft>
                <a:spcPts val="0"/>
              </a:spcAft>
              <a:buNone/>
            </a:pPr>
            <a:r>
              <a:rPr lang="en"/>
              <a:t> </a:t>
            </a:r>
            <a:endParaRPr/>
          </a:p>
        </p:txBody>
      </p:sp>
      <p:sp>
        <p:nvSpPr>
          <p:cNvPr id="187" name="Google Shape;187;p18"/>
          <p:cNvSpPr txBox="1"/>
          <p:nvPr>
            <p:ph idx="1" type="body"/>
          </p:nvPr>
        </p:nvSpPr>
        <p:spPr>
          <a:xfrm>
            <a:off x="219075" y="3048000"/>
            <a:ext cx="8106000" cy="1895400"/>
          </a:xfrm>
          <a:prstGeom prst="rect">
            <a:avLst/>
          </a:prstGeom>
        </p:spPr>
        <p:txBody>
          <a:bodyPr anchorCtr="0" anchor="t" bIns="91425" lIns="91425" spcFirstLastPara="1" rIns="91425" wrap="square" tIns="91425">
            <a:noAutofit/>
          </a:bodyPr>
          <a:lstStyle/>
          <a:p>
            <a:pPr indent="-254000" lvl="0" marL="800100" rtl="0" algn="l">
              <a:lnSpc>
                <a:spcPct val="158000"/>
              </a:lnSpc>
              <a:spcBef>
                <a:spcPts val="0"/>
              </a:spcBef>
              <a:spcAft>
                <a:spcPts val="0"/>
              </a:spcAft>
              <a:buClr>
                <a:srgbClr val="000000"/>
              </a:buClr>
              <a:buSzPts val="400"/>
              <a:buFont typeface="Roboto"/>
              <a:buChar char="●"/>
            </a:pPr>
            <a:r>
              <a:rPr lang="en">
                <a:solidFill>
                  <a:srgbClr val="202124"/>
                </a:solidFill>
                <a:highlight>
                  <a:srgbClr val="F8F9FA"/>
                </a:highlight>
                <a:latin typeface="Arial"/>
                <a:ea typeface="Arial"/>
                <a:cs typeface="Arial"/>
                <a:sym typeface="Arial"/>
              </a:rPr>
              <a:t>For-each, for loop, while döngüsü, do-while döngüsü gibi başka bir dizi geçiş tekniğidir.</a:t>
            </a:r>
            <a:endParaRPr>
              <a:solidFill>
                <a:srgbClr val="202124"/>
              </a:solidFill>
              <a:highlight>
                <a:srgbClr val="F8F9FA"/>
              </a:highlight>
              <a:latin typeface="Arial"/>
              <a:ea typeface="Arial"/>
              <a:cs typeface="Arial"/>
              <a:sym typeface="Arial"/>
            </a:endParaRPr>
          </a:p>
          <a:p>
            <a:pPr indent="-254000" lvl="0" marL="800100" rtl="0" algn="l">
              <a:lnSpc>
                <a:spcPct val="158000"/>
              </a:lnSpc>
              <a:spcBef>
                <a:spcPts val="0"/>
              </a:spcBef>
              <a:spcAft>
                <a:spcPts val="0"/>
              </a:spcAft>
              <a:buClr>
                <a:srgbClr val="000000"/>
              </a:buClr>
              <a:buSzPts val="400"/>
              <a:buFont typeface="Roboto"/>
              <a:buChar char="●"/>
            </a:pPr>
            <a:r>
              <a:rPr lang="en">
                <a:solidFill>
                  <a:srgbClr val="202124"/>
                </a:solidFill>
                <a:highlight>
                  <a:srgbClr val="F8F9FA"/>
                </a:highlight>
                <a:latin typeface="Arial"/>
                <a:ea typeface="Arial"/>
                <a:cs typeface="Arial"/>
                <a:sym typeface="Arial"/>
              </a:rPr>
              <a:t>Normal bir for-loop gibi anahtar sözcüğü ile başlar.</a:t>
            </a:r>
            <a:endParaRPr>
              <a:solidFill>
                <a:srgbClr val="202124"/>
              </a:solidFill>
              <a:highlight>
                <a:srgbClr val="F8F9FA"/>
              </a:highlight>
              <a:latin typeface="Arial"/>
              <a:ea typeface="Arial"/>
              <a:cs typeface="Arial"/>
              <a:sym typeface="Arial"/>
            </a:endParaRPr>
          </a:p>
          <a:p>
            <a:pPr indent="-254000" lvl="0" marL="800100" rtl="0" algn="l">
              <a:lnSpc>
                <a:spcPct val="158000"/>
              </a:lnSpc>
              <a:spcBef>
                <a:spcPts val="0"/>
              </a:spcBef>
              <a:spcAft>
                <a:spcPts val="0"/>
              </a:spcAft>
              <a:buClr>
                <a:srgbClr val="000000"/>
              </a:buClr>
              <a:buSzPts val="400"/>
              <a:buFont typeface="Roboto"/>
              <a:buChar char="●"/>
            </a:pPr>
            <a:r>
              <a:rPr lang="en">
                <a:solidFill>
                  <a:srgbClr val="202124"/>
                </a:solidFill>
                <a:highlight>
                  <a:srgbClr val="F8F9FA"/>
                </a:highlight>
                <a:latin typeface="Arial"/>
                <a:ea typeface="Arial"/>
                <a:cs typeface="Arial"/>
                <a:sym typeface="Arial"/>
              </a:rPr>
              <a:t>Bir döngü sayacı değişkenini bildirmek ve başlatmak yerine, dizinin temel türüyle aynı türde bir değişken, ardından iki nokta üst üste ve ardından dizi adı gelen bir değişken bildirirsiniz.</a:t>
            </a:r>
            <a:endParaRPr>
              <a:solidFill>
                <a:srgbClr val="202124"/>
              </a:solidFill>
              <a:highlight>
                <a:srgbClr val="F8F9FA"/>
              </a:highlight>
              <a:latin typeface="Arial"/>
              <a:ea typeface="Arial"/>
              <a:cs typeface="Arial"/>
              <a:sym typeface="Arial"/>
            </a:endParaRPr>
          </a:p>
          <a:p>
            <a:pPr indent="-254000" lvl="0" marL="800100" rtl="0" algn="l">
              <a:lnSpc>
                <a:spcPct val="158000"/>
              </a:lnSpc>
              <a:spcBef>
                <a:spcPts val="0"/>
              </a:spcBef>
              <a:spcAft>
                <a:spcPts val="0"/>
              </a:spcAft>
              <a:buClr>
                <a:srgbClr val="000000"/>
              </a:buClr>
              <a:buSzPts val="400"/>
              <a:buFont typeface="Roboto"/>
              <a:buChar char="●"/>
            </a:pPr>
            <a:r>
              <a:rPr lang="en">
                <a:solidFill>
                  <a:srgbClr val="202124"/>
                </a:solidFill>
                <a:highlight>
                  <a:srgbClr val="F8F9FA"/>
                </a:highlight>
                <a:latin typeface="Arial"/>
                <a:ea typeface="Arial"/>
                <a:cs typeface="Arial"/>
                <a:sym typeface="Arial"/>
              </a:rPr>
              <a:t>Döngü gövdesinde, dizinlenmiş bir dizi öğesi kullanmak yerine oluşturduğunuz döngü değişkenini kullanabilirsiniz.</a:t>
            </a:r>
            <a:endParaRPr>
              <a:solidFill>
                <a:srgbClr val="202124"/>
              </a:solidFill>
              <a:highlight>
                <a:srgbClr val="F8F9FA"/>
              </a:highlight>
              <a:latin typeface="Arial"/>
              <a:ea typeface="Arial"/>
              <a:cs typeface="Arial"/>
              <a:sym typeface="Arial"/>
            </a:endParaRPr>
          </a:p>
          <a:p>
            <a:pPr indent="-254000" lvl="0" marL="457200" marR="38100" rtl="0" algn="l">
              <a:lnSpc>
                <a:spcPct val="128571"/>
              </a:lnSpc>
              <a:spcBef>
                <a:spcPts val="0"/>
              </a:spcBef>
              <a:spcAft>
                <a:spcPts val="0"/>
              </a:spcAft>
              <a:buClr>
                <a:srgbClr val="000000"/>
              </a:buClr>
              <a:buSzPts val="400"/>
              <a:buFont typeface="Roboto"/>
              <a:buChar char="●"/>
            </a:pPr>
            <a:r>
              <a:rPr lang="en">
                <a:solidFill>
                  <a:srgbClr val="202124"/>
                </a:solidFill>
                <a:highlight>
                  <a:srgbClr val="F8F9FA"/>
                </a:highlight>
                <a:latin typeface="Arial"/>
                <a:ea typeface="Arial"/>
                <a:cs typeface="Arial"/>
                <a:sym typeface="Arial"/>
              </a:rPr>
              <a:t>Genellikle bir dizi veya Koleksiyonlar sınıfı üzerinde yineleme yapmak için kullanılır (ör. ArrayList)</a:t>
            </a:r>
            <a:endParaRPr>
              <a:solidFill>
                <a:srgbClr val="202124"/>
              </a:solidFill>
              <a:highlight>
                <a:srgbClr val="F8F9FA"/>
              </a:highlight>
              <a:latin typeface="Arial"/>
              <a:ea typeface="Arial"/>
              <a:cs typeface="Arial"/>
              <a:sym typeface="Arial"/>
            </a:endParaRPr>
          </a:p>
          <a:p>
            <a:pPr indent="0" lvl="0" marL="457200" rtl="0" algn="l">
              <a:lnSpc>
                <a:spcPct val="158000"/>
              </a:lnSpc>
              <a:spcBef>
                <a:spcPts val="0"/>
              </a:spcBef>
              <a:spcAft>
                <a:spcPts val="0"/>
              </a:spcAft>
              <a:buNone/>
            </a:pPr>
            <a:r>
              <a:t/>
            </a:r>
            <a:endParaRPr sz="400">
              <a:solidFill>
                <a:srgbClr val="000000"/>
              </a:solidFill>
              <a:highlight>
                <a:srgbClr val="FFFFFF"/>
              </a:highlight>
              <a:latin typeface="Roboto"/>
              <a:ea typeface="Roboto"/>
              <a:cs typeface="Roboto"/>
              <a:sym typeface="Roboto"/>
            </a:endParaRPr>
          </a:p>
          <a:p>
            <a:pPr indent="0" lvl="0" marL="152400" marR="152400" rtl="0" algn="l">
              <a:lnSpc>
                <a:spcPct val="150000"/>
              </a:lnSpc>
              <a:spcBef>
                <a:spcPts val="3600"/>
              </a:spcBef>
              <a:spcAft>
                <a:spcPts val="0"/>
              </a:spcAft>
              <a:buNone/>
            </a:pPr>
            <a:r>
              <a:t/>
            </a:r>
            <a:endParaRPr sz="1150">
              <a:solidFill>
                <a:srgbClr val="0077AA"/>
              </a:solidFill>
              <a:highlight>
                <a:srgbClr val="F1F1F1"/>
              </a:highlight>
              <a:latin typeface="Courier New"/>
              <a:ea typeface="Courier New"/>
              <a:cs typeface="Courier New"/>
              <a:sym typeface="Courier New"/>
            </a:endParaRPr>
          </a:p>
          <a:p>
            <a:pPr indent="0" lvl="0" marL="0" marR="152400" rtl="0" algn="l">
              <a:lnSpc>
                <a:spcPct val="150000"/>
              </a:lnSpc>
              <a:spcBef>
                <a:spcPts val="0"/>
              </a:spcBef>
              <a:spcAft>
                <a:spcPts val="0"/>
              </a:spcAft>
              <a:buNone/>
            </a:pPr>
            <a:r>
              <a:t/>
            </a:r>
            <a:endParaRPr sz="1150">
              <a:solidFill>
                <a:srgbClr val="0077AA"/>
              </a:solidFill>
              <a:highlight>
                <a:srgbClr val="F1F1F1"/>
              </a:highlight>
              <a:latin typeface="Courier New"/>
              <a:ea typeface="Courier New"/>
              <a:cs typeface="Courier New"/>
              <a:sym typeface="Courier New"/>
            </a:endParaRPr>
          </a:p>
          <a:p>
            <a:pPr indent="0" lvl="0" marL="152400" marR="152400" rtl="0" algn="l">
              <a:lnSpc>
                <a:spcPct val="150000"/>
              </a:lnSpc>
              <a:spcBef>
                <a:spcPts val="0"/>
              </a:spcBef>
              <a:spcAft>
                <a:spcPts val="0"/>
              </a:spcAft>
              <a:buNone/>
            </a:pPr>
            <a:r>
              <a:t/>
            </a:r>
            <a:endParaRPr sz="1150">
              <a:solidFill>
                <a:srgbClr val="0077AA"/>
              </a:solidFill>
              <a:highlight>
                <a:srgbClr val="F1F1F1"/>
              </a:highlight>
              <a:latin typeface="Courier New"/>
              <a:ea typeface="Courier New"/>
              <a:cs typeface="Courier New"/>
              <a:sym typeface="Courier New"/>
            </a:endParaRPr>
          </a:p>
          <a:p>
            <a:pPr indent="0" lvl="0" marL="0" rtl="0" algn="l">
              <a:spcBef>
                <a:spcPts val="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94" name="Google Shape;194;p19"/>
          <p:cNvGraphicFramePr/>
          <p:nvPr/>
        </p:nvGraphicFramePr>
        <p:xfrm>
          <a:off x="-476250" y="771575"/>
          <a:ext cx="3000000" cy="3000000"/>
        </p:xfrm>
        <a:graphic>
          <a:graphicData uri="http://schemas.openxmlformats.org/drawingml/2006/table">
            <a:tbl>
              <a:tblPr>
                <a:solidFill>
                  <a:srgbClr val="FFFFFF"/>
                </a:solidFill>
                <a:tableStyleId>{4DFDF718-59A8-4932-9E68-6CF9F417DDC0}</a:tableStyleId>
              </a:tblPr>
              <a:tblGrid>
                <a:gridCol w="1196600"/>
                <a:gridCol w="2559650"/>
                <a:gridCol w="2341125"/>
                <a:gridCol w="3475300"/>
              </a:tblGrid>
              <a:tr h="662325">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Comparison</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          </a:t>
                      </a:r>
                      <a:r>
                        <a:rPr b="1" lang="en" sz="1300">
                          <a:highlight>
                            <a:srgbClr val="FFFFFF"/>
                          </a:highlight>
                          <a:latin typeface="Times New Roman"/>
                          <a:ea typeface="Times New Roman"/>
                          <a:cs typeface="Times New Roman"/>
                          <a:sym typeface="Times New Roman"/>
                        </a:rPr>
                        <a:t>for loop                                   </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while loop</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do while loop</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1692650">
                <a:tc>
                  <a:txBody>
                    <a:bodyPr/>
                    <a:lstStyle/>
                    <a:p>
                      <a:pPr indent="0" lvl="0" marL="0" rtl="0" algn="l">
                        <a:lnSpc>
                          <a:spcPct val="172500"/>
                        </a:lnSpc>
                        <a:spcBef>
                          <a:spcPts val="0"/>
                        </a:spcBef>
                        <a:spcAft>
                          <a:spcPts val="0"/>
                        </a:spcAft>
                        <a:buNone/>
                      </a:pPr>
                      <a:r>
                        <a:rPr lang="en" sz="1000">
                          <a:highlight>
                            <a:srgbClr val="FFFFFF"/>
                          </a:highlight>
                          <a:latin typeface="Verdana"/>
                          <a:ea typeface="Verdana"/>
                          <a:cs typeface="Verdana"/>
                          <a:sym typeface="Verdana"/>
                        </a:rPr>
                        <a:t>Introduction</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The Java for loop is a control flow statement that iterates a part of the </a:t>
                      </a:r>
                      <a:r>
                        <a:rPr lang="en" sz="1000">
                          <a:solidFill>
                            <a:srgbClr val="008000"/>
                          </a:solidFill>
                          <a:highlight>
                            <a:srgbClr val="FFFFFF"/>
                          </a:highlight>
                          <a:uFill>
                            <a:noFill/>
                          </a:uFill>
                          <a:latin typeface="Verdana"/>
                          <a:ea typeface="Verdana"/>
                          <a:cs typeface="Verdana"/>
                          <a:sym typeface="Verdana"/>
                          <a:hlinkClick r:id="rId3">
                            <a:extLst>
                              <a:ext uri="{A12FA001-AC4F-418D-AE19-62706E023703}">
                                <ahyp:hlinkClr val="tx"/>
                              </a:ext>
                            </a:extLst>
                          </a:hlinkClick>
                        </a:rPr>
                        <a:t>programs</a:t>
                      </a:r>
                      <a:r>
                        <a:rPr lang="en" sz="1000">
                          <a:highlight>
                            <a:srgbClr val="FFFFFF"/>
                          </a:highlight>
                          <a:latin typeface="Verdana"/>
                          <a:ea typeface="Verdana"/>
                          <a:cs typeface="Verdana"/>
                          <a:sym typeface="Verdana"/>
                        </a:rPr>
                        <a:t> multiple times.</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The Java while loop is a control flow statement that executes a part of the programs repeatedly on the basis of given boolean condition.</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The Java do while loop is a control flow statement that executes a part of the programs at least once and the further execution depends upon the given boolean condition.</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1177500">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When to use</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If the number of iteration is fixed, it is recommended to use for loop.</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If the number of iteration is not fixed, it is recommended to use while loop.</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If the number of iteration is not fixed and you must have to execute the loop at least once, it is recommended to use the do-while loop.</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846325">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Syntax</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for(init;condition;incr/decr){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 code to be executed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while(condition){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//code to be executed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do{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//code to be executed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}while(condition); </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1425875">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Example</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//for loop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for(int i=1;i&lt;=10;i++){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System.out.println(i);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  </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//while loop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int i=1;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while(i&lt;=10){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System.out.println(i);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i++;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  </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//do-while loop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int i=1;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do{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System.out.println(i);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i++;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}while(i&lt;=10); </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919925">
                <a:tc>
                  <a:txBody>
                    <a:bodyPr/>
                    <a:lstStyle/>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Syntax for infinitive loop</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for(;;){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//code to be executed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while(true){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//code to be executed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do{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//code to be executed  </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rPr lang="en" sz="1000">
                          <a:highlight>
                            <a:srgbClr val="FFFFFF"/>
                          </a:highlight>
                          <a:latin typeface="Verdana"/>
                          <a:ea typeface="Verdana"/>
                          <a:cs typeface="Verdana"/>
                          <a:sym typeface="Verdana"/>
                        </a:rPr>
                        <a:t>}while(true);</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
        <p:nvSpPr>
          <p:cNvPr id="195" name="Google Shape;195;p19"/>
          <p:cNvSpPr txBox="1"/>
          <p:nvPr/>
        </p:nvSpPr>
        <p:spPr>
          <a:xfrm>
            <a:off x="304800" y="114300"/>
            <a:ext cx="8172300" cy="192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1800"/>
              </a:spcBef>
              <a:spcAft>
                <a:spcPts val="400"/>
              </a:spcAft>
              <a:buNone/>
            </a:pPr>
            <a:r>
              <a:rPr lang="en" sz="1900">
                <a:solidFill>
                  <a:srgbClr val="610B38"/>
                </a:solidFill>
                <a:highlight>
                  <a:srgbClr val="FFFFFF"/>
                </a:highlight>
              </a:rPr>
              <a:t>                </a:t>
            </a:r>
            <a:r>
              <a:rPr lang="en" sz="1900">
                <a:solidFill>
                  <a:srgbClr val="610B38"/>
                </a:solidFill>
                <a:highlight>
                  <a:srgbClr val="FFFFFF"/>
                </a:highlight>
              </a:rPr>
              <a:t>Java For Loop vs While Loop vs Do While Loop </a:t>
            </a:r>
            <a:endParaRPr sz="1900">
              <a:solidFill>
                <a:srgbClr val="610B38"/>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kodlariyla ilgili pratik yapabileceginiz bazi linkler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https://codingbat.com/java</a:t>
            </a:r>
            <a:endParaRPr/>
          </a:p>
          <a:p>
            <a:pPr indent="0" lvl="0" marL="0" rtl="0" algn="l">
              <a:spcBef>
                <a:spcPts val="0"/>
              </a:spcBef>
              <a:spcAft>
                <a:spcPts val="0"/>
              </a:spcAft>
              <a:buNone/>
            </a:pPr>
            <a:r>
              <a:rPr lang="en"/>
              <a:t>https://www.w3resource.com/java-exercises/</a:t>
            </a:r>
            <a:endParaRPr/>
          </a:p>
          <a:p>
            <a:pPr indent="0" lvl="0" marL="0" rtl="0" algn="l">
              <a:spcBef>
                <a:spcPts val="0"/>
              </a:spcBef>
              <a:spcAft>
                <a:spcPts val="0"/>
              </a:spcAft>
              <a:buNone/>
            </a:pPr>
            <a:r>
              <a:rPr lang="en"/>
              <a:t>http://www.beginwithjava.com/java/loops/questions.html</a:t>
            </a:r>
            <a:endParaRPr/>
          </a:p>
          <a:p>
            <a:pPr indent="0" lvl="0" marL="0" rtl="0" algn="l">
              <a:spcBef>
                <a:spcPts val="0"/>
              </a:spcBef>
              <a:spcAft>
                <a:spcPts val="0"/>
              </a:spcAft>
              <a:buNone/>
            </a:pPr>
            <a:r>
              <a:rPr lang="en"/>
              <a:t> </a:t>
            </a:r>
            <a:endParaRPr/>
          </a:p>
        </p:txBody>
      </p:sp>
      <p:sp>
        <p:nvSpPr>
          <p:cNvPr id="201" name="Google Shape;201;p20"/>
          <p:cNvSpPr txBox="1"/>
          <p:nvPr/>
        </p:nvSpPr>
        <p:spPr>
          <a:xfrm>
            <a:off x="372375" y="3397975"/>
            <a:ext cx="98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