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Barlow ExtraLight"/>
      <p:regular r:id="rId20"/>
      <p:bold r:id="rId21"/>
      <p:italic r:id="rId22"/>
      <p:boldItalic r:id="rId23"/>
    </p:embeddedFont>
    <p:embeddedFont>
      <p:font typeface="Hepta Slab Medium"/>
      <p:regular r:id="rId24"/>
      <p:bold r:id="rId25"/>
    </p:embeddedFont>
    <p:embeddedFont>
      <p:font typeface="Hepta Slab Light"/>
      <p:regular r:id="rId26"/>
      <p:bold r:id="rId27"/>
    </p:embeddedFont>
    <p:embeddedFont>
      <p:font typeface="Hepta Slab"/>
      <p:regular r:id="rId28"/>
      <p:bold r:id="rId29"/>
    </p:embeddedFont>
    <p:embeddedFont>
      <p:font typeface="Barlow Medium"/>
      <p:regular r:id="rId30"/>
      <p:bold r:id="rId31"/>
      <p:italic r:id="rId32"/>
      <p:boldItalic r:id="rId33"/>
    </p:embeddedFont>
    <p:embeddedFont>
      <p:font typeface="Barlow Light"/>
      <p:regular r:id="rId34"/>
      <p:bold r:id="rId35"/>
      <p:italic r:id="rId36"/>
      <p:boldItalic r:id="rId37"/>
    </p:embeddedFont>
    <p:embeddedFont>
      <p:font typeface="Barlow"/>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italic.fntdata"/><Relationship Id="rId20" Type="http://schemas.openxmlformats.org/officeDocument/2006/relationships/font" Target="fonts/BarlowExtraLight-regular.fntdata"/><Relationship Id="rId41" Type="http://schemas.openxmlformats.org/officeDocument/2006/relationships/font" Target="fonts/Barlow-boldItalic.fntdata"/><Relationship Id="rId22" Type="http://schemas.openxmlformats.org/officeDocument/2006/relationships/font" Target="fonts/BarlowExtraLight-italic.fntdata"/><Relationship Id="rId21" Type="http://schemas.openxmlformats.org/officeDocument/2006/relationships/font" Target="fonts/BarlowExtraLight-bold.fntdata"/><Relationship Id="rId24" Type="http://schemas.openxmlformats.org/officeDocument/2006/relationships/font" Target="fonts/HeptaSlabMedium-regular.fntdata"/><Relationship Id="rId23" Type="http://schemas.openxmlformats.org/officeDocument/2006/relationships/font" Target="fonts/BarlowExtraLight-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HeptaSlabLight-regular.fntdata"/><Relationship Id="rId25" Type="http://schemas.openxmlformats.org/officeDocument/2006/relationships/font" Target="fonts/HeptaSlabMedium-bold.fntdata"/><Relationship Id="rId28" Type="http://schemas.openxmlformats.org/officeDocument/2006/relationships/font" Target="fonts/HeptaSlab-regular.fntdata"/><Relationship Id="rId27" Type="http://schemas.openxmlformats.org/officeDocument/2006/relationships/font" Target="fonts/HeptaSlab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ptaSlab-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BarlowMedium-bold.fntdata"/><Relationship Id="rId30" Type="http://schemas.openxmlformats.org/officeDocument/2006/relationships/font" Target="fonts/BarlowMedium-regular.fntdata"/><Relationship Id="rId11" Type="http://schemas.openxmlformats.org/officeDocument/2006/relationships/slide" Target="slides/slide5.xml"/><Relationship Id="rId33" Type="http://schemas.openxmlformats.org/officeDocument/2006/relationships/font" Target="fonts/BarlowMedium-boldItalic.fntdata"/><Relationship Id="rId10" Type="http://schemas.openxmlformats.org/officeDocument/2006/relationships/slide" Target="slides/slide4.xml"/><Relationship Id="rId32" Type="http://schemas.openxmlformats.org/officeDocument/2006/relationships/font" Target="fonts/BarlowMedium-italic.fntdata"/><Relationship Id="rId13" Type="http://schemas.openxmlformats.org/officeDocument/2006/relationships/slide" Target="slides/slide7.xml"/><Relationship Id="rId35" Type="http://schemas.openxmlformats.org/officeDocument/2006/relationships/font" Target="fonts/BarlowLight-bold.fntdata"/><Relationship Id="rId12" Type="http://schemas.openxmlformats.org/officeDocument/2006/relationships/slide" Target="slides/slide6.xml"/><Relationship Id="rId34" Type="http://schemas.openxmlformats.org/officeDocument/2006/relationships/font" Target="fonts/BarlowLight-regular.fntdata"/><Relationship Id="rId15" Type="http://schemas.openxmlformats.org/officeDocument/2006/relationships/slide" Target="slides/slide9.xml"/><Relationship Id="rId37" Type="http://schemas.openxmlformats.org/officeDocument/2006/relationships/font" Target="fonts/BarlowLight-boldItalic.fntdata"/><Relationship Id="rId14" Type="http://schemas.openxmlformats.org/officeDocument/2006/relationships/slide" Target="slides/slide8.xml"/><Relationship Id="rId36" Type="http://schemas.openxmlformats.org/officeDocument/2006/relationships/font" Target="fonts/BarlowLight-italic.fntdata"/><Relationship Id="rId17" Type="http://schemas.openxmlformats.org/officeDocument/2006/relationships/slide" Target="slides/slide11.xml"/><Relationship Id="rId39" Type="http://schemas.openxmlformats.org/officeDocument/2006/relationships/font" Target="fonts/Barlow-bold.fntdata"/><Relationship Id="rId16" Type="http://schemas.openxmlformats.org/officeDocument/2006/relationships/slide" Target="slides/slide10.xml"/><Relationship Id="rId38" Type="http://schemas.openxmlformats.org/officeDocument/2006/relationships/font" Target="fonts/Barlow-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754253c349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754253c349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754c08f4a1_4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754c08f4a1_4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behavior script: </a:t>
            </a:r>
            <a:r>
              <a:rPr lang="en">
                <a:solidFill>
                  <a:schemeClr val="dk1"/>
                </a:solidFill>
              </a:rPr>
              <a:t>First, we've pinpointed our </a:t>
            </a:r>
            <a:r>
              <a:rPr b="1" lang="en">
                <a:solidFill>
                  <a:schemeClr val="dk1"/>
                </a:solidFill>
              </a:rPr>
              <a:t>most valuable customers</a:t>
            </a:r>
            <a:r>
              <a:rPr lang="en">
                <a:solidFill>
                  <a:schemeClr val="dk1"/>
                </a:solidFill>
              </a:rPr>
              <a:t>: the top spenders, the most profitable, and our frequent buyers. Second, we've uncovered </a:t>
            </a:r>
            <a:r>
              <a:rPr b="1" lang="en">
                <a:solidFill>
                  <a:schemeClr val="dk1"/>
                </a:solidFill>
              </a:rPr>
              <a:t>clear purchasing patterns</a:t>
            </a:r>
            <a:r>
              <a:rPr lang="en">
                <a:solidFill>
                  <a:schemeClr val="dk1"/>
                </a:solidFill>
              </a:rPr>
              <a:t>: what products sell best like Phones and Chairs, items often bought together like Binders and Paper, and when sales peak — Think Q4 and Thursdays. These insights will help us boost retention and value!"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754c08f4a1_4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754c08f4a1_4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behavior script: </a:t>
            </a:r>
            <a:r>
              <a:rPr lang="en">
                <a:solidFill>
                  <a:schemeClr val="dk1"/>
                </a:solidFill>
              </a:rPr>
              <a:t>First, we've pinpointed our </a:t>
            </a:r>
            <a:r>
              <a:rPr b="1" lang="en">
                <a:solidFill>
                  <a:schemeClr val="dk1"/>
                </a:solidFill>
              </a:rPr>
              <a:t>most valuable customers</a:t>
            </a:r>
            <a:r>
              <a:rPr lang="en">
                <a:solidFill>
                  <a:schemeClr val="dk1"/>
                </a:solidFill>
              </a:rPr>
              <a:t>: the top spenders, the most profitable, and our frequent buyers. Second, we've uncovered </a:t>
            </a:r>
            <a:r>
              <a:rPr b="1" lang="en">
                <a:solidFill>
                  <a:schemeClr val="dk1"/>
                </a:solidFill>
              </a:rPr>
              <a:t>clear purchasing patterns</a:t>
            </a:r>
            <a:r>
              <a:rPr lang="en">
                <a:solidFill>
                  <a:schemeClr val="dk1"/>
                </a:solidFill>
              </a:rPr>
              <a:t>: what products sell best like Phones and Chairs, items often bought together like Binders and Paper, and when sales peak — Think Q4 and Thursdays. These insights will help us boost retention and value!"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754c08f4a1_4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754c08f4a1_4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behavior script: </a:t>
            </a:r>
            <a:r>
              <a:rPr lang="en">
                <a:solidFill>
                  <a:schemeClr val="dk1"/>
                </a:solidFill>
              </a:rPr>
              <a:t>First, we've pinpointed our </a:t>
            </a:r>
            <a:r>
              <a:rPr b="1" lang="en">
                <a:solidFill>
                  <a:schemeClr val="dk1"/>
                </a:solidFill>
              </a:rPr>
              <a:t>most valuable customers</a:t>
            </a:r>
            <a:r>
              <a:rPr lang="en">
                <a:solidFill>
                  <a:schemeClr val="dk1"/>
                </a:solidFill>
              </a:rPr>
              <a:t>: the top spenders, the most profitable, and our frequent buyers. Second, we've uncovered </a:t>
            </a:r>
            <a:r>
              <a:rPr b="1" lang="en">
                <a:solidFill>
                  <a:schemeClr val="dk1"/>
                </a:solidFill>
              </a:rPr>
              <a:t>clear purchasing patterns</a:t>
            </a:r>
            <a:r>
              <a:rPr lang="en">
                <a:solidFill>
                  <a:schemeClr val="dk1"/>
                </a:solidFill>
              </a:rPr>
              <a:t>: what products sell best like Phones and Chairs, items often bought together like Binders and Paper, and when sales peak — Think Q4 and Thursdays. These insights will help us boost retention and value!"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3754c08f4a1_4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3754c08f4a1_4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behavior script: </a:t>
            </a:r>
            <a:r>
              <a:rPr lang="en">
                <a:solidFill>
                  <a:schemeClr val="dk1"/>
                </a:solidFill>
              </a:rPr>
              <a:t>First, we've pinpointed our </a:t>
            </a:r>
            <a:r>
              <a:rPr b="1" lang="en">
                <a:solidFill>
                  <a:schemeClr val="dk1"/>
                </a:solidFill>
              </a:rPr>
              <a:t>most valuable customers</a:t>
            </a:r>
            <a:r>
              <a:rPr lang="en">
                <a:solidFill>
                  <a:schemeClr val="dk1"/>
                </a:solidFill>
              </a:rPr>
              <a:t>: the top spenders, the most profitable, and our frequent buyers. Second, we've uncovered </a:t>
            </a:r>
            <a:r>
              <a:rPr b="1" lang="en">
                <a:solidFill>
                  <a:schemeClr val="dk1"/>
                </a:solidFill>
              </a:rPr>
              <a:t>clear purchasing patterns</a:t>
            </a:r>
            <a:r>
              <a:rPr lang="en">
                <a:solidFill>
                  <a:schemeClr val="dk1"/>
                </a:solidFill>
              </a:rPr>
              <a:t>: what products sell best like Phones and Chairs, items often bought together like Binders and Paper, and when sales peak — Think Q4 and Thursdays. These insights will help us boost retention and value!"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754253c349_0_1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754253c349_0_1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754c08f4a1_2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754c08f4a1_2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754253c349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754253c349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behavior script: </a:t>
            </a:r>
            <a:r>
              <a:rPr lang="en">
                <a:solidFill>
                  <a:schemeClr val="dk1"/>
                </a:solidFill>
              </a:rPr>
              <a:t>First, we've pinpointed our </a:t>
            </a:r>
            <a:r>
              <a:rPr b="1" lang="en">
                <a:solidFill>
                  <a:schemeClr val="dk1"/>
                </a:solidFill>
              </a:rPr>
              <a:t>most valuable customers</a:t>
            </a:r>
            <a:r>
              <a:rPr lang="en">
                <a:solidFill>
                  <a:schemeClr val="dk1"/>
                </a:solidFill>
              </a:rPr>
              <a:t>: the top spenders, the most profitable, and our frequent buyers. Second, we've uncovered </a:t>
            </a:r>
            <a:r>
              <a:rPr b="1" lang="en">
                <a:solidFill>
                  <a:schemeClr val="dk1"/>
                </a:solidFill>
              </a:rPr>
              <a:t>clear purchasing patterns</a:t>
            </a:r>
            <a:r>
              <a:rPr lang="en">
                <a:solidFill>
                  <a:schemeClr val="dk1"/>
                </a:solidFill>
              </a:rPr>
              <a:t>: what products sell best like Phones and Chairs, items often bought together like Binders and Paper, and when sales peak — Think Q4 and Thursdays. These insights will help us boost retention and value!"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754c08f4a1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754c08f4a1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behavior script: </a:t>
            </a:r>
            <a:r>
              <a:rPr lang="en">
                <a:solidFill>
                  <a:schemeClr val="dk1"/>
                </a:solidFill>
              </a:rPr>
              <a:t>First, we've pinpointed our </a:t>
            </a:r>
            <a:r>
              <a:rPr b="1" lang="en">
                <a:solidFill>
                  <a:schemeClr val="dk1"/>
                </a:solidFill>
              </a:rPr>
              <a:t>most valuable customers</a:t>
            </a:r>
            <a:r>
              <a:rPr lang="en">
                <a:solidFill>
                  <a:schemeClr val="dk1"/>
                </a:solidFill>
              </a:rPr>
              <a:t>: the top spenders, the most profitable, and our frequent buyers. Second, we've uncovered </a:t>
            </a:r>
            <a:r>
              <a:rPr b="1" lang="en">
                <a:solidFill>
                  <a:schemeClr val="dk1"/>
                </a:solidFill>
              </a:rPr>
              <a:t>clear purchasing patterns</a:t>
            </a:r>
            <a:r>
              <a:rPr lang="en">
                <a:solidFill>
                  <a:schemeClr val="dk1"/>
                </a:solidFill>
              </a:rPr>
              <a:t>: what products sell best like Phones and Chairs, items often bought together like Binders and Paper, and when sales peak — Think Q4 and Thursdays. These insights will help us boost retention and value!"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754c08f4a1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754c08f4a1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go over our key operational insights from the 2022 taxi data.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First, the data confirms a problem we've all felt: </a:t>
            </a:r>
            <a:r>
              <a:rPr b="1" lang="en">
                <a:solidFill>
                  <a:schemeClr val="dk1"/>
                </a:solidFill>
              </a:rPr>
              <a:t>traffic bottlenecks are a major issue</a:t>
            </a:r>
            <a:r>
              <a:rPr lang="en">
                <a:solidFill>
                  <a:schemeClr val="dk1"/>
                </a:solidFill>
              </a:rPr>
              <a:t>. Our analysis shows that average speeds are dropping to just 8-9 miles per hour, and it's not just during the morning commute. We're seeing this problem consistently pop up in the afternoon as well, between noon and 3 PM.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Second, we’ve pinpointed exactly </a:t>
            </a:r>
            <a:r>
              <a:rPr b="1" lang="en">
                <a:solidFill>
                  <a:schemeClr val="dk1"/>
                </a:solidFill>
              </a:rPr>
              <a:t>where these problems are the most severe</a:t>
            </a:r>
            <a:r>
              <a:rPr lang="en">
                <a:solidFill>
                  <a:schemeClr val="dk1"/>
                </a:solidFill>
              </a:rPr>
              <a:t>. The low speeds are highly concentrated in a few key locations. These aren't minor slowdowns—they’re happening in high-volume hubs that are responsible for tens of thousands of trips. We’ve identified these spots and know where to start looking for solutions.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Third, the data points directly to our </a:t>
            </a:r>
            <a:r>
              <a:rPr b="1" lang="en">
                <a:solidFill>
                  <a:schemeClr val="dk1"/>
                </a:solidFill>
              </a:rPr>
              <a:t>most valuable business driver</a:t>
            </a:r>
            <a:r>
              <a:rPr lang="en">
                <a:solidFill>
                  <a:schemeClr val="dk1"/>
                </a:solidFill>
              </a:rPr>
              <a:t>. It’s clear that trips originating from JFK Airport are our biggest source of revenue. These routes are consistent and highly profitable, making them a crucial part of our business that we need to protect.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a quick note on the data itself. A big part of this analysis was validating our information, and we found some truly impossible records—like trips covering hundreds of thousands of miles. We've cleaned all of that out, so we can be confident that the insights you see are based on a solid foundation of reliable data.</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754c08f4a1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754c08f4a1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behavior script: </a:t>
            </a:r>
            <a:r>
              <a:rPr lang="en">
                <a:solidFill>
                  <a:schemeClr val="dk1"/>
                </a:solidFill>
              </a:rPr>
              <a:t>First, we've pinpointed our </a:t>
            </a:r>
            <a:r>
              <a:rPr b="1" lang="en">
                <a:solidFill>
                  <a:schemeClr val="dk1"/>
                </a:solidFill>
              </a:rPr>
              <a:t>most valuable customers</a:t>
            </a:r>
            <a:r>
              <a:rPr lang="en">
                <a:solidFill>
                  <a:schemeClr val="dk1"/>
                </a:solidFill>
              </a:rPr>
              <a:t>: the top spenders, the most profitable, and our frequent buyers. Second, we've uncovered </a:t>
            </a:r>
            <a:r>
              <a:rPr b="1" lang="en">
                <a:solidFill>
                  <a:schemeClr val="dk1"/>
                </a:solidFill>
              </a:rPr>
              <a:t>clear purchasing patterns</a:t>
            </a:r>
            <a:r>
              <a:rPr lang="en">
                <a:solidFill>
                  <a:schemeClr val="dk1"/>
                </a:solidFill>
              </a:rPr>
              <a:t>: what products sell best like Phones and Chairs, items often bought together like Binders and Paper, and when sales peak — Think Q4 and Thursdays. These insights will help us boost retention and value!"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754c08f4a1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754c08f4a1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Char char="●"/>
            </a:pPr>
            <a:r>
              <a:rPr lang="en">
                <a:solidFill>
                  <a:schemeClr val="dk1"/>
                </a:solidFill>
              </a:rPr>
              <a:t>“We analyzed 2022 trips by borough×month. Simple pattern: places and months with </a:t>
            </a:r>
            <a:r>
              <a:rPr b="1" lang="en">
                <a:solidFill>
                  <a:schemeClr val="dk1"/>
                </a:solidFill>
              </a:rPr>
              <a:t>more card use get higher tips</a:t>
            </a:r>
            <a:r>
              <a:rPr lang="en">
                <a:solidFill>
                  <a:schemeClr val="dk1"/>
                </a:solidFill>
              </a:rPr>
              <a:t>—about </a:t>
            </a:r>
            <a:r>
              <a:rPr b="1" lang="en">
                <a:solidFill>
                  <a:schemeClr val="dk1"/>
                </a:solidFill>
              </a:rPr>
              <a:t>+2–3 percentage points</a:t>
            </a:r>
            <a:r>
              <a:rPr lang="en">
                <a:solidFill>
                  <a:schemeClr val="dk1"/>
                </a:solidFill>
              </a:rPr>
              <a:t> in tip rate for each </a:t>
            </a:r>
            <a:r>
              <a:rPr b="1" lang="en">
                <a:solidFill>
                  <a:schemeClr val="dk1"/>
                </a:solidFill>
              </a:rPr>
              <a:t>+10 points</a:t>
            </a:r>
            <a:r>
              <a:rPr lang="en">
                <a:solidFill>
                  <a:schemeClr val="dk1"/>
                </a:solidFill>
              </a:rPr>
              <a:t> of card share.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Connectivity problems</a:t>
            </a:r>
            <a:r>
              <a:rPr lang="en">
                <a:solidFill>
                  <a:schemeClr val="dk1"/>
                </a:solidFill>
              </a:rPr>
              <a:t> (apps going offline) </a:t>
            </a:r>
            <a:r>
              <a:rPr b="1" lang="en">
                <a:solidFill>
                  <a:schemeClr val="dk1"/>
                </a:solidFill>
              </a:rPr>
              <a:t>reduce card usage</a:t>
            </a:r>
            <a:r>
              <a:rPr lang="en">
                <a:solidFill>
                  <a:schemeClr val="dk1"/>
                </a:solidFill>
              </a:rPr>
              <a:t>, and the </a:t>
            </a:r>
            <a:r>
              <a:rPr b="1" lang="en">
                <a:solidFill>
                  <a:schemeClr val="dk1"/>
                </a:solidFill>
              </a:rPr>
              <a:t>biggest clusters</a:t>
            </a:r>
            <a:r>
              <a:rPr lang="en">
                <a:solidFill>
                  <a:schemeClr val="dk1"/>
                </a:solidFill>
              </a:rPr>
              <a:t> of those months are in </a:t>
            </a:r>
            <a:r>
              <a:rPr b="1" lang="en">
                <a:solidFill>
                  <a:schemeClr val="dk1"/>
                </a:solidFill>
              </a:rPr>
              <a:t>Brooklyn &amp; the Bronx</a:t>
            </a:r>
            <a:r>
              <a:rPr lang="en">
                <a:solidFill>
                  <a:schemeClr val="dk1"/>
                </a:solidFill>
              </a:rPr>
              <a: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So we’ll </a:t>
            </a:r>
            <a:r>
              <a:rPr b="1" lang="en">
                <a:solidFill>
                  <a:schemeClr val="dk1"/>
                </a:solidFill>
              </a:rPr>
              <a:t>fix payments UX and reliability</a:t>
            </a:r>
            <a:r>
              <a:rPr lang="en">
                <a:solidFill>
                  <a:schemeClr val="dk1"/>
                </a:solidFill>
              </a:rPr>
              <a:t> there first (tap-to-pay, clearer tip presets, better retry/caching, card-on-file nudges).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If we move card share by </a:t>
            </a:r>
            <a:r>
              <a:rPr b="1" lang="en">
                <a:solidFill>
                  <a:schemeClr val="dk1"/>
                </a:solidFill>
              </a:rPr>
              <a:t>+10 points</a:t>
            </a:r>
            <a:r>
              <a:rPr lang="en">
                <a:solidFill>
                  <a:schemeClr val="dk1"/>
                </a:solidFill>
              </a:rPr>
              <a:t> in those months, we expect </a:t>
            </a:r>
            <a:r>
              <a:rPr b="1" lang="en">
                <a:solidFill>
                  <a:schemeClr val="dk1"/>
                </a:solidFill>
              </a:rPr>
              <a:t>~$258k</a:t>
            </a:r>
            <a:r>
              <a:rPr lang="en">
                <a:solidFill>
                  <a:schemeClr val="dk1"/>
                </a:solidFill>
              </a:rPr>
              <a:t> in extra tips in the pilot window.</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We’ll A/B or phase the rollout and watch </a:t>
            </a:r>
            <a:r>
              <a:rPr b="1" lang="en">
                <a:solidFill>
                  <a:schemeClr val="dk1"/>
                </a:solidFill>
              </a:rPr>
              <a:t>card share, tip rate, and failures</a:t>
            </a:r>
            <a:r>
              <a:rPr lang="en">
                <a:solidFill>
                  <a:schemeClr val="dk1"/>
                </a:solidFill>
              </a:rPr>
              <a:t>.”</a:t>
            </a:r>
            <a:br>
              <a:rPr lang="en">
                <a:solidFill>
                  <a:schemeClr val="dk1"/>
                </a:solidFill>
              </a:rPr>
            </a:b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754c08f4a1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754c08f4a1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behavior script: </a:t>
            </a:r>
            <a:r>
              <a:rPr lang="en">
                <a:solidFill>
                  <a:schemeClr val="dk1"/>
                </a:solidFill>
              </a:rPr>
              <a:t>First, we've pinpointed our </a:t>
            </a:r>
            <a:r>
              <a:rPr b="1" lang="en">
                <a:solidFill>
                  <a:schemeClr val="dk1"/>
                </a:solidFill>
              </a:rPr>
              <a:t>most valuable customers</a:t>
            </a:r>
            <a:r>
              <a:rPr lang="en">
                <a:solidFill>
                  <a:schemeClr val="dk1"/>
                </a:solidFill>
              </a:rPr>
              <a:t>: the top spenders, the most profitable, and our frequent buyers. Second, we've uncovered </a:t>
            </a:r>
            <a:r>
              <a:rPr b="1" lang="en">
                <a:solidFill>
                  <a:schemeClr val="dk1"/>
                </a:solidFill>
              </a:rPr>
              <a:t>clear purchasing patterns</a:t>
            </a:r>
            <a:r>
              <a:rPr lang="en">
                <a:solidFill>
                  <a:schemeClr val="dk1"/>
                </a:solidFill>
              </a:rPr>
              <a:t>: what products sell best like Phones and Chairs, items often bought together like Binders and Paper, and when sales peak — Think Q4 and Thursdays. These insights will help us boost retention and value!"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2.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1591575" y="1124700"/>
            <a:ext cx="59847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NYC Yellow Taxis</a:t>
            </a:r>
            <a:endParaRPr/>
          </a:p>
        </p:txBody>
      </p:sp>
      <p:sp>
        <p:nvSpPr>
          <p:cNvPr id="372" name="Google Shape;372;p59"/>
          <p:cNvSpPr txBox="1"/>
          <p:nvPr>
            <p:ph idx="1" type="body"/>
          </p:nvPr>
        </p:nvSpPr>
        <p:spPr>
          <a:xfrm>
            <a:off x="4046100" y="4236450"/>
            <a:ext cx="1051800" cy="1692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r>
              <a:rPr lang="en"/>
              <a:t>MGMT 599</a:t>
            </a:r>
            <a:endParaRPr/>
          </a:p>
        </p:txBody>
      </p:sp>
      <p:sp>
        <p:nvSpPr>
          <p:cNvPr id="373" name="Google Shape;373;p59"/>
          <p:cNvSpPr txBox="1"/>
          <p:nvPr>
            <p:ph idx="2" type="subTitle"/>
          </p:nvPr>
        </p:nvSpPr>
        <p:spPr>
          <a:xfrm>
            <a:off x="2857500" y="3076963"/>
            <a:ext cx="3765600" cy="941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Data Ninjas 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68"/>
          <p:cNvSpPr txBox="1"/>
          <p:nvPr>
            <p:ph idx="1" type="subTitle"/>
          </p:nvPr>
        </p:nvSpPr>
        <p:spPr>
          <a:xfrm>
            <a:off x="279200" y="229250"/>
            <a:ext cx="8461800" cy="96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Hepta Slab"/>
                <a:ea typeface="Hepta Slab"/>
                <a:cs typeface="Hepta Slab"/>
                <a:sym typeface="Hepta Slab"/>
              </a:rPr>
              <a:t>RECOMMENDATION</a:t>
            </a:r>
            <a:r>
              <a:rPr b="1" lang="en" sz="2600">
                <a:solidFill>
                  <a:schemeClr val="lt1"/>
                </a:solidFill>
                <a:latin typeface="Hepta Slab"/>
                <a:ea typeface="Hepta Slab"/>
                <a:cs typeface="Hepta Slab"/>
                <a:sym typeface="Hepta Slab"/>
              </a:rPr>
              <a:t> 1: Fix Rush-Hour Bottlenecks</a:t>
            </a:r>
            <a:endParaRPr b="1" sz="2600">
              <a:solidFill>
                <a:schemeClr val="lt1"/>
              </a:solidFill>
              <a:latin typeface="Hepta Slab"/>
              <a:ea typeface="Hepta Slab"/>
              <a:cs typeface="Hepta Slab"/>
              <a:sym typeface="Hepta Slab"/>
            </a:endParaRPr>
          </a:p>
        </p:txBody>
      </p:sp>
      <p:sp>
        <p:nvSpPr>
          <p:cNvPr id="432" name="Google Shape;432;p68"/>
          <p:cNvSpPr txBox="1"/>
          <p:nvPr/>
        </p:nvSpPr>
        <p:spPr>
          <a:xfrm>
            <a:off x="279200" y="1492500"/>
            <a:ext cx="8606100" cy="167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What to do</a:t>
            </a:r>
            <a:r>
              <a:rPr b="1" lang="en">
                <a:solidFill>
                  <a:schemeClr val="lt1"/>
                </a:solidFill>
              </a:rPr>
              <a:t>: </a:t>
            </a:r>
            <a:endParaRPr b="1">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Pre-position taxis ahead of 7–10am and 12–3pm peaks.</a:t>
            </a:r>
            <a:endParaRPr sz="1200">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Pilot dynamic routing/rider-matching in top slow zones (e.g., 186, 236).</a:t>
            </a:r>
            <a:endParaRPr sz="12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Clr>
                <a:schemeClr val="lt1"/>
              </a:buClr>
              <a:buSzPts val="1100"/>
              <a:buFont typeface="Arial"/>
              <a:buNone/>
            </a:pPr>
            <a:r>
              <a:rPr b="1" lang="en">
                <a:solidFill>
                  <a:schemeClr val="lt1"/>
                </a:solidFill>
              </a:rPr>
              <a:t>Implementation Timeline</a:t>
            </a:r>
            <a:r>
              <a:rPr b="1" lang="en">
                <a:solidFill>
                  <a:schemeClr val="lt1"/>
                </a:solidFill>
              </a:rPr>
              <a:t>: </a:t>
            </a:r>
            <a:endParaRPr b="1">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0–30 days: Map top congestion zones, update driver dispatch rules.</a:t>
            </a:r>
            <a:endParaRPr sz="1200">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30–60 days: Run A/B tests with 200–300 drivers in hotspot zones.</a:t>
            </a:r>
            <a:endParaRPr sz="1200">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60–90 days: Scale citywide if pilot shows uplift.</a:t>
            </a:r>
            <a:endParaRPr sz="1200">
              <a:solidFill>
                <a:schemeClr val="lt1"/>
              </a:solidFill>
            </a:endParaRPr>
          </a:p>
        </p:txBody>
      </p:sp>
      <p:cxnSp>
        <p:nvCxnSpPr>
          <p:cNvPr id="433" name="Google Shape;433;p68"/>
          <p:cNvCxnSpPr/>
          <p:nvPr/>
        </p:nvCxnSpPr>
        <p:spPr>
          <a:xfrm>
            <a:off x="402900" y="3333075"/>
            <a:ext cx="8338200" cy="0"/>
          </a:xfrm>
          <a:prstGeom prst="straightConnector1">
            <a:avLst/>
          </a:prstGeom>
          <a:noFill/>
          <a:ln cap="flat" cmpd="sng" w="9525">
            <a:solidFill>
              <a:schemeClr val="dk2"/>
            </a:solidFill>
            <a:prstDash val="solid"/>
            <a:round/>
            <a:headEnd len="med" w="med" type="none"/>
            <a:tailEnd len="med" w="med" type="none"/>
          </a:ln>
        </p:spPr>
      </p:cxnSp>
      <p:sp>
        <p:nvSpPr>
          <p:cNvPr id="434" name="Google Shape;434;p68"/>
          <p:cNvSpPr txBox="1"/>
          <p:nvPr>
            <p:ph idx="1" type="subTitle"/>
          </p:nvPr>
        </p:nvSpPr>
        <p:spPr>
          <a:xfrm>
            <a:off x="279200" y="3432350"/>
            <a:ext cx="82680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Hepta Slab"/>
                <a:ea typeface="Hepta Slab"/>
                <a:cs typeface="Hepta Slab"/>
                <a:sym typeface="Hepta Slab"/>
              </a:rPr>
              <a:t>Success Metrics</a:t>
            </a:r>
            <a:endParaRPr b="1" sz="1700">
              <a:solidFill>
                <a:schemeClr val="lt1"/>
              </a:solidFill>
              <a:latin typeface="Hepta Slab"/>
              <a:ea typeface="Hepta Slab"/>
              <a:cs typeface="Hepta Slab"/>
              <a:sym typeface="Hepta Slab"/>
            </a:endParaRPr>
          </a:p>
        </p:txBody>
      </p:sp>
      <p:sp>
        <p:nvSpPr>
          <p:cNvPr id="435" name="Google Shape;435;p68"/>
          <p:cNvSpPr txBox="1"/>
          <p:nvPr/>
        </p:nvSpPr>
        <p:spPr>
          <a:xfrm>
            <a:off x="358200" y="3870525"/>
            <a:ext cx="8338200" cy="113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200">
                <a:solidFill>
                  <a:schemeClr val="lt1"/>
                </a:solidFill>
              </a:rPr>
              <a:t>Target +5% more trips per driver during peak hours.</a:t>
            </a:r>
            <a:endParaRPr sz="1200">
              <a:solidFill>
                <a:schemeClr val="lt1"/>
              </a:solidFill>
            </a:endParaRPr>
          </a:p>
          <a:p>
            <a:pPr indent="-311150" lvl="0" marL="457200" rtl="0" algn="l">
              <a:spcBef>
                <a:spcPts val="0"/>
              </a:spcBef>
              <a:spcAft>
                <a:spcPts val="0"/>
              </a:spcAft>
              <a:buClr>
                <a:schemeClr val="lt1"/>
              </a:buClr>
              <a:buSzPts val="1300"/>
              <a:buChar char="●"/>
            </a:pPr>
            <a:r>
              <a:rPr lang="en" sz="1200">
                <a:solidFill>
                  <a:schemeClr val="lt1"/>
                </a:solidFill>
              </a:rPr>
              <a:t>Average speed in peak zones rises from 8–9 mph → 10–11 mph.</a:t>
            </a:r>
            <a:endParaRPr sz="1200">
              <a:solidFill>
                <a:schemeClr val="lt1"/>
              </a:solidFill>
            </a:endParaRPr>
          </a:p>
          <a:p>
            <a:pPr indent="-311150" lvl="0" marL="457200" rtl="0" algn="l">
              <a:spcBef>
                <a:spcPts val="0"/>
              </a:spcBef>
              <a:spcAft>
                <a:spcPts val="0"/>
              </a:spcAft>
              <a:buClr>
                <a:schemeClr val="lt1"/>
              </a:buClr>
              <a:buSzPts val="1300"/>
              <a:buChar char="●"/>
            </a:pPr>
            <a:r>
              <a:rPr lang="en" sz="1200">
                <a:solidFill>
                  <a:schemeClr val="lt1"/>
                </a:solidFill>
              </a:rPr>
              <a:t>Extra $15–20M annual revenue equivalent if scaled citywide.</a:t>
            </a:r>
            <a:endParaRPr sz="1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9"/>
          <p:cNvSpPr txBox="1"/>
          <p:nvPr>
            <p:ph idx="1" type="subTitle"/>
          </p:nvPr>
        </p:nvSpPr>
        <p:spPr>
          <a:xfrm>
            <a:off x="358200" y="250725"/>
            <a:ext cx="8268000" cy="10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Hepta Slab"/>
                <a:ea typeface="Hepta Slab"/>
                <a:cs typeface="Hepta Slab"/>
                <a:sym typeface="Hepta Slab"/>
              </a:rPr>
              <a:t>RECOMMENDATION 2: Protect &amp; Upgrade Airport Service</a:t>
            </a:r>
            <a:endParaRPr b="1" sz="2600">
              <a:solidFill>
                <a:schemeClr val="lt1"/>
              </a:solidFill>
              <a:latin typeface="Hepta Slab"/>
              <a:ea typeface="Hepta Slab"/>
              <a:cs typeface="Hepta Slab"/>
              <a:sym typeface="Hepta Slab"/>
            </a:endParaRPr>
          </a:p>
        </p:txBody>
      </p:sp>
      <p:sp>
        <p:nvSpPr>
          <p:cNvPr id="441" name="Google Shape;441;p69"/>
          <p:cNvSpPr txBox="1"/>
          <p:nvPr/>
        </p:nvSpPr>
        <p:spPr>
          <a:xfrm>
            <a:off x="279200" y="1492500"/>
            <a:ext cx="8606100" cy="16764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What to do: </a:t>
            </a:r>
            <a:endParaRPr b="1">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Launch airport incentive program: priority dispatch at JFK/LGA, bonuses for on-time pickups, and in-car CX upgrades.</a:t>
            </a:r>
            <a:endParaRPr sz="1200">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Tackle tipping gap with clear digital tipping prompts for airport riders.</a:t>
            </a:r>
            <a:endParaRPr sz="1200">
              <a:solidFill>
                <a:schemeClr val="lt1"/>
              </a:solidFill>
            </a:endParaRPr>
          </a:p>
          <a:p>
            <a:pPr indent="0" lvl="0" marL="0" rtl="0" algn="l">
              <a:spcBef>
                <a:spcPts val="0"/>
              </a:spcBef>
              <a:spcAft>
                <a:spcPts val="0"/>
              </a:spcAft>
              <a:buNone/>
            </a:pPr>
            <a:r>
              <a:t/>
            </a:r>
            <a:endParaRPr sz="1100">
              <a:solidFill>
                <a:schemeClr val="lt1"/>
              </a:solidFill>
            </a:endParaRPr>
          </a:p>
          <a:p>
            <a:pPr indent="0" lvl="0" marL="0" rtl="0" algn="l">
              <a:spcBef>
                <a:spcPts val="0"/>
              </a:spcBef>
              <a:spcAft>
                <a:spcPts val="0"/>
              </a:spcAft>
              <a:buNone/>
            </a:pPr>
            <a:r>
              <a:rPr b="1" lang="en">
                <a:solidFill>
                  <a:schemeClr val="lt1"/>
                </a:solidFill>
              </a:rPr>
              <a:t>Implementation Timeline: </a:t>
            </a:r>
            <a:endParaRPr b="1">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0–30 days: Define service standards (pickup SLA, driver rewards).</a:t>
            </a:r>
            <a:endParaRPr sz="1200">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30–60 days: Roll out at JFK with 10% of fleet.</a:t>
            </a:r>
            <a:endParaRPr sz="1200">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60–90 days: Expand to LaGuardia; add tipping nudges to all airport rides.</a:t>
            </a:r>
            <a:endParaRPr sz="1200">
              <a:solidFill>
                <a:schemeClr val="lt1"/>
              </a:solidFill>
            </a:endParaRPr>
          </a:p>
        </p:txBody>
      </p:sp>
      <p:cxnSp>
        <p:nvCxnSpPr>
          <p:cNvPr id="442" name="Google Shape;442;p69"/>
          <p:cNvCxnSpPr/>
          <p:nvPr/>
        </p:nvCxnSpPr>
        <p:spPr>
          <a:xfrm>
            <a:off x="402900" y="3333075"/>
            <a:ext cx="8338200" cy="0"/>
          </a:xfrm>
          <a:prstGeom prst="straightConnector1">
            <a:avLst/>
          </a:prstGeom>
          <a:noFill/>
          <a:ln cap="flat" cmpd="sng" w="9525">
            <a:solidFill>
              <a:schemeClr val="dk2"/>
            </a:solidFill>
            <a:prstDash val="solid"/>
            <a:round/>
            <a:headEnd len="med" w="med" type="none"/>
            <a:tailEnd len="med" w="med" type="none"/>
          </a:ln>
        </p:spPr>
      </p:cxnSp>
      <p:sp>
        <p:nvSpPr>
          <p:cNvPr id="443" name="Google Shape;443;p69"/>
          <p:cNvSpPr txBox="1"/>
          <p:nvPr>
            <p:ph idx="1" type="subTitle"/>
          </p:nvPr>
        </p:nvSpPr>
        <p:spPr>
          <a:xfrm>
            <a:off x="279200" y="3432350"/>
            <a:ext cx="82680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Hepta Slab"/>
                <a:ea typeface="Hepta Slab"/>
                <a:cs typeface="Hepta Slab"/>
                <a:sym typeface="Hepta Slab"/>
              </a:rPr>
              <a:t>Success Metrics</a:t>
            </a:r>
            <a:endParaRPr b="1" sz="1700">
              <a:solidFill>
                <a:schemeClr val="lt1"/>
              </a:solidFill>
              <a:latin typeface="Hepta Slab"/>
              <a:ea typeface="Hepta Slab"/>
              <a:cs typeface="Hepta Slab"/>
              <a:sym typeface="Hepta Slab"/>
            </a:endParaRPr>
          </a:p>
        </p:txBody>
      </p:sp>
      <p:sp>
        <p:nvSpPr>
          <p:cNvPr id="444" name="Google Shape;444;p69"/>
          <p:cNvSpPr txBox="1"/>
          <p:nvPr/>
        </p:nvSpPr>
        <p:spPr>
          <a:xfrm>
            <a:off x="358200" y="3870525"/>
            <a:ext cx="8338200" cy="113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200">
                <a:solidFill>
                  <a:schemeClr val="lt1"/>
                </a:solidFill>
              </a:rPr>
              <a:t>Protect ~$137M annual airport revenue from volatility.</a:t>
            </a:r>
            <a:endParaRPr sz="1200">
              <a:solidFill>
                <a:schemeClr val="lt1"/>
              </a:solidFill>
            </a:endParaRPr>
          </a:p>
          <a:p>
            <a:pPr indent="-311150" lvl="0" marL="457200" rtl="0" algn="l">
              <a:spcBef>
                <a:spcPts val="0"/>
              </a:spcBef>
              <a:spcAft>
                <a:spcPts val="0"/>
              </a:spcAft>
              <a:buClr>
                <a:schemeClr val="lt1"/>
              </a:buClr>
              <a:buSzPts val="1300"/>
              <a:buChar char="●"/>
            </a:pPr>
            <a:r>
              <a:rPr lang="en" sz="1200">
                <a:solidFill>
                  <a:schemeClr val="lt1"/>
                </a:solidFill>
              </a:rPr>
              <a:t>Lift airport tip rate by +1–2 percentage points (~$1–2M more to drivers).</a:t>
            </a:r>
            <a:endParaRPr sz="1200">
              <a:solidFill>
                <a:schemeClr val="lt1"/>
              </a:solidFill>
            </a:endParaRPr>
          </a:p>
          <a:p>
            <a:pPr indent="-311150" lvl="0" marL="457200" rtl="0" algn="l">
              <a:spcBef>
                <a:spcPts val="0"/>
              </a:spcBef>
              <a:spcAft>
                <a:spcPts val="0"/>
              </a:spcAft>
              <a:buClr>
                <a:schemeClr val="lt1"/>
              </a:buClr>
              <a:buSzPts val="1300"/>
              <a:buChar char="●"/>
            </a:pPr>
            <a:r>
              <a:rPr lang="en" sz="1200">
                <a:solidFill>
                  <a:schemeClr val="lt1"/>
                </a:solidFill>
              </a:rPr>
              <a:t>Increase repeat airport rides by +10% within 90 days.</a:t>
            </a:r>
            <a:endParaRPr sz="12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0"/>
          <p:cNvSpPr txBox="1"/>
          <p:nvPr>
            <p:ph idx="1" type="subTitle"/>
          </p:nvPr>
        </p:nvSpPr>
        <p:spPr>
          <a:xfrm>
            <a:off x="358200" y="214850"/>
            <a:ext cx="8268000" cy="107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Hepta Slab"/>
                <a:ea typeface="Hepta Slab"/>
                <a:cs typeface="Hepta Slab"/>
                <a:sym typeface="Hepta Slab"/>
              </a:rPr>
              <a:t>RECOMMENDATION : Shift Cash Riders to Card</a:t>
            </a:r>
            <a:endParaRPr b="1" sz="2600">
              <a:solidFill>
                <a:schemeClr val="lt1"/>
              </a:solidFill>
              <a:latin typeface="Hepta Slab"/>
              <a:ea typeface="Hepta Slab"/>
              <a:cs typeface="Hepta Slab"/>
              <a:sym typeface="Hepta Slab"/>
            </a:endParaRPr>
          </a:p>
        </p:txBody>
      </p:sp>
      <p:sp>
        <p:nvSpPr>
          <p:cNvPr id="450" name="Google Shape;450;p70"/>
          <p:cNvSpPr txBox="1"/>
          <p:nvPr/>
        </p:nvSpPr>
        <p:spPr>
          <a:xfrm>
            <a:off x="279200" y="1366800"/>
            <a:ext cx="8606100" cy="1802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lt1"/>
                </a:solidFill>
              </a:rPr>
              <a:t>What to do: </a:t>
            </a:r>
            <a:endParaRPr b="1">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In cash-heavy hotspots, test electronic payment prompts and fare-linked digital tip options.</a:t>
            </a:r>
            <a:endParaRPr sz="1200">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Train drivers to encourage card use where fraud/tip loss is highest.</a:t>
            </a:r>
            <a:endParaRPr sz="12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rPr b="1" lang="en">
                <a:solidFill>
                  <a:schemeClr val="lt1"/>
                </a:solidFill>
              </a:rPr>
              <a:t>Implementation Timeline: </a:t>
            </a:r>
            <a:endParaRPr b="1">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0–30 days: Identify top 50 cash hotspots; deploy signage and QR codes.</a:t>
            </a:r>
            <a:endParaRPr sz="1200">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30–60 days: Run pilot shifting 20% of cash trips to card.</a:t>
            </a:r>
            <a:endParaRPr sz="1200">
              <a:solidFill>
                <a:schemeClr val="lt1"/>
              </a:solidFill>
            </a:endParaRPr>
          </a:p>
          <a:p>
            <a:pPr indent="-298450" lvl="0" marL="457200" rtl="0" algn="l">
              <a:spcBef>
                <a:spcPts val="0"/>
              </a:spcBef>
              <a:spcAft>
                <a:spcPts val="0"/>
              </a:spcAft>
              <a:buClr>
                <a:schemeClr val="lt1"/>
              </a:buClr>
              <a:buSzPts val="1100"/>
              <a:buChar char="●"/>
            </a:pPr>
            <a:r>
              <a:rPr lang="en" sz="1200">
                <a:solidFill>
                  <a:schemeClr val="lt1"/>
                </a:solidFill>
              </a:rPr>
              <a:t>60–90 days: Expand to top 200 hotspots; evaluate fraud/tip data.</a:t>
            </a:r>
            <a:endParaRPr sz="1200">
              <a:solidFill>
                <a:schemeClr val="lt1"/>
              </a:solidFill>
            </a:endParaRPr>
          </a:p>
        </p:txBody>
      </p:sp>
      <p:cxnSp>
        <p:nvCxnSpPr>
          <p:cNvPr id="451" name="Google Shape;451;p70"/>
          <p:cNvCxnSpPr/>
          <p:nvPr/>
        </p:nvCxnSpPr>
        <p:spPr>
          <a:xfrm>
            <a:off x="402900" y="3333075"/>
            <a:ext cx="8338200" cy="0"/>
          </a:xfrm>
          <a:prstGeom prst="straightConnector1">
            <a:avLst/>
          </a:prstGeom>
          <a:noFill/>
          <a:ln cap="flat" cmpd="sng" w="9525">
            <a:solidFill>
              <a:schemeClr val="dk2"/>
            </a:solidFill>
            <a:prstDash val="solid"/>
            <a:round/>
            <a:headEnd len="med" w="med" type="none"/>
            <a:tailEnd len="med" w="med" type="none"/>
          </a:ln>
        </p:spPr>
      </p:cxnSp>
      <p:sp>
        <p:nvSpPr>
          <p:cNvPr id="452" name="Google Shape;452;p70"/>
          <p:cNvSpPr txBox="1"/>
          <p:nvPr>
            <p:ph idx="1" type="subTitle"/>
          </p:nvPr>
        </p:nvSpPr>
        <p:spPr>
          <a:xfrm>
            <a:off x="279200" y="3432350"/>
            <a:ext cx="82680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Hepta Slab"/>
                <a:ea typeface="Hepta Slab"/>
                <a:cs typeface="Hepta Slab"/>
                <a:sym typeface="Hepta Slab"/>
              </a:rPr>
              <a:t>Success Metrics</a:t>
            </a:r>
            <a:endParaRPr b="1" sz="1700">
              <a:solidFill>
                <a:schemeClr val="lt1"/>
              </a:solidFill>
              <a:latin typeface="Hepta Slab"/>
              <a:ea typeface="Hepta Slab"/>
              <a:cs typeface="Hepta Slab"/>
              <a:sym typeface="Hepta Slab"/>
            </a:endParaRPr>
          </a:p>
        </p:txBody>
      </p:sp>
      <p:sp>
        <p:nvSpPr>
          <p:cNvPr id="453" name="Google Shape;453;p70"/>
          <p:cNvSpPr txBox="1"/>
          <p:nvPr/>
        </p:nvSpPr>
        <p:spPr>
          <a:xfrm>
            <a:off x="358200" y="3870525"/>
            <a:ext cx="8338200" cy="113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sz="1200">
                <a:solidFill>
                  <a:schemeClr val="lt1"/>
                </a:solidFill>
              </a:rPr>
              <a:t>Pilot shows +$3–4M in annualized incremental tips if scaled.</a:t>
            </a:r>
            <a:endParaRPr sz="1200">
              <a:solidFill>
                <a:schemeClr val="lt1"/>
              </a:solidFill>
            </a:endParaRPr>
          </a:p>
          <a:p>
            <a:pPr indent="-311150" lvl="0" marL="457200" rtl="0" algn="l">
              <a:spcBef>
                <a:spcPts val="0"/>
              </a:spcBef>
              <a:spcAft>
                <a:spcPts val="0"/>
              </a:spcAft>
              <a:buClr>
                <a:schemeClr val="lt1"/>
              </a:buClr>
              <a:buSzPts val="1300"/>
              <a:buChar char="●"/>
            </a:pPr>
            <a:r>
              <a:rPr lang="en" sz="1200">
                <a:solidFill>
                  <a:schemeClr val="lt1"/>
                </a:solidFill>
              </a:rPr>
              <a:t>Reduce fraud exposure in top cash zones by &gt;25%.</a:t>
            </a:r>
            <a:endParaRPr sz="1200">
              <a:solidFill>
                <a:schemeClr val="lt1"/>
              </a:solidFill>
            </a:endParaRPr>
          </a:p>
          <a:p>
            <a:pPr indent="-311150" lvl="0" marL="457200" rtl="0" algn="l">
              <a:spcBef>
                <a:spcPts val="0"/>
              </a:spcBef>
              <a:spcAft>
                <a:spcPts val="0"/>
              </a:spcAft>
              <a:buClr>
                <a:schemeClr val="lt1"/>
              </a:buClr>
              <a:buSzPts val="1300"/>
              <a:buChar char="●"/>
            </a:pPr>
            <a:r>
              <a:rPr lang="en" sz="1200">
                <a:solidFill>
                  <a:schemeClr val="lt1"/>
                </a:solidFill>
              </a:rPr>
              <a:t>Raise card share of trips from 79% → 85%+.</a:t>
            </a:r>
            <a:endParaRPr sz="12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71"/>
          <p:cNvSpPr txBox="1"/>
          <p:nvPr>
            <p:ph idx="1" type="subTitle"/>
          </p:nvPr>
        </p:nvSpPr>
        <p:spPr>
          <a:xfrm>
            <a:off x="448250" y="250825"/>
            <a:ext cx="82680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Hepta Slab"/>
                <a:ea typeface="Hepta Slab"/>
                <a:cs typeface="Hepta Slab"/>
                <a:sym typeface="Hepta Slab"/>
              </a:rPr>
              <a:t>NEXT IMMEDIATE STEPS</a:t>
            </a:r>
            <a:endParaRPr b="1" sz="2600">
              <a:solidFill>
                <a:schemeClr val="lt1"/>
              </a:solidFill>
              <a:latin typeface="Hepta Slab"/>
              <a:ea typeface="Hepta Slab"/>
              <a:cs typeface="Hepta Slab"/>
              <a:sym typeface="Hepta Slab"/>
            </a:endParaRPr>
          </a:p>
        </p:txBody>
      </p:sp>
      <p:sp>
        <p:nvSpPr>
          <p:cNvPr id="459" name="Google Shape;459;p71"/>
          <p:cNvSpPr txBox="1"/>
          <p:nvPr/>
        </p:nvSpPr>
        <p:spPr>
          <a:xfrm>
            <a:off x="279200" y="854725"/>
            <a:ext cx="8606100" cy="10755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lang="en">
                <a:solidFill>
                  <a:schemeClr val="lt1"/>
                </a:solidFill>
              </a:rPr>
              <a:t>Approve 3 pilot programs: Rush-Hour Fix, Airport Shield, and Cash-to-Card Shift.</a:t>
            </a:r>
            <a:br>
              <a:rPr lang="en">
                <a:solidFill>
                  <a:schemeClr val="lt1"/>
                </a:solidFill>
              </a:rPr>
            </a:b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Assign internal leads for each program (Ops, CX, Payments).</a:t>
            </a:r>
            <a:br>
              <a:rPr lang="en">
                <a:solidFill>
                  <a:schemeClr val="lt1"/>
                </a:solidFill>
              </a:rPr>
            </a:br>
            <a:endParaRPr>
              <a:solidFill>
                <a:schemeClr val="lt1"/>
              </a:solidFill>
            </a:endParaRPr>
          </a:p>
          <a:p>
            <a:pPr indent="-311150" lvl="0" marL="457200" rtl="0" algn="l">
              <a:spcBef>
                <a:spcPts val="0"/>
              </a:spcBef>
              <a:spcAft>
                <a:spcPts val="0"/>
              </a:spcAft>
              <a:buClr>
                <a:schemeClr val="lt1"/>
              </a:buClr>
              <a:buSzPts val="1300"/>
              <a:buChar char="●"/>
            </a:pPr>
            <a:r>
              <a:rPr lang="en">
                <a:solidFill>
                  <a:schemeClr val="lt1"/>
                </a:solidFill>
              </a:rPr>
              <a:t>Stand up a 90-day pilot dashboard to track trip counts, speeds, revenue, and tips in real time.</a:t>
            </a:r>
            <a:endParaRPr>
              <a:solidFill>
                <a:schemeClr val="lt1"/>
              </a:solidFill>
            </a:endParaRPr>
          </a:p>
        </p:txBody>
      </p:sp>
      <p:cxnSp>
        <p:nvCxnSpPr>
          <p:cNvPr id="460" name="Google Shape;460;p71"/>
          <p:cNvCxnSpPr/>
          <p:nvPr/>
        </p:nvCxnSpPr>
        <p:spPr>
          <a:xfrm>
            <a:off x="402900" y="2467575"/>
            <a:ext cx="8338200" cy="0"/>
          </a:xfrm>
          <a:prstGeom prst="straightConnector1">
            <a:avLst/>
          </a:prstGeom>
          <a:noFill/>
          <a:ln cap="flat" cmpd="sng" w="9525">
            <a:solidFill>
              <a:schemeClr val="dk2"/>
            </a:solidFill>
            <a:prstDash val="solid"/>
            <a:round/>
            <a:headEnd len="med" w="med" type="none"/>
            <a:tailEnd len="med" w="med" type="none"/>
          </a:ln>
        </p:spPr>
      </p:cxnSp>
      <p:sp>
        <p:nvSpPr>
          <p:cNvPr id="461" name="Google Shape;461;p71"/>
          <p:cNvSpPr txBox="1"/>
          <p:nvPr>
            <p:ph idx="1" type="subTitle"/>
          </p:nvPr>
        </p:nvSpPr>
        <p:spPr>
          <a:xfrm>
            <a:off x="279200" y="2676425"/>
            <a:ext cx="82680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Hepta Slab"/>
                <a:ea typeface="Hepta Slab"/>
                <a:cs typeface="Hepta Slab"/>
                <a:sym typeface="Hepta Slab"/>
              </a:rPr>
              <a:t>Risk Mitigation:</a:t>
            </a:r>
            <a:endParaRPr b="1" sz="1700">
              <a:solidFill>
                <a:schemeClr val="lt1"/>
              </a:solidFill>
              <a:latin typeface="Hepta Slab"/>
              <a:ea typeface="Hepta Slab"/>
              <a:cs typeface="Hepta Slab"/>
              <a:sym typeface="Hepta Slab"/>
            </a:endParaRPr>
          </a:p>
        </p:txBody>
      </p:sp>
      <p:sp>
        <p:nvSpPr>
          <p:cNvPr id="462" name="Google Shape;462;p71"/>
          <p:cNvSpPr txBox="1"/>
          <p:nvPr/>
        </p:nvSpPr>
        <p:spPr>
          <a:xfrm>
            <a:off x="358200" y="3243675"/>
            <a:ext cx="8338200" cy="1761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b="1" lang="en">
                <a:solidFill>
                  <a:schemeClr val="lt1"/>
                </a:solidFill>
              </a:rPr>
              <a:t>Airport dependency: </a:t>
            </a:r>
            <a:r>
              <a:rPr lang="en">
                <a:solidFill>
                  <a:schemeClr val="lt1"/>
                </a:solidFill>
              </a:rPr>
              <a:t>If flight traffic dips or rules change, shift cars to dense Midtown and commuter corridors.</a:t>
            </a:r>
            <a:endParaRPr>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Cash hotspots linger: </a:t>
            </a:r>
            <a:r>
              <a:rPr lang="en">
                <a:solidFill>
                  <a:schemeClr val="lt1"/>
                </a:solidFill>
              </a:rPr>
              <a:t>Some riders will resist card adoption — mitigate with driver incentives and rider discounts for digital payment.</a:t>
            </a:r>
            <a:endParaRPr b="1">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Rush-hour gridlock persists: </a:t>
            </a:r>
            <a:r>
              <a:rPr lang="en">
                <a:solidFill>
                  <a:schemeClr val="lt1"/>
                </a:solidFill>
              </a:rPr>
              <a:t>If speed doesn’t improve, expand pre-positioning zones and explore partnership with city traffic management for priority lanes.</a:t>
            </a:r>
            <a:endParaRPr b="1">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60"/>
          <p:cNvSpPr txBox="1"/>
          <p:nvPr/>
        </p:nvSpPr>
        <p:spPr>
          <a:xfrm>
            <a:off x="448250" y="250825"/>
            <a:ext cx="7980300" cy="60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600">
                <a:latin typeface="Hepta Slab"/>
                <a:ea typeface="Hepta Slab"/>
                <a:cs typeface="Hepta Slab"/>
                <a:sym typeface="Hepta Slab"/>
              </a:rPr>
              <a:t>BUSINESS CHALLENGE</a:t>
            </a:r>
            <a:endParaRPr b="1" sz="2600">
              <a:solidFill>
                <a:srgbClr val="000000"/>
              </a:solidFill>
              <a:latin typeface="Hepta Slab"/>
              <a:ea typeface="Hepta Slab"/>
              <a:cs typeface="Hepta Slab"/>
              <a:sym typeface="Hepta Slab"/>
            </a:endParaRPr>
          </a:p>
        </p:txBody>
      </p:sp>
      <p:sp>
        <p:nvSpPr>
          <p:cNvPr id="379" name="Google Shape;379;p60"/>
          <p:cNvSpPr txBox="1"/>
          <p:nvPr/>
        </p:nvSpPr>
        <p:spPr>
          <a:xfrm>
            <a:off x="513350" y="894550"/>
            <a:ext cx="7850100" cy="2514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just">
              <a:lnSpc>
                <a:spcPct val="115000"/>
              </a:lnSpc>
              <a:spcBef>
                <a:spcPts val="1200"/>
              </a:spcBef>
              <a:spcAft>
                <a:spcPts val="1200"/>
              </a:spcAft>
              <a:buNone/>
            </a:pPr>
            <a:r>
              <a:rPr lang="en" sz="1700"/>
              <a:t>NYC Yellow Taxis have been steadily losing market share and revenue to ride-sharing companies such as Uber and Lyft. Without strategic intervention, revenues are projected to decline by</a:t>
            </a:r>
            <a:r>
              <a:rPr lang="en" sz="1700">
                <a:solidFill>
                  <a:srgbClr val="FF0000"/>
                </a:solidFill>
              </a:rPr>
              <a:t> </a:t>
            </a:r>
            <a:r>
              <a:rPr lang="en" sz="1700">
                <a:solidFill>
                  <a:schemeClr val="lt1"/>
                </a:solidFill>
              </a:rPr>
              <a:t>2–3%</a:t>
            </a:r>
            <a:r>
              <a:rPr lang="en" sz="1700">
                <a:solidFill>
                  <a:srgbClr val="FF0000"/>
                </a:solidFill>
              </a:rPr>
              <a:t> </a:t>
            </a:r>
            <a:r>
              <a:rPr lang="en" sz="1700"/>
              <a:t>annually. The key challenge is to identify the factors most impacting performance and revenue, and to develop strategies that stabilize income, drive growth, and regain market share.</a:t>
            </a:r>
            <a:endParaRPr sz="1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nvSpPr>
        <p:spPr>
          <a:xfrm>
            <a:off x="532225" y="250825"/>
            <a:ext cx="8184000" cy="60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latin typeface="Hepta Slab"/>
                <a:ea typeface="Hepta Slab"/>
                <a:cs typeface="Hepta Slab"/>
                <a:sym typeface="Hepta Slab"/>
              </a:rPr>
              <a:t>METHODOLOGY AND INDIVIDUAL ROLES</a:t>
            </a:r>
            <a:endParaRPr b="1" sz="2600">
              <a:solidFill>
                <a:srgbClr val="000000"/>
              </a:solidFill>
              <a:latin typeface="Hepta Slab"/>
              <a:ea typeface="Hepta Slab"/>
              <a:cs typeface="Hepta Slab"/>
              <a:sym typeface="Hepta Slab"/>
            </a:endParaRPr>
          </a:p>
        </p:txBody>
      </p:sp>
      <p:sp>
        <p:nvSpPr>
          <p:cNvPr id="385" name="Google Shape;385;p61"/>
          <p:cNvSpPr txBox="1"/>
          <p:nvPr/>
        </p:nvSpPr>
        <p:spPr>
          <a:xfrm>
            <a:off x="532075" y="933075"/>
            <a:ext cx="8184000" cy="191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2100"/>
              <a:t>Methodology</a:t>
            </a:r>
            <a:endParaRPr b="1" sz="2100"/>
          </a:p>
          <a:p>
            <a:pPr indent="-304800" lvl="0" marL="457200" rtl="0" algn="l">
              <a:lnSpc>
                <a:spcPct val="115000"/>
              </a:lnSpc>
              <a:spcBef>
                <a:spcPts val="1200"/>
              </a:spcBef>
              <a:spcAft>
                <a:spcPts val="0"/>
              </a:spcAft>
              <a:buClr>
                <a:srgbClr val="000000"/>
              </a:buClr>
              <a:buSzPts val="1200"/>
              <a:buChar char="●"/>
            </a:pPr>
            <a:r>
              <a:rPr b="1" lang="en" sz="1300"/>
              <a:t>Framework</a:t>
            </a:r>
            <a:r>
              <a:rPr lang="en" sz="1200"/>
              <a:t>: Applied the DIVE method - Discovery → Investigate → Validate → Extend.</a:t>
            </a:r>
            <a:endParaRPr sz="1200"/>
          </a:p>
          <a:p>
            <a:pPr indent="-304800" lvl="0" marL="457200" rtl="0" algn="l">
              <a:lnSpc>
                <a:spcPct val="115000"/>
              </a:lnSpc>
              <a:spcBef>
                <a:spcPts val="0"/>
              </a:spcBef>
              <a:spcAft>
                <a:spcPts val="0"/>
              </a:spcAft>
              <a:buClr>
                <a:srgbClr val="000000"/>
              </a:buClr>
              <a:buSzPts val="1200"/>
              <a:buChar char="●"/>
            </a:pPr>
            <a:r>
              <a:rPr b="1" lang="en" sz="1300">
                <a:solidFill>
                  <a:schemeClr val="lt1"/>
                </a:solidFill>
              </a:rPr>
              <a:t>Data</a:t>
            </a:r>
            <a:r>
              <a:rPr lang="en" sz="1200"/>
              <a:t>: NYC Yellow Taxis trip records (Jan-Nov 2022). </a:t>
            </a:r>
            <a:endParaRPr sz="1200"/>
          </a:p>
          <a:p>
            <a:pPr indent="-304800" lvl="1" marL="914400" rtl="0" algn="l">
              <a:lnSpc>
                <a:spcPct val="115000"/>
              </a:lnSpc>
              <a:spcBef>
                <a:spcPts val="0"/>
              </a:spcBef>
              <a:spcAft>
                <a:spcPts val="0"/>
              </a:spcAft>
              <a:buClr>
                <a:schemeClr val="lt1"/>
              </a:buClr>
              <a:buSzPts val="1200"/>
              <a:buChar char="○"/>
            </a:pPr>
            <a:r>
              <a:rPr lang="en" sz="1200">
                <a:solidFill>
                  <a:schemeClr val="lt1"/>
                </a:solidFill>
              </a:rPr>
              <a:t>Outliers excluded: trip distance &lt; 0 and &gt; 100 miles, total fare &lt;= $0, drop-off times &lt; pick-up time.</a:t>
            </a:r>
            <a:endParaRPr>
              <a:solidFill>
                <a:schemeClr val="lt1"/>
              </a:solidFill>
            </a:endParaRPr>
          </a:p>
          <a:p>
            <a:pPr indent="-304800" lvl="0" marL="457200" rtl="0" algn="l">
              <a:lnSpc>
                <a:spcPct val="115000"/>
              </a:lnSpc>
              <a:spcBef>
                <a:spcPts val="0"/>
              </a:spcBef>
              <a:spcAft>
                <a:spcPts val="0"/>
              </a:spcAft>
              <a:buClr>
                <a:srgbClr val="000000"/>
              </a:buClr>
              <a:buSzPts val="1200"/>
              <a:buChar char="●"/>
            </a:pPr>
            <a:r>
              <a:rPr b="1" lang="en" sz="1300"/>
              <a:t>Analysis Approach</a:t>
            </a:r>
            <a:r>
              <a:rPr lang="en" sz="1200"/>
              <a:t>: Descriptive analysis, driver testing, correlation validation, implementation assessment, and revenue projections.</a:t>
            </a:r>
            <a:endParaRPr sz="1200"/>
          </a:p>
          <a:p>
            <a:pPr indent="-304800" lvl="0" marL="457200" rtl="0" algn="l">
              <a:lnSpc>
                <a:spcPct val="115000"/>
              </a:lnSpc>
              <a:spcBef>
                <a:spcPts val="0"/>
              </a:spcBef>
              <a:spcAft>
                <a:spcPts val="0"/>
              </a:spcAft>
              <a:buClr>
                <a:srgbClr val="000000"/>
              </a:buClr>
              <a:buSzPts val="1200"/>
              <a:buChar char="●"/>
            </a:pPr>
            <a:r>
              <a:rPr b="1" lang="en" sz="1300"/>
              <a:t>Tools</a:t>
            </a:r>
            <a:r>
              <a:rPr lang="en" sz="1200"/>
              <a:t>: Google BigQuery (data source), Google Colab (analysis), Google Looker (interactive dashboard).</a:t>
            </a:r>
            <a:endParaRPr sz="1200"/>
          </a:p>
        </p:txBody>
      </p:sp>
      <p:sp>
        <p:nvSpPr>
          <p:cNvPr id="386" name="Google Shape;386;p61"/>
          <p:cNvSpPr txBox="1"/>
          <p:nvPr/>
        </p:nvSpPr>
        <p:spPr>
          <a:xfrm>
            <a:off x="533850" y="3176425"/>
            <a:ext cx="8076300" cy="19155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 sz="2100"/>
              <a:t>Individual Roles</a:t>
            </a:r>
            <a:endParaRPr b="1" sz="2100"/>
          </a:p>
          <a:p>
            <a:pPr indent="-311150" lvl="0" marL="457200" rtl="0" algn="l">
              <a:lnSpc>
                <a:spcPct val="115000"/>
              </a:lnSpc>
              <a:spcBef>
                <a:spcPts val="1200"/>
              </a:spcBef>
              <a:spcAft>
                <a:spcPts val="0"/>
              </a:spcAft>
              <a:buSzPts val="1300"/>
              <a:buChar char="●"/>
            </a:pPr>
            <a:r>
              <a:rPr b="1" lang="en" sz="1300"/>
              <a:t>Financial Analyst</a:t>
            </a:r>
            <a:r>
              <a:rPr lang="en" sz="1300"/>
              <a:t>: Joon Chua</a:t>
            </a:r>
            <a:endParaRPr sz="1300"/>
          </a:p>
          <a:p>
            <a:pPr indent="-311150" lvl="0" marL="457200" rtl="0" algn="l">
              <a:lnSpc>
                <a:spcPct val="115000"/>
              </a:lnSpc>
              <a:spcBef>
                <a:spcPts val="0"/>
              </a:spcBef>
              <a:spcAft>
                <a:spcPts val="0"/>
              </a:spcAft>
              <a:buSzPts val="1300"/>
              <a:buChar char="●"/>
            </a:pPr>
            <a:r>
              <a:rPr b="1" lang="en" sz="1300"/>
              <a:t>Market Analyst</a:t>
            </a:r>
            <a:r>
              <a:rPr lang="en" sz="1300"/>
              <a:t>: Maria Arroyo</a:t>
            </a:r>
            <a:endParaRPr sz="1300"/>
          </a:p>
          <a:p>
            <a:pPr indent="-311150" lvl="0" marL="457200" rtl="0" algn="l">
              <a:lnSpc>
                <a:spcPct val="115000"/>
              </a:lnSpc>
              <a:spcBef>
                <a:spcPts val="0"/>
              </a:spcBef>
              <a:spcAft>
                <a:spcPts val="0"/>
              </a:spcAft>
              <a:buSzPts val="1300"/>
              <a:buChar char="●"/>
            </a:pPr>
            <a:r>
              <a:rPr b="1" lang="en" sz="1300"/>
              <a:t>O</a:t>
            </a:r>
            <a:r>
              <a:rPr b="1" lang="en" sz="1300"/>
              <a:t>perational Analyst</a:t>
            </a:r>
            <a:r>
              <a:rPr lang="en" sz="1300"/>
              <a:t>: Grace Bosma</a:t>
            </a:r>
            <a:endParaRPr sz="1300"/>
          </a:p>
          <a:p>
            <a:pPr indent="-311150" lvl="0" marL="457200" rtl="0" algn="l">
              <a:lnSpc>
                <a:spcPct val="115000"/>
              </a:lnSpc>
              <a:spcBef>
                <a:spcPts val="0"/>
              </a:spcBef>
              <a:spcAft>
                <a:spcPts val="0"/>
              </a:spcAft>
              <a:buSzPts val="1300"/>
              <a:buChar char="●"/>
            </a:pPr>
            <a:r>
              <a:rPr b="1" lang="en" sz="1300"/>
              <a:t>Risk Analyst</a:t>
            </a:r>
            <a:r>
              <a:rPr lang="en" sz="1300"/>
              <a:t>: Dennis McLernan</a:t>
            </a:r>
            <a:endParaRPr sz="1300"/>
          </a:p>
          <a:p>
            <a:pPr indent="-311150" lvl="0" marL="457200" rtl="0" algn="l">
              <a:lnSpc>
                <a:spcPct val="115000"/>
              </a:lnSpc>
              <a:spcBef>
                <a:spcPts val="0"/>
              </a:spcBef>
              <a:spcAft>
                <a:spcPts val="0"/>
              </a:spcAft>
              <a:buSzPts val="1300"/>
              <a:buChar char="●"/>
            </a:pPr>
            <a:r>
              <a:rPr b="1" lang="en" sz="1300"/>
              <a:t>Technology Analyst:</a:t>
            </a:r>
            <a:r>
              <a:rPr lang="en" sz="1300"/>
              <a:t> Prasanti Dutta Bora</a:t>
            </a:r>
            <a:endParaRPr sz="1300"/>
          </a:p>
        </p:txBody>
      </p:sp>
      <p:cxnSp>
        <p:nvCxnSpPr>
          <p:cNvPr id="387" name="Google Shape;387;p61"/>
          <p:cNvCxnSpPr/>
          <p:nvPr/>
        </p:nvCxnSpPr>
        <p:spPr>
          <a:xfrm>
            <a:off x="454975" y="3176425"/>
            <a:ext cx="83382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2"/>
          <p:cNvSpPr txBox="1"/>
          <p:nvPr>
            <p:ph idx="1" type="subTitle"/>
          </p:nvPr>
        </p:nvSpPr>
        <p:spPr>
          <a:xfrm>
            <a:off x="424125" y="250825"/>
            <a:ext cx="82920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Hepta Slab"/>
                <a:ea typeface="Hepta Slab"/>
                <a:cs typeface="Hepta Slab"/>
                <a:sym typeface="Hepta Slab"/>
              </a:rPr>
              <a:t>KEY INSIGHTS - FINANCIAL ANALYST</a:t>
            </a:r>
            <a:endParaRPr b="1" sz="2600">
              <a:solidFill>
                <a:schemeClr val="lt1"/>
              </a:solidFill>
              <a:latin typeface="Hepta Slab"/>
              <a:ea typeface="Hepta Slab"/>
              <a:cs typeface="Hepta Slab"/>
              <a:sym typeface="Hepta Slab"/>
            </a:endParaRPr>
          </a:p>
        </p:txBody>
      </p:sp>
      <p:sp>
        <p:nvSpPr>
          <p:cNvPr id="393" name="Google Shape;393;p62"/>
          <p:cNvSpPr txBox="1"/>
          <p:nvPr/>
        </p:nvSpPr>
        <p:spPr>
          <a:xfrm>
            <a:off x="268950" y="854725"/>
            <a:ext cx="8606100" cy="41880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b="1" lang="en" sz="1500">
                <a:solidFill>
                  <a:schemeClr val="lt1"/>
                </a:solidFill>
              </a:rPr>
              <a:t>Revenue Drivers</a:t>
            </a:r>
            <a:r>
              <a:rPr b="1" lang="en" sz="1100">
                <a:solidFill>
                  <a:schemeClr val="lt1"/>
                </a:solidFill>
              </a:rPr>
              <a:t>:</a:t>
            </a:r>
            <a:r>
              <a:rPr lang="en" sz="1100">
                <a:solidFill>
                  <a:schemeClr val="lt1"/>
                </a:solidFill>
              </a:rPr>
              <a:t> </a:t>
            </a:r>
            <a:r>
              <a:rPr lang="en" sz="1300">
                <a:solidFill>
                  <a:schemeClr val="lt1"/>
                </a:solidFill>
              </a:rPr>
              <a:t>Trip volume is the primary driver of revenue. Urban core trips dominate volume but generate the lowest net revenue, while airport and negotiated fares deliver higher profitability.</a:t>
            </a:r>
            <a:endParaRPr sz="1300">
              <a:solidFill>
                <a:schemeClr val="lt1"/>
              </a:solidFill>
            </a:endParaRPr>
          </a:p>
          <a:p>
            <a:pPr indent="0" lvl="0" marL="0" rtl="0" algn="l">
              <a:spcBef>
                <a:spcPts val="0"/>
              </a:spcBef>
              <a:spcAft>
                <a:spcPts val="0"/>
              </a:spcAft>
              <a:buNone/>
            </a:pPr>
            <a:r>
              <a:t/>
            </a:r>
            <a:endParaRPr sz="10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Temporal Patterns:</a:t>
            </a:r>
            <a:r>
              <a:rPr lang="en" sz="1100">
                <a:solidFill>
                  <a:schemeClr val="lt1"/>
                </a:solidFill>
              </a:rPr>
              <a:t> </a:t>
            </a:r>
            <a:r>
              <a:rPr lang="en" sz="1300">
                <a:solidFill>
                  <a:schemeClr val="lt1"/>
                </a:solidFill>
              </a:rPr>
              <a:t>Revenue peaks during weekday evening commutes (5–6 PM) and weekend nightlife (10 PM–2 AM), while Sundays consistently underperform with midday peaks. </a:t>
            </a:r>
            <a:endParaRPr sz="1300">
              <a:solidFill>
                <a:schemeClr val="lt1"/>
              </a:solidFill>
            </a:endParaRPr>
          </a:p>
          <a:p>
            <a:pPr indent="0" lvl="0" marL="457200" rtl="0" algn="l">
              <a:spcBef>
                <a:spcPts val="0"/>
              </a:spcBef>
              <a:spcAft>
                <a:spcPts val="0"/>
              </a:spcAft>
              <a:buNone/>
            </a:pPr>
            <a:r>
              <a:t/>
            </a:r>
            <a:endParaRPr sz="10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Seasonality</a:t>
            </a:r>
            <a:r>
              <a:rPr lang="en" sz="1100">
                <a:solidFill>
                  <a:schemeClr val="lt1"/>
                </a:solidFill>
              </a:rPr>
              <a:t>: </a:t>
            </a:r>
            <a:r>
              <a:rPr lang="en" sz="1300">
                <a:solidFill>
                  <a:schemeClr val="lt1"/>
                </a:solidFill>
              </a:rPr>
              <a:t>Seasonality shows sharp swings, bottoming in January ($46M) and peaking in October ($79.7M); demand is stronger in spring/fall, weaker in summer due to travel shifts.</a:t>
            </a:r>
            <a:endParaRPr sz="1300">
              <a:solidFill>
                <a:schemeClr val="lt1"/>
              </a:solidFill>
            </a:endParaRPr>
          </a:p>
          <a:p>
            <a:pPr indent="0" lvl="0" marL="457200" rtl="0" algn="l">
              <a:spcBef>
                <a:spcPts val="0"/>
              </a:spcBef>
              <a:spcAft>
                <a:spcPts val="0"/>
              </a:spcAft>
              <a:buNone/>
            </a:pPr>
            <a:r>
              <a:t/>
            </a:r>
            <a:endParaRPr sz="1000">
              <a:solidFill>
                <a:schemeClr val="lt1"/>
              </a:solidFill>
            </a:endParaRPr>
          </a:p>
          <a:p>
            <a:pPr indent="-304800" lvl="0" marL="457200" rtl="0" algn="l">
              <a:spcBef>
                <a:spcPts val="0"/>
              </a:spcBef>
              <a:spcAft>
                <a:spcPts val="0"/>
              </a:spcAft>
              <a:buClr>
                <a:schemeClr val="lt1"/>
              </a:buClr>
              <a:buSzPts val="1200"/>
              <a:buChar char="●"/>
            </a:pPr>
            <a:r>
              <a:rPr b="1" lang="en" sz="1500">
                <a:solidFill>
                  <a:schemeClr val="lt1"/>
                </a:solidFill>
              </a:rPr>
              <a:t>Events</a:t>
            </a:r>
            <a:r>
              <a:rPr b="1" lang="en" sz="1100">
                <a:solidFill>
                  <a:schemeClr val="lt1"/>
                </a:solidFill>
              </a:rPr>
              <a:t>:</a:t>
            </a:r>
            <a:r>
              <a:rPr lang="en" sz="1100">
                <a:solidFill>
                  <a:schemeClr val="lt1"/>
                </a:solidFill>
              </a:rPr>
              <a:t> </a:t>
            </a:r>
            <a:r>
              <a:rPr lang="en" sz="1300">
                <a:solidFill>
                  <a:schemeClr val="lt1"/>
                </a:solidFill>
              </a:rPr>
              <a:t>Local events (e.g., NYC Marathon, Memorial Day) boost demand in specific zones, while major holidays (July 4th, Thanksgiving) suppress overall trips.</a:t>
            </a:r>
            <a:endParaRPr sz="1300">
              <a:solidFill>
                <a:schemeClr val="lt1"/>
              </a:solidFill>
            </a:endParaRPr>
          </a:p>
          <a:p>
            <a:pPr indent="0" lvl="0" marL="457200" rtl="0" algn="l">
              <a:spcBef>
                <a:spcPts val="0"/>
              </a:spcBef>
              <a:spcAft>
                <a:spcPts val="0"/>
              </a:spcAft>
              <a:buNone/>
            </a:pPr>
            <a:r>
              <a:t/>
            </a:r>
            <a:endParaRPr sz="1000">
              <a:solidFill>
                <a:schemeClr val="lt1"/>
              </a:solidFill>
            </a:endParaRPr>
          </a:p>
          <a:p>
            <a:pPr indent="-304800" lvl="0" marL="457200" rtl="0" algn="l">
              <a:spcBef>
                <a:spcPts val="0"/>
              </a:spcBef>
              <a:spcAft>
                <a:spcPts val="0"/>
              </a:spcAft>
              <a:buClr>
                <a:schemeClr val="lt1"/>
              </a:buClr>
              <a:buSzPts val="1200"/>
              <a:buChar char="●"/>
            </a:pPr>
            <a:r>
              <a:rPr b="1" lang="en" sz="1500">
                <a:solidFill>
                  <a:schemeClr val="lt1"/>
                </a:solidFill>
              </a:rPr>
              <a:t>Vendors</a:t>
            </a:r>
            <a:r>
              <a:rPr b="1" lang="en" sz="1100">
                <a:solidFill>
                  <a:schemeClr val="lt1"/>
                </a:solidFill>
              </a:rPr>
              <a:t>:</a:t>
            </a:r>
            <a:r>
              <a:rPr lang="en" sz="1100">
                <a:solidFill>
                  <a:schemeClr val="lt1"/>
                </a:solidFill>
              </a:rPr>
              <a:t> </a:t>
            </a:r>
            <a:r>
              <a:rPr lang="en" sz="1300">
                <a:solidFill>
                  <a:schemeClr val="lt1"/>
                </a:solidFill>
              </a:rPr>
              <a:t>Vendor 2 outpaces Vendor 1 in both net revenue and utilization, highlighting stronger operational efficiency.</a:t>
            </a:r>
            <a:endParaRPr sz="1300">
              <a:solidFill>
                <a:schemeClr val="lt1"/>
              </a:solidFill>
            </a:endParaRPr>
          </a:p>
          <a:p>
            <a:pPr indent="0" lvl="0" marL="0" rtl="0" algn="l">
              <a:spcBef>
                <a:spcPts val="0"/>
              </a:spcBef>
              <a:spcAft>
                <a:spcPts val="0"/>
              </a:spcAft>
              <a:buNone/>
            </a:pPr>
            <a:r>
              <a:t/>
            </a:r>
            <a:endParaRPr sz="1000">
              <a:solidFill>
                <a:schemeClr val="lt1"/>
              </a:solidFill>
            </a:endParaRPr>
          </a:p>
          <a:p>
            <a:pPr indent="-304800" lvl="0" marL="457200" rtl="0" algn="l">
              <a:spcBef>
                <a:spcPts val="0"/>
              </a:spcBef>
              <a:spcAft>
                <a:spcPts val="0"/>
              </a:spcAft>
              <a:buClr>
                <a:schemeClr val="lt1"/>
              </a:buClr>
              <a:buSzPts val="1200"/>
              <a:buChar char="●"/>
            </a:pPr>
            <a:r>
              <a:rPr b="1" lang="en" sz="1500">
                <a:solidFill>
                  <a:schemeClr val="lt1"/>
                </a:solidFill>
              </a:rPr>
              <a:t>Payments &amp; Tips:</a:t>
            </a:r>
            <a:r>
              <a:rPr lang="en" sz="1500">
                <a:solidFill>
                  <a:schemeClr val="lt1"/>
                </a:solidFill>
              </a:rPr>
              <a:t> </a:t>
            </a:r>
            <a:r>
              <a:rPr lang="en" sz="1300">
                <a:solidFill>
                  <a:schemeClr val="lt1"/>
                </a:solidFill>
              </a:rPr>
              <a:t>Credit cards dominate (79% of revenue), capturing most tips ($97M, 76% via card). Cash tips are underreported, likely understating true driver earnings.</a:t>
            </a:r>
            <a:endParaRPr b="1" sz="1500">
              <a:solidFill>
                <a:schemeClr val="lt1"/>
              </a:solidFill>
            </a:endParaRPr>
          </a:p>
          <a:p>
            <a:pPr indent="0" lvl="0" marL="0" rtl="0" algn="l">
              <a:spcBef>
                <a:spcPts val="0"/>
              </a:spcBef>
              <a:spcAft>
                <a:spcPts val="0"/>
              </a:spcAft>
              <a:buNone/>
            </a:pPr>
            <a:r>
              <a:t/>
            </a:r>
            <a:endParaRPr sz="12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ph idx="1" type="subTitle"/>
          </p:nvPr>
        </p:nvSpPr>
        <p:spPr>
          <a:xfrm>
            <a:off x="448250" y="250825"/>
            <a:ext cx="82680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Hepta Slab"/>
                <a:ea typeface="Hepta Slab"/>
                <a:cs typeface="Hepta Slab"/>
                <a:sym typeface="Hepta Slab"/>
              </a:rPr>
              <a:t>KEY INSIGHTS - MARKET ANALYST</a:t>
            </a:r>
            <a:endParaRPr b="1" sz="2600">
              <a:solidFill>
                <a:schemeClr val="lt1"/>
              </a:solidFill>
              <a:latin typeface="Hepta Slab"/>
              <a:ea typeface="Hepta Slab"/>
              <a:cs typeface="Hepta Slab"/>
              <a:sym typeface="Hepta Slab"/>
            </a:endParaRPr>
          </a:p>
        </p:txBody>
      </p:sp>
      <p:sp>
        <p:nvSpPr>
          <p:cNvPr id="399" name="Google Shape;399;p63"/>
          <p:cNvSpPr txBox="1"/>
          <p:nvPr/>
        </p:nvSpPr>
        <p:spPr>
          <a:xfrm>
            <a:off x="279200" y="854725"/>
            <a:ext cx="8606100" cy="391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3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Customer Segments: </a:t>
            </a:r>
            <a:r>
              <a:rPr lang="en" sz="1300">
                <a:solidFill>
                  <a:schemeClr val="lt1"/>
                </a:solidFill>
              </a:rPr>
              <a:t>We identified 10 different customer segments that fall into different categories. </a:t>
            </a:r>
            <a:endParaRPr sz="1300">
              <a:solidFill>
                <a:schemeClr val="lt1"/>
              </a:solidFill>
            </a:endParaRPr>
          </a:p>
          <a:p>
            <a:pPr indent="0" lvl="0" marL="457200" rtl="0" algn="l">
              <a:spcBef>
                <a:spcPts val="0"/>
              </a:spcBef>
              <a:spcAft>
                <a:spcPts val="0"/>
              </a:spcAft>
              <a:buNone/>
            </a:pPr>
            <a:r>
              <a:t/>
            </a:r>
            <a:endParaRPr b="1" sz="15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High-Value Segments, Less Frequent Segments</a:t>
            </a:r>
            <a:r>
              <a:rPr lang="en" sz="1100">
                <a:solidFill>
                  <a:schemeClr val="lt1"/>
                </a:solidFill>
              </a:rPr>
              <a:t>: </a:t>
            </a:r>
            <a:r>
              <a:rPr lang="en" sz="1300">
                <a:solidFill>
                  <a:schemeClr val="lt1"/>
                </a:solidFill>
              </a:rPr>
              <a:t>Airport Travelers, Business Travelers, and Tourists are our profit drivers, with the highest average fares and trip durations. </a:t>
            </a:r>
            <a:endParaRPr sz="1300">
              <a:solidFill>
                <a:schemeClr val="lt1"/>
              </a:solidFill>
            </a:endParaRPr>
          </a:p>
          <a:p>
            <a:pPr indent="0" lvl="0" marL="457200" rtl="0" algn="l">
              <a:spcBef>
                <a:spcPts val="0"/>
              </a:spcBef>
              <a:spcAft>
                <a:spcPts val="0"/>
              </a:spcAft>
              <a:buNone/>
            </a:pPr>
            <a:r>
              <a:t/>
            </a:r>
            <a:endParaRPr sz="13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High-Volume, Low-Value Market:</a:t>
            </a:r>
            <a:r>
              <a:rPr lang="en" sz="1300">
                <a:solidFill>
                  <a:schemeClr val="lt1"/>
                </a:solidFill>
              </a:rPr>
              <a:t> The top four segments by total trips are Late-Night Traveler, Evening Commuter, Errand Runner, the Other segment.</a:t>
            </a:r>
            <a:endParaRPr sz="1300">
              <a:solidFill>
                <a:schemeClr val="lt1"/>
              </a:solidFill>
            </a:endParaRPr>
          </a:p>
          <a:p>
            <a:pPr indent="-298450" lvl="1" marL="914400" rtl="0" algn="l">
              <a:spcBef>
                <a:spcPts val="0"/>
              </a:spcBef>
              <a:spcAft>
                <a:spcPts val="0"/>
              </a:spcAft>
              <a:buClr>
                <a:schemeClr val="lt1"/>
              </a:buClr>
              <a:buSzPts val="1100"/>
              <a:buChar char="○"/>
            </a:pPr>
            <a:r>
              <a:rPr lang="en" sz="1300">
                <a:solidFill>
                  <a:schemeClr val="lt1"/>
                </a:solidFill>
              </a:rPr>
              <a:t>Late-Night Traveler: With over 6.3 million trips, this segment offers a great growing opportunity, making this a valuable segment for volume and revenue.</a:t>
            </a:r>
            <a:endParaRPr sz="1300">
              <a:solidFill>
                <a:schemeClr val="lt1"/>
              </a:solidFill>
            </a:endParaRPr>
          </a:p>
          <a:p>
            <a:pPr indent="0" lvl="0" marL="914400" rtl="0" algn="l">
              <a:spcBef>
                <a:spcPts val="0"/>
              </a:spcBef>
              <a:spcAft>
                <a:spcPts val="0"/>
              </a:spcAft>
              <a:buNone/>
            </a:pPr>
            <a:r>
              <a:t/>
            </a:r>
            <a:endParaRPr sz="13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Customer Dissatisfaction:</a:t>
            </a:r>
            <a:endParaRPr sz="1100">
              <a:solidFill>
                <a:schemeClr val="lt1"/>
              </a:solidFill>
            </a:endParaRPr>
          </a:p>
          <a:p>
            <a:pPr indent="-298450" lvl="1" marL="914400" rtl="0" algn="l">
              <a:spcBef>
                <a:spcPts val="0"/>
              </a:spcBef>
              <a:spcAft>
                <a:spcPts val="0"/>
              </a:spcAft>
              <a:buClr>
                <a:schemeClr val="lt1"/>
              </a:buClr>
              <a:buSzPts val="1100"/>
              <a:buChar char="○"/>
            </a:pPr>
            <a:r>
              <a:rPr b="1" lang="en" sz="1300">
                <a:solidFill>
                  <a:schemeClr val="lt1"/>
                </a:solidFill>
              </a:rPr>
              <a:t>Commuters: </a:t>
            </a:r>
            <a:r>
              <a:rPr lang="en" sz="1300">
                <a:solidFill>
                  <a:schemeClr val="lt1"/>
                </a:solidFill>
              </a:rPr>
              <a:t>The market decline is a matter of speed and convenience. The low average speed of trips indicates that service may not be the most efficient option for this time-sensitive group.</a:t>
            </a:r>
            <a:endParaRPr sz="1300">
              <a:solidFill>
                <a:schemeClr val="lt1"/>
              </a:solidFill>
            </a:endParaRPr>
          </a:p>
          <a:p>
            <a:pPr indent="-311150" lvl="1" marL="914400" rtl="0" algn="l">
              <a:spcBef>
                <a:spcPts val="0"/>
              </a:spcBef>
              <a:spcAft>
                <a:spcPts val="0"/>
              </a:spcAft>
              <a:buClr>
                <a:schemeClr val="lt1"/>
              </a:buClr>
              <a:buSzPts val="1300"/>
              <a:buChar char="○"/>
            </a:pPr>
            <a:r>
              <a:rPr b="1" lang="en" sz="1300">
                <a:solidFill>
                  <a:schemeClr val="lt1"/>
                </a:solidFill>
              </a:rPr>
              <a:t>Business and Airport Travelers:</a:t>
            </a:r>
            <a:r>
              <a:rPr lang="en" sz="1300">
                <a:solidFill>
                  <a:schemeClr val="lt1"/>
                </a:solidFill>
              </a:rPr>
              <a:t> The low tip percentages for both of these high-value groups are a major red flag. </a:t>
            </a:r>
            <a:endParaRPr sz="1300">
              <a:solidFill>
                <a:schemeClr val="lt1"/>
              </a:solidFill>
            </a:endParaRPr>
          </a:p>
          <a:p>
            <a:pPr indent="-311150" lvl="2" marL="1371600" rtl="0" algn="l">
              <a:spcBef>
                <a:spcPts val="0"/>
              </a:spcBef>
              <a:spcAft>
                <a:spcPts val="0"/>
              </a:spcAft>
              <a:buClr>
                <a:schemeClr val="lt1"/>
              </a:buClr>
              <a:buSzPts val="1300"/>
              <a:buChar char="■"/>
            </a:pPr>
            <a:r>
              <a:rPr lang="en" sz="1300">
                <a:solidFill>
                  <a:schemeClr val="lt1"/>
                </a:solidFill>
              </a:rPr>
              <a:t>This suggests a disconnect between the premium price they're paying and the value they perceive, making them vulnerable to rideshare services.</a:t>
            </a:r>
            <a:endParaRPr sz="1300">
              <a:solidFill>
                <a:schemeClr val="lt1"/>
              </a:solidFill>
            </a:endParaRPr>
          </a:p>
          <a:p>
            <a:pPr indent="0" lvl="0" marL="1371600" rtl="0" algn="l">
              <a:spcBef>
                <a:spcPts val="0"/>
              </a:spcBef>
              <a:spcAft>
                <a:spcPts val="0"/>
              </a:spcAft>
              <a:buNone/>
            </a:pPr>
            <a:r>
              <a:t/>
            </a:r>
            <a:endParaRPr sz="13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Geographic Strategy: </a:t>
            </a:r>
            <a:r>
              <a:rPr lang="en" sz="1300">
                <a:solidFill>
                  <a:schemeClr val="lt1"/>
                </a:solidFill>
              </a:rPr>
              <a:t>The analysis showed that in low demand zones, the fleet is still the go-to option for longer, less-routine trips.</a:t>
            </a:r>
            <a:endParaRPr sz="13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4"/>
          <p:cNvSpPr txBox="1"/>
          <p:nvPr>
            <p:ph idx="1" type="subTitle"/>
          </p:nvPr>
        </p:nvSpPr>
        <p:spPr>
          <a:xfrm>
            <a:off x="448250" y="250825"/>
            <a:ext cx="82680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Hepta Slab"/>
                <a:ea typeface="Hepta Slab"/>
                <a:cs typeface="Hepta Slab"/>
                <a:sym typeface="Hepta Slab"/>
              </a:rPr>
              <a:t>KEY INSIGHTS - OPERATIONAL ANALYST</a:t>
            </a:r>
            <a:endParaRPr b="1" sz="2600">
              <a:solidFill>
                <a:schemeClr val="lt1"/>
              </a:solidFill>
              <a:latin typeface="Hepta Slab"/>
              <a:ea typeface="Hepta Slab"/>
              <a:cs typeface="Hepta Slab"/>
              <a:sym typeface="Hepta Slab"/>
            </a:endParaRPr>
          </a:p>
        </p:txBody>
      </p:sp>
      <p:sp>
        <p:nvSpPr>
          <p:cNvPr id="405" name="Google Shape;405;p64"/>
          <p:cNvSpPr txBox="1"/>
          <p:nvPr/>
        </p:nvSpPr>
        <p:spPr>
          <a:xfrm>
            <a:off x="279200" y="854725"/>
            <a:ext cx="8606100" cy="391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Morning and Afternoon Rush Hour Are Our Biggest Bottlenecks:</a:t>
            </a:r>
            <a:endParaRPr b="1" sz="1500">
              <a:solidFill>
                <a:schemeClr val="lt1"/>
              </a:solidFill>
            </a:endParaRPr>
          </a:p>
          <a:p>
            <a:pPr indent="-298450" lvl="1" marL="914400" rtl="0" algn="l">
              <a:spcBef>
                <a:spcPts val="0"/>
              </a:spcBef>
              <a:spcAft>
                <a:spcPts val="0"/>
              </a:spcAft>
              <a:buClr>
                <a:schemeClr val="lt1"/>
              </a:buClr>
              <a:buSzPts val="1100"/>
              <a:buChar char="○"/>
            </a:pPr>
            <a:r>
              <a:rPr lang="en" sz="1300">
                <a:solidFill>
                  <a:schemeClr val="lt1"/>
                </a:solidFill>
              </a:rPr>
              <a:t>The data shows average speeds of 8-9 mph during both the 7-10 AM and 12-3 PM time windows</a:t>
            </a:r>
            <a:endParaRPr sz="1300">
              <a:solidFill>
                <a:schemeClr val="lt1"/>
              </a:solidFill>
            </a:endParaRPr>
          </a:p>
          <a:p>
            <a:pPr indent="-298450" lvl="2" marL="1371600" rtl="0" algn="l">
              <a:spcBef>
                <a:spcPts val="0"/>
              </a:spcBef>
              <a:spcAft>
                <a:spcPts val="0"/>
              </a:spcAft>
              <a:buClr>
                <a:schemeClr val="lt1"/>
              </a:buClr>
              <a:buSzPts val="1100"/>
              <a:buChar char="■"/>
            </a:pPr>
            <a:r>
              <a:rPr lang="en" sz="1300">
                <a:solidFill>
                  <a:schemeClr val="lt1"/>
                </a:solidFill>
              </a:rPr>
              <a:t>This confirms that traffic congestion is a recurring daily problem, not just a morning issue.</a:t>
            </a:r>
            <a:endParaRPr sz="1300">
              <a:solidFill>
                <a:schemeClr val="lt1"/>
              </a:solidFill>
            </a:endParaRPr>
          </a:p>
          <a:p>
            <a:pPr indent="0" lvl="0" marL="1371600" rtl="0" algn="l">
              <a:spcBef>
                <a:spcPts val="0"/>
              </a:spcBef>
              <a:spcAft>
                <a:spcPts val="0"/>
              </a:spcAft>
              <a:buNone/>
            </a:pPr>
            <a:r>
              <a:t/>
            </a:r>
            <a:endParaRPr sz="13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High-Volume Zones Are the Core of the Problem</a:t>
            </a:r>
            <a:r>
              <a:rPr lang="en" sz="1300">
                <a:solidFill>
                  <a:schemeClr val="lt1"/>
                </a:solidFill>
              </a:rPr>
              <a:t>: </a:t>
            </a:r>
            <a:endParaRPr sz="1300">
              <a:solidFill>
                <a:schemeClr val="lt1"/>
              </a:solidFill>
            </a:endParaRPr>
          </a:p>
          <a:p>
            <a:pPr indent="-298450" lvl="1" marL="914400" rtl="0" algn="l">
              <a:spcBef>
                <a:spcPts val="0"/>
              </a:spcBef>
              <a:spcAft>
                <a:spcPts val="0"/>
              </a:spcAft>
              <a:buClr>
                <a:schemeClr val="lt1"/>
              </a:buClr>
              <a:buSzPts val="1100"/>
              <a:buChar char="○"/>
            </a:pPr>
            <a:r>
              <a:rPr lang="en" sz="1300">
                <a:solidFill>
                  <a:schemeClr val="lt1"/>
                </a:solidFill>
              </a:rPr>
              <a:t>The low speeds are concentrated in key locations like ID 186 and ID 236, which are responsible for tens of thousands of trips during these periods</a:t>
            </a:r>
            <a:endParaRPr sz="1300">
              <a:solidFill>
                <a:schemeClr val="lt1"/>
              </a:solidFill>
            </a:endParaRPr>
          </a:p>
          <a:p>
            <a:pPr indent="-298450" lvl="2" marL="1371600" rtl="0" algn="l">
              <a:spcBef>
                <a:spcPts val="0"/>
              </a:spcBef>
              <a:spcAft>
                <a:spcPts val="0"/>
              </a:spcAft>
              <a:buClr>
                <a:schemeClr val="lt1"/>
              </a:buClr>
              <a:buSzPts val="1100"/>
              <a:buChar char="■"/>
            </a:pPr>
            <a:r>
              <a:rPr lang="en" sz="1300">
                <a:solidFill>
                  <a:schemeClr val="lt1"/>
                </a:solidFill>
              </a:rPr>
              <a:t>This makes them high-priority targets for operational improvement.</a:t>
            </a:r>
            <a:endParaRPr sz="1300">
              <a:solidFill>
                <a:schemeClr val="lt1"/>
              </a:solidFill>
            </a:endParaRPr>
          </a:p>
          <a:p>
            <a:pPr indent="0" lvl="0" marL="1371600" rtl="0" algn="l">
              <a:spcBef>
                <a:spcPts val="0"/>
              </a:spcBef>
              <a:spcAft>
                <a:spcPts val="0"/>
              </a:spcAft>
              <a:buNone/>
            </a:pPr>
            <a:r>
              <a:t/>
            </a:r>
            <a:endParaRPr sz="1300">
              <a:solidFill>
                <a:schemeClr val="lt1"/>
              </a:solidFill>
            </a:endParaRPr>
          </a:p>
          <a:p>
            <a:pPr indent="-298450" lvl="0" marL="457200" rtl="0" algn="l">
              <a:spcBef>
                <a:spcPts val="0"/>
              </a:spcBef>
              <a:spcAft>
                <a:spcPts val="0"/>
              </a:spcAft>
              <a:buClr>
                <a:schemeClr val="lt1"/>
              </a:buClr>
              <a:buSzPts val="1100"/>
              <a:buChar char="●"/>
            </a:pPr>
            <a:r>
              <a:rPr b="1" lang="en" sz="1500">
                <a:solidFill>
                  <a:schemeClr val="lt1"/>
                </a:solidFill>
              </a:rPr>
              <a:t>Airport Trips are Our Most Valuable Routes:</a:t>
            </a:r>
            <a:r>
              <a:rPr lang="en" sz="1300">
                <a:solidFill>
                  <a:schemeClr val="lt1"/>
                </a:solidFill>
              </a:rPr>
              <a:t> </a:t>
            </a:r>
            <a:endParaRPr sz="1300">
              <a:solidFill>
                <a:schemeClr val="lt1"/>
              </a:solidFill>
            </a:endParaRPr>
          </a:p>
          <a:p>
            <a:pPr indent="-298450" lvl="1" marL="914400" rtl="0" algn="l">
              <a:spcBef>
                <a:spcPts val="0"/>
              </a:spcBef>
              <a:spcAft>
                <a:spcPts val="0"/>
              </a:spcAft>
              <a:buClr>
                <a:schemeClr val="lt1"/>
              </a:buClr>
              <a:buSzPts val="1100"/>
              <a:buChar char="○"/>
            </a:pPr>
            <a:r>
              <a:rPr lang="en" sz="1300">
                <a:solidFill>
                  <a:schemeClr val="lt1"/>
                </a:solidFill>
              </a:rPr>
              <a:t>Routes from JFK Airport (ID 132) consistently generate the highest revenue. </a:t>
            </a:r>
            <a:endParaRPr sz="1300">
              <a:solidFill>
                <a:schemeClr val="lt1"/>
              </a:solidFill>
            </a:endParaRPr>
          </a:p>
          <a:p>
            <a:pPr indent="-298450" lvl="2" marL="1371600" rtl="0" algn="l">
              <a:spcBef>
                <a:spcPts val="0"/>
              </a:spcBef>
              <a:spcAft>
                <a:spcPts val="0"/>
              </a:spcAft>
              <a:buClr>
                <a:schemeClr val="lt1"/>
              </a:buClr>
              <a:buSzPts val="1100"/>
              <a:buChar char="■"/>
            </a:pPr>
            <a:r>
              <a:rPr lang="en" sz="1300">
                <a:solidFill>
                  <a:schemeClr val="lt1"/>
                </a:solidFill>
              </a:rPr>
              <a:t>These trips are a core part of the business and must be protected and optimized.</a:t>
            </a:r>
            <a:endParaRPr sz="1300">
              <a:solidFill>
                <a:schemeClr val="lt1"/>
              </a:solidFill>
            </a:endParaRPr>
          </a:p>
          <a:p>
            <a:pPr indent="0" lvl="0" marL="1371600" rtl="0" algn="l">
              <a:spcBef>
                <a:spcPts val="0"/>
              </a:spcBef>
              <a:spcAft>
                <a:spcPts val="0"/>
              </a:spcAft>
              <a:buNone/>
            </a:pPr>
            <a:r>
              <a:t/>
            </a:r>
            <a:endParaRPr sz="1300">
              <a:solidFill>
                <a:schemeClr val="lt1"/>
              </a:solidFill>
            </a:endParaRPr>
          </a:p>
          <a:p>
            <a:pPr indent="-311150" lvl="0" marL="457200" rtl="0" algn="l">
              <a:spcBef>
                <a:spcPts val="0"/>
              </a:spcBef>
              <a:spcAft>
                <a:spcPts val="0"/>
              </a:spcAft>
              <a:buClr>
                <a:schemeClr val="lt1"/>
              </a:buClr>
              <a:buSzPts val="1300"/>
              <a:buChar char="●"/>
            </a:pPr>
            <a:r>
              <a:rPr b="1" lang="en" sz="1500">
                <a:solidFill>
                  <a:schemeClr val="lt1"/>
                </a:solidFill>
              </a:rPr>
              <a:t>Data Quality is a Foundation for Success:</a:t>
            </a:r>
            <a:r>
              <a:rPr lang="en" sz="1300">
                <a:solidFill>
                  <a:schemeClr val="lt1"/>
                </a:solidFill>
              </a:rPr>
              <a:t> </a:t>
            </a:r>
            <a:endParaRPr sz="1300">
              <a:solidFill>
                <a:schemeClr val="lt1"/>
              </a:solidFill>
            </a:endParaRPr>
          </a:p>
          <a:p>
            <a:pPr indent="-311150" lvl="1" marL="914400" rtl="0" algn="l">
              <a:spcBef>
                <a:spcPts val="0"/>
              </a:spcBef>
              <a:spcAft>
                <a:spcPts val="0"/>
              </a:spcAft>
              <a:buClr>
                <a:schemeClr val="lt1"/>
              </a:buClr>
              <a:buSzPts val="1300"/>
              <a:buChar char="○"/>
            </a:pPr>
            <a:r>
              <a:rPr lang="en" sz="1300">
                <a:solidFill>
                  <a:schemeClr val="lt1"/>
                </a:solidFill>
              </a:rPr>
              <a:t>We validated our data and removed impossible records (e.g., trips of over 300,000 miles)</a:t>
            </a:r>
            <a:endParaRPr sz="1300">
              <a:solidFill>
                <a:schemeClr val="lt1"/>
              </a:solidFill>
            </a:endParaRPr>
          </a:p>
          <a:p>
            <a:pPr indent="-311150" lvl="2" marL="1371600" rtl="0" algn="l">
              <a:spcBef>
                <a:spcPts val="0"/>
              </a:spcBef>
              <a:spcAft>
                <a:spcPts val="0"/>
              </a:spcAft>
              <a:buClr>
                <a:schemeClr val="lt1"/>
              </a:buClr>
              <a:buSzPts val="1300"/>
              <a:buChar char="■"/>
            </a:pPr>
            <a:r>
              <a:rPr lang="en" sz="1300">
                <a:solidFill>
                  <a:schemeClr val="lt1"/>
                </a:solidFill>
              </a:rPr>
              <a:t>This ensures that all insights and future decisions are based on reliable and accurate information.</a:t>
            </a:r>
            <a:endParaRPr sz="1300">
              <a:solidFill>
                <a:schemeClr val="lt1"/>
              </a:solidFill>
            </a:endParaRPr>
          </a:p>
          <a:p>
            <a:pPr indent="0" lvl="0" marL="0" rtl="0" algn="l">
              <a:spcBef>
                <a:spcPts val="0"/>
              </a:spcBef>
              <a:spcAft>
                <a:spcPts val="0"/>
              </a:spcAft>
              <a:buNone/>
            </a:pPr>
            <a:r>
              <a:t/>
            </a:r>
            <a:endParaRPr sz="1300">
              <a:solidFill>
                <a:schemeClr val="lt1"/>
              </a:solidFill>
            </a:endParaRPr>
          </a:p>
          <a:p>
            <a:pPr indent="0" lvl="0" marL="0" rtl="0" algn="l">
              <a:spcBef>
                <a:spcPts val="0"/>
              </a:spcBef>
              <a:spcAft>
                <a:spcPts val="0"/>
              </a:spcAft>
              <a:buNone/>
            </a:pPr>
            <a:r>
              <a:t/>
            </a:r>
            <a:endParaRPr sz="12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5"/>
          <p:cNvSpPr txBox="1"/>
          <p:nvPr>
            <p:ph idx="1" type="subTitle"/>
          </p:nvPr>
        </p:nvSpPr>
        <p:spPr>
          <a:xfrm>
            <a:off x="448250" y="250825"/>
            <a:ext cx="82680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Hepta Slab"/>
                <a:ea typeface="Hepta Slab"/>
                <a:cs typeface="Hepta Slab"/>
                <a:sym typeface="Hepta Slab"/>
              </a:rPr>
              <a:t>KEY INSIGHTS - RISK ANALYST</a:t>
            </a:r>
            <a:endParaRPr b="1" sz="2600">
              <a:solidFill>
                <a:schemeClr val="lt1"/>
              </a:solidFill>
              <a:latin typeface="Hepta Slab"/>
              <a:ea typeface="Hepta Slab"/>
              <a:cs typeface="Hepta Slab"/>
              <a:sym typeface="Hepta Slab"/>
            </a:endParaRPr>
          </a:p>
        </p:txBody>
      </p:sp>
      <p:sp>
        <p:nvSpPr>
          <p:cNvPr id="411" name="Google Shape;411;p65"/>
          <p:cNvSpPr txBox="1"/>
          <p:nvPr/>
        </p:nvSpPr>
        <p:spPr>
          <a:xfrm>
            <a:off x="279200" y="854725"/>
            <a:ext cx="8606100" cy="391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b="1" lang="en" sz="1500">
                <a:solidFill>
                  <a:schemeClr val="lt1"/>
                </a:solidFill>
              </a:rPr>
              <a:t>Cash Heavy Abnormalities: </a:t>
            </a:r>
            <a:r>
              <a:rPr lang="en" sz="1100">
                <a:solidFill>
                  <a:schemeClr val="lt1"/>
                </a:solidFill>
              </a:rPr>
              <a:t> </a:t>
            </a:r>
            <a:endParaRPr sz="1300">
              <a:solidFill>
                <a:schemeClr val="lt1"/>
              </a:solidFill>
            </a:endParaRPr>
          </a:p>
          <a:p>
            <a:pPr indent="-311150" lvl="1" marL="914400" rtl="0" algn="l">
              <a:spcBef>
                <a:spcPts val="0"/>
              </a:spcBef>
              <a:spcAft>
                <a:spcPts val="0"/>
              </a:spcAft>
              <a:buClr>
                <a:schemeClr val="lt1"/>
              </a:buClr>
              <a:buSzPts val="1300"/>
              <a:buChar char="○"/>
            </a:pPr>
            <a:r>
              <a:rPr lang="en" sz="1300">
                <a:solidFill>
                  <a:schemeClr val="lt1"/>
                </a:solidFill>
              </a:rPr>
              <a:t>Citywide, about 1 in 5 rides are cash. In some spots, however, it can be more than 1 in 3. </a:t>
            </a:r>
            <a:endParaRPr sz="1300">
              <a:solidFill>
                <a:schemeClr val="lt1"/>
              </a:solidFill>
            </a:endParaRPr>
          </a:p>
          <a:p>
            <a:pPr indent="-311150" lvl="1" marL="914400" rtl="0" algn="l">
              <a:spcBef>
                <a:spcPts val="0"/>
              </a:spcBef>
              <a:spcAft>
                <a:spcPts val="0"/>
              </a:spcAft>
              <a:buClr>
                <a:schemeClr val="lt1"/>
              </a:buClr>
              <a:buSzPts val="1300"/>
              <a:buChar char="○"/>
            </a:pPr>
            <a:r>
              <a:rPr lang="en" sz="1300">
                <a:solidFill>
                  <a:schemeClr val="lt1"/>
                </a:solidFill>
              </a:rPr>
              <a:t>7 out of 10 riders in zone 193, on average, pay in cash.</a:t>
            </a:r>
            <a:endParaRPr sz="1300">
              <a:solidFill>
                <a:schemeClr val="lt1"/>
              </a:solidFill>
            </a:endParaRPr>
          </a:p>
          <a:p>
            <a:pPr indent="0" lvl="0" marL="457200" rtl="0" algn="l">
              <a:spcBef>
                <a:spcPts val="0"/>
              </a:spcBef>
              <a:spcAft>
                <a:spcPts val="0"/>
              </a:spcAft>
              <a:buNone/>
            </a:pPr>
            <a:r>
              <a:t/>
            </a:r>
            <a:endParaRPr sz="1300">
              <a:solidFill>
                <a:schemeClr val="lt1"/>
              </a:solidFill>
            </a:endParaRPr>
          </a:p>
          <a:p>
            <a:pPr indent="-311150" lvl="0" marL="457200" rtl="0" algn="l">
              <a:spcBef>
                <a:spcPts val="0"/>
              </a:spcBef>
              <a:spcAft>
                <a:spcPts val="0"/>
              </a:spcAft>
              <a:buClr>
                <a:schemeClr val="lt1"/>
              </a:buClr>
              <a:buSzPts val="1300"/>
              <a:buChar char="●"/>
            </a:pPr>
            <a:r>
              <a:rPr b="1" lang="en" sz="1500">
                <a:solidFill>
                  <a:schemeClr val="lt1"/>
                </a:solidFill>
              </a:rPr>
              <a:t>Airport Dependency:</a:t>
            </a:r>
            <a:endParaRPr sz="1300">
              <a:solidFill>
                <a:schemeClr val="lt1"/>
              </a:solidFill>
            </a:endParaRPr>
          </a:p>
          <a:p>
            <a:pPr indent="-311150" lvl="1" marL="914400" rtl="0" algn="l">
              <a:spcBef>
                <a:spcPts val="0"/>
              </a:spcBef>
              <a:spcAft>
                <a:spcPts val="0"/>
              </a:spcAft>
              <a:buClr>
                <a:schemeClr val="lt1"/>
              </a:buClr>
              <a:buSzPts val="1300"/>
              <a:buChar char="○"/>
            </a:pPr>
            <a:r>
              <a:rPr lang="en" sz="1300">
                <a:solidFill>
                  <a:schemeClr val="lt1"/>
                </a:solidFill>
              </a:rPr>
              <a:t>Airport trips, while only a minority of the total trips, made make up between 15-20% of total revenue ($1.3B).</a:t>
            </a:r>
            <a:endParaRPr sz="1300">
              <a:solidFill>
                <a:schemeClr val="lt1"/>
              </a:solidFill>
            </a:endParaRPr>
          </a:p>
          <a:p>
            <a:pPr indent="-311150" lvl="1" marL="914400" rtl="0" algn="l">
              <a:spcBef>
                <a:spcPts val="0"/>
              </a:spcBef>
              <a:spcAft>
                <a:spcPts val="0"/>
              </a:spcAft>
              <a:buClr>
                <a:schemeClr val="lt1"/>
              </a:buClr>
              <a:buSzPts val="1300"/>
              <a:buChar char="○"/>
            </a:pPr>
            <a:r>
              <a:rPr lang="en" sz="1300">
                <a:solidFill>
                  <a:schemeClr val="lt1"/>
                </a:solidFill>
              </a:rPr>
              <a:t>This makes profits highly dependent on airport volume, and regulations surrounding rideshare competitors at the airports. </a:t>
            </a:r>
            <a:endParaRPr sz="1300">
              <a:solidFill>
                <a:schemeClr val="lt1"/>
              </a:solidFill>
            </a:endParaRPr>
          </a:p>
          <a:p>
            <a:pPr indent="-311150" lvl="0" marL="457200" rtl="0" algn="l">
              <a:spcBef>
                <a:spcPts val="0"/>
              </a:spcBef>
              <a:spcAft>
                <a:spcPts val="0"/>
              </a:spcAft>
              <a:buClr>
                <a:schemeClr val="lt1"/>
              </a:buClr>
              <a:buSzPts val="1300"/>
              <a:buChar char="●"/>
            </a:pPr>
            <a:r>
              <a:rPr b="1" lang="en" sz="1500">
                <a:solidFill>
                  <a:schemeClr val="lt1"/>
                </a:solidFill>
              </a:rPr>
              <a:t>Traffic Impact:</a:t>
            </a:r>
            <a:endParaRPr sz="1300">
              <a:solidFill>
                <a:schemeClr val="lt1"/>
              </a:solidFill>
            </a:endParaRPr>
          </a:p>
          <a:p>
            <a:pPr indent="-311150" lvl="1" marL="914400" rtl="0" algn="l">
              <a:spcBef>
                <a:spcPts val="0"/>
              </a:spcBef>
              <a:spcAft>
                <a:spcPts val="0"/>
              </a:spcAft>
              <a:buClr>
                <a:schemeClr val="lt1"/>
              </a:buClr>
              <a:buSzPts val="1300"/>
              <a:buChar char="○"/>
            </a:pPr>
            <a:r>
              <a:rPr lang="en" sz="1300">
                <a:solidFill>
                  <a:schemeClr val="lt1"/>
                </a:solidFill>
              </a:rPr>
              <a:t>Over 120,000 rides took 25 minutes per mile with the worst spots are zones 186 and 236 between 2pm and 4pm.</a:t>
            </a:r>
            <a:endParaRPr sz="1300">
              <a:solidFill>
                <a:schemeClr val="lt1"/>
              </a:solidFill>
            </a:endParaRPr>
          </a:p>
          <a:p>
            <a:pPr indent="-311150" lvl="1" marL="914400" rtl="0" algn="l">
              <a:spcBef>
                <a:spcPts val="0"/>
              </a:spcBef>
              <a:spcAft>
                <a:spcPts val="0"/>
              </a:spcAft>
              <a:buClr>
                <a:schemeClr val="lt1"/>
              </a:buClr>
              <a:buSzPts val="1300"/>
              <a:buChar char="○"/>
            </a:pPr>
            <a:r>
              <a:rPr lang="en" sz="1300">
                <a:solidFill>
                  <a:schemeClr val="lt1"/>
                </a:solidFill>
              </a:rPr>
              <a:t>Traffic cannot be </a:t>
            </a:r>
            <a:r>
              <a:rPr lang="en" sz="1300">
                <a:solidFill>
                  <a:schemeClr val="lt1"/>
                </a:solidFill>
              </a:rPr>
              <a:t>controlled</a:t>
            </a:r>
            <a:r>
              <a:rPr lang="en" sz="1300">
                <a:solidFill>
                  <a:schemeClr val="lt1"/>
                </a:solidFill>
              </a:rPr>
              <a:t>, however, putting too much of a presence in those areas lowers customers per hour for drivers and can impact customer perception of the company.</a:t>
            </a:r>
            <a:endParaRPr sz="1300">
              <a:solidFill>
                <a:schemeClr val="lt1"/>
              </a:solidFill>
            </a:endParaRPr>
          </a:p>
          <a:p>
            <a:pPr indent="0" lvl="0" marL="0" rtl="0" algn="l">
              <a:spcBef>
                <a:spcPts val="0"/>
              </a:spcBef>
              <a:spcAft>
                <a:spcPts val="0"/>
              </a:spcAft>
              <a:buNone/>
            </a:pPr>
            <a:r>
              <a:t/>
            </a:r>
            <a:endParaRPr sz="1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6"/>
          <p:cNvSpPr txBox="1"/>
          <p:nvPr>
            <p:ph idx="1" type="subTitle"/>
          </p:nvPr>
        </p:nvSpPr>
        <p:spPr>
          <a:xfrm>
            <a:off x="224625" y="250825"/>
            <a:ext cx="8268000" cy="603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2600">
                <a:solidFill>
                  <a:schemeClr val="lt1"/>
                </a:solidFill>
                <a:latin typeface="Hepta Slab"/>
                <a:ea typeface="Hepta Slab"/>
                <a:cs typeface="Hepta Slab"/>
                <a:sym typeface="Hepta Slab"/>
              </a:rPr>
              <a:t>KEY INSIGHTS - TECHNOLOGY ANALYST</a:t>
            </a:r>
            <a:endParaRPr b="1" sz="2600">
              <a:solidFill>
                <a:schemeClr val="lt1"/>
              </a:solidFill>
              <a:latin typeface="Hepta Slab"/>
              <a:ea typeface="Hepta Slab"/>
              <a:cs typeface="Hepta Slab"/>
              <a:sym typeface="Hepta Slab"/>
            </a:endParaRPr>
          </a:p>
        </p:txBody>
      </p:sp>
      <p:sp>
        <p:nvSpPr>
          <p:cNvPr id="417" name="Google Shape;417;p66"/>
          <p:cNvSpPr txBox="1"/>
          <p:nvPr/>
        </p:nvSpPr>
        <p:spPr>
          <a:xfrm>
            <a:off x="448250" y="854725"/>
            <a:ext cx="8447100" cy="3918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sz="1100">
              <a:solidFill>
                <a:schemeClr val="lt1"/>
              </a:solidFill>
            </a:endParaRPr>
          </a:p>
          <a:p>
            <a:pPr indent="0" lvl="0" marL="0" rtl="0" algn="l">
              <a:spcBef>
                <a:spcPts val="0"/>
              </a:spcBef>
              <a:spcAft>
                <a:spcPts val="0"/>
              </a:spcAft>
              <a:buNone/>
            </a:pPr>
            <a:r>
              <a:t/>
            </a:r>
            <a:endParaRPr b="1" sz="1100">
              <a:solidFill>
                <a:schemeClr val="lt1"/>
              </a:solidFill>
            </a:endParaRPr>
          </a:p>
          <a:p>
            <a:pPr indent="0" lvl="0" marL="0" rtl="0" algn="l">
              <a:spcBef>
                <a:spcPts val="0"/>
              </a:spcBef>
              <a:spcAft>
                <a:spcPts val="0"/>
              </a:spcAft>
              <a:buClr>
                <a:schemeClr val="lt1"/>
              </a:buClr>
              <a:buSzPts val="1100"/>
              <a:buFont typeface="Arial"/>
              <a:buNone/>
            </a:pPr>
            <a:r>
              <a:rPr b="1" lang="en" sz="1100">
                <a:solidFill>
                  <a:schemeClr val="lt1"/>
                </a:solidFill>
              </a:rPr>
              <a:t>Card-friendly rides earn more tips. Weak connectivity blocks card use. Fix Brooklyn &amp; the Bronx first.</a:t>
            </a:r>
            <a:endParaRPr b="1" sz="1100">
              <a:solidFill>
                <a:schemeClr val="lt1"/>
              </a:solidFill>
            </a:endParaRPr>
          </a:p>
          <a:p>
            <a:pPr indent="0" lvl="0" marL="0" rtl="0" algn="l">
              <a:spcBef>
                <a:spcPts val="0"/>
              </a:spcBef>
              <a:spcAft>
                <a:spcPts val="0"/>
              </a:spcAft>
              <a:buNone/>
            </a:pPr>
            <a:r>
              <a:t/>
            </a:r>
            <a:endParaRPr b="1" sz="1100">
              <a:solidFill>
                <a:schemeClr val="lt1"/>
              </a:solidFill>
            </a:endParaRPr>
          </a:p>
          <a:p>
            <a:pPr indent="0" lvl="0" marL="0" rtl="0" algn="l">
              <a:spcBef>
                <a:spcPts val="0"/>
              </a:spcBef>
              <a:spcAft>
                <a:spcPts val="0"/>
              </a:spcAft>
              <a:buClr>
                <a:schemeClr val="lt1"/>
              </a:buClr>
              <a:buSzPts val="1100"/>
              <a:buFont typeface="Arial"/>
              <a:buNone/>
            </a:pPr>
            <a:r>
              <a:rPr b="1" lang="en" sz="1100">
                <a:solidFill>
                  <a:schemeClr val="lt1"/>
                </a:solidFill>
              </a:rPr>
              <a:t>What we found:</a:t>
            </a: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More card = more tips. </a:t>
            </a:r>
            <a:r>
              <a:rPr lang="en" sz="1100">
                <a:solidFill>
                  <a:schemeClr val="lt1"/>
                </a:solidFill>
              </a:rPr>
              <a:t>When the share of card payments is 10 points higher, tip rate is ~2–3 points higher (about +2.7pp on average).</a:t>
            </a: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Connectivity hurts card use. </a:t>
            </a:r>
            <a:r>
              <a:rPr lang="en" sz="1100">
                <a:solidFill>
                  <a:schemeClr val="lt1"/>
                </a:solidFill>
              </a:rPr>
              <a:t>In months when the driver app goes “offline” more (store-and-forward), card use drops.</a:t>
            </a: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Where it hurts most: </a:t>
            </a:r>
            <a:r>
              <a:rPr lang="en" sz="1100">
                <a:solidFill>
                  <a:schemeClr val="lt1"/>
                </a:solidFill>
              </a:rPr>
              <a:t>The largest gaps cluster in Brooklyn and the Bronx (most “low-card + high-offline” months are there).</a:t>
            </a:r>
            <a:endParaRPr sz="1100">
              <a:solidFill>
                <a:schemeClr val="lt1"/>
              </a:solidFill>
            </a:endParaRPr>
          </a:p>
          <a:p>
            <a:pPr indent="0" lvl="0" marL="0" rtl="0" algn="l">
              <a:spcBef>
                <a:spcPts val="0"/>
              </a:spcBef>
              <a:spcAft>
                <a:spcPts val="0"/>
              </a:spcAft>
              <a:buClr>
                <a:schemeClr val="lt1"/>
              </a:buClr>
              <a:buSzPts val="1100"/>
              <a:buFont typeface="Arial"/>
              <a:buNone/>
            </a:pPr>
            <a:r>
              <a:t/>
            </a:r>
            <a:endParaRPr sz="1100">
              <a:solidFill>
                <a:schemeClr val="lt1"/>
              </a:solidFill>
            </a:endParaRPr>
          </a:p>
          <a:p>
            <a:pPr indent="0" lvl="0" marL="0" rtl="0" algn="l">
              <a:spcBef>
                <a:spcPts val="0"/>
              </a:spcBef>
              <a:spcAft>
                <a:spcPts val="0"/>
              </a:spcAft>
              <a:buClr>
                <a:schemeClr val="lt1"/>
              </a:buClr>
              <a:buSzPts val="1100"/>
              <a:buFont typeface="Arial"/>
              <a:buNone/>
            </a:pPr>
            <a:r>
              <a:rPr b="1" lang="en" sz="1100">
                <a:solidFill>
                  <a:schemeClr val="lt1"/>
                </a:solidFill>
              </a:rPr>
              <a:t>NYC 2022 snapshot (for scale):</a:t>
            </a:r>
            <a:endParaRPr b="1" sz="1100">
              <a:solidFill>
                <a:schemeClr val="lt1"/>
              </a:solidFill>
            </a:endParaRPr>
          </a:p>
          <a:p>
            <a:pPr indent="0" lvl="0" marL="0" rtl="0" algn="l">
              <a:spcBef>
                <a:spcPts val="0"/>
              </a:spcBef>
              <a:spcAft>
                <a:spcPts val="0"/>
              </a:spcAft>
              <a:buClr>
                <a:schemeClr val="lt1"/>
              </a:buClr>
              <a:buSzPts val="1100"/>
              <a:buFont typeface="Arial"/>
              <a:buNone/>
            </a:pPr>
            <a:r>
              <a:rPr b="1" lang="en" sz="1100">
                <a:solidFill>
                  <a:schemeClr val="lt1"/>
                </a:solidFill>
              </a:rPr>
              <a:t> ~75% </a:t>
            </a:r>
            <a:r>
              <a:rPr lang="en" sz="1100">
                <a:solidFill>
                  <a:schemeClr val="lt1"/>
                </a:solidFill>
              </a:rPr>
              <a:t>card share</a:t>
            </a:r>
            <a:r>
              <a:rPr b="1" lang="en" sz="1100">
                <a:solidFill>
                  <a:schemeClr val="lt1"/>
                </a:solidFill>
              </a:rPr>
              <a:t> • 1.4% </a:t>
            </a:r>
            <a:r>
              <a:rPr lang="en" sz="1100">
                <a:solidFill>
                  <a:schemeClr val="lt1"/>
                </a:solidFill>
              </a:rPr>
              <a:t>offline (SAF) </a:t>
            </a:r>
            <a:r>
              <a:rPr b="1" lang="en" sz="1100">
                <a:solidFill>
                  <a:schemeClr val="lt1"/>
                </a:solidFill>
              </a:rPr>
              <a:t>• 21.7% </a:t>
            </a:r>
            <a:r>
              <a:rPr lang="en" sz="1100">
                <a:solidFill>
                  <a:schemeClr val="lt1"/>
                </a:solidFill>
              </a:rPr>
              <a:t>tip rate</a:t>
            </a:r>
            <a:r>
              <a:rPr b="1" lang="en" sz="1100">
                <a:solidFill>
                  <a:schemeClr val="lt1"/>
                </a:solidFill>
              </a:rPr>
              <a:t> • 36.5M </a:t>
            </a:r>
            <a:r>
              <a:rPr lang="en" sz="1100">
                <a:solidFill>
                  <a:schemeClr val="lt1"/>
                </a:solidFill>
              </a:rPr>
              <a:t>trips</a:t>
            </a:r>
            <a:endParaRPr sz="1100">
              <a:solidFill>
                <a:schemeClr val="lt1"/>
              </a:solidFill>
            </a:endParaRPr>
          </a:p>
          <a:p>
            <a:pPr indent="0" lvl="0" marL="0" rtl="0" algn="l">
              <a:spcBef>
                <a:spcPts val="0"/>
              </a:spcBef>
              <a:spcAft>
                <a:spcPts val="0"/>
              </a:spcAft>
              <a:buClr>
                <a:schemeClr val="lt1"/>
              </a:buClr>
              <a:buSzPts val="1100"/>
              <a:buFont typeface="Arial"/>
              <a:buNone/>
            </a:pPr>
            <a:br>
              <a:rPr b="1" lang="en" sz="1100">
                <a:solidFill>
                  <a:schemeClr val="lt1"/>
                </a:solidFill>
              </a:rPr>
            </a:br>
            <a:r>
              <a:rPr b="1" lang="en" sz="1100">
                <a:solidFill>
                  <a:schemeClr val="lt1"/>
                </a:solidFill>
              </a:rPr>
              <a:t>What to do (tech levers):</a:t>
            </a: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Tap-to-pay </a:t>
            </a:r>
            <a:r>
              <a:rPr lang="en" sz="1100">
                <a:solidFill>
                  <a:schemeClr val="lt1"/>
                </a:solidFill>
              </a:rPr>
              <a:t>+ clear </a:t>
            </a:r>
            <a:r>
              <a:rPr b="1" lang="en" sz="1100">
                <a:solidFill>
                  <a:schemeClr val="lt1"/>
                </a:solidFill>
              </a:rPr>
              <a:t>tip buttons </a:t>
            </a: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Stronger retry/caching </a:t>
            </a:r>
            <a:r>
              <a:rPr lang="en" sz="1100">
                <a:solidFill>
                  <a:schemeClr val="lt1"/>
                </a:solidFill>
              </a:rPr>
              <a:t>so payments go through even with spotty signal</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Card-on-file nudges</a:t>
            </a:r>
            <a:r>
              <a:rPr lang="en" sz="1100">
                <a:solidFill>
                  <a:schemeClr val="lt1"/>
                </a:solidFill>
              </a:rPr>
              <a:t> for frequent riders </a:t>
            </a:r>
            <a:endParaRPr sz="1100">
              <a:solidFill>
                <a:schemeClr val="lt1"/>
              </a:solidFill>
            </a:endParaRPr>
          </a:p>
          <a:p>
            <a:pPr indent="0" lvl="0" marL="0" rtl="0" algn="l">
              <a:spcBef>
                <a:spcPts val="0"/>
              </a:spcBef>
              <a:spcAft>
                <a:spcPts val="0"/>
              </a:spcAft>
              <a:buClr>
                <a:schemeClr val="lt1"/>
              </a:buClr>
              <a:buSzPts val="1100"/>
              <a:buFont typeface="Arial"/>
              <a:buNone/>
            </a:pPr>
            <a:r>
              <a:t/>
            </a:r>
            <a:endParaRPr b="1" sz="1100">
              <a:solidFill>
                <a:schemeClr val="lt1"/>
              </a:solidFill>
            </a:endParaRPr>
          </a:p>
          <a:p>
            <a:pPr indent="0" lvl="0" marL="0" rtl="0" algn="l">
              <a:spcBef>
                <a:spcPts val="0"/>
              </a:spcBef>
              <a:spcAft>
                <a:spcPts val="0"/>
              </a:spcAft>
              <a:buClr>
                <a:schemeClr val="lt1"/>
              </a:buClr>
              <a:buSzPts val="1100"/>
              <a:buFont typeface="Arial"/>
              <a:buNone/>
            </a:pPr>
            <a:r>
              <a:rPr b="1" lang="en" sz="1100">
                <a:solidFill>
                  <a:schemeClr val="lt1"/>
                </a:solidFill>
              </a:rPr>
              <a:t>What it’s worth (pilot estimate):</a:t>
            </a:r>
            <a:endParaRPr b="1"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If we lift card share by +10 points in target months, </a:t>
            </a:r>
            <a:r>
              <a:rPr b="1" lang="en" sz="1100">
                <a:solidFill>
                  <a:schemeClr val="lt1"/>
                </a:solidFill>
              </a:rPr>
              <a:t>we expect ~$258k more tips</a:t>
            </a:r>
            <a:r>
              <a:rPr lang="en" sz="1100">
                <a:solidFill>
                  <a:schemeClr val="lt1"/>
                </a:solidFill>
              </a:rPr>
              <a:t> in that footprint (scales with coverage).</a:t>
            </a:r>
            <a:endParaRPr sz="1100">
              <a:solidFill>
                <a:schemeClr val="lt1"/>
              </a:solidFill>
            </a:endParaRPr>
          </a:p>
          <a:p>
            <a:pPr indent="0" lvl="0" marL="0" rtl="0" algn="l">
              <a:spcBef>
                <a:spcPts val="0"/>
              </a:spcBef>
              <a:spcAft>
                <a:spcPts val="0"/>
              </a:spcAft>
              <a:buClr>
                <a:schemeClr val="lt1"/>
              </a:buClr>
              <a:buSzPts val="1100"/>
              <a:buFont typeface="Arial"/>
              <a:buNone/>
            </a:pPr>
            <a:br>
              <a:rPr b="1" lang="en" sz="1100">
                <a:solidFill>
                  <a:schemeClr val="lt1"/>
                </a:solidFill>
              </a:rPr>
            </a:br>
            <a:r>
              <a:rPr b="1" lang="en" sz="1100">
                <a:solidFill>
                  <a:schemeClr val="lt1"/>
                </a:solidFill>
              </a:rPr>
              <a:t>How we’ll roll it out (guardrails):</a:t>
            </a:r>
            <a:endParaRPr b="1"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Pilot in Brooklyn &amp; Bronx</a:t>
            </a:r>
            <a:r>
              <a:rPr lang="en" sz="1100">
                <a:solidFill>
                  <a:schemeClr val="lt1"/>
                </a:solidFill>
              </a:rPr>
              <a:t> target months </a:t>
            </a:r>
            <a:endParaRPr b="1"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Track weekly: </a:t>
            </a:r>
            <a:r>
              <a:rPr b="1" lang="en" sz="1100">
                <a:solidFill>
                  <a:schemeClr val="lt1"/>
                </a:solidFill>
              </a:rPr>
              <a:t>card share ↑, tip rate ↑, payment failures</a:t>
            </a:r>
            <a:r>
              <a:rPr lang="en" sz="1100">
                <a:solidFill>
                  <a:schemeClr val="lt1"/>
                </a:solidFill>
              </a:rPr>
              <a:t> ↓</a:t>
            </a:r>
            <a:endParaRPr sz="1100">
              <a:solidFill>
                <a:schemeClr val="lt1"/>
              </a:solidFill>
            </a:endParaRPr>
          </a:p>
          <a:p>
            <a:pPr indent="0" lvl="0" marL="0" rtl="0" algn="l">
              <a:spcBef>
                <a:spcPts val="0"/>
              </a:spcBef>
              <a:spcAft>
                <a:spcPts val="0"/>
              </a:spcAft>
              <a:buClr>
                <a:schemeClr val="lt1"/>
              </a:buClr>
              <a:buSzPts val="1100"/>
              <a:buFont typeface="Arial"/>
              <a:buNone/>
            </a:pPr>
            <a:r>
              <a:t/>
            </a:r>
            <a:endParaRPr b="1" sz="1100">
              <a:solidFill>
                <a:schemeClr val="lt1"/>
              </a:solidFill>
            </a:endParaRPr>
          </a:p>
          <a:p>
            <a:pPr indent="0" lvl="0" marL="0" rtl="0" algn="l">
              <a:spcBef>
                <a:spcPts val="0"/>
              </a:spcBef>
              <a:spcAft>
                <a:spcPts val="0"/>
              </a:spcAft>
              <a:buNone/>
            </a:pPr>
            <a:r>
              <a:t/>
            </a:r>
            <a:endParaRPr b="1" sz="11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7"/>
          <p:cNvSpPr txBox="1"/>
          <p:nvPr>
            <p:ph idx="1" type="subTitle"/>
          </p:nvPr>
        </p:nvSpPr>
        <p:spPr>
          <a:xfrm>
            <a:off x="448250" y="250825"/>
            <a:ext cx="8268000" cy="6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chemeClr val="lt1"/>
                </a:solidFill>
                <a:latin typeface="Hepta Slab"/>
                <a:ea typeface="Hepta Slab"/>
                <a:cs typeface="Hepta Slab"/>
                <a:sym typeface="Hepta Slab"/>
              </a:rPr>
              <a:t>CROSS ROLE FINDINGS</a:t>
            </a:r>
            <a:endParaRPr b="1" sz="2600">
              <a:solidFill>
                <a:schemeClr val="lt1"/>
              </a:solidFill>
              <a:latin typeface="Hepta Slab"/>
              <a:ea typeface="Hepta Slab"/>
              <a:cs typeface="Hepta Slab"/>
              <a:sym typeface="Hepta Slab"/>
            </a:endParaRPr>
          </a:p>
        </p:txBody>
      </p:sp>
      <p:sp>
        <p:nvSpPr>
          <p:cNvPr id="423" name="Google Shape;423;p67"/>
          <p:cNvSpPr txBox="1"/>
          <p:nvPr/>
        </p:nvSpPr>
        <p:spPr>
          <a:xfrm>
            <a:off x="279200" y="854725"/>
            <a:ext cx="8606100" cy="2180100"/>
          </a:xfrm>
          <a:prstGeom prst="rect">
            <a:avLst/>
          </a:prstGeom>
          <a:no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b="1" lang="en">
                <a:solidFill>
                  <a:schemeClr val="lt1"/>
                </a:solidFill>
              </a:rPr>
              <a:t>More trips = more money, but rush hour drags: </a:t>
            </a:r>
            <a:r>
              <a:rPr lang="en" sz="1200">
                <a:solidFill>
                  <a:schemeClr val="lt1"/>
                </a:solidFill>
              </a:rPr>
              <a:t>Finance shows revenue rises with volume, not price. Ops shows speeds drop to 8–9 mph from 7–10am and 12–3pm, cutting trip counts. Customer data shows commuters in those windows are heavy card users — solving these choke points means more rides and higher card-backed tips.</a:t>
            </a:r>
            <a:endParaRPr sz="1200">
              <a:solidFill>
                <a:schemeClr val="lt1"/>
              </a:solidFill>
            </a:endParaRPr>
          </a:p>
          <a:p>
            <a:pPr indent="0" lvl="0" marL="457200" rtl="0" algn="l">
              <a:spcBef>
                <a:spcPts val="0"/>
              </a:spcBef>
              <a:spcAft>
                <a:spcPts val="0"/>
              </a:spcAft>
              <a:buNone/>
            </a:pPr>
            <a:r>
              <a:t/>
            </a:r>
            <a:endParaRPr sz="1100">
              <a:solidFill>
                <a:schemeClr val="lt1"/>
              </a:solidFill>
            </a:endParaRPr>
          </a:p>
          <a:p>
            <a:pPr indent="-298450" lvl="0" marL="457200" rtl="0" algn="l">
              <a:spcBef>
                <a:spcPts val="0"/>
              </a:spcBef>
              <a:spcAft>
                <a:spcPts val="0"/>
              </a:spcAft>
              <a:buClr>
                <a:schemeClr val="lt1"/>
              </a:buClr>
              <a:buSzPts val="1100"/>
              <a:buChar char="●"/>
            </a:pPr>
            <a:r>
              <a:rPr b="1" lang="en">
                <a:solidFill>
                  <a:schemeClr val="lt1"/>
                </a:solidFill>
              </a:rPr>
              <a:t>Airports pay well but underperform on tips: </a:t>
            </a:r>
            <a:r>
              <a:rPr lang="en" sz="1200">
                <a:solidFill>
                  <a:schemeClr val="lt1"/>
                </a:solidFill>
              </a:rPr>
              <a:t>JFK routes bring in ~$95M+ revenue in 2022, but airport riders tip at the lowest rate of all customer groups. Keeping airport traffic flowing while improving service here protects margins.</a:t>
            </a:r>
            <a:endParaRPr sz="1200">
              <a:solidFill>
                <a:schemeClr val="lt1"/>
              </a:solidFill>
            </a:endParaRPr>
          </a:p>
          <a:p>
            <a:pPr indent="0" lvl="0" marL="457200" rtl="0" algn="l">
              <a:spcBef>
                <a:spcPts val="0"/>
              </a:spcBef>
              <a:spcAft>
                <a:spcPts val="0"/>
              </a:spcAft>
              <a:buNone/>
            </a:pPr>
            <a:r>
              <a:t/>
            </a:r>
            <a:endParaRPr sz="1200">
              <a:solidFill>
                <a:schemeClr val="lt1"/>
              </a:solidFill>
            </a:endParaRPr>
          </a:p>
          <a:p>
            <a:pPr indent="-311150" lvl="0" marL="457200" rtl="0" algn="l">
              <a:spcBef>
                <a:spcPts val="0"/>
              </a:spcBef>
              <a:spcAft>
                <a:spcPts val="0"/>
              </a:spcAft>
              <a:buClr>
                <a:schemeClr val="lt1"/>
              </a:buClr>
              <a:buSzPts val="1300"/>
              <a:buChar char="●"/>
            </a:pPr>
            <a:r>
              <a:rPr b="1" lang="en">
                <a:solidFill>
                  <a:schemeClr val="lt1"/>
                </a:solidFill>
              </a:rPr>
              <a:t>Late nights are a gold mine:</a:t>
            </a:r>
            <a:r>
              <a:rPr lang="en" sz="1000">
                <a:solidFill>
                  <a:schemeClr val="lt1"/>
                </a:solidFill>
              </a:rPr>
              <a:t> </a:t>
            </a:r>
            <a:r>
              <a:rPr lang="en" sz="1200">
                <a:solidFill>
                  <a:schemeClr val="lt1"/>
                </a:solidFill>
              </a:rPr>
              <a:t>“Late-Night Travelers” took ~6.3M trips, making them the single largest rider group — big off-peak upside.</a:t>
            </a:r>
            <a:endParaRPr sz="1200">
              <a:solidFill>
                <a:schemeClr val="lt1"/>
              </a:solidFill>
            </a:endParaRPr>
          </a:p>
          <a:p>
            <a:pPr indent="0" lvl="0" marL="0" rtl="0" algn="l">
              <a:spcBef>
                <a:spcPts val="0"/>
              </a:spcBef>
              <a:spcAft>
                <a:spcPts val="0"/>
              </a:spcAft>
              <a:buNone/>
            </a:pPr>
            <a:r>
              <a:t/>
            </a:r>
            <a:endParaRPr sz="1100">
              <a:solidFill>
                <a:schemeClr val="lt1"/>
              </a:solidFill>
            </a:endParaRPr>
          </a:p>
        </p:txBody>
      </p:sp>
      <p:cxnSp>
        <p:nvCxnSpPr>
          <p:cNvPr id="424" name="Google Shape;424;p67"/>
          <p:cNvCxnSpPr/>
          <p:nvPr/>
        </p:nvCxnSpPr>
        <p:spPr>
          <a:xfrm>
            <a:off x="402900" y="3094425"/>
            <a:ext cx="8338200" cy="0"/>
          </a:xfrm>
          <a:prstGeom prst="straightConnector1">
            <a:avLst/>
          </a:prstGeom>
          <a:noFill/>
          <a:ln cap="flat" cmpd="sng" w="9525">
            <a:solidFill>
              <a:schemeClr val="dk2"/>
            </a:solidFill>
            <a:prstDash val="solid"/>
            <a:round/>
            <a:headEnd len="med" w="med" type="none"/>
            <a:tailEnd len="med" w="med" type="none"/>
          </a:ln>
        </p:spPr>
      </p:cxnSp>
      <p:sp>
        <p:nvSpPr>
          <p:cNvPr id="425" name="Google Shape;425;p67"/>
          <p:cNvSpPr txBox="1"/>
          <p:nvPr>
            <p:ph idx="1" type="subTitle"/>
          </p:nvPr>
        </p:nvSpPr>
        <p:spPr>
          <a:xfrm>
            <a:off x="279200" y="3233575"/>
            <a:ext cx="8268000" cy="44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lt1"/>
                </a:solidFill>
                <a:latin typeface="Hepta Slab"/>
                <a:ea typeface="Hepta Slab"/>
                <a:cs typeface="Hepta Slab"/>
                <a:sym typeface="Hepta Slab"/>
              </a:rPr>
              <a:t>Surprising Discoveries</a:t>
            </a:r>
            <a:endParaRPr b="1" sz="1700">
              <a:solidFill>
                <a:schemeClr val="lt1"/>
              </a:solidFill>
              <a:latin typeface="Hepta Slab"/>
              <a:ea typeface="Hepta Slab"/>
              <a:cs typeface="Hepta Slab"/>
              <a:sym typeface="Hepta Slab"/>
            </a:endParaRPr>
          </a:p>
        </p:txBody>
      </p:sp>
      <p:sp>
        <p:nvSpPr>
          <p:cNvPr id="426" name="Google Shape;426;p67"/>
          <p:cNvSpPr txBox="1"/>
          <p:nvPr/>
        </p:nvSpPr>
        <p:spPr>
          <a:xfrm>
            <a:off x="358200" y="3870525"/>
            <a:ext cx="8338200" cy="11343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lt1"/>
              </a:buClr>
              <a:buSzPts val="1300"/>
              <a:buChar char="●"/>
            </a:pPr>
            <a:r>
              <a:rPr b="1" lang="en">
                <a:solidFill>
                  <a:schemeClr val="lt1"/>
                </a:solidFill>
              </a:rPr>
              <a:t>JFK is one-way:</a:t>
            </a:r>
            <a:r>
              <a:rPr lang="en" sz="1200">
                <a:solidFill>
                  <a:schemeClr val="lt1"/>
                </a:solidFill>
              </a:rPr>
              <a:t> It’s the #1 pickup zone, but not even in the top 10 drop-offs. Many riders arrive by rideshare but leave by taxi.</a:t>
            </a:r>
            <a:endParaRPr sz="1200">
              <a:solidFill>
                <a:schemeClr val="lt1"/>
              </a:solidFill>
            </a:endParaRPr>
          </a:p>
          <a:p>
            <a:pPr indent="-304800" lvl="0" marL="457200" rtl="0" algn="l">
              <a:spcBef>
                <a:spcPts val="0"/>
              </a:spcBef>
              <a:spcAft>
                <a:spcPts val="0"/>
              </a:spcAft>
              <a:buClr>
                <a:schemeClr val="lt1"/>
              </a:buClr>
              <a:buSzPts val="1200"/>
              <a:buChar char="●"/>
            </a:pPr>
            <a:r>
              <a:rPr b="1" lang="en">
                <a:solidFill>
                  <a:schemeClr val="lt1"/>
                </a:solidFill>
              </a:rPr>
              <a:t>Standard fares don’t pull their weight:</a:t>
            </a:r>
            <a:r>
              <a:rPr lang="en" sz="1100">
                <a:solidFill>
                  <a:schemeClr val="lt1"/>
                </a:solidFill>
              </a:rPr>
              <a:t> </a:t>
            </a:r>
            <a:r>
              <a:rPr lang="en" sz="1200">
                <a:solidFill>
                  <a:schemeClr val="lt1"/>
                </a:solidFill>
              </a:rPr>
              <a:t>Standard rate trips generate ~80% of revenue share, yet have the lowest net revenue per trip — a pricing/packaging gap hiding in plain sight.</a:t>
            </a:r>
            <a:endParaRPr sz="1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