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ELCOT\Downloads\employee_data%20Hari%20(1)-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Hari (1)-2.xlsx]Sheet1!PivotTable1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dk1">
                    <a:lumMod val="75000"/>
                    <a:lumOff val="25000"/>
                  </a:schemeClr>
                </a:solidFill>
                <a:latin typeface="+mn-lt"/>
                <a:ea typeface="+mn-ea"/>
                <a:cs typeface="+mn-cs"/>
              </a:defRPr>
            </a:pPr>
            <a:r>
              <a:t>Employee performance analysis</a:t>
            </a:r>
          </a:p>
        </c:rich>
      </c:tx>
      <c:layout/>
      <c:overlay val="0"/>
      <c:spPr>
        <a:noFill/>
        <a:ln>
          <a:noFill/>
        </a:ln>
        <a:effectLst/>
      </c:spPr>
    </c:title>
    <c:autoTitleDeleted val="0"/>
    <c:plotArea>
      <c:layout/>
      <c:barChart>
        <c:barDir val="col"/>
        <c:grouping val="clustered"/>
        <c:varyColors val="0"/>
        <c:ser>
          <c:idx val="0"/>
          <c:order val="0"/>
          <c:tx>
            <c:strRef>
              <c:f>'[employee_data Hari (1)-2.xlsx]Sheet1'!$B$3:$B$4</c:f>
              <c:strCache>
                <c:ptCount val="1"/>
                <c:pt idx="0">
                  <c:v>high</c:v>
                </c:pt>
              </c:strCache>
            </c:strRef>
          </c:tx>
          <c:spPr>
            <a:gradFill>
              <a:gsLst>
                <a:gs pos="100000">
                  <a:schemeClr val="accent2"/>
                </a:gs>
                <a:gs pos="0">
                  <a:schemeClr val="accent2">
                    <a:hueOff val="-1670000"/>
                  </a:schemeClr>
                </a:gs>
              </a:gsLst>
              <a:lin ang="5400000" scaled="0"/>
            </a:gradFill>
            <a:ln>
              <a:gradFill>
                <a:gsLst>
                  <a:gs pos="100000">
                    <a:schemeClr val="accent2">
                      <a:lumMod val="75000"/>
                    </a:schemeClr>
                  </a:gs>
                  <a:gs pos="0">
                    <a:schemeClr val="accent2">
                      <a:lumMod val="75000"/>
                      <a:hueOff val="-1670000"/>
                    </a:schemeClr>
                  </a:gs>
                </a:gsLst>
                <a:lin ang="4620000" scaled="0"/>
              </a:gradFill>
            </a:ln>
            <a:effectLst/>
          </c:spPr>
          <c:invertIfNegative val="0"/>
          <c:dLbls>
            <c:delete val="1"/>
          </c:dLbls>
          <c:cat>
            <c:strRef>
              <c:f>'[employee_data Hari (1)-2.xlsx]Sheet1'!$A$5:$A$15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Hari (1)-2.xlsx]Sheet1'!$B$5:$B$15</c:f>
              <c:numCache>
                <c:formatCode>General</c:formatCode>
                <c:ptCount val="10"/>
                <c:pt idx="0">
                  <c:v>16</c:v>
                </c:pt>
                <c:pt idx="1">
                  <c:v>18</c:v>
                </c:pt>
                <c:pt idx="2">
                  <c:v>22</c:v>
                </c:pt>
                <c:pt idx="3">
                  <c:v>17</c:v>
                </c:pt>
                <c:pt idx="4">
                  <c:v>22</c:v>
                </c:pt>
                <c:pt idx="5">
                  <c:v>30</c:v>
                </c:pt>
                <c:pt idx="6">
                  <c:v>26</c:v>
                </c:pt>
                <c:pt idx="7">
                  <c:v>27</c:v>
                </c:pt>
                <c:pt idx="8">
                  <c:v>21</c:v>
                </c:pt>
                <c:pt idx="9">
                  <c:v>25</c:v>
                </c:pt>
              </c:numCache>
            </c:numRef>
          </c:val>
        </c:ser>
        <c:ser>
          <c:idx val="1"/>
          <c:order val="1"/>
          <c:tx>
            <c:strRef>
              <c:f>'[employee_data Hari (1)-2.xlsx]Sheet1'!$C$3:$C$4</c:f>
              <c:strCache>
                <c:ptCount val="1"/>
                <c:pt idx="0">
                  <c:v>low</c:v>
                </c:pt>
              </c:strCache>
            </c:strRef>
          </c:tx>
          <c:spPr>
            <a:gradFill>
              <a:gsLst>
                <a:gs pos="100000">
                  <a:schemeClr val="accent4"/>
                </a:gs>
                <a:gs pos="0">
                  <a:schemeClr val="accent4">
                    <a:hueOff val="-1670000"/>
                  </a:schemeClr>
                </a:gs>
              </a:gsLst>
              <a:lin ang="5400000" scaled="0"/>
            </a:gradFill>
            <a:ln>
              <a:gradFill>
                <a:gsLst>
                  <a:gs pos="100000">
                    <a:schemeClr val="accent4">
                      <a:lumMod val="75000"/>
                    </a:schemeClr>
                  </a:gs>
                  <a:gs pos="0">
                    <a:schemeClr val="accent4">
                      <a:lumMod val="75000"/>
                      <a:hueOff val="-1670000"/>
                    </a:schemeClr>
                  </a:gs>
                </a:gsLst>
                <a:lin ang="4620000" scaled="0"/>
              </a:gradFill>
            </a:ln>
            <a:effectLst/>
          </c:spPr>
          <c:invertIfNegative val="0"/>
          <c:dLbls>
            <c:delete val="1"/>
          </c:dLbls>
          <c:trendline>
            <c:spPr>
              <a:ln w="19050" cap="rnd">
                <a:solidFill>
                  <a:schemeClr val="accent4"/>
                </a:solidFill>
                <a:prstDash val="sysDot"/>
              </a:ln>
              <a:effectLst/>
            </c:spPr>
            <c:trendlineType val="exp"/>
            <c:dispRSqr val="0"/>
            <c:dispEq val="0"/>
          </c:trendline>
          <c:cat>
            <c:strRef>
              <c:f>'[employee_data Hari (1)-2.xlsx]Sheet1'!$A$5:$A$15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Hari (1)-2.xlsx]Sheet1'!$C$5:$C$15</c:f>
              <c:numCache>
                <c:formatCode>General</c:formatCode>
                <c:ptCount val="10"/>
                <c:pt idx="0">
                  <c:v>36</c:v>
                </c:pt>
                <c:pt idx="1">
                  <c:v>47</c:v>
                </c:pt>
                <c:pt idx="2">
                  <c:v>42</c:v>
                </c:pt>
                <c:pt idx="3">
                  <c:v>40</c:v>
                </c:pt>
                <c:pt idx="4">
                  <c:v>41</c:v>
                </c:pt>
                <c:pt idx="5">
                  <c:v>33</c:v>
                </c:pt>
                <c:pt idx="6">
                  <c:v>41</c:v>
                </c:pt>
                <c:pt idx="7">
                  <c:v>43</c:v>
                </c:pt>
                <c:pt idx="8">
                  <c:v>45</c:v>
                </c:pt>
                <c:pt idx="9">
                  <c:v>34</c:v>
                </c:pt>
              </c:numCache>
            </c:numRef>
          </c:val>
        </c:ser>
        <c:ser>
          <c:idx val="2"/>
          <c:order val="2"/>
          <c:tx>
            <c:strRef>
              <c:f>'[employee_data Hari (1)-2.xlsx]Sheet1'!$D$3:$D$4</c:f>
              <c:strCache>
                <c:ptCount val="1"/>
                <c:pt idx="0">
                  <c:v>med</c:v>
                </c:pt>
              </c:strCache>
            </c:strRef>
          </c:tx>
          <c:spPr>
            <a:gradFill>
              <a:gsLst>
                <a:gs pos="100000">
                  <a:schemeClr val="accent6"/>
                </a:gs>
                <a:gs pos="0">
                  <a:schemeClr val="accent6">
                    <a:hueOff val="-1670000"/>
                  </a:schemeClr>
                </a:gs>
              </a:gsLst>
              <a:lin ang="5400000" scaled="0"/>
            </a:gradFill>
            <a:ln>
              <a:gradFill>
                <a:gsLst>
                  <a:gs pos="100000">
                    <a:schemeClr val="accent6">
                      <a:lumMod val="75000"/>
                    </a:schemeClr>
                  </a:gs>
                  <a:gs pos="0">
                    <a:schemeClr val="accent6">
                      <a:lumMod val="75000"/>
                      <a:hueOff val="-1670000"/>
                    </a:schemeClr>
                  </a:gs>
                </a:gsLst>
                <a:lin ang="4620000" scaled="0"/>
              </a:gradFill>
            </a:ln>
            <a:effectLst/>
          </c:spPr>
          <c:invertIfNegative val="0"/>
          <c:dLbls>
            <c:delete val="1"/>
          </c:dLbls>
          <c:trendline>
            <c:spPr>
              <a:ln w="19050" cap="rnd">
                <a:solidFill>
                  <a:schemeClr val="accent6"/>
                </a:solidFill>
                <a:prstDash val="sysDot"/>
              </a:ln>
              <a:effectLst/>
            </c:spPr>
            <c:trendlineType val="linear"/>
            <c:dispRSqr val="0"/>
            <c:dispEq val="0"/>
          </c:trendline>
          <c:cat>
            <c:strRef>
              <c:f>'[employee_data Hari (1)-2.xlsx]Sheet1'!$A$5:$A$15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Hari (1)-2.xlsx]Sheet1'!$D$5:$D$15</c:f>
              <c:numCache>
                <c:formatCode>General</c:formatCode>
                <c:ptCount val="10"/>
                <c:pt idx="0">
                  <c:v>85</c:v>
                </c:pt>
                <c:pt idx="1">
                  <c:v>66</c:v>
                </c:pt>
                <c:pt idx="2">
                  <c:v>78</c:v>
                </c:pt>
                <c:pt idx="3">
                  <c:v>93</c:v>
                </c:pt>
                <c:pt idx="4">
                  <c:v>77</c:v>
                </c:pt>
                <c:pt idx="5">
                  <c:v>70</c:v>
                </c:pt>
                <c:pt idx="6">
                  <c:v>75</c:v>
                </c:pt>
                <c:pt idx="7">
                  <c:v>83</c:v>
                </c:pt>
                <c:pt idx="8">
                  <c:v>72</c:v>
                </c:pt>
                <c:pt idx="9">
                  <c:v>84</c:v>
                </c:pt>
              </c:numCache>
            </c:numRef>
          </c:val>
        </c:ser>
        <c:ser>
          <c:idx val="3"/>
          <c:order val="3"/>
          <c:tx>
            <c:strRef>
              <c:f>'[employee_data Hari (1)-2.xlsx]Sheet1'!$E$3:$E$4</c:f>
              <c:strCache>
                <c:ptCount val="1"/>
                <c:pt idx="0">
                  <c:v>veryhigh</c:v>
                </c:pt>
              </c:strCache>
            </c:strRef>
          </c:tx>
          <c:spPr>
            <a:gradFill>
              <a:gsLst>
                <a:gs pos="100000">
                  <a:schemeClr val="accent2">
                    <a:lumMod val="60000"/>
                  </a:schemeClr>
                </a:gs>
                <a:gs pos="0">
                  <a:schemeClr val="accent2">
                    <a:lumMod val="60000"/>
                    <a:hueOff val="-1670000"/>
                  </a:schemeClr>
                </a:gs>
              </a:gsLst>
              <a:lin ang="5400000" scaled="0"/>
            </a:gradFill>
            <a:ln>
              <a:gradFill>
                <a:gsLst>
                  <a:gs pos="100000">
                    <a:schemeClr val="accent2">
                      <a:lumMod val="60000"/>
                      <a:lumMod val="75000"/>
                    </a:schemeClr>
                  </a:gs>
                  <a:gs pos="0">
                    <a:schemeClr val="accent2">
                      <a:lumMod val="60000"/>
                      <a:lumMod val="75000"/>
                      <a:hueOff val="-1670000"/>
                    </a:schemeClr>
                  </a:gs>
                </a:gsLst>
                <a:lin ang="4620000" scaled="0"/>
              </a:gradFill>
            </a:ln>
            <a:effectLst/>
          </c:spPr>
          <c:invertIfNegative val="0"/>
          <c:dLbls>
            <c:delete val="1"/>
          </c:dLbls>
          <c:cat>
            <c:strRef>
              <c:f>'[employee_data Hari (1)-2.xlsx]Sheet1'!$A$5:$A$15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Hari (1)-2.xlsx]Sheet1'!$E$5:$E$15</c:f>
              <c:numCache>
                <c:formatCode>General</c:formatCode>
                <c:ptCount val="10"/>
                <c:pt idx="0">
                  <c:v>17</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500"/>
        <c:overlap val="-50"/>
        <c:axId val="856035915"/>
        <c:axId val="425476806"/>
      </c:barChart>
      <c:catAx>
        <c:axId val="856035915"/>
        <c:scaling>
          <c:orientation val="minMax"/>
        </c:scaling>
        <c:delete val="0"/>
        <c:axPos val="b"/>
        <c:majorTickMark val="none"/>
        <c:minorTickMark val="none"/>
        <c:tickLblPos val="nextTo"/>
        <c:spPr>
          <a:noFill/>
          <a:ln w="9525" cap="flat" cmpd="sng" algn="ctr">
            <a:solidFill>
              <a:schemeClr val="dk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crossAx val="425476806"/>
        <c:crosses val="autoZero"/>
        <c:auto val="1"/>
        <c:lblAlgn val="ctr"/>
        <c:lblOffset val="100"/>
        <c:noMultiLvlLbl val="0"/>
      </c:catAx>
      <c:valAx>
        <c:axId val="425476806"/>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crossAx val="856035915"/>
        <c:crosses val="autoZero"/>
        <c:crossBetween val="between"/>
      </c:valAx>
      <c:spPr>
        <a:noFill/>
        <a:ln w="12700" cmpd="sng">
          <a:solidFill>
            <a:schemeClr val="accent1"/>
          </a:solidFill>
          <a:prstDash val="solid"/>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legend>
    <c:plotVisOnly val="1"/>
    <c:dispBlanksAs val="gap"/>
    <c:showDLblsOverMax val="0"/>
  </c:chart>
  <c:spPr>
    <a:solidFill>
      <a:schemeClr val="lt1">
        <a:lumMod val="96000"/>
      </a:schemeClr>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7">
  <cs:axisTitle>
    <cs:lnRef idx="0"/>
    <cs:fillRef idx="0"/>
    <cs:effectRef idx="0"/>
    <cs:fontRef idx="minor">
      <a:schemeClr val="dk1">
        <a:lumMod val="65000"/>
        <a:lumOff val="35000"/>
      </a:schemeClr>
    </cs:fontRef>
    <cs:defRPr sz="10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lt1">
          <a:lumMod val="96000"/>
        </a:schemeClr>
      </a:solidFill>
      <a:ln w="9525" cap="flat" cmpd="sng" algn="ctr">
        <a:solidFill>
          <a:schemeClr val="tx1">
            <a:lumMod val="15000"/>
            <a:lumOff val="85000"/>
          </a:schemeClr>
        </a:solidFill>
        <a:round/>
      </a:ln>
    </cs:spPr>
    <cs:defRPr sz="1000" kern="1200"/>
  </cs:chartArea>
  <cs:dataLabel>
    <cs:lnRef idx="0"/>
    <cs:fillRef idx="0"/>
    <cs:effectRef idx="0"/>
    <cs:fontRef idx="minor">
      <a:schemeClr val="dk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100000">
            <a:schemeClr val="phClr"/>
          </a:gs>
          <a:gs pos="0">
            <a:schemeClr val="phClr">
              <a:hueOff val="-1670000"/>
            </a:schemeClr>
          </a:gs>
        </a:gsLst>
        <a:lin ang="5400000" scaled="0"/>
      </a:gradFill>
      <a:ln>
        <a:gradFill>
          <a:gsLst>
            <a:gs pos="100000">
              <a:schemeClr val="phClr">
                <a:lumMod val="75000"/>
              </a:schemeClr>
            </a:gs>
            <a:gs pos="0">
              <a:schemeClr val="phClr">
                <a:lumMod val="75000"/>
                <a:hueOff val="-1670000"/>
              </a:schemeClr>
            </a:gs>
          </a:gsLst>
          <a:lin ang="4620000" scaled="0"/>
        </a:grad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cap="flat" cmpd="sng" algn="ctr">
        <a:solidFill>
          <a:schemeClr val="dk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a:solidFill>
          <a:schemeClr val="dk1">
            <a:lumMod val="75000"/>
            <a:lumOff val="2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155065" y="1291590"/>
            <a:ext cx="10530840" cy="1186180"/>
          </a:xfrm>
        </p:spPr>
        <p:txBody>
          <a:bodyPr/>
          <a:p>
            <a:pPr algn="l"/>
            <a:r>
              <a:rPr lang="en-IN" altLang="en-US" sz="2800" b="1">
                <a:ln w="9525">
                  <a:solidFill>
                    <a:schemeClr val="bg1"/>
                  </a:solidFill>
                  <a:prstDash val="solid"/>
                </a:ln>
                <a:solidFill>
                  <a:schemeClr val="tx1"/>
                </a:solidFill>
                <a:effectLst>
                  <a:outerShdw blurRad="12700" dist="38100" dir="2700000" algn="tl" rotWithShape="0">
                    <a:schemeClr val="bg1">
                      <a:lumMod val="50000"/>
                    </a:schemeClr>
                  </a:outerShdw>
                </a:effectLst>
              </a:rPr>
              <a:t>VISUALIZING EMPLOYEE ATTENDANCE TRENDS WITH EXCEL CHARTS</a:t>
            </a:r>
            <a:endParaRPr lang="en-IN" altLang="en-US" sz="28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Subtitle 2"/>
          <p:cNvSpPr>
            <a:spLocks noGrp="1"/>
          </p:cNvSpPr>
          <p:nvPr>
            <p:ph type="subTitle" idx="1"/>
          </p:nvPr>
        </p:nvSpPr>
        <p:spPr/>
        <p:txBody>
          <a:bodyPr/>
          <a:p>
            <a:pPr lvl="1">
              <a:buFont typeface="Wingdings" panose="05000000000000000000" charset="0"/>
            </a:pPr>
            <a:r>
              <a:rPr lang="en-IN" altLang="en-US" b="1"/>
              <a:t>STUDENT NAME : KADHAR BASHA .C</a:t>
            </a:r>
            <a:endParaRPr lang="en-IN" altLang="en-US" b="1"/>
          </a:p>
          <a:p>
            <a:pPr lvl="1">
              <a:buFont typeface="Wingdings" panose="05000000000000000000" charset="0"/>
            </a:pPr>
            <a:r>
              <a:rPr lang="en-IN" altLang="en-US" b="1"/>
              <a:t>REGISTER NO    :  312208095</a:t>
            </a:r>
            <a:endParaRPr lang="en-IN" altLang="en-US" b="1"/>
          </a:p>
          <a:p>
            <a:pPr lvl="1">
              <a:buFont typeface="Wingdings" panose="05000000000000000000" charset="0"/>
            </a:pPr>
            <a:r>
              <a:rPr lang="en-IN" altLang="en-US" b="1"/>
              <a:t>DEPARTMANT    :</a:t>
            </a:r>
            <a:r>
              <a:rPr lang="en-IN" altLang="en-US" b="1">
                <a:effectLst>
                  <a:outerShdw blurRad="38100" dist="19050" dir="2700000" algn="tl" rotWithShape="0">
                    <a:schemeClr val="dk1">
                      <a:alpha val="40000"/>
                    </a:schemeClr>
                  </a:outerShdw>
                </a:effectLst>
                <a:latin typeface="Bahnschrift SemiBold" panose="020B0502040204020203" charset="0"/>
                <a:cs typeface="Bahnschrift SemiBold" panose="020B0502040204020203" charset="0"/>
                <a:sym typeface="+mn-ea"/>
              </a:rPr>
              <a:t>B.COM , ACCOUNTING &amp;FINANCE</a:t>
            </a:r>
            <a:r>
              <a:rPr lang="en-IN" altLang="en-US" b="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Bahnschrift SemiBold" panose="020B0502040204020203" charset="0"/>
                <a:cs typeface="Bahnschrift SemiBold" panose="020B0502040204020203" charset="0"/>
                <a:sym typeface="+mn-ea"/>
              </a:rPr>
              <a:t>  </a:t>
            </a:r>
            <a:endParaRPr lang="en-IN" altLang="en-US" b="1"/>
          </a:p>
          <a:p>
            <a:pPr lvl="1">
              <a:buFont typeface="Wingdings" panose="05000000000000000000" charset="0"/>
            </a:pPr>
            <a:r>
              <a:rPr lang="en-IN" altLang="en-US" b="1"/>
              <a:t>COLLEGE           :  </a:t>
            </a:r>
            <a:r>
              <a:rPr lang="en-IN" altLang="en-US" b="1">
                <a:effectLst>
                  <a:outerShdw blurRad="38100" dist="19050" dir="2700000" algn="tl" rotWithShape="0">
                    <a:schemeClr val="dk1">
                      <a:alpha val="40000"/>
                    </a:schemeClr>
                  </a:outerShdw>
                </a:effectLst>
                <a:latin typeface="Bahnschrift SemiBold" panose="020B0502040204020203" charset="0"/>
                <a:cs typeface="Bahnschrift SemiBold" panose="020B0502040204020203" charset="0"/>
                <a:sym typeface="+mn-ea"/>
              </a:rPr>
              <a:t>SIR THEAGARAYA COLLEGE</a:t>
            </a:r>
            <a:r>
              <a:rPr lang="en-IN" altLang="en-US" b="1"/>
              <a:t>   </a:t>
            </a:r>
            <a:r>
              <a:rPr lang="en-IN" altLang="en-US"/>
              <a:t>    </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582930"/>
          </a:xfrm>
        </p:spPr>
        <p:txBody>
          <a:bodyPr/>
          <a:p>
            <a:pPr algn="l"/>
            <a:r>
              <a:rPr lang="en-IN" altLang="en-US" b="1">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MODELLING APPROACH</a:t>
            </a:r>
            <a:endParaRPr lang="en-US"/>
          </a:p>
        </p:txBody>
      </p:sp>
      <p:sp>
        <p:nvSpPr>
          <p:cNvPr id="3" name="Content Placeholder 2"/>
          <p:cNvSpPr>
            <a:spLocks noGrp="1"/>
          </p:cNvSpPr>
          <p:nvPr>
            <p:ph idx="1"/>
          </p:nvPr>
        </p:nvSpPr>
        <p:spPr/>
        <p:txBody>
          <a:bodyPr/>
          <a:p>
            <a:pPr>
              <a:buFont typeface="Wingdings" panose="05000000000000000000" charset="0"/>
              <a:buChar char="o"/>
            </a:pPr>
            <a:r>
              <a:rPr lang="en-US" b="1" u="sng"/>
              <a:t> Designing Charts:</a:t>
            </a:r>
            <a:r>
              <a:rPr lang="en-US" b="1"/>
              <a:t> </a:t>
            </a:r>
            <a:r>
              <a:rPr lang="en-US"/>
              <a:t>Developing various types of charts including</a:t>
            </a:r>
            <a:endParaRPr lang="en-US"/>
          </a:p>
          <a:p>
            <a:pPr>
              <a:buFont typeface="Wingdings" panose="05000000000000000000" charset="0"/>
              <a:buChar char="o"/>
            </a:pPr>
            <a:r>
              <a:rPr lang="en-US"/>
              <a:t>  </a:t>
            </a:r>
            <a:r>
              <a:rPr lang="en-US" b="1" u="sng"/>
              <a:t>Line Charts:</a:t>
            </a:r>
            <a:r>
              <a:rPr lang="en-US"/>
              <a:t> To show attendance trends over time.</a:t>
            </a:r>
            <a:endParaRPr lang="en-US"/>
          </a:p>
          <a:p>
            <a:pPr>
              <a:buFont typeface="Wingdings" panose="05000000000000000000" charset="0"/>
              <a:buChar char="o"/>
            </a:pPr>
            <a:r>
              <a:rPr lang="en-US"/>
              <a:t>  </a:t>
            </a:r>
            <a:r>
              <a:rPr lang="en-US" b="1" u="sng"/>
              <a:t>Bar Charts</a:t>
            </a:r>
            <a:r>
              <a:rPr lang="en-US"/>
              <a:t>: To compare attendance rates across different departments or teams.</a:t>
            </a:r>
            <a:endParaRPr lang="en-US"/>
          </a:p>
          <a:p>
            <a:pPr>
              <a:buFont typeface="Wingdings" panose="05000000000000000000" charset="0"/>
              <a:buChar char="o"/>
            </a:pPr>
            <a:r>
              <a:rPr lang="en-US"/>
              <a:t> </a:t>
            </a:r>
            <a:r>
              <a:rPr lang="en-US" b="1" u="sng"/>
              <a:t> Heatmaps:</a:t>
            </a:r>
            <a:r>
              <a:rPr lang="en-US"/>
              <a:t> To visually identify patterns in absenteeism by day or week.</a:t>
            </a:r>
            <a:endParaRPr lang="en-US"/>
          </a:p>
          <a:p>
            <a:pPr>
              <a:buFont typeface="Wingdings" panose="05000000000000000000" charset="0"/>
              <a:buChar char="o"/>
            </a:pPr>
            <a:r>
              <a:rPr lang="en-US"/>
              <a:t>  </a:t>
            </a:r>
            <a:r>
              <a:rPr lang="en-US" b="1" u="sng"/>
              <a:t>Pie Charts:</a:t>
            </a:r>
            <a:r>
              <a:rPr lang="en-US"/>
              <a:t> To illustrate the distribution of different attendance statuses.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IN" altLang="en-US" b="1">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RESULTS AND DISCUSSION</a:t>
            </a:r>
            <a:endParaRPr lang="en-IN" altLang="en-US" b="1">
              <a:ln w="9525">
                <a:solidFill>
                  <a:schemeClr val="bg1"/>
                </a:solidFill>
                <a:prstDash val="solid"/>
              </a:ln>
              <a:solidFill>
                <a:schemeClr val="tx1"/>
              </a:solidFill>
              <a:effectLst>
                <a:outerShdw blurRad="12700" dist="38100" dir="2700000" algn="tl" rotWithShape="0">
                  <a:schemeClr val="bg1">
                    <a:lumMod val="50000"/>
                  </a:schemeClr>
                </a:outerShdw>
              </a:effectLst>
              <a:sym typeface="+mn-ea"/>
            </a:endParaRPr>
          </a:p>
        </p:txBody>
      </p:sp>
      <p:sp>
        <p:nvSpPr>
          <p:cNvPr id="3" name="Content Placeholder 2"/>
          <p:cNvSpPr>
            <a:spLocks noGrp="1"/>
          </p:cNvSpPr>
          <p:nvPr>
            <p:ph idx="1"/>
          </p:nvPr>
        </p:nvSpPr>
        <p:spPr>
          <a:solidFill>
            <a:schemeClr val="bg1"/>
          </a:solidFill>
        </p:spPr>
        <p:txBody>
          <a:bodyPr/>
          <a:p>
            <a:endParaRPr lang="en-US"/>
          </a:p>
        </p:txBody>
      </p:sp>
      <p:graphicFrame>
        <p:nvGraphicFramePr>
          <p:cNvPr id="4" name="Chart 3"/>
          <p:cNvGraphicFramePr/>
          <p:nvPr/>
        </p:nvGraphicFramePr>
        <p:xfrm>
          <a:off x="1064895" y="1779905"/>
          <a:ext cx="9702165" cy="398716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IN" altLang="en-US" b="1">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CONCLUSION</a:t>
            </a:r>
            <a:endParaRPr lang="en-US"/>
          </a:p>
        </p:txBody>
      </p:sp>
      <p:sp>
        <p:nvSpPr>
          <p:cNvPr id="3" name="Content Placeholder 2"/>
          <p:cNvSpPr>
            <a:spLocks noGrp="1"/>
          </p:cNvSpPr>
          <p:nvPr>
            <p:ph idx="1"/>
          </p:nvPr>
        </p:nvSpPr>
        <p:spPr/>
        <p:txBody>
          <a:bodyPr/>
          <a:p>
            <a:pPr>
              <a:buFont typeface="Wingdings" panose="05000000000000000000" charset="0"/>
              <a:buChar char="o"/>
            </a:pPr>
            <a:r>
              <a:rPr lang="en-US"/>
              <a:t>Visualizing employee attendance trends with Excel charts offers a powerful method for identifying attendance patterns and potential issues. By providing clear, interactive visual insights, this approach helps HR and management teams make informed decisions on attendance policies, employee engagement strategies, and workforce planning. The flexibility and simplicity of Excel make it a suitable tool for ongoing attendance monitoring, allowing for continuous improvement and quick adaptation to emerging trends.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14680"/>
            <a:ext cx="7440930" cy="1052195"/>
          </a:xfrm>
        </p:spPr>
        <p:txBody>
          <a:bodyPr/>
          <a:p>
            <a:r>
              <a:rPr lang="en-IN" alt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charset="0"/>
                <a:cs typeface="Arial Black" panose="020B0A04020102020204" charset="0"/>
                <a:sym typeface="+mn-ea"/>
              </a:rPr>
              <a:t>PROJECT TITLE</a:t>
            </a:r>
            <a:endParaRPr lang="en-US"/>
          </a:p>
        </p:txBody>
      </p:sp>
      <p:sp>
        <p:nvSpPr>
          <p:cNvPr id="3" name="Content Placeholder 2"/>
          <p:cNvSpPr>
            <a:spLocks noGrp="1"/>
          </p:cNvSpPr>
          <p:nvPr>
            <p:ph idx="1"/>
          </p:nvPr>
        </p:nvSpPr>
        <p:spPr>
          <a:xfrm>
            <a:off x="609600" y="2757170"/>
            <a:ext cx="10972800" cy="996315"/>
          </a:xfrm>
        </p:spPr>
        <p:txBody>
          <a:bodyPr/>
          <a:p>
            <a:pPr marL="0" indent="0">
              <a:buNone/>
            </a:pPr>
            <a:r>
              <a:rPr lang="en-IN" altLang="en-US">
                <a:sym typeface="+mn-ea"/>
              </a:rPr>
              <a:t>  </a:t>
            </a:r>
            <a:endParaRPr lang="en-US"/>
          </a:p>
        </p:txBody>
      </p:sp>
      <p:sp>
        <p:nvSpPr>
          <p:cNvPr id="4" name="Text Box 3"/>
          <p:cNvSpPr txBox="1"/>
          <p:nvPr/>
        </p:nvSpPr>
        <p:spPr>
          <a:xfrm>
            <a:off x="1009015" y="2756535"/>
            <a:ext cx="10174605" cy="1492250"/>
          </a:xfrm>
          <a:prstGeom prst="rect">
            <a:avLst/>
          </a:prstGeom>
          <a:noFill/>
        </p:spPr>
        <p:txBody>
          <a:bodyPr wrap="square" rtlCol="0">
            <a:noAutofit/>
          </a:bodyPr>
          <a:p>
            <a:pPr algn="l"/>
            <a:r>
              <a:rPr lang="en-IN" altLang="en-US" sz="3200" b="1">
                <a:ln w="9525">
                  <a:solidFill>
                    <a:schemeClr val="bg1"/>
                  </a:solidFill>
                  <a:prstDash val="solid"/>
                </a:ln>
                <a:effectLst>
                  <a:outerShdw blurRad="12700" dist="38100" dir="2700000" algn="tl" rotWithShape="0">
                    <a:schemeClr val="bg1">
                      <a:lumMod val="50000"/>
                    </a:schemeClr>
                  </a:outerShdw>
                </a:effectLst>
                <a:sym typeface="+mn-ea"/>
              </a:rPr>
              <a:t>VISUALIZING EMPLOYEE ATTENDANCE TRENDS WITH EXCEL CHARTS</a:t>
            </a:r>
            <a:endParaRPr lang="en-US"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3046730" cy="582930"/>
          </a:xfrm>
        </p:spPr>
        <p:txBody>
          <a:bodyPr/>
          <a:p>
            <a:r>
              <a:rPr lang="en-IN" altLang="en-US" b="1">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AGENDA</a:t>
            </a:r>
            <a:endParaRPr lang="en-US"/>
          </a:p>
        </p:txBody>
      </p:sp>
      <p:sp>
        <p:nvSpPr>
          <p:cNvPr id="3" name="Content Placeholder 2"/>
          <p:cNvSpPr>
            <a:spLocks noGrp="1"/>
          </p:cNvSpPr>
          <p:nvPr>
            <p:ph idx="1"/>
          </p:nvPr>
        </p:nvSpPr>
        <p:spPr/>
        <p:txBody>
          <a:bodyPr/>
          <a:p>
            <a:pPr marL="514350" indent="-514350">
              <a:buFont typeface="+mj-lt"/>
              <a:buAutoNum type="arabicPeriod"/>
            </a:pPr>
            <a:r>
              <a:rPr lang="en-IN" altLang="en-US" b="1">
                <a:effectLst/>
                <a:latin typeface="Bahnschrift SemiBold" panose="020B0502040204020203" charset="0"/>
                <a:cs typeface="Bahnschrift SemiBold" panose="020B0502040204020203" charset="0"/>
                <a:sym typeface="+mn-ea"/>
              </a:rPr>
              <a:t>Problem Statement</a:t>
            </a:r>
            <a:endParaRPr lang="en-IN" altLang="en-US" b="1">
              <a:effectLst/>
              <a:latin typeface="Bahnschrift SemiBold" panose="020B0502040204020203" charset="0"/>
              <a:cs typeface="Bahnschrift SemiBold" panose="020B0502040204020203" charset="0"/>
            </a:endParaRPr>
          </a:p>
          <a:p>
            <a:pPr marL="514350" indent="-514350">
              <a:buFont typeface="+mj-lt"/>
              <a:buAutoNum type="arabicPeriod"/>
            </a:pPr>
            <a:r>
              <a:rPr lang="en-IN" altLang="en-US" b="1">
                <a:latin typeface="Bahnschrift SemiBold" panose="020B0502040204020203" charset="0"/>
                <a:cs typeface="Bahnschrift SemiBold" panose="020B0502040204020203" charset="0"/>
                <a:sym typeface="+mn-ea"/>
              </a:rPr>
              <a:t>Project Overview</a:t>
            </a:r>
            <a:endParaRPr lang="en-IN" altLang="en-US" b="1">
              <a:latin typeface="Bahnschrift SemiBold" panose="020B0502040204020203" charset="0"/>
              <a:cs typeface="Bahnschrift SemiBold" panose="020B0502040204020203" charset="0"/>
            </a:endParaRPr>
          </a:p>
          <a:p>
            <a:pPr marL="514350" indent="-514350">
              <a:buFont typeface="+mj-lt"/>
              <a:buAutoNum type="arabicPeriod"/>
            </a:pPr>
            <a:r>
              <a:rPr lang="en-IN" altLang="en-US" b="1">
                <a:latin typeface="Bahnschrift SemiBold" panose="020B0502040204020203" charset="0"/>
                <a:cs typeface="Bahnschrift SemiBold" panose="020B0502040204020203" charset="0"/>
                <a:sym typeface="+mn-ea"/>
              </a:rPr>
              <a:t>End Users </a:t>
            </a:r>
            <a:endParaRPr lang="en-IN" altLang="en-US" b="1">
              <a:latin typeface="Bahnschrift SemiBold" panose="020B0502040204020203" charset="0"/>
              <a:cs typeface="Bahnschrift SemiBold" panose="020B0502040204020203" charset="0"/>
            </a:endParaRPr>
          </a:p>
          <a:p>
            <a:pPr marL="514350" indent="-514350">
              <a:buFont typeface="+mj-lt"/>
              <a:buAutoNum type="arabicPeriod"/>
            </a:pPr>
            <a:r>
              <a:rPr lang="en-IN" altLang="en-US" b="1">
                <a:latin typeface="Bahnschrift SemiBold" panose="020B0502040204020203" charset="0"/>
                <a:cs typeface="Bahnschrift SemiBold" panose="020B0502040204020203" charset="0"/>
                <a:sym typeface="+mn-ea"/>
              </a:rPr>
              <a:t>Our Solution and Proposition</a:t>
            </a:r>
            <a:endParaRPr lang="en-IN" altLang="en-US" b="1">
              <a:latin typeface="Bahnschrift SemiBold" panose="020B0502040204020203" charset="0"/>
              <a:cs typeface="Bahnschrift SemiBold" panose="020B0502040204020203" charset="0"/>
            </a:endParaRPr>
          </a:p>
          <a:p>
            <a:pPr marL="514350" indent="-514350">
              <a:buFont typeface="+mj-lt"/>
              <a:buAutoNum type="arabicPeriod"/>
            </a:pPr>
            <a:r>
              <a:rPr lang="en-IN" altLang="en-US" b="1">
                <a:latin typeface="Bahnschrift SemiBold" panose="020B0502040204020203" charset="0"/>
                <a:cs typeface="Bahnschrift SemiBold" panose="020B0502040204020203" charset="0"/>
                <a:sym typeface="+mn-ea"/>
              </a:rPr>
              <a:t>Dataset Description</a:t>
            </a:r>
            <a:endParaRPr lang="en-IN" altLang="en-US" b="1">
              <a:latin typeface="Bahnschrift SemiBold" panose="020B0502040204020203" charset="0"/>
              <a:cs typeface="Bahnschrift SemiBold" panose="020B0502040204020203" charset="0"/>
            </a:endParaRPr>
          </a:p>
          <a:p>
            <a:pPr marL="514350" indent="-514350">
              <a:buFont typeface="+mj-lt"/>
              <a:buAutoNum type="arabicPeriod"/>
            </a:pPr>
            <a:r>
              <a:rPr lang="en-IN" altLang="en-US" b="1">
                <a:latin typeface="Bahnschrift SemiBold" panose="020B0502040204020203" charset="0"/>
                <a:cs typeface="Bahnschrift SemiBold" panose="020B0502040204020203" charset="0"/>
                <a:sym typeface="+mn-ea"/>
              </a:rPr>
              <a:t>Modelling Approach</a:t>
            </a:r>
            <a:endParaRPr lang="en-IN" altLang="en-US" b="1">
              <a:latin typeface="Bahnschrift SemiBold" panose="020B0502040204020203" charset="0"/>
              <a:cs typeface="Bahnschrift SemiBold" panose="020B0502040204020203" charset="0"/>
            </a:endParaRPr>
          </a:p>
          <a:p>
            <a:pPr marL="514350" indent="-514350">
              <a:buFont typeface="+mj-lt"/>
              <a:buAutoNum type="arabicPeriod"/>
            </a:pPr>
            <a:r>
              <a:rPr lang="en-IN" altLang="en-US" b="1">
                <a:latin typeface="Bahnschrift SemiBold" panose="020B0502040204020203" charset="0"/>
                <a:cs typeface="Bahnschrift SemiBold" panose="020B0502040204020203" charset="0"/>
                <a:sym typeface="+mn-ea"/>
              </a:rPr>
              <a:t>Results and Discussion</a:t>
            </a:r>
            <a:endParaRPr lang="en-IN" altLang="en-US" b="1">
              <a:latin typeface="Bahnschrift SemiBold" panose="020B0502040204020203" charset="0"/>
              <a:cs typeface="Bahnschrift SemiBold" panose="020B0502040204020203" charset="0"/>
            </a:endParaRPr>
          </a:p>
          <a:p>
            <a:pPr marL="514350" indent="-514350">
              <a:buFont typeface="+mj-lt"/>
              <a:buAutoNum type="arabicPeriod"/>
            </a:pPr>
            <a:r>
              <a:rPr lang="en-IN" altLang="en-US" b="1">
                <a:latin typeface="Bahnschrift SemiBold" panose="020B0502040204020203" charset="0"/>
                <a:cs typeface="Bahnschrift SemiBold" panose="020B0502040204020203" charset="0"/>
                <a:sym typeface="+mn-ea"/>
              </a:rPr>
              <a:t>Conclusion</a:t>
            </a:r>
            <a:endParaRPr lang="en-IN" altLang="en-US" b="1">
              <a:latin typeface="Bahnschrift SemiBold" panose="020B0502040204020203" charset="0"/>
              <a:cs typeface="Bahnschrift SemiBold" panose="020B0502040204020203" charset="0"/>
            </a:endParaRPr>
          </a:p>
          <a:p>
            <a:pPr marL="514350" indent="-514350">
              <a:buAutoNum type="arabicPeriod"/>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63625" y="190500"/>
            <a:ext cx="6547485" cy="582930"/>
          </a:xfrm>
        </p:spPr>
        <p:txBody>
          <a:bodyPr/>
          <a:p>
            <a:r>
              <a:rPr lang="en-IN" altLang="en-US" b="1">
                <a:ln w="13462">
                  <a:solidFill>
                    <a:schemeClr val="bg1"/>
                  </a:solidFill>
                  <a:prstDash val="solid"/>
                </a:ln>
                <a:solidFill>
                  <a:schemeClr val="tx1">
                    <a:lumMod val="85000"/>
                    <a:lumOff val="15000"/>
                  </a:schemeClr>
                </a:solidFill>
                <a:effectLst>
                  <a:outerShdw dist="38100" dir="2700000" algn="bl" rotWithShape="0">
                    <a:schemeClr val="accent5"/>
                  </a:outerShdw>
                </a:effectLst>
              </a:rPr>
              <a:t>PROBLEM STATEMENT</a:t>
            </a:r>
            <a:endParaRPr lang="en-IN" altLang="en-US"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Content Placeholder 2"/>
          <p:cNvSpPr>
            <a:spLocks noGrp="1"/>
          </p:cNvSpPr>
          <p:nvPr>
            <p:ph idx="1"/>
          </p:nvPr>
        </p:nvSpPr>
        <p:spPr/>
        <p:txBody>
          <a:bodyPr/>
          <a:p>
            <a:pPr>
              <a:buFont typeface="Wingdings" panose="05000000000000000000" charset="0"/>
              <a:buChar char="o"/>
            </a:pPr>
            <a:r>
              <a:rPr lang="en-IN" altLang="en-US"/>
              <a:t>  </a:t>
            </a:r>
            <a:r>
              <a:rPr lang="en-US"/>
              <a:t>Employee attendance is a crucial factor that directly impacts productivity, operational efficiency, and overall company performance. Poor attendance can lead to decreased productivity, increased workload for other employees, and potential delays in project delivery. Understanding attendance trends and identifying patterns of absenteeism can help management implement proactive measures to improve attendance and optimize workforce management.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IN" altLang="en-US" b="1">
                <a:ln w="9525">
                  <a:solidFill>
                    <a:schemeClr val="bg1"/>
                  </a:solidFill>
                  <a:prstDash val="solid"/>
                </a:ln>
                <a:solidFill>
                  <a:schemeClr val="tx1"/>
                </a:solidFill>
                <a:effectLst>
                  <a:outerShdw blurRad="12700" dist="38100" dir="2700000" algn="tl" rotWithShape="0">
                    <a:schemeClr val="bg1">
                      <a:lumMod val="50000"/>
                    </a:schemeClr>
                  </a:outerShdw>
                </a:effectLst>
              </a:rPr>
              <a:t>PROJECT OVERVIEW</a:t>
            </a:r>
            <a:endParaRPr lang="en-IN" altLang="en-US"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p:txBody>
          <a:bodyPr/>
          <a:p>
            <a:pPr>
              <a:buFont typeface="Wingdings" panose="05000000000000000000" charset="0"/>
              <a:buChar char="o"/>
            </a:pPr>
            <a:r>
              <a:rPr lang="en-IN" altLang="en-US"/>
              <a:t>  </a:t>
            </a:r>
            <a:r>
              <a:rPr lang="en-US"/>
              <a:t>This project aims to analyze employee attendance data and visualize trends using Excel charts. By creating various charts like line charts, bar charts, and heatmaps, we can identify patterns such as peak absenteeism days, departments with frequent attendance issues, and individual attendance records. The goal is to provide clear visual insights that help HR and management teams understand attendance behaviors and develop strategies to improve attendance rates.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IN" altLang="en-US" b="1">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WHO ARE THE END USERS ?</a:t>
            </a:r>
            <a:endParaRPr lang="en-US"/>
          </a:p>
        </p:txBody>
      </p:sp>
      <p:sp>
        <p:nvSpPr>
          <p:cNvPr id="3" name="Content Placeholder 2"/>
          <p:cNvSpPr>
            <a:spLocks noGrp="1"/>
          </p:cNvSpPr>
          <p:nvPr>
            <p:ph idx="1"/>
          </p:nvPr>
        </p:nvSpPr>
        <p:spPr/>
        <p:txBody>
          <a:bodyPr/>
          <a:p>
            <a:pPr>
              <a:buFont typeface="Wingdings" panose="05000000000000000000" charset="0"/>
              <a:buChar char="o"/>
            </a:pPr>
            <a:r>
              <a:rPr lang="en-IN" altLang="en-US"/>
              <a:t> </a:t>
            </a:r>
            <a:r>
              <a:rPr lang="en-IN" altLang="en-US" b="1" u="sng"/>
              <a:t>Team Managers:</a:t>
            </a:r>
            <a:r>
              <a:rPr lang="en-IN" altLang="en-US"/>
              <a:t> To understand attendance patterns within their teams and address issues promptly.</a:t>
            </a:r>
            <a:endParaRPr lang="en-IN" altLang="en-US"/>
          </a:p>
          <a:p>
            <a:pPr>
              <a:buFont typeface="Wingdings" panose="05000000000000000000" charset="0"/>
              <a:buChar char="o"/>
            </a:pPr>
            <a:r>
              <a:rPr lang="en-IN" altLang="en-US"/>
              <a:t> </a:t>
            </a:r>
            <a:r>
              <a:rPr lang="en-IN" altLang="en-US" b="1" u="sng"/>
              <a:t>Company Leadership:</a:t>
            </a:r>
            <a:r>
              <a:rPr lang="en-IN" altLang="en-US"/>
              <a:t> To identify broader organizational trends and take strategic actions to enhance overall attendance and productivity.</a:t>
            </a:r>
            <a:endParaRPr lang="en-IN" altLang="en-US"/>
          </a:p>
          <a:p>
            <a:pPr>
              <a:buFont typeface="Wingdings" panose="05000000000000000000" charset="0"/>
              <a:buChar char="o"/>
            </a:pPr>
            <a:r>
              <a:rPr lang="en-IN" altLang="en-US"/>
              <a:t> </a:t>
            </a:r>
            <a:r>
              <a:rPr lang="en-IN" altLang="en-US" b="1" u="sng"/>
              <a:t>Employee Engagement Teams:</a:t>
            </a:r>
            <a:r>
              <a:rPr lang="en-IN" altLang="en-US"/>
              <a:t> To develop initiatives and programs aimed at improving attendance and reducing absenteeism.</a:t>
            </a: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IN" altLang="en-US" b="1">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OUR SOLUTION AND PROPOSITION</a:t>
            </a:r>
            <a:endParaRPr lang="en-US"/>
          </a:p>
        </p:txBody>
      </p:sp>
      <p:sp>
        <p:nvSpPr>
          <p:cNvPr id="3" name="Content Placeholder 2"/>
          <p:cNvSpPr>
            <a:spLocks noGrp="1"/>
          </p:cNvSpPr>
          <p:nvPr>
            <p:ph idx="1"/>
          </p:nvPr>
        </p:nvSpPr>
        <p:spPr/>
        <p:txBody>
          <a:bodyPr/>
          <a:p>
            <a:pPr>
              <a:buFont typeface="Wingdings" panose="05000000000000000000" charset="0"/>
              <a:buChar char="o"/>
            </a:pPr>
            <a:r>
              <a:rPr lang="en-IN" altLang="en-US"/>
              <a:t>  </a:t>
            </a:r>
            <a:r>
              <a:rPr lang="en-US"/>
              <a:t>Our solution involves using Excel to create a range of visualizations that highlight key attendance trends and patterns. By leveraging Excel's charting capabilities, we can transform raw attendance data into intuitive visuals that make it easier to spot trends, outliers, and areas of concern. This approach allows for quick analysis and understanding of attendance issues without the need for advanced analytical tools.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IN" altLang="en-US" b="1">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DATASET DESCRIPTION</a:t>
            </a:r>
            <a:endParaRPr lang="en-US"/>
          </a:p>
        </p:txBody>
      </p:sp>
      <p:sp>
        <p:nvSpPr>
          <p:cNvPr id="3" name="Content Placeholder 2"/>
          <p:cNvSpPr>
            <a:spLocks noGrp="1"/>
          </p:cNvSpPr>
          <p:nvPr>
            <p:ph idx="1"/>
          </p:nvPr>
        </p:nvSpPr>
        <p:spPr/>
        <p:txBody>
          <a:bodyPr/>
          <a:p>
            <a:pPr>
              <a:buFont typeface="Wingdings" panose="05000000000000000000" charset="0"/>
              <a:buChar char="o"/>
            </a:pPr>
            <a:r>
              <a:rPr lang="en-US"/>
              <a:t> </a:t>
            </a:r>
            <a:r>
              <a:rPr lang="en-US" sz="2800" b="1" u="sng"/>
              <a:t>Employee ID:</a:t>
            </a:r>
            <a:r>
              <a:rPr lang="en-US" sz="2800"/>
              <a:t> Unique identifier for each employee.</a:t>
            </a:r>
            <a:endParaRPr lang="en-US" sz="2800"/>
          </a:p>
          <a:p>
            <a:pPr>
              <a:buFont typeface="Wingdings" panose="05000000000000000000" charset="0"/>
              <a:buChar char="o"/>
            </a:pPr>
            <a:r>
              <a:rPr lang="en-IN" altLang="en-US" sz="2800" b="1" u="sng"/>
              <a:t> </a:t>
            </a:r>
            <a:r>
              <a:rPr lang="en-US" sz="2800" b="1" u="sng"/>
              <a:t>Date: </a:t>
            </a:r>
            <a:r>
              <a:rPr lang="en-US" sz="2800"/>
              <a:t>The specific date of the attendance record.</a:t>
            </a:r>
            <a:endParaRPr lang="en-US" sz="2800"/>
          </a:p>
          <a:p>
            <a:pPr>
              <a:buFont typeface="Wingdings" panose="05000000000000000000" charset="0"/>
              <a:buChar char="o"/>
            </a:pPr>
            <a:r>
              <a:rPr lang="en-IN" altLang="en-US" sz="2800" b="1" u="sng"/>
              <a:t> </a:t>
            </a:r>
            <a:r>
              <a:rPr lang="en-US" sz="2800" b="1" u="sng"/>
              <a:t>Status:</a:t>
            </a:r>
            <a:r>
              <a:rPr lang="en-US" sz="2800"/>
              <a:t> Attendance status for each date (e.g., Present, Absent, Late, Half-day).</a:t>
            </a:r>
            <a:endParaRPr lang="en-US" sz="2800"/>
          </a:p>
          <a:p>
            <a:pPr>
              <a:buFont typeface="Wingdings" panose="05000000000000000000" charset="0"/>
              <a:buChar char="o"/>
            </a:pPr>
            <a:r>
              <a:rPr lang="en-IN" altLang="en-US" sz="2800"/>
              <a:t> </a:t>
            </a:r>
            <a:r>
              <a:rPr lang="en-US" sz="2800" b="1" u="sng"/>
              <a:t>Department:</a:t>
            </a:r>
            <a:r>
              <a:rPr lang="en-US" sz="2800"/>
              <a:t> The department where the employee works.</a:t>
            </a:r>
            <a:endParaRPr lang="en-US" sz="2800"/>
          </a:p>
          <a:p>
            <a:pPr>
              <a:buFont typeface="Wingdings" panose="05000000000000000000" charset="0"/>
              <a:buChar char="o"/>
            </a:pPr>
            <a:r>
              <a:rPr lang="en-IN" altLang="en-US" sz="2800"/>
              <a:t> </a:t>
            </a:r>
            <a:r>
              <a:rPr lang="en-US" sz="2800" b="1" u="sng"/>
              <a:t>Shift:</a:t>
            </a:r>
            <a:r>
              <a:rPr lang="en-US" sz="2800"/>
              <a:t> The work shift assigned to the employee (e.g., Day, Night).</a:t>
            </a:r>
            <a:endParaRPr lang="en-US" sz="2800"/>
          </a:p>
          <a:p>
            <a:pPr>
              <a:buFont typeface="Wingdings" panose="05000000000000000000" charset="0"/>
              <a:buChar char="o"/>
            </a:pPr>
            <a:r>
              <a:rPr lang="en-IN" altLang="en-US" sz="2800" b="1" u="sng"/>
              <a:t> </a:t>
            </a:r>
            <a:r>
              <a:rPr lang="en-US" sz="2800" b="1" u="sng"/>
              <a:t>Reason for Absence:</a:t>
            </a:r>
            <a:r>
              <a:rPr lang="en-US" sz="2800"/>
              <a:t> (If applicable) Categorical variable indicating the reason for absence (e.g., Sick Leave, Personal Leave, Unauthorized Absence</a:t>
            </a: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IN" altLang="en-US" b="1">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THE ‘WOW’ IN OUR SOLUTION</a:t>
            </a:r>
            <a:endParaRPr lang="en-US"/>
          </a:p>
        </p:txBody>
      </p:sp>
      <p:sp>
        <p:nvSpPr>
          <p:cNvPr id="3" name="Content Placeholder 2"/>
          <p:cNvSpPr>
            <a:spLocks noGrp="1"/>
          </p:cNvSpPr>
          <p:nvPr>
            <p:ph idx="1"/>
          </p:nvPr>
        </p:nvSpPr>
        <p:spPr/>
        <p:txBody>
          <a:bodyPr/>
          <a:p>
            <a:pPr>
              <a:buFont typeface="Wingdings" panose="05000000000000000000" charset="0"/>
              <a:buChar char="o"/>
            </a:pPr>
            <a:r>
              <a:rPr lang="en-IN" altLang="en-US"/>
              <a:t>   </a:t>
            </a:r>
            <a:r>
              <a:rPr lang="en-US"/>
              <a:t>The "wow" factor in our solution lies in the dynamic and interactive visualizations created using Excel. By employing features like slicers, conditional formatting, and pivot charts, we can create dashboards that allow end users to filter and interact with the data in real time. This interactivity provides a more engaging and insightful experience, enabling stakeholders to drill down into specific trends, compare attendance across departments, and make data-driven decisions swiftly.</a:t>
            </a:r>
            <a:endParaRPr lang="en-US"/>
          </a:p>
        </p:txBody>
      </p:sp>
    </p:spTree>
  </p:cSld>
  <p:clrMapOvr>
    <a:masterClrMapping/>
  </p:clrMapOvr>
</p:sld>
</file>

<file path=ppt/theme/theme1.xml><?xml version="1.0" encoding="utf-8"?>
<a:theme xmlns:a="http://schemas.openxmlformats.org/drawingml/2006/main" name="1_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4083</Words>
  <Application>WPS Presentation</Application>
  <PresentationFormat>Widescreen</PresentationFormat>
  <Paragraphs>70</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Arial Unicode MS</vt:lpstr>
      <vt:lpstr>Calibri Light</vt:lpstr>
      <vt:lpstr>Calibri</vt:lpstr>
      <vt:lpstr>Microsoft YaHei</vt:lpstr>
      <vt:lpstr>Wingdings</vt:lpstr>
      <vt:lpstr>Bahnschrift SemiBold</vt:lpstr>
      <vt:lpstr>Arial Black</vt:lpstr>
      <vt:lpstr>1_Data Pie Charts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PIVOT TABLES FOR EMPLOYEE TURNOVER ANALYSIS</dc:title>
  <dc:creator>ELCOT</dc:creator>
  <cp:lastModifiedBy>ELCOT</cp:lastModifiedBy>
  <cp:revision>2</cp:revision>
  <dcterms:created xsi:type="dcterms:W3CDTF">2024-09-01T18:18:16Z</dcterms:created>
  <dcterms:modified xsi:type="dcterms:W3CDTF">2024-09-01T18:40:20Z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5EDD63D6A11F4A37ACB7C73DD513B052_13</vt:lpwstr>
  </property>
  <property fmtid="{D5CDD505-2E9C-101B-9397-08002B2CF9AE}" pid="3" name="KSOProductBuildVer">
    <vt:lpwstr>1033-12.2.0.17562</vt:lpwstr>
  </property>
</Properties>
</file>