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63" r:id="rId4"/>
    <p:sldId id="264" r:id="rId5"/>
    <p:sldId id="258" r:id="rId6"/>
    <p:sldId id="259" r:id="rId7"/>
    <p:sldId id="260" r:id="rId8"/>
    <p:sldId id="266" r:id="rId9"/>
    <p:sldId id="267" r:id="rId10"/>
    <p:sldId id="268" r:id="rId11"/>
    <p:sldId id="269" r:id="rId12"/>
    <p:sldId id="261" r:id="rId13"/>
    <p:sldId id="262"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EBD72-DBDE-4884-96B3-8A30F1CF1202}" v="1" dt="2025-01-29T12:31:16.69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p:scale>
          <a:sx n="130" d="100"/>
          <a:sy n="130" d="100"/>
        </p:scale>
        <p:origin x="82" y="-264"/>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1.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iatou doucoure" userId="7af1bc00a6c4f757" providerId="LiveId" clId="{F81EBD72-DBDE-4884-96B3-8A30F1CF1202}"/>
    <pc:docChg chg="undo custSel modSld">
      <pc:chgData name="kadiatou doucoure" userId="7af1bc00a6c4f757" providerId="LiveId" clId="{F81EBD72-DBDE-4884-96B3-8A30F1CF1202}" dt="2025-01-29T12:41:09.646" v="24" actId="5793"/>
      <pc:docMkLst>
        <pc:docMk/>
      </pc:docMkLst>
      <pc:sldChg chg="modNotesTx">
        <pc:chgData name="kadiatou doucoure" userId="7af1bc00a6c4f757" providerId="LiveId" clId="{F81EBD72-DBDE-4884-96B3-8A30F1CF1202}" dt="2025-01-29T10:30:57.141" v="1" actId="20577"/>
        <pc:sldMkLst>
          <pc:docMk/>
          <pc:sldMk cId="0" sldId="257"/>
        </pc:sldMkLst>
      </pc:sldChg>
      <pc:sldChg chg="modNotesTx">
        <pc:chgData name="kadiatou doucoure" userId="7af1bc00a6c4f757" providerId="LiveId" clId="{F81EBD72-DBDE-4884-96B3-8A30F1CF1202}" dt="2025-01-29T10:30:42.141" v="0" actId="20577"/>
        <pc:sldMkLst>
          <pc:docMk/>
          <pc:sldMk cId="784230743" sldId="263"/>
        </pc:sldMkLst>
      </pc:sldChg>
      <pc:sldChg chg="addSp delSp modSp mod">
        <pc:chgData name="kadiatou doucoure" userId="7af1bc00a6c4f757" providerId="LiveId" clId="{F81EBD72-DBDE-4884-96B3-8A30F1CF1202}" dt="2025-01-29T12:31:21.370" v="9" actId="1076"/>
        <pc:sldMkLst>
          <pc:docMk/>
          <pc:sldMk cId="4168632907" sldId="267"/>
        </pc:sldMkLst>
        <pc:spChg chg="del mod">
          <ac:chgData name="kadiatou doucoure" userId="7af1bc00a6c4f757" providerId="LiveId" clId="{F81EBD72-DBDE-4884-96B3-8A30F1CF1202}" dt="2025-01-29T12:31:00.715" v="5" actId="478"/>
          <ac:spMkLst>
            <pc:docMk/>
            <pc:sldMk cId="4168632907" sldId="267"/>
            <ac:spMk id="90" creationId="{42C4FE4A-E1A9-B860-062E-D6EDA6D93EAE}"/>
          </ac:spMkLst>
        </pc:spChg>
        <pc:graphicFrameChg chg="mod">
          <ac:chgData name="kadiatou doucoure" userId="7af1bc00a6c4f757" providerId="LiveId" clId="{F81EBD72-DBDE-4884-96B3-8A30F1CF1202}" dt="2025-01-29T12:31:05.412" v="6" actId="1076"/>
          <ac:graphicFrameMkLst>
            <pc:docMk/>
            <pc:sldMk cId="4168632907" sldId="267"/>
            <ac:graphicFrameMk id="5" creationId="{9B333EB0-304D-C612-C0C4-B06642974B6E}"/>
          </ac:graphicFrameMkLst>
        </pc:graphicFrameChg>
        <pc:picChg chg="mod">
          <ac:chgData name="kadiatou doucoure" userId="7af1bc00a6c4f757" providerId="LiveId" clId="{F81EBD72-DBDE-4884-96B3-8A30F1CF1202}" dt="2025-01-29T12:31:08.793" v="7" actId="1076"/>
          <ac:picMkLst>
            <pc:docMk/>
            <pc:sldMk cId="4168632907" sldId="267"/>
            <ac:picMk id="2" creationId="{42B21FD9-F056-603F-91A1-71A869D363FA}"/>
          </ac:picMkLst>
        </pc:picChg>
        <pc:picChg chg="add mod">
          <ac:chgData name="kadiatou doucoure" userId="7af1bc00a6c4f757" providerId="LiveId" clId="{F81EBD72-DBDE-4884-96B3-8A30F1CF1202}" dt="2025-01-29T12:31:21.370" v="9" actId="1076"/>
          <ac:picMkLst>
            <pc:docMk/>
            <pc:sldMk cId="4168632907" sldId="267"/>
            <ac:picMk id="3" creationId="{3CF92C6F-6C19-66FA-D1A2-89E9955CE99B}"/>
          </ac:picMkLst>
        </pc:picChg>
      </pc:sldChg>
      <pc:sldChg chg="addSp delSp modSp mod modNotesTx">
        <pc:chgData name="kadiatou doucoure" userId="7af1bc00a6c4f757" providerId="LiveId" clId="{F81EBD72-DBDE-4884-96B3-8A30F1CF1202}" dt="2025-01-29T12:41:09.646" v="24" actId="5793"/>
        <pc:sldMkLst>
          <pc:docMk/>
          <pc:sldMk cId="824103654" sldId="268"/>
        </pc:sldMkLst>
        <pc:spChg chg="add del mod">
          <ac:chgData name="kadiatou doucoure" userId="7af1bc00a6c4f757" providerId="LiveId" clId="{F81EBD72-DBDE-4884-96B3-8A30F1CF1202}" dt="2025-01-29T12:40:09.759" v="13" actId="478"/>
          <ac:spMkLst>
            <pc:docMk/>
            <pc:sldMk cId="824103654" sldId="268"/>
            <ac:spMk id="5" creationId="{6EFEF27F-D544-35C4-8FF3-5F3E237F137E}"/>
          </ac:spMkLst>
        </pc:spChg>
        <pc:spChg chg="add del">
          <ac:chgData name="kadiatou doucoure" userId="7af1bc00a6c4f757" providerId="LiveId" clId="{F81EBD72-DBDE-4884-96B3-8A30F1CF1202}" dt="2025-01-29T12:40:05.388" v="12" actId="478"/>
          <ac:spMkLst>
            <pc:docMk/>
            <pc:sldMk cId="824103654" sldId="268"/>
            <ac:spMk id="87" creationId="{C929F82E-4E80-82EA-7DA4-D065A0200EF5}"/>
          </ac:spMkLst>
        </pc:spChg>
        <pc:spChg chg="del">
          <ac:chgData name="kadiatou doucoure" userId="7af1bc00a6c4f757" providerId="LiveId" clId="{F81EBD72-DBDE-4884-96B3-8A30F1CF1202}" dt="2025-01-29T12:39:56.038" v="10" actId="478"/>
          <ac:spMkLst>
            <pc:docMk/>
            <pc:sldMk cId="824103654" sldId="268"/>
            <ac:spMk id="90" creationId="{A177FF6C-5A04-D4CC-C655-C9680475E12D}"/>
          </ac:spMkLst>
        </pc:spChg>
        <pc:graphicFrameChg chg="mod modGraphic">
          <ac:chgData name="kadiatou doucoure" userId="7af1bc00a6c4f757" providerId="LiveId" clId="{F81EBD72-DBDE-4884-96B3-8A30F1CF1202}" dt="2025-01-29T12:40:20.897" v="16" actId="14100"/>
          <ac:graphicFrameMkLst>
            <pc:docMk/>
            <pc:sldMk cId="824103654" sldId="268"/>
            <ac:graphicFrameMk id="3" creationId="{1E711B31-2AA8-00E8-B657-D39105F4862E}"/>
          </ac:graphicFrameMkLst>
        </pc:graphicFrameChg>
        <pc:graphicFrameChg chg="mod">
          <ac:chgData name="kadiatou doucoure" userId="7af1bc00a6c4f757" providerId="LiveId" clId="{F81EBD72-DBDE-4884-96B3-8A30F1CF1202}" dt="2025-01-29T12:40:32.712" v="19" actId="1076"/>
          <ac:graphicFrameMkLst>
            <pc:docMk/>
            <pc:sldMk cId="824103654" sldId="268"/>
            <ac:graphicFrameMk id="4" creationId="{C7A723E8-4ECC-4E7E-4C8C-094B59CCEB6D}"/>
          </ac:graphicFrameMkLst>
        </pc:graphicFrameChg>
        <pc:graphicFrameChg chg="mod">
          <ac:chgData name="kadiatou doucoure" userId="7af1bc00a6c4f757" providerId="LiveId" clId="{F81EBD72-DBDE-4884-96B3-8A30F1CF1202}" dt="2025-01-29T12:40:47.082" v="20" actId="1076"/>
          <ac:graphicFrameMkLst>
            <pc:docMk/>
            <pc:sldMk cId="824103654" sldId="268"/>
            <ac:graphicFrameMk id="9" creationId="{AED8CB37-E6FB-DC1C-524C-5171B482314E}"/>
          </ac:graphicFrameMkLst>
        </pc:graphicFrameChg>
        <pc:picChg chg="mod">
          <ac:chgData name="kadiatou doucoure" userId="7af1bc00a6c4f757" providerId="LiveId" clId="{F81EBD72-DBDE-4884-96B3-8A30F1CF1202}" dt="2025-01-29T12:40:29.440" v="18" actId="1076"/>
          <ac:picMkLst>
            <pc:docMk/>
            <pc:sldMk cId="824103654" sldId="268"/>
            <ac:picMk id="8" creationId="{E2FD78B0-B349-169D-1BBF-A86E2DE41174}"/>
          </ac:picMkLst>
        </pc:picChg>
        <pc:picChg chg="mod">
          <ac:chgData name="kadiatou doucoure" userId="7af1bc00a6c4f757" providerId="LiveId" clId="{F81EBD72-DBDE-4884-96B3-8A30F1CF1202}" dt="2025-01-29T12:40:57.072" v="22" actId="1076"/>
          <ac:picMkLst>
            <pc:docMk/>
            <pc:sldMk cId="824103654" sldId="268"/>
            <ac:picMk id="11" creationId="{F12C0F8D-F9D1-E80B-5FD8-A4E5A8B85E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8B924D2F-6E6D-F36A-D965-30B65F79407B}"/>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C78FB74A-8B7D-D286-F3F3-0DC8C3BF9F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1714500F-E934-C5BA-0B2D-65202E2AE8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fr-FR" dirty="0"/>
          </a:p>
        </p:txBody>
      </p:sp>
    </p:spTree>
    <p:extLst>
      <p:ext uri="{BB962C8B-B14F-4D97-AF65-F5344CB8AC3E}">
        <p14:creationId xmlns:p14="http://schemas.microsoft.com/office/powerpoint/2010/main" val="358895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D2EA077F-864A-9B12-1743-1084552B469B}"/>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C09C539B-5D6C-1B34-4B65-387DA3F65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ECB8D358-8217-B924-EC62-4AC86CB498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fr-FR" dirty="0"/>
          </a:p>
        </p:txBody>
      </p:sp>
    </p:spTree>
    <p:extLst>
      <p:ext uri="{BB962C8B-B14F-4D97-AF65-F5344CB8AC3E}">
        <p14:creationId xmlns:p14="http://schemas.microsoft.com/office/powerpoint/2010/main" val="95618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746AD91A-AEC9-69B1-BE6B-A4078B1B6721}"/>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207F64B-2C94-B48C-82D1-68B1730C5E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5EC368AC-F2B8-C1C7-5950-C94A030D8E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893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15F0ABF-AF8F-716F-F054-2DFD401D7556}"/>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16A8C6C-06AC-3028-47B2-37B8C34402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5A80AB0D-DE5D-96AD-C9FB-43DEFF303C6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ML" dirty="0"/>
              <a:t>Le fichier ERP contient les références produit, le prix et l’état du stock comportant 825 observations et 6 colonnes dont 2 sont de type </a:t>
            </a:r>
            <a:r>
              <a:rPr lang="fr-ML" dirty="0" err="1"/>
              <a:t>float</a:t>
            </a:r>
            <a:r>
              <a:rPr lang="fr-ML" dirty="0"/>
              <a:t>, 3 int64 et 1 de type Object (texte)</a:t>
            </a:r>
            <a:endParaRPr dirty="0"/>
          </a:p>
        </p:txBody>
      </p:sp>
    </p:spTree>
    <p:extLst>
      <p:ext uri="{BB962C8B-B14F-4D97-AF65-F5344CB8AC3E}">
        <p14:creationId xmlns:p14="http://schemas.microsoft.com/office/powerpoint/2010/main" val="301930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ML" i="1" dirty="0">
                <a:solidFill>
                  <a:srgbClr val="999999"/>
                </a:solidFill>
                <a:latin typeface="Montserrat"/>
                <a:ea typeface="Montserrat"/>
                <a:cs typeface="Montserrat"/>
                <a:sym typeface="Montserrat"/>
              </a:rPr>
              <a:t>Avons fait une jointure externe en gardant toutes les informations existantes dans les 2 tables avec comme clé « </a:t>
            </a:r>
            <a:r>
              <a:rPr lang="fr-ML" i="1" dirty="0" err="1">
                <a:solidFill>
                  <a:srgbClr val="999999"/>
                </a:solidFill>
                <a:latin typeface="Montserrat"/>
                <a:ea typeface="Montserrat"/>
                <a:cs typeface="Montserrat"/>
                <a:sym typeface="Montserrat"/>
              </a:rPr>
              <a:t>product_id</a:t>
            </a:r>
            <a:r>
              <a:rPr lang="fr-ML" i="1" dirty="0">
                <a:solidFill>
                  <a:srgbClr val="999999"/>
                </a:solidFill>
                <a:latin typeface="Montserrat"/>
                <a:ea typeface="Montserrat"/>
                <a:cs typeface="Montserrat"/>
                <a:sym typeface="Montserrat"/>
              </a:rPr>
              <a:t> » existant dans les 2 tables et unique</a:t>
            </a:r>
          </a:p>
          <a:p>
            <a:pPr marL="0" lvl="0" indent="0" algn="l" rtl="0">
              <a:lnSpc>
                <a:spcPct val="100000"/>
              </a:lnSpc>
              <a:spcBef>
                <a:spcPts val="0"/>
              </a:spcBef>
              <a:spcAft>
                <a:spcPts val="0"/>
              </a:spcAft>
              <a:buSzPts val="1100"/>
              <a:buNone/>
            </a:pPr>
            <a:endParaRPr lang="fr-ML" dirty="0"/>
          </a:p>
          <a:p>
            <a:pPr marL="0" lvl="0" indent="0" algn="l" rtl="0">
              <a:lnSpc>
                <a:spcPct val="100000"/>
              </a:lnSpc>
              <a:spcBef>
                <a:spcPts val="0"/>
              </a:spcBef>
              <a:spcAft>
                <a:spcPts val="0"/>
              </a:spcAft>
              <a:buSzPts val="1100"/>
              <a:buNone/>
            </a:pPr>
            <a:endParaRPr lang="fr-ML" dirty="0"/>
          </a:p>
          <a:p>
            <a:pPr>
              <a:buFont typeface="Arial" panose="020B0604020202020204" pitchFamily="34" charset="0"/>
              <a:buChar char="•"/>
            </a:pPr>
            <a:r>
              <a:rPr lang="fr-FR" b="1" dirty="0" err="1"/>
              <a:t>df_fusion</a:t>
            </a:r>
            <a:r>
              <a:rPr lang="fr-FR" dirty="0"/>
              <a:t> : Le premier </a:t>
            </a:r>
            <a:r>
              <a:rPr lang="fr-FR" dirty="0" err="1"/>
              <a:t>DataFrame</a:t>
            </a:r>
            <a:r>
              <a:rPr lang="fr-FR" dirty="0"/>
              <a:t> qui contient déjà les données fusionnées issues de </a:t>
            </a:r>
            <a:r>
              <a:rPr lang="fr-FR" b="1" dirty="0"/>
              <a:t>df_erp</a:t>
            </a:r>
            <a:r>
              <a:rPr lang="fr-FR" dirty="0"/>
              <a:t> et </a:t>
            </a:r>
            <a:r>
              <a:rPr lang="fr-FR" b="1" dirty="0" err="1"/>
              <a:t>df_liaison</a:t>
            </a:r>
            <a:r>
              <a:rPr lang="fr-FR" dirty="0" err="1"/>
              <a:t>.</a:t>
            </a:r>
            <a:r>
              <a:rPr lang="fr-FR" b="1" dirty="0" err="1"/>
              <a:t>df_web</a:t>
            </a:r>
            <a:r>
              <a:rPr lang="fr-FR" dirty="0"/>
              <a:t> : Le second </a:t>
            </a:r>
            <a:r>
              <a:rPr lang="fr-FR" dirty="0" err="1"/>
              <a:t>DataFrame</a:t>
            </a:r>
            <a:r>
              <a:rPr lang="fr-FR" dirty="0"/>
              <a:t>, qui contient probablement des informations issues de votre site web, telles que des données sur les produits. </a:t>
            </a:r>
            <a:r>
              <a:rPr lang="fr-FR" b="1" dirty="0" err="1"/>
              <a:t>left_on</a:t>
            </a:r>
            <a:r>
              <a:rPr lang="fr-FR" b="1" dirty="0"/>
              <a:t>="id_web"</a:t>
            </a:r>
            <a:r>
              <a:rPr lang="fr-FR" dirty="0"/>
              <a:t> : La fusion se fait sur la colonne </a:t>
            </a:r>
            <a:r>
              <a:rPr lang="fr-FR" b="1" dirty="0"/>
              <a:t>id_web</a:t>
            </a:r>
            <a:r>
              <a:rPr lang="fr-FR" dirty="0"/>
              <a:t> du </a:t>
            </a:r>
            <a:r>
              <a:rPr lang="fr-FR" dirty="0" err="1"/>
              <a:t>DataFrame</a:t>
            </a:r>
            <a:r>
              <a:rPr lang="fr-FR" dirty="0"/>
              <a:t> </a:t>
            </a:r>
            <a:r>
              <a:rPr lang="fr-FR" b="1" dirty="0" err="1"/>
              <a:t>df_fusion</a:t>
            </a:r>
            <a:r>
              <a:rPr lang="fr-FR" dirty="0" err="1"/>
              <a:t>.</a:t>
            </a:r>
            <a:r>
              <a:rPr lang="fr-FR" b="1" dirty="0" err="1"/>
              <a:t>right_on</a:t>
            </a:r>
            <a:r>
              <a:rPr lang="fr-FR" b="1" dirty="0"/>
              <a:t>="</a:t>
            </a:r>
            <a:r>
              <a:rPr lang="fr-FR" b="1" dirty="0" err="1"/>
              <a:t>sku</a:t>
            </a:r>
            <a:r>
              <a:rPr lang="fr-FR" b="1" dirty="0"/>
              <a:t>"</a:t>
            </a:r>
            <a:r>
              <a:rPr lang="fr-FR" dirty="0"/>
              <a:t> : La colonne correspondante dans </a:t>
            </a:r>
            <a:r>
              <a:rPr lang="fr-FR" b="1" dirty="0"/>
              <a:t>df_web</a:t>
            </a:r>
            <a:r>
              <a:rPr lang="fr-FR" dirty="0"/>
              <a:t> est </a:t>
            </a:r>
            <a:r>
              <a:rPr lang="fr-FR" b="1" dirty="0" err="1"/>
              <a:t>sku</a:t>
            </a:r>
            <a:r>
              <a:rPr lang="fr-FR" dirty="0"/>
              <a:t> (qui représente souvent un code unique pour les produits).</a:t>
            </a:r>
            <a:r>
              <a:rPr lang="fr-FR" b="1" dirty="0"/>
              <a:t>how='</a:t>
            </a:r>
            <a:r>
              <a:rPr lang="fr-FR" b="1" dirty="0" err="1"/>
              <a:t>outer</a:t>
            </a:r>
            <a:r>
              <a:rPr lang="fr-FR" b="1" dirty="0"/>
              <a:t>'</a:t>
            </a:r>
            <a:r>
              <a:rPr lang="fr-FR" dirty="0"/>
              <a:t> : La fusion est une </a:t>
            </a:r>
            <a:r>
              <a:rPr lang="fr-FR" b="1" dirty="0"/>
              <a:t>jointure externe</a:t>
            </a:r>
            <a:r>
              <a:rPr lang="fr-FR" dirty="0"/>
              <a:t> (</a:t>
            </a:r>
            <a:r>
              <a:rPr lang="fr-FR" dirty="0" err="1"/>
              <a:t>outer</a:t>
            </a:r>
            <a:r>
              <a:rPr lang="fr-FR" dirty="0"/>
              <a:t> join), ce qui signifie que toutes les lignes de </a:t>
            </a:r>
            <a:r>
              <a:rPr lang="fr-FR" b="1" dirty="0" err="1"/>
              <a:t>df_fusion</a:t>
            </a:r>
            <a:r>
              <a:rPr lang="fr-FR" dirty="0"/>
              <a:t> et </a:t>
            </a:r>
            <a:r>
              <a:rPr lang="fr-FR" b="1" dirty="0"/>
              <a:t>df_web</a:t>
            </a:r>
            <a:r>
              <a:rPr lang="fr-FR" dirty="0"/>
              <a:t> seront incluses dans le </a:t>
            </a:r>
            <a:r>
              <a:rPr lang="fr-FR" dirty="0" err="1"/>
              <a:t>DataFrame</a:t>
            </a:r>
            <a:r>
              <a:rPr lang="fr-FR" dirty="0"/>
              <a:t> final, même si elles ne correspondent pas dans l'autre. Les valeurs non appariées seront remplies par des </a:t>
            </a:r>
            <a:r>
              <a:rPr lang="fr-FR" b="1" dirty="0"/>
              <a:t>NaN</a:t>
            </a:r>
            <a:r>
              <a:rPr lang="fr-FR" dirty="0"/>
              <a:t>. </a:t>
            </a:r>
            <a:r>
              <a:rPr lang="fr-FR" b="1" dirty="0" err="1"/>
              <a:t>indicator</a:t>
            </a:r>
            <a:r>
              <a:rPr lang="fr-FR" b="1" dirty="0"/>
              <a:t>=</a:t>
            </a:r>
            <a:r>
              <a:rPr lang="fr-FR" b="1" dirty="0" err="1"/>
              <a:t>True</a:t>
            </a:r>
            <a:r>
              <a:rPr lang="fr-FR" dirty="0"/>
              <a:t> : Ce paramètre ajoute une colonne supplémentaire nommée </a:t>
            </a:r>
            <a:r>
              <a:rPr lang="fr-FR" b="1" dirty="0"/>
              <a:t>_merge</a:t>
            </a:r>
            <a:r>
              <a:rPr lang="fr-FR" dirty="0"/>
              <a:t> dans le </a:t>
            </a:r>
            <a:r>
              <a:rPr lang="fr-FR" dirty="0" err="1"/>
              <a:t>DataFrame</a:t>
            </a:r>
            <a:r>
              <a:rPr lang="fr-FR" dirty="0"/>
              <a:t> résultant, qui indique la source de chaque ligne fusionnée :"</a:t>
            </a:r>
            <a:r>
              <a:rPr lang="fr-FR" dirty="0" err="1"/>
              <a:t>left_only</a:t>
            </a:r>
            <a:r>
              <a:rPr lang="fr-FR" dirty="0"/>
              <a:t>" : La ligne provient uniquement de </a:t>
            </a:r>
            <a:r>
              <a:rPr lang="fr-FR" b="1" dirty="0" err="1"/>
              <a:t>df_fusion</a:t>
            </a:r>
            <a:r>
              <a:rPr lang="fr-FR" dirty="0"/>
              <a:t>.</a:t>
            </a:r>
          </a:p>
          <a:p>
            <a:pPr>
              <a:buFont typeface="Arial" panose="020B0604020202020204" pitchFamily="34" charset="0"/>
              <a:buChar char="•"/>
            </a:pPr>
            <a:r>
              <a:rPr lang="fr-FR" dirty="0"/>
              <a:t>"</a:t>
            </a:r>
            <a:r>
              <a:rPr lang="fr-FR" dirty="0" err="1"/>
              <a:t>right_only</a:t>
            </a:r>
            <a:r>
              <a:rPr lang="fr-FR" dirty="0"/>
              <a:t>" : La ligne provient uniquement de </a:t>
            </a:r>
            <a:r>
              <a:rPr lang="fr-FR" b="1" dirty="0"/>
              <a:t>df_web</a:t>
            </a:r>
            <a:r>
              <a:rPr lang="fr-FR" dirty="0"/>
              <a:t>.</a:t>
            </a:r>
          </a:p>
          <a:p>
            <a:pPr>
              <a:buFont typeface="Arial" panose="020B0604020202020204" pitchFamily="34" charset="0"/>
              <a:buChar char="•"/>
            </a:pPr>
            <a:r>
              <a:rPr lang="fr-FR" dirty="0"/>
              <a:t>"</a:t>
            </a:r>
            <a:r>
              <a:rPr lang="fr-FR" dirty="0" err="1"/>
              <a:t>both</a:t>
            </a:r>
            <a:r>
              <a:rPr lang="fr-FR" dirty="0"/>
              <a:t>" : La ligne existe dans les deux DataFrames.</a:t>
            </a:r>
          </a:p>
          <a:p>
            <a:pPr marL="0" lvl="0" indent="0" algn="l" rtl="0">
              <a:lnSpc>
                <a:spcPct val="100000"/>
              </a:lnSpc>
              <a:spcBef>
                <a:spcPts val="0"/>
              </a:spcBef>
              <a:spcAft>
                <a:spcPts val="0"/>
              </a:spcAft>
              <a:buSzPts val="1100"/>
              <a:buNone/>
            </a:pPr>
            <a:endParaRPr lang="fr-ML" dirty="0"/>
          </a:p>
          <a:p>
            <a:r>
              <a:rPr lang="fr-FR" b="1" dirty="0"/>
              <a:t>Résultat attendu dans df_fusion_1 :</a:t>
            </a:r>
          </a:p>
          <a:p>
            <a:pPr>
              <a:buFont typeface="Arial" panose="020B0604020202020204" pitchFamily="34" charset="0"/>
              <a:buChar char="•"/>
            </a:pPr>
            <a:r>
              <a:rPr lang="fr-FR" dirty="0"/>
              <a:t>Toutes les lignes des deux DataFrames sont présentes, même celles sans correspondance.</a:t>
            </a:r>
          </a:p>
          <a:p>
            <a:pPr>
              <a:buFont typeface="Arial" panose="020B0604020202020204" pitchFamily="34" charset="0"/>
              <a:buChar char="•"/>
            </a:pPr>
            <a:r>
              <a:rPr lang="fr-FR" dirty="0"/>
              <a:t>La nouvelle colonne </a:t>
            </a:r>
            <a:r>
              <a:rPr lang="fr-FR" b="1" dirty="0"/>
              <a:t>_merge</a:t>
            </a:r>
            <a:r>
              <a:rPr lang="fr-FR" dirty="0"/>
              <a:t> vous permet de voir d'où provient chaque ligne (uniquement de </a:t>
            </a:r>
            <a:r>
              <a:rPr lang="fr-FR" b="1" dirty="0" err="1"/>
              <a:t>df_fusion</a:t>
            </a:r>
            <a:r>
              <a:rPr lang="fr-FR" dirty="0"/>
              <a:t>, uniquement de </a:t>
            </a:r>
            <a:r>
              <a:rPr lang="fr-FR" b="1" dirty="0"/>
              <a:t>df_web</a:t>
            </a:r>
            <a:r>
              <a:rPr lang="fr-FR" dirty="0"/>
              <a:t>, ou des deux).</a:t>
            </a:r>
          </a:p>
          <a:p>
            <a:r>
              <a:rPr lang="fr-FR" b="1" dirty="0"/>
              <a:t>Utilité du paramètre </a:t>
            </a:r>
            <a:r>
              <a:rPr lang="fr-FR" b="1" dirty="0" err="1"/>
              <a:t>indicator</a:t>
            </a:r>
            <a:r>
              <a:rPr lang="fr-FR" b="1" dirty="0"/>
              <a:t> :</a:t>
            </a:r>
          </a:p>
          <a:p>
            <a:r>
              <a:rPr lang="fr-FR" dirty="0"/>
              <a:t>Il est particulièrement utile pour :</a:t>
            </a:r>
          </a:p>
          <a:p>
            <a:pPr>
              <a:buFont typeface="Arial" panose="020B0604020202020204" pitchFamily="34" charset="0"/>
              <a:buChar char="•"/>
            </a:pPr>
            <a:r>
              <a:rPr lang="fr-FR" b="1" dirty="0"/>
              <a:t>Déboguer</a:t>
            </a:r>
            <a:r>
              <a:rPr lang="fr-FR" dirty="0"/>
              <a:t> : Savoir si certaines lignes ne proviennent que d'un seul des DataFrames, ce qui peut indiquer des problèmes de correspondance ou des données manquantes.</a:t>
            </a:r>
          </a:p>
          <a:p>
            <a:pPr>
              <a:buFont typeface="Arial" panose="020B0604020202020204" pitchFamily="34" charset="0"/>
              <a:buChar char="•"/>
            </a:pPr>
            <a:r>
              <a:rPr lang="fr-FR" b="1" dirty="0"/>
              <a:t>Suivi</a:t>
            </a:r>
            <a:r>
              <a:rPr lang="fr-FR" dirty="0"/>
              <a:t> : Identifier d'un coup d'œil si la donnée provient des deux sources ou d'une seule.</a:t>
            </a:r>
          </a:p>
          <a:p>
            <a:r>
              <a:rPr lang="fr-FR" dirty="0"/>
              <a:t>Cela vous donne un aperçu clair des correspondances et vous permet de gérer les données manquantes si nécessaire.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Le principe du </a:t>
            </a:r>
            <a:r>
              <a:rPr lang="fr-FR" b="1" dirty="0"/>
              <a:t>20/80</a:t>
            </a:r>
            <a:r>
              <a:rPr lang="fr-FR" dirty="0"/>
              <a:t>, aussi appelé </a:t>
            </a:r>
            <a:r>
              <a:rPr lang="fr-FR" b="1" dirty="0"/>
              <a:t>loi de Pareto</a:t>
            </a:r>
            <a:r>
              <a:rPr lang="fr-FR" dirty="0"/>
              <a:t> ou </a:t>
            </a:r>
            <a:r>
              <a:rPr lang="fr-FR" b="1" dirty="0"/>
              <a:t>règle des 80/20</a:t>
            </a:r>
            <a:r>
              <a:rPr lang="fr-FR" dirty="0"/>
              <a:t>, est une observation selon laquelle environ </a:t>
            </a:r>
            <a:r>
              <a:rPr lang="fr-FR" b="1" dirty="0"/>
              <a:t>80% des effets</a:t>
            </a:r>
            <a:r>
              <a:rPr lang="fr-FR" dirty="0"/>
              <a:t> proviennent de </a:t>
            </a:r>
            <a:r>
              <a:rPr lang="fr-FR" b="1" dirty="0"/>
              <a:t>20% des causes</a:t>
            </a:r>
            <a:r>
              <a:rPr lang="fr-FR" dirty="0"/>
              <a:t>. Appliquée au </a:t>
            </a:r>
            <a:r>
              <a:rPr lang="fr-FR" b="1" dirty="0"/>
              <a:t>chiffre d'affaires (CA)</a:t>
            </a:r>
            <a:r>
              <a:rPr lang="fr-FR" dirty="0"/>
              <a:t>, cette loi suggère que </a:t>
            </a:r>
            <a:r>
              <a:rPr lang="fr-FR" b="1" dirty="0"/>
              <a:t>20% des clients</a:t>
            </a:r>
            <a:r>
              <a:rPr lang="fr-FR" dirty="0"/>
              <a:t> ou </a:t>
            </a:r>
            <a:r>
              <a:rPr lang="fr-FR" b="1" dirty="0"/>
              <a:t>20% des produits</a:t>
            </a:r>
            <a:r>
              <a:rPr lang="fr-FR" dirty="0"/>
              <a:t> génèrent </a:t>
            </a:r>
            <a:r>
              <a:rPr lang="fr-FR" b="1" dirty="0"/>
              <a:t>80% du chiffre d'affaires</a:t>
            </a:r>
            <a:r>
              <a:rPr lang="fr-FR" dirty="0"/>
              <a: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Etape code:</a:t>
            </a:r>
          </a:p>
          <a:p>
            <a:pPr marL="0" lvl="0" indent="0" algn="l" rtl="0">
              <a:lnSpc>
                <a:spcPct val="100000"/>
              </a:lnSpc>
              <a:spcBef>
                <a:spcPts val="0"/>
              </a:spcBef>
              <a:spcAft>
                <a:spcPts val="0"/>
              </a:spcAft>
              <a:buSzPts val="1100"/>
              <a:buNone/>
            </a:pPr>
            <a:r>
              <a:rPr lang="fr-FR" dirty="0"/>
              <a:t>#Créer une colonne calculant la part du CA de la ligne dans le dataset</a:t>
            </a:r>
          </a:p>
          <a:p>
            <a:pPr marL="0" lvl="0" indent="0" algn="l" rtl="0">
              <a:lnSpc>
                <a:spcPct val="100000"/>
              </a:lnSpc>
              <a:spcBef>
                <a:spcPts val="0"/>
              </a:spcBef>
              <a:spcAft>
                <a:spcPts val="0"/>
              </a:spcAft>
              <a:buSzPts val="1100"/>
              <a:buNone/>
            </a:pPr>
            <a:r>
              <a:rPr lang="fr-FR" dirty="0"/>
              <a:t>df_fusion_1_pos["</a:t>
            </a:r>
            <a:r>
              <a:rPr lang="fr-FR" dirty="0" err="1"/>
              <a:t>part_CA</a:t>
            </a:r>
            <a:r>
              <a:rPr lang="fr-FR" dirty="0"/>
              <a:t>"]= df_fusion_1_pos["CA"]/df_fusion_1_pos["CA"].</a:t>
            </a:r>
            <a:r>
              <a:rPr lang="fr-FR" dirty="0" err="1"/>
              <a:t>sum</a:t>
            </a:r>
            <a:r>
              <a:rPr lang="fr-FR" dirty="0"/>
              <a:t>()</a:t>
            </a:r>
          </a:p>
          <a:p>
            <a:pPr marL="0" lvl="0" indent="0" algn="l" rtl="0">
              <a:lnSpc>
                <a:spcPct val="100000"/>
              </a:lnSpc>
              <a:spcBef>
                <a:spcPts val="0"/>
              </a:spcBef>
              <a:spcAft>
                <a:spcPts val="0"/>
              </a:spcAft>
              <a:buSzPts val="1100"/>
              <a:buNone/>
            </a:pPr>
            <a:r>
              <a:rPr lang="fr-ML" dirty="0"/>
              <a:t>df_fusion_1_pos_desc = df_fusion_1_pos.sort_values(by="CA", </a:t>
            </a:r>
            <a:r>
              <a:rPr lang="fr-ML" dirty="0" err="1"/>
              <a:t>ascending</a:t>
            </a:r>
            <a:r>
              <a:rPr lang="fr-ML" dirty="0"/>
              <a:t>=False)</a:t>
            </a:r>
            <a:endParaRPr lang="fr-FR" dirty="0"/>
          </a:p>
          <a:p>
            <a:pPr marL="0" lvl="0" indent="0" algn="l" rtl="0">
              <a:lnSpc>
                <a:spcPct val="100000"/>
              </a:lnSpc>
              <a:spcBef>
                <a:spcPts val="0"/>
              </a:spcBef>
              <a:spcAft>
                <a:spcPts val="0"/>
              </a:spcAft>
              <a:buSzPts val="1100"/>
              <a:buNone/>
            </a:pPr>
            <a:r>
              <a:rPr lang="fr-FR" dirty="0"/>
              <a:t>df_fusion_1_pos_desc = df_fusion_1_pos_desc.reset_index(drop=</a:t>
            </a:r>
            <a:r>
              <a:rPr lang="fr-FR" dirty="0" err="1"/>
              <a:t>True</a:t>
            </a:r>
            <a:r>
              <a:rPr lang="fr-FR" dirty="0"/>
              <a: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#Créer une colonne réalisant la somme cumulative de la colonne </a:t>
            </a:r>
            <a:r>
              <a:rPr lang="fr-FR" dirty="0" err="1"/>
              <a:t>précedemment</a:t>
            </a:r>
            <a:r>
              <a:rPr lang="fr-FR" dirty="0"/>
              <a:t> créée</a:t>
            </a:r>
          </a:p>
          <a:p>
            <a:pPr marL="0" lvl="0" indent="0" algn="l" rtl="0">
              <a:lnSpc>
                <a:spcPct val="100000"/>
              </a:lnSpc>
              <a:spcBef>
                <a:spcPts val="0"/>
              </a:spcBef>
              <a:spcAft>
                <a:spcPts val="0"/>
              </a:spcAft>
              <a:buSzPts val="1100"/>
              <a:buNone/>
            </a:pPr>
            <a:r>
              <a:rPr lang="fr-FR" dirty="0"/>
              <a:t>df_fusion_1_pos_desc["</a:t>
            </a:r>
            <a:r>
              <a:rPr lang="fr-FR" dirty="0" err="1"/>
              <a:t>cumulative_part_CA</a:t>
            </a:r>
            <a:r>
              <a:rPr lang="fr-FR" dirty="0"/>
              <a:t>"] = df_fusion_1_pos_desc["</a:t>
            </a:r>
            <a:r>
              <a:rPr lang="fr-FR" dirty="0" err="1"/>
              <a:t>part_CA</a:t>
            </a:r>
            <a:r>
              <a:rPr lang="fr-FR" dirty="0"/>
              <a:t>"].</a:t>
            </a:r>
            <a:r>
              <a:rPr lang="fr-FR" dirty="0" err="1"/>
              <a:t>cumsum</a:t>
            </a:r>
            <a:r>
              <a:rPr lang="fr-FR" dirty="0"/>
              <a: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#Grâce au deux colonnes créées </a:t>
            </a:r>
            <a:r>
              <a:rPr lang="fr-FR" dirty="0" err="1"/>
              <a:t>précedemment</a:t>
            </a:r>
            <a:r>
              <a:rPr lang="fr-FR" dirty="0"/>
              <a:t>, calculer le nombre d'articles représentant 80% du CA</a:t>
            </a:r>
          </a:p>
          <a:p>
            <a:pPr marL="0" lvl="0" indent="0" algn="l" rtl="0">
              <a:lnSpc>
                <a:spcPct val="100000"/>
              </a:lnSpc>
              <a:spcBef>
                <a:spcPts val="0"/>
              </a:spcBef>
              <a:spcAft>
                <a:spcPts val="0"/>
              </a:spcAft>
              <a:buSzPts val="1100"/>
              <a:buNone/>
            </a:pPr>
            <a:r>
              <a:rPr lang="fr-FR" dirty="0"/>
              <a:t>seuil_CA_80 = 0.80 </a:t>
            </a:r>
          </a:p>
          <a:p>
            <a:pPr marL="0" lvl="0" indent="0" algn="l" rtl="0">
              <a:lnSpc>
                <a:spcPct val="100000"/>
              </a:lnSpc>
              <a:spcBef>
                <a:spcPts val="0"/>
              </a:spcBef>
              <a:spcAft>
                <a:spcPts val="0"/>
              </a:spcAft>
              <a:buSzPts val="1100"/>
              <a:buNone/>
            </a:pPr>
            <a:r>
              <a:rPr lang="fr-FR" dirty="0"/>
              <a:t>CA_80 = df_fusion_1_pos_desc[df_fusion_1_pos_desc["</a:t>
            </a:r>
            <a:r>
              <a:rPr lang="fr-FR" dirty="0" err="1"/>
              <a:t>cumulative_part_CA</a:t>
            </a:r>
            <a:r>
              <a:rPr lang="fr-FR" dirty="0"/>
              <a:t>"] &lt;= seuil_CA_80] </a:t>
            </a:r>
          </a:p>
          <a:p>
            <a:pPr marL="0" lvl="0" indent="0" algn="l" rtl="0">
              <a:lnSpc>
                <a:spcPct val="100000"/>
              </a:lnSpc>
              <a:spcBef>
                <a:spcPts val="0"/>
              </a:spcBef>
              <a:spcAft>
                <a:spcPts val="0"/>
              </a:spcAft>
              <a:buSzPts val="1100"/>
              <a:buNone/>
            </a:pPr>
            <a:r>
              <a:rPr lang="fr-FR" dirty="0"/>
              <a:t>nombre_CA_80 = </a:t>
            </a:r>
            <a:r>
              <a:rPr lang="fr-FR" dirty="0" err="1"/>
              <a:t>len</a:t>
            </a:r>
            <a:r>
              <a:rPr lang="fr-FR" dirty="0"/>
              <a:t>(CA_80)</a:t>
            </a:r>
            <a:endParaRPr lang="fr-ML"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BB224A35-C5AB-31C4-1A0E-13E8373B8EDF}"/>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F48D90BE-514C-98F5-513E-A26AB473A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A58F84E8-9AB5-0DED-6C62-051D793439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fr-FR" dirty="0"/>
              <a:t>Pour calculer le ratio </a:t>
            </a:r>
            <a:r>
              <a:rPr lang="fr-FR" b="1" dirty="0"/>
              <a:t>20/80</a:t>
            </a:r>
            <a:r>
              <a:rPr lang="fr-FR" dirty="0"/>
              <a:t> (également appelé </a:t>
            </a:r>
            <a:r>
              <a:rPr lang="fr-FR" b="1" dirty="0"/>
              <a:t>loi de Pareto</a:t>
            </a:r>
            <a:r>
              <a:rPr lang="fr-FR" dirty="0"/>
              <a:t>, ou la règle des 80/20) sur les quantités vendues, l'idée est d'identifier les produits qui génèrent 80 % des ventes totales, souvent avec seulement 20 % des produits. Cela permet d'identifier les articles les plus performants qui contribuent le plus à la performance globale des ventes</a:t>
            </a:r>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686347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59793FC-6CE5-C35A-AFA4-9C4F44684CD9}"/>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82C3B9A8-E992-6984-4CB0-45605DDFA1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61081756-4DBA-1D35-9B79-43A95A55D21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fr-FR" dirty="0"/>
              <a:t>La </a:t>
            </a:r>
            <a:r>
              <a:rPr lang="fr-FR" b="1" dirty="0"/>
              <a:t>valorisation totale du stock</a:t>
            </a:r>
            <a:r>
              <a:rPr lang="fr-FR" dirty="0"/>
              <a:t>  donne un aperçu clair de la valeur des marchandises actuellement en stock, ce qui est important pour la gestion des inventaires, la comptabilité, et la prise de décision stratégique.</a:t>
            </a:r>
          </a:p>
          <a:p>
            <a:pPr marL="158750" indent="0">
              <a:buNone/>
            </a:pPr>
            <a:endParaRPr lang="fr-FR" dirty="0"/>
          </a:p>
          <a:p>
            <a:r>
              <a:rPr lang="fr-FR" b="1" dirty="0"/>
              <a:t>2.87 mois de stock</a:t>
            </a:r>
            <a:r>
              <a:rPr lang="fr-FR" dirty="0"/>
              <a:t> : Cela indique que si vous continuez à vendre au même rythme qu'actuellement, vous pourrez tenir </a:t>
            </a:r>
            <a:r>
              <a:rPr lang="fr-FR" b="1" dirty="0"/>
              <a:t>2.87 mois</a:t>
            </a:r>
            <a:r>
              <a:rPr lang="fr-FR" dirty="0"/>
              <a:t> avec le stock disponible.</a:t>
            </a:r>
          </a:p>
          <a:p>
            <a:r>
              <a:rPr lang="fr-FR" dirty="0"/>
              <a:t>Ce calcul est souvent basé sur une formule qui compare la quantité de stock actuelle à la moyenne des ventes mensuelles :</a:t>
            </a:r>
          </a:p>
          <a:p>
            <a:r>
              <a:rPr lang="fr-FR" dirty="0"/>
              <a:t>Mois de stock=</a:t>
            </a:r>
            <a:r>
              <a:rPr lang="fr-FR" dirty="0" err="1"/>
              <a:t>Quantite</a:t>
            </a:r>
            <a:r>
              <a:rPr lang="fr-FR" dirty="0"/>
              <a:t>ˊ en stock/</a:t>
            </a:r>
            <a:r>
              <a:rPr lang="fr-FR" dirty="0" err="1"/>
              <a:t>Quantite</a:t>
            </a:r>
            <a:r>
              <a:rPr lang="fr-FR" dirty="0"/>
              <a:t>ˊ vendue par mois​</a:t>
            </a:r>
          </a:p>
          <a:p>
            <a:r>
              <a:rPr lang="fr-FR" b="1" dirty="0"/>
              <a:t>Pourquoi c'est utile :</a:t>
            </a:r>
          </a:p>
          <a:p>
            <a:pPr marL="158750" indent="0">
              <a:buNone/>
            </a:pPr>
            <a:r>
              <a:rPr lang="fr-FR" b="1" dirty="0"/>
              <a:t>Prévision des réapprovisionnements</a:t>
            </a:r>
            <a:r>
              <a:rPr lang="fr-FR" dirty="0"/>
              <a:t> : Cela aide à prévoir à quel moment il sera nécessaire de réapprovisionner pour éviter une rupture de stock.</a:t>
            </a:r>
          </a:p>
          <a:p>
            <a:pPr marL="158750" indent="0">
              <a:buFont typeface="Arial" panose="020B0604020202020204" pitchFamily="34" charset="0"/>
              <a:buNone/>
            </a:pPr>
            <a:r>
              <a:rPr lang="fr-FR" b="1" dirty="0"/>
              <a:t>Gestion des stocks</a:t>
            </a:r>
            <a:r>
              <a:rPr lang="fr-FR" dirty="0"/>
              <a:t> : En fonction de cette information, vous pouvez ajuster vos commandes, vos productions ou vos campagnes de vente pour maintenir un niveau de stock optimal.</a:t>
            </a:r>
          </a:p>
          <a:p>
            <a:pPr marL="158750" indent="0">
              <a:buNone/>
            </a:pPr>
            <a:endParaRPr lang="fr-FR" dirty="0"/>
          </a:p>
        </p:txBody>
      </p:sp>
    </p:spTree>
    <p:extLst>
      <p:ext uri="{BB962C8B-B14F-4D97-AF65-F5344CB8AC3E}">
        <p14:creationId xmlns:p14="http://schemas.microsoft.com/office/powerpoint/2010/main" val="251076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5200" b="0" i="0" u="none" strike="noStrike" cap="none" dirty="0">
                <a:solidFill>
                  <a:srgbClr val="F3F3F3"/>
                </a:solidFill>
                <a:latin typeface="Montserrat"/>
                <a:ea typeface="Montserrat"/>
                <a:cs typeface="Montserrat"/>
                <a:sym typeface="Montserrat"/>
              </a:rPr>
              <a:t>Optimisez la gestion d'une boutique avec R ou Python</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Doucouré Kadiatou</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Data Analyst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01/11/2024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4F6E4980-FB51-41A2-7143-87CA32D700CF}"/>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C929F82E-4E80-82EA-7DA4-D065A0200EF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7">
            <a:extLst>
              <a:ext uri="{FF2B5EF4-FFF2-40B4-BE49-F238E27FC236}">
                <a16:creationId xmlns:a16="http://schemas.microsoft.com/office/drawing/2014/main" id="{817CE2C1-F6F4-ED8A-CB73-460C01F330C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rPr>
              <a:t>Analyses complémentaires</a:t>
            </a:r>
          </a:p>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cs typeface="Arial"/>
                <a:sym typeface="Montserrat"/>
              </a:rPr>
              <a:t>Taux de marge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7">
            <a:extLst>
              <a:ext uri="{FF2B5EF4-FFF2-40B4-BE49-F238E27FC236}">
                <a16:creationId xmlns:a16="http://schemas.microsoft.com/office/drawing/2014/main" id="{4C18A15D-BCCD-B631-9ACC-505115AF67E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3" name="Tableau 2">
            <a:extLst>
              <a:ext uri="{FF2B5EF4-FFF2-40B4-BE49-F238E27FC236}">
                <a16:creationId xmlns:a16="http://schemas.microsoft.com/office/drawing/2014/main" id="{1E711B31-2AA8-00E8-B657-D39105F4862E}"/>
              </a:ext>
            </a:extLst>
          </p:cNvPr>
          <p:cNvGraphicFramePr>
            <a:graphicFrameLocks noGrp="1"/>
          </p:cNvGraphicFramePr>
          <p:nvPr>
            <p:extLst>
              <p:ext uri="{D42A27DB-BD31-4B8C-83A1-F6EECF244321}">
                <p14:modId xmlns:p14="http://schemas.microsoft.com/office/powerpoint/2010/main" val="4267031134"/>
              </p:ext>
            </p:extLst>
          </p:nvPr>
        </p:nvGraphicFramePr>
        <p:xfrm>
          <a:off x="196411" y="1539240"/>
          <a:ext cx="3606800" cy="746678"/>
        </p:xfrm>
        <a:graphic>
          <a:graphicData uri="http://schemas.openxmlformats.org/drawingml/2006/table">
            <a:tbl>
              <a:tblPr/>
              <a:tblGrid>
                <a:gridCol w="3606800">
                  <a:extLst>
                    <a:ext uri="{9D8B030D-6E8A-4147-A177-3AD203B41FA5}">
                      <a16:colId xmlns:a16="http://schemas.microsoft.com/office/drawing/2014/main" val="2217351700"/>
                    </a:ext>
                  </a:extLst>
                </a:gridCol>
              </a:tblGrid>
              <a:tr h="373339">
                <a:tc>
                  <a:txBody>
                    <a:bodyPr/>
                    <a:lstStyle/>
                    <a:p>
                      <a:pPr algn="l" fontAlgn="t"/>
                      <a:r>
                        <a:rPr lang="fr-FR" sz="1200" b="0" i="0" u="none" strike="noStrike">
                          <a:solidFill>
                            <a:srgbClr val="000000"/>
                          </a:solidFill>
                          <a:effectLst/>
                          <a:latin typeface="Times New Roman" panose="02020603050405020304" pitchFamily="18" charset="0"/>
                        </a:rPr>
                        <a:t>Le taux de marge le plus bas est de: -6.3498814229249</a:t>
                      </a:r>
                    </a:p>
                  </a:txBody>
                  <a:tcPr marL="7620" marR="7620" marT="7620" marB="0">
                    <a:lnL>
                      <a:noFill/>
                    </a:lnL>
                    <a:lnR>
                      <a:noFill/>
                    </a:lnR>
                    <a:lnT>
                      <a:noFill/>
                    </a:lnT>
                    <a:lnB>
                      <a:noFill/>
                    </a:lnB>
                    <a:noFill/>
                  </a:tcPr>
                </a:tc>
                <a:extLst>
                  <a:ext uri="{0D108BD9-81ED-4DB2-BD59-A6C34878D82A}">
                    <a16:rowId xmlns:a16="http://schemas.microsoft.com/office/drawing/2014/main" val="1884874599"/>
                  </a:ext>
                </a:extLst>
              </a:tr>
              <a:tr h="373339">
                <a:tc>
                  <a:txBody>
                    <a:bodyPr/>
                    <a:lstStyle/>
                    <a:p>
                      <a:pPr algn="l" fontAlgn="t"/>
                      <a:r>
                        <a:rPr lang="fr-FR" sz="1200" b="0" i="0" u="none" strike="noStrike" dirty="0">
                          <a:solidFill>
                            <a:srgbClr val="000000"/>
                          </a:solidFill>
                          <a:effectLst/>
                          <a:latin typeface="Times New Roman" panose="02020603050405020304" pitchFamily="18" charset="0"/>
                        </a:rPr>
                        <a:t>Le taux de marge le plus haut est de: 1.651</a:t>
                      </a:r>
                    </a:p>
                  </a:txBody>
                  <a:tcPr marL="7620" marR="7620" marT="7620" marB="0">
                    <a:lnL>
                      <a:noFill/>
                    </a:lnL>
                    <a:lnR>
                      <a:noFill/>
                    </a:lnR>
                    <a:lnT>
                      <a:noFill/>
                    </a:lnT>
                    <a:lnB>
                      <a:noFill/>
                    </a:lnB>
                    <a:noFill/>
                  </a:tcPr>
                </a:tc>
                <a:extLst>
                  <a:ext uri="{0D108BD9-81ED-4DB2-BD59-A6C34878D82A}">
                    <a16:rowId xmlns:a16="http://schemas.microsoft.com/office/drawing/2014/main" val="3608158782"/>
                  </a:ext>
                </a:extLst>
              </a:tr>
            </a:tbl>
          </a:graphicData>
        </a:graphic>
      </p:graphicFrame>
      <p:graphicFrame>
        <p:nvGraphicFramePr>
          <p:cNvPr id="4" name="Tableau 3">
            <a:extLst>
              <a:ext uri="{FF2B5EF4-FFF2-40B4-BE49-F238E27FC236}">
                <a16:creationId xmlns:a16="http://schemas.microsoft.com/office/drawing/2014/main" id="{C7A723E8-4ECC-4E7E-4C8C-094B59CCEB6D}"/>
              </a:ext>
            </a:extLst>
          </p:cNvPr>
          <p:cNvGraphicFramePr>
            <a:graphicFrameLocks noGrp="1"/>
          </p:cNvGraphicFramePr>
          <p:nvPr>
            <p:extLst>
              <p:ext uri="{D42A27DB-BD31-4B8C-83A1-F6EECF244321}">
                <p14:modId xmlns:p14="http://schemas.microsoft.com/office/powerpoint/2010/main" val="401553895"/>
              </p:ext>
            </p:extLst>
          </p:nvPr>
        </p:nvGraphicFramePr>
        <p:xfrm>
          <a:off x="895525" y="2374322"/>
          <a:ext cx="2410229" cy="1295400"/>
        </p:xfrm>
        <a:graphic>
          <a:graphicData uri="http://schemas.openxmlformats.org/drawingml/2006/table">
            <a:tbl>
              <a:tblPr/>
              <a:tblGrid>
                <a:gridCol w="780935">
                  <a:extLst>
                    <a:ext uri="{9D8B030D-6E8A-4147-A177-3AD203B41FA5}">
                      <a16:colId xmlns:a16="http://schemas.microsoft.com/office/drawing/2014/main" val="4159555996"/>
                    </a:ext>
                  </a:extLst>
                </a:gridCol>
                <a:gridCol w="1629294">
                  <a:extLst>
                    <a:ext uri="{9D8B030D-6E8A-4147-A177-3AD203B41FA5}">
                      <a16:colId xmlns:a16="http://schemas.microsoft.com/office/drawing/2014/main" val="2351744061"/>
                    </a:ext>
                  </a:extLst>
                </a:gridCol>
              </a:tblGrid>
              <a:tr h="177742">
                <a:tc gridSpan="2">
                  <a:txBody>
                    <a:bodyPr/>
                    <a:lstStyle/>
                    <a:p>
                      <a:pPr algn="ctr" fontAlgn="b"/>
                      <a:r>
                        <a:rPr lang="fr-FR" sz="1000" b="1" i="0" u="none" strike="noStrike" dirty="0">
                          <a:solidFill>
                            <a:srgbClr val="FF0000"/>
                          </a:solidFill>
                          <a:effectLst/>
                          <a:latin typeface="Calibri" panose="020F0502020204030204" pitchFamily="34" charset="0"/>
                        </a:rPr>
                        <a:t>Point Vigilance: taux de marge négatif (prix d'achat &gt; prix de vente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fr-ML"/>
                    </a:p>
                  </a:txBody>
                  <a:tcPr/>
                </a:tc>
                <a:extLst>
                  <a:ext uri="{0D108BD9-81ED-4DB2-BD59-A6C34878D82A}">
                    <a16:rowId xmlns:a16="http://schemas.microsoft.com/office/drawing/2014/main" val="3109144767"/>
                  </a:ext>
                </a:extLst>
              </a:tr>
              <a:tr h="205740">
                <a:tc>
                  <a:txBody>
                    <a:bodyPr/>
                    <a:lstStyle/>
                    <a:p>
                      <a:pPr algn="ctr" fontAlgn="ctr"/>
                      <a:r>
                        <a:rPr lang="fr-ML" sz="1000" b="0" i="0" u="none" strike="noStrike">
                          <a:solidFill>
                            <a:srgbClr val="000000"/>
                          </a:solidFill>
                          <a:effectLst/>
                          <a:latin typeface="Calibri" panose="020F0502020204030204" pitchFamily="34" charset="0"/>
                        </a:rPr>
                        <a:t>product_id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taux_marge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1660578"/>
                  </a:ext>
                </a:extLst>
              </a:tr>
              <a:tr h="198120">
                <a:tc>
                  <a:txBody>
                    <a:bodyPr/>
                    <a:lstStyle/>
                    <a:p>
                      <a:pPr algn="l" fontAlgn="t"/>
                      <a:r>
                        <a:rPr lang="fr-ML" sz="1000" b="0" i="0" u="none" strike="noStrike">
                          <a:solidFill>
                            <a:srgbClr val="000000"/>
                          </a:solidFill>
                          <a:effectLst/>
                          <a:latin typeface="Calibri" panose="020F0502020204030204" pitchFamily="34" charset="0"/>
                        </a:rPr>
                        <a:t>4355</a:t>
                      </a:r>
                    </a:p>
                  </a:txBody>
                  <a:tcPr marL="7620" marR="7620" marT="762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fr-ML" sz="1000" b="0" i="0" u="none" strike="noStrike">
                          <a:solidFill>
                            <a:srgbClr val="000000"/>
                          </a:solidFill>
                          <a:effectLst/>
                          <a:latin typeface="Calibri" panose="020F0502020204030204" pitchFamily="34" charset="0"/>
                        </a:rPr>
                        <a:t>-6.349881</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203031985"/>
                  </a:ext>
                </a:extLst>
              </a:tr>
              <a:tr h="198120">
                <a:tc>
                  <a:txBody>
                    <a:bodyPr/>
                    <a:lstStyle/>
                    <a:p>
                      <a:pPr algn="l" fontAlgn="t"/>
                      <a:r>
                        <a:rPr lang="fr-ML" sz="1000" b="0" i="0" u="none" strike="noStrike">
                          <a:solidFill>
                            <a:srgbClr val="000000"/>
                          </a:solidFill>
                          <a:effectLst/>
                          <a:latin typeface="Calibri" panose="020F0502020204030204" pitchFamily="34" charset="0"/>
                        </a:rPr>
                        <a:t>7196</a:t>
                      </a:r>
                    </a:p>
                  </a:txBody>
                  <a:tcPr marL="7620" marR="7620" marT="7620" marB="0">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fr-ML" sz="1000" b="0" i="0" u="none" strike="noStrike" dirty="0">
                          <a:solidFill>
                            <a:srgbClr val="000000"/>
                          </a:solidFill>
                          <a:effectLst/>
                          <a:latin typeface="Calibri" panose="020F0502020204030204" pitchFamily="34" charset="0"/>
                        </a:rPr>
                        <a:t>-0.207742</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909763267"/>
                  </a:ext>
                </a:extLst>
              </a:tr>
              <a:tr h="198120">
                <a:tc>
                  <a:txBody>
                    <a:bodyPr/>
                    <a:lstStyle/>
                    <a:p>
                      <a:pPr algn="l" fontAlgn="t"/>
                      <a:r>
                        <a:rPr lang="fr-ML" sz="1000" b="0" i="0" u="none" strike="noStrike">
                          <a:solidFill>
                            <a:srgbClr val="000000"/>
                          </a:solidFill>
                          <a:effectLst/>
                          <a:latin typeface="Calibri" panose="020F0502020204030204" pitchFamily="34" charset="0"/>
                        </a:rPr>
                        <a:t>6324</a:t>
                      </a:r>
                    </a:p>
                  </a:txBody>
                  <a:tcPr marL="7620" marR="7620" marT="7620" marB="0">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b"/>
                      <a:r>
                        <a:rPr lang="fr-ML" sz="1000" b="0" i="0" u="none" strike="noStrike">
                          <a:solidFill>
                            <a:srgbClr val="000000"/>
                          </a:solidFill>
                          <a:effectLst/>
                          <a:latin typeface="Calibri" panose="020F0502020204030204" pitchFamily="34" charset="0"/>
                        </a:rPr>
                        <a:t>-0.291304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932402303"/>
                  </a:ext>
                </a:extLst>
              </a:tr>
              <a:tr h="182880">
                <a:tc>
                  <a:txBody>
                    <a:bodyPr/>
                    <a:lstStyle/>
                    <a:p>
                      <a:pPr algn="l" fontAlgn="t"/>
                      <a:r>
                        <a:rPr lang="fr-ML" sz="1000" b="0" i="0" u="none" strike="noStrike">
                          <a:solidFill>
                            <a:srgbClr val="000000"/>
                          </a:solidFill>
                          <a:effectLst/>
                          <a:latin typeface="Calibri" panose="020F0502020204030204" pitchFamily="34" charset="0"/>
                        </a:rPr>
                        <a:t>4864</a:t>
                      </a:r>
                    </a:p>
                  </a:txBody>
                  <a:tcPr marL="7620" marR="7620" marT="762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fr-ML" sz="1000" b="0" i="0" u="none" strike="noStrike" dirty="0">
                          <a:solidFill>
                            <a:srgbClr val="000000"/>
                          </a:solidFill>
                          <a:effectLst/>
                          <a:latin typeface="Calibri" panose="020F0502020204030204" pitchFamily="34" charset="0"/>
                        </a:rPr>
                        <a:t>-0.444337</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1979060"/>
                  </a:ext>
                </a:extLst>
              </a:tr>
            </a:tbl>
          </a:graphicData>
        </a:graphic>
      </p:graphicFrame>
      <p:pic>
        <p:nvPicPr>
          <p:cNvPr id="8" name="Graphique 7" descr="Sirène contour">
            <a:extLst>
              <a:ext uri="{FF2B5EF4-FFF2-40B4-BE49-F238E27FC236}">
                <a16:creationId xmlns:a16="http://schemas.microsoft.com/office/drawing/2014/main" id="{E2FD78B0-B349-169D-1BBF-A86E2DE411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98" y="2624674"/>
            <a:ext cx="794697" cy="794697"/>
          </a:xfrm>
          <a:prstGeom prst="rect">
            <a:avLst/>
          </a:prstGeom>
        </p:spPr>
      </p:pic>
      <p:graphicFrame>
        <p:nvGraphicFramePr>
          <p:cNvPr id="9" name="Tableau 8">
            <a:extLst>
              <a:ext uri="{FF2B5EF4-FFF2-40B4-BE49-F238E27FC236}">
                <a16:creationId xmlns:a16="http://schemas.microsoft.com/office/drawing/2014/main" id="{AED8CB37-E6FB-DC1C-524C-5171B482314E}"/>
              </a:ext>
            </a:extLst>
          </p:cNvPr>
          <p:cNvGraphicFramePr>
            <a:graphicFrameLocks noGrp="1"/>
          </p:cNvGraphicFramePr>
          <p:nvPr>
            <p:extLst>
              <p:ext uri="{D42A27DB-BD31-4B8C-83A1-F6EECF244321}">
                <p14:modId xmlns:p14="http://schemas.microsoft.com/office/powerpoint/2010/main" val="3464632710"/>
              </p:ext>
            </p:extLst>
          </p:nvPr>
        </p:nvGraphicFramePr>
        <p:xfrm>
          <a:off x="196411" y="4008478"/>
          <a:ext cx="3208888" cy="944880"/>
        </p:xfrm>
        <a:graphic>
          <a:graphicData uri="http://schemas.openxmlformats.org/drawingml/2006/table">
            <a:tbl>
              <a:tblPr/>
              <a:tblGrid>
                <a:gridCol w="3208888">
                  <a:extLst>
                    <a:ext uri="{9D8B030D-6E8A-4147-A177-3AD203B41FA5}">
                      <a16:colId xmlns:a16="http://schemas.microsoft.com/office/drawing/2014/main" val="1946044637"/>
                    </a:ext>
                  </a:extLst>
                </a:gridCol>
              </a:tblGrid>
              <a:tr h="198120">
                <a:tc>
                  <a:txBody>
                    <a:bodyPr/>
                    <a:lstStyle/>
                    <a:p>
                      <a:pPr algn="l" fontAlgn="t"/>
                      <a:r>
                        <a:rPr lang="fr-FR" sz="1200" b="1" i="0" u="none" strike="noStrike">
                          <a:solidFill>
                            <a:srgbClr val="ED7D31"/>
                          </a:solidFill>
                          <a:effectLst/>
                          <a:latin typeface="Times New Roman" panose="02020603050405020304" pitchFamily="18" charset="0"/>
                        </a:rPr>
                        <a:t>Le taux de marge Min et Max avec des marges positives</a:t>
                      </a:r>
                    </a:p>
                  </a:txBody>
                  <a:tcPr marL="7620" marR="7620" marT="7620" marB="0">
                    <a:lnL>
                      <a:noFill/>
                    </a:lnL>
                    <a:lnR>
                      <a:noFill/>
                    </a:lnR>
                    <a:lnT>
                      <a:noFill/>
                    </a:lnT>
                    <a:lnB>
                      <a:noFill/>
                    </a:lnB>
                    <a:solidFill>
                      <a:srgbClr val="000000"/>
                    </a:solidFill>
                  </a:tcPr>
                </a:tc>
                <a:extLst>
                  <a:ext uri="{0D108BD9-81ED-4DB2-BD59-A6C34878D82A}">
                    <a16:rowId xmlns:a16="http://schemas.microsoft.com/office/drawing/2014/main" val="3592462608"/>
                  </a:ext>
                </a:extLst>
              </a:tr>
              <a:tr h="198120">
                <a:tc>
                  <a:txBody>
                    <a:bodyPr/>
                    <a:lstStyle/>
                    <a:p>
                      <a:pPr algn="l" fontAlgn="t"/>
                      <a:r>
                        <a:rPr lang="fr-FR" sz="1200" b="0" i="0" u="none" strike="noStrike">
                          <a:solidFill>
                            <a:srgbClr val="000000"/>
                          </a:solidFill>
                          <a:effectLst/>
                          <a:latin typeface="Times New Roman" panose="02020603050405020304" pitchFamily="18" charset="0"/>
                        </a:rPr>
                        <a:t>Le taux de marge le plus bas est de: 0.22778625954198473</a:t>
                      </a:r>
                    </a:p>
                  </a:txBody>
                  <a:tcPr marL="7620" marR="7620" marT="7620" marB="0">
                    <a:lnL>
                      <a:noFill/>
                    </a:lnL>
                    <a:lnR>
                      <a:noFill/>
                    </a:lnR>
                    <a:lnT>
                      <a:noFill/>
                    </a:lnT>
                    <a:lnB>
                      <a:noFill/>
                    </a:lnB>
                    <a:noFill/>
                  </a:tcPr>
                </a:tc>
                <a:extLst>
                  <a:ext uri="{0D108BD9-81ED-4DB2-BD59-A6C34878D82A}">
                    <a16:rowId xmlns:a16="http://schemas.microsoft.com/office/drawing/2014/main" val="3797485136"/>
                  </a:ext>
                </a:extLst>
              </a:tr>
              <a:tr h="198120">
                <a:tc>
                  <a:txBody>
                    <a:bodyPr/>
                    <a:lstStyle/>
                    <a:p>
                      <a:pPr algn="l" fontAlgn="t"/>
                      <a:r>
                        <a:rPr lang="fr-FR" sz="1200" b="0" i="0" u="none" strike="noStrike" dirty="0">
                          <a:solidFill>
                            <a:srgbClr val="000000"/>
                          </a:solidFill>
                          <a:effectLst/>
                          <a:latin typeface="Times New Roman" panose="02020603050405020304" pitchFamily="18" charset="0"/>
                        </a:rPr>
                        <a:t>Le taux de marge le plus haut est de: 1.651</a:t>
                      </a:r>
                    </a:p>
                  </a:txBody>
                  <a:tcPr marL="7620" marR="7620" marT="7620" marB="0">
                    <a:lnL>
                      <a:noFill/>
                    </a:lnL>
                    <a:lnR>
                      <a:noFill/>
                    </a:lnR>
                    <a:lnT>
                      <a:noFill/>
                    </a:lnT>
                    <a:lnB>
                      <a:noFill/>
                    </a:lnB>
                    <a:noFill/>
                  </a:tcPr>
                </a:tc>
                <a:extLst>
                  <a:ext uri="{0D108BD9-81ED-4DB2-BD59-A6C34878D82A}">
                    <a16:rowId xmlns:a16="http://schemas.microsoft.com/office/drawing/2014/main" val="244380429"/>
                  </a:ext>
                </a:extLst>
              </a:tr>
            </a:tbl>
          </a:graphicData>
        </a:graphic>
      </p:graphicFrame>
      <p:pic>
        <p:nvPicPr>
          <p:cNvPr id="10" name="Image 9">
            <a:extLst>
              <a:ext uri="{FF2B5EF4-FFF2-40B4-BE49-F238E27FC236}">
                <a16:creationId xmlns:a16="http://schemas.microsoft.com/office/drawing/2014/main" id="{5E53DD3C-4458-6C1F-A433-9367E8882D40}"/>
              </a:ext>
            </a:extLst>
          </p:cNvPr>
          <p:cNvPicPr>
            <a:picLocks noChangeAspect="1"/>
          </p:cNvPicPr>
          <p:nvPr/>
        </p:nvPicPr>
        <p:blipFill>
          <a:blip r:embed="rId5"/>
          <a:stretch>
            <a:fillRect/>
          </a:stretch>
        </p:blipFill>
        <p:spPr>
          <a:xfrm>
            <a:off x="4212877" y="2624674"/>
            <a:ext cx="4762962" cy="2491601"/>
          </a:xfrm>
          <a:prstGeom prst="rect">
            <a:avLst/>
          </a:prstGeom>
        </p:spPr>
      </p:pic>
      <p:pic>
        <p:nvPicPr>
          <p:cNvPr id="11" name="Image 10">
            <a:extLst>
              <a:ext uri="{FF2B5EF4-FFF2-40B4-BE49-F238E27FC236}">
                <a16:creationId xmlns:a16="http://schemas.microsoft.com/office/drawing/2014/main" id="{F12C0F8D-F9D1-E80B-5FD8-A4E5A8B85E26}"/>
              </a:ext>
            </a:extLst>
          </p:cNvPr>
          <p:cNvPicPr>
            <a:picLocks noChangeAspect="1"/>
          </p:cNvPicPr>
          <p:nvPr/>
        </p:nvPicPr>
        <p:blipFill>
          <a:blip r:embed="rId6"/>
          <a:srcRect l="32726" t="9089" r="32709"/>
          <a:stretch/>
        </p:blipFill>
        <p:spPr>
          <a:xfrm>
            <a:off x="7502027" y="1390200"/>
            <a:ext cx="1641973" cy="1498537"/>
          </a:xfrm>
          <a:prstGeom prst="rect">
            <a:avLst/>
          </a:prstGeom>
          <a:ln>
            <a:noFill/>
          </a:ln>
          <a:effectLst>
            <a:softEdge rad="112500"/>
          </a:effectLst>
        </p:spPr>
      </p:pic>
    </p:spTree>
    <p:extLst>
      <p:ext uri="{BB962C8B-B14F-4D97-AF65-F5344CB8AC3E}">
        <p14:creationId xmlns:p14="http://schemas.microsoft.com/office/powerpoint/2010/main" val="82410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FC984A0-208C-9CC8-9B05-A7B5313670A7}"/>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7A1CA95F-6AF6-F152-FE81-37CB4E93954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7">
            <a:extLst>
              <a:ext uri="{FF2B5EF4-FFF2-40B4-BE49-F238E27FC236}">
                <a16:creationId xmlns:a16="http://schemas.microsoft.com/office/drawing/2014/main" id="{1A460275-3F8D-349B-4E18-DE4ADE2B9F5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rPr>
              <a:t>Analyses complémentaires</a:t>
            </a:r>
          </a:p>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cs typeface="Arial"/>
                <a:sym typeface="Montserrat"/>
              </a:rPr>
              <a:t>Corrélation entre les variables Stock,sales et price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7">
            <a:extLst>
              <a:ext uri="{FF2B5EF4-FFF2-40B4-BE49-F238E27FC236}">
                <a16:creationId xmlns:a16="http://schemas.microsoft.com/office/drawing/2014/main" id="{AE32E392-F9A5-AFE4-8665-71755F46A3E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0" name="Google Shape;90;p7">
            <a:extLst>
              <a:ext uri="{FF2B5EF4-FFF2-40B4-BE49-F238E27FC236}">
                <a16:creationId xmlns:a16="http://schemas.microsoft.com/office/drawing/2014/main" id="{8D6F2B74-5CE9-BE0A-2E58-49DFE423429C}"/>
              </a:ext>
            </a:extLst>
          </p:cNvPr>
          <p:cNvSpPr txBox="1">
            <a:spLocks noGrp="1"/>
          </p:cNvSpPr>
          <p:nvPr>
            <p:ph type="body" idx="1"/>
          </p:nvPr>
        </p:nvSpPr>
        <p:spPr>
          <a:xfrm>
            <a:off x="0" y="1473600"/>
            <a:ext cx="7481455" cy="762611"/>
          </a:xfrm>
          <a:prstGeom prst="rect">
            <a:avLst/>
          </a:prstGeom>
          <a:noFill/>
          <a:ln>
            <a:noFill/>
          </a:ln>
        </p:spPr>
        <p:txBody>
          <a:bodyPr spcFirstLastPara="1" wrap="square" lIns="91425" tIns="91425" rIns="91425" bIns="91425" anchor="t" anchorCtr="0">
            <a:normAutofit fontScale="77500" lnSpcReduction="20000"/>
          </a:bodyPr>
          <a:lstStyle/>
          <a:p>
            <a:pPr marL="114300" marR="0" lvl="0" indent="0" algn="l" rtl="0">
              <a:lnSpc>
                <a:spcPct val="115000"/>
              </a:lnSpc>
              <a:spcBef>
                <a:spcPts val="0"/>
              </a:spcBef>
              <a:spcAft>
                <a:spcPts val="0"/>
              </a:spcAft>
              <a:buClr>
                <a:srgbClr val="999999"/>
              </a:buClr>
              <a:buSzPts val="1800"/>
              <a:buNone/>
            </a:pPr>
            <a:r>
              <a:rPr lang="fr-FR" sz="1400" i="1" dirty="0">
                <a:solidFill>
                  <a:srgbClr val="999999"/>
                </a:solidFill>
                <a:latin typeface="Montserrat"/>
                <a:ea typeface="Montserrat"/>
                <a:cs typeface="Montserrat"/>
                <a:sym typeface="Montserrat"/>
              </a:rPr>
              <a:t>Nous avons utilisé une heatmap (carte thermique) des corrélations entre les variables stock_quantity, total_sales, et price pour visualiser la relation entre ces variables, et l'utilisation de la matrice triangulaire supérieure avec mask permet de ne montrer que la moitié supérieure de la heatmap</a:t>
            </a:r>
            <a:r>
              <a:rPr lang="fr-ML" sz="1400" i="1" dirty="0">
                <a:solidFill>
                  <a:srgbClr val="999999"/>
                </a:solidFill>
                <a:latin typeface="Montserrat"/>
                <a:ea typeface="Montserrat"/>
                <a:cs typeface="Montserrat"/>
                <a:sym typeface="Montserrat"/>
              </a:rPr>
              <a:t>.</a:t>
            </a:r>
            <a:endParaRPr sz="1400" i="1" dirty="0">
              <a:solidFill>
                <a:srgbClr val="999999"/>
              </a:solidFill>
              <a:latin typeface="Montserrat"/>
              <a:ea typeface="Montserrat"/>
              <a:cs typeface="Montserrat"/>
              <a:sym typeface="Montserrat"/>
            </a:endParaRPr>
          </a:p>
        </p:txBody>
      </p:sp>
      <p:graphicFrame>
        <p:nvGraphicFramePr>
          <p:cNvPr id="3" name="Tableau 2">
            <a:extLst>
              <a:ext uri="{FF2B5EF4-FFF2-40B4-BE49-F238E27FC236}">
                <a16:creationId xmlns:a16="http://schemas.microsoft.com/office/drawing/2014/main" id="{82ADDE38-705A-D3F8-F9D6-1DD7E4E788DC}"/>
              </a:ext>
            </a:extLst>
          </p:cNvPr>
          <p:cNvGraphicFramePr>
            <a:graphicFrameLocks noGrp="1"/>
          </p:cNvGraphicFramePr>
          <p:nvPr>
            <p:extLst>
              <p:ext uri="{D42A27DB-BD31-4B8C-83A1-F6EECF244321}">
                <p14:modId xmlns:p14="http://schemas.microsoft.com/office/powerpoint/2010/main" val="855854629"/>
              </p:ext>
            </p:extLst>
          </p:nvPr>
        </p:nvGraphicFramePr>
        <p:xfrm>
          <a:off x="108527" y="2236211"/>
          <a:ext cx="3606800" cy="762000"/>
        </p:xfrm>
        <a:graphic>
          <a:graphicData uri="http://schemas.openxmlformats.org/drawingml/2006/table">
            <a:tbl>
              <a:tblPr/>
              <a:tblGrid>
                <a:gridCol w="3606800">
                  <a:extLst>
                    <a:ext uri="{9D8B030D-6E8A-4147-A177-3AD203B41FA5}">
                      <a16:colId xmlns:a16="http://schemas.microsoft.com/office/drawing/2014/main" val="2217351700"/>
                    </a:ext>
                  </a:extLst>
                </a:gridCol>
              </a:tblGrid>
              <a:tr h="205740">
                <a:tc>
                  <a:txBody>
                    <a:bodyPr/>
                    <a:lstStyle/>
                    <a:p>
                      <a:pPr algn="l" fontAlgn="t"/>
                      <a:r>
                        <a:rPr lang="fr-FR" sz="1200" b="0" i="0" u="none" strike="noStrike">
                          <a:solidFill>
                            <a:srgbClr val="000000"/>
                          </a:solidFill>
                          <a:effectLst/>
                          <a:latin typeface="Times New Roman" panose="02020603050405020304" pitchFamily="18" charset="0"/>
                        </a:rPr>
                        <a:t>Il y a une une corrélation positive entre la quantité du stock et le total des ventes ( les deux augmentent en même temps)</a:t>
                      </a:r>
                    </a:p>
                  </a:txBody>
                  <a:tcPr marL="7620" marR="7620" marT="7620" marB="0">
                    <a:lnL>
                      <a:noFill/>
                    </a:lnL>
                    <a:lnR>
                      <a:noFill/>
                    </a:lnR>
                    <a:lnT>
                      <a:noFill/>
                    </a:lnT>
                    <a:lnB>
                      <a:noFill/>
                    </a:lnB>
                    <a:noFill/>
                  </a:tcPr>
                </a:tc>
                <a:extLst>
                  <a:ext uri="{0D108BD9-81ED-4DB2-BD59-A6C34878D82A}">
                    <a16:rowId xmlns:a16="http://schemas.microsoft.com/office/drawing/2014/main" val="1884874599"/>
                  </a:ext>
                </a:extLst>
              </a:tr>
              <a:tr h="205740">
                <a:tc>
                  <a:txBody>
                    <a:bodyPr/>
                    <a:lstStyle/>
                    <a:p>
                      <a:pPr algn="l" fontAlgn="t"/>
                      <a:endParaRPr lang="fr-FR" sz="1200" b="0" i="0" u="none" strike="noStrike" dirty="0">
                        <a:solidFill>
                          <a:srgbClr val="000000"/>
                        </a:solidFill>
                        <a:effectLst/>
                        <a:latin typeface="Times New Roman" panose="02020603050405020304" pitchFamily="18" charset="0"/>
                      </a:endParaRPr>
                    </a:p>
                  </a:txBody>
                  <a:tcPr marL="7620" marR="7620" marT="7620" marB="0">
                    <a:lnL>
                      <a:noFill/>
                    </a:lnL>
                    <a:lnR>
                      <a:noFill/>
                    </a:lnR>
                    <a:lnT>
                      <a:noFill/>
                    </a:lnT>
                    <a:lnB>
                      <a:noFill/>
                    </a:lnB>
                    <a:noFill/>
                  </a:tcPr>
                </a:tc>
                <a:extLst>
                  <a:ext uri="{0D108BD9-81ED-4DB2-BD59-A6C34878D82A}">
                    <a16:rowId xmlns:a16="http://schemas.microsoft.com/office/drawing/2014/main" val="3608158782"/>
                  </a:ext>
                </a:extLst>
              </a:tr>
            </a:tbl>
          </a:graphicData>
        </a:graphic>
      </p:graphicFrame>
      <p:pic>
        <p:nvPicPr>
          <p:cNvPr id="2" name="Image 1">
            <a:extLst>
              <a:ext uri="{FF2B5EF4-FFF2-40B4-BE49-F238E27FC236}">
                <a16:creationId xmlns:a16="http://schemas.microsoft.com/office/drawing/2014/main" id="{34715475-068A-0383-F4B5-1DAD5A337490}"/>
              </a:ext>
            </a:extLst>
          </p:cNvPr>
          <p:cNvPicPr>
            <a:picLocks noChangeAspect="1"/>
          </p:cNvPicPr>
          <p:nvPr/>
        </p:nvPicPr>
        <p:blipFill>
          <a:blip r:embed="rId3"/>
          <a:stretch>
            <a:fillRect/>
          </a:stretch>
        </p:blipFill>
        <p:spPr>
          <a:xfrm>
            <a:off x="3879004" y="2319612"/>
            <a:ext cx="4849359" cy="2797794"/>
          </a:xfrm>
          <a:prstGeom prst="rect">
            <a:avLst/>
          </a:prstGeom>
        </p:spPr>
      </p:pic>
      <p:pic>
        <p:nvPicPr>
          <p:cNvPr id="6" name="Graphique 5" descr="Nuage de points avec un remplissage uni">
            <a:extLst>
              <a:ext uri="{FF2B5EF4-FFF2-40B4-BE49-F238E27FC236}">
                <a16:creationId xmlns:a16="http://schemas.microsoft.com/office/drawing/2014/main" id="{34569C1F-86A1-4EA7-DF56-CACF76F845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6023" y="4037303"/>
            <a:ext cx="1279698" cy="1279698"/>
          </a:xfrm>
          <a:prstGeom prst="rect">
            <a:avLst/>
          </a:prstGeom>
        </p:spPr>
      </p:pic>
    </p:spTree>
    <p:extLst>
      <p:ext uri="{BB962C8B-B14F-4D97-AF65-F5344CB8AC3E}">
        <p14:creationId xmlns:p14="http://schemas.microsoft.com/office/powerpoint/2010/main" val="316862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Actions pour la suite</a:t>
            </a:r>
            <a:endParaRPr/>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fr-FR" sz="1200" i="1" dirty="0">
                <a:solidFill>
                  <a:srgbClr val="999999"/>
                </a:solidFill>
                <a:latin typeface="Montserrat"/>
                <a:ea typeface="Montserrat"/>
                <a:cs typeface="Montserrat"/>
                <a:sym typeface="Montserrat"/>
              </a:rPr>
              <a:t>La mise en place d'un ERP (Enterprise Resource Planning) est un projet stratégique qui impacte plusieurs fonctions de l'entreprise et nécessite une planification soignée. Voici des recommandations pour garantir une implémentation réussie :</a:t>
            </a:r>
          </a:p>
          <a:p>
            <a:pPr marL="171450" lvl="0" indent="-171450" algn="l" rtl="0">
              <a:lnSpc>
                <a:spcPct val="115000"/>
              </a:lnSpc>
              <a:spcBef>
                <a:spcPts val="1200"/>
              </a:spcBef>
              <a:spcAft>
                <a:spcPts val="600"/>
              </a:spcAft>
              <a:buFont typeface="Courier New" panose="02070309020205020404" pitchFamily="49" charset="0"/>
              <a:buChar char="o"/>
            </a:pPr>
            <a:r>
              <a:rPr lang="fr-FR" sz="1200" i="1" dirty="0">
                <a:solidFill>
                  <a:srgbClr val="999999"/>
                </a:solidFill>
                <a:latin typeface="Montserrat"/>
                <a:ea typeface="Montserrat"/>
                <a:cs typeface="Montserrat"/>
                <a:sym typeface="Montserrat"/>
              </a:rPr>
              <a:t> Identifier les besoins de chaque département pour que l’ERP réponde aux besoins de tous</a:t>
            </a:r>
          </a:p>
          <a:p>
            <a:pPr marL="171450" lvl="0" indent="-171450" algn="l" rtl="0">
              <a:lnSpc>
                <a:spcPct val="115000"/>
              </a:lnSpc>
              <a:spcBef>
                <a:spcPts val="1200"/>
              </a:spcBef>
              <a:spcAft>
                <a:spcPts val="600"/>
              </a:spcAft>
              <a:buFont typeface="Courier New" panose="02070309020205020404" pitchFamily="49" charset="0"/>
              <a:buChar char="o"/>
            </a:pPr>
            <a:r>
              <a:rPr lang="fr-FR" sz="1200" i="1" dirty="0">
                <a:solidFill>
                  <a:srgbClr val="999999"/>
                </a:solidFill>
                <a:latin typeface="Montserrat"/>
                <a:ea typeface="Montserrat"/>
                <a:cs typeface="Montserrat"/>
                <a:sym typeface="Montserrat"/>
              </a:rPr>
              <a:t>Définir les indicateurs de performance pour évaluer l’efficacité de l’ERP ( exemple: réduction des couts , détection des produits non rentables, réduction des erreurs)</a:t>
            </a:r>
          </a:p>
          <a:p>
            <a:pPr marL="171450" lvl="0" indent="-171450" algn="l" rtl="0">
              <a:lnSpc>
                <a:spcPct val="115000"/>
              </a:lnSpc>
              <a:spcBef>
                <a:spcPts val="1200"/>
              </a:spcBef>
              <a:spcAft>
                <a:spcPts val="600"/>
              </a:spcAft>
              <a:buFont typeface="Courier New" panose="02070309020205020404" pitchFamily="49" charset="0"/>
              <a:buChar char="o"/>
            </a:pPr>
            <a:r>
              <a:rPr lang="fr-FR" sz="1200" i="1" dirty="0">
                <a:solidFill>
                  <a:srgbClr val="999999"/>
                </a:solidFill>
                <a:latin typeface="Montserrat"/>
              </a:rPr>
              <a:t>Effectuez un nettoyage et une organisation des données pour assurer leur qualité et leur cohérence.</a:t>
            </a:r>
            <a:endParaRPr sz="1200" i="1" dirty="0">
              <a:solidFill>
                <a:srgbClr val="999999"/>
              </a:solidFill>
              <a:latin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Point sur les compétences apprises</a:t>
            </a:r>
            <a:endParaRPr/>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999999"/>
              </a:buClr>
              <a:buSzPts val="1800"/>
              <a:buFont typeface="Montserrat"/>
              <a:buChar char="●"/>
            </a:pPr>
            <a:r>
              <a:rPr lang="fr" i="1">
                <a:solidFill>
                  <a:srgbClr val="999999"/>
                </a:solidFill>
                <a:latin typeface="Montserrat"/>
                <a:ea typeface="Montserrat"/>
                <a:cs typeface="Montserrat"/>
                <a:sym typeface="Montserrat"/>
              </a:rPr>
              <a:t>Qu’est-ce qui s’est bien passé pour vous dans ce travail de nettoyage ?</a:t>
            </a:r>
            <a:endParaRPr i="1">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i="1">
                <a:solidFill>
                  <a:srgbClr val="999999"/>
                </a:solidFill>
                <a:latin typeface="Montserrat"/>
                <a:ea typeface="Montserrat"/>
                <a:cs typeface="Montserrat"/>
                <a:sym typeface="Montserrat"/>
              </a:rPr>
              <a:t>Qu’est-ce que vous avez trouvé le plus difficile ?</a:t>
            </a:r>
            <a:endParaRPr i="1">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i="1">
                <a:solidFill>
                  <a:srgbClr val="999999"/>
                </a:solidFill>
                <a:latin typeface="Montserrat"/>
                <a:ea typeface="Montserrat"/>
                <a:cs typeface="Montserrat"/>
                <a:sym typeface="Montserrat"/>
              </a:rPr>
              <a:t>Sur quelles tâches est-ce que vous pensez avoir besoin de plus d'entraînement ?</a:t>
            </a:r>
            <a:endParaRPr i="1">
              <a:solidFill>
                <a:srgbClr val="99999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0" y="1391839"/>
            <a:ext cx="9144000" cy="3669901"/>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ML" sz="1200" i="1" dirty="0">
                <a:solidFill>
                  <a:srgbClr val="999999"/>
                </a:solidFill>
                <a:latin typeface="Montserrat"/>
                <a:ea typeface="Montserrat"/>
                <a:cs typeface="Montserrat"/>
                <a:sym typeface="Montserrat"/>
              </a:rPr>
              <a:t>La dataset df_erp comporte 825 observations et 6 colonnes composée comme suit:</a:t>
            </a: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rgbClr val="999999"/>
                </a:solidFill>
                <a:latin typeface="Montserrat"/>
                <a:ea typeface="Montserrat"/>
                <a:cs typeface="Montserrat"/>
                <a:sym typeface="Montserrat"/>
              </a:rPr>
              <a:t>A partir des données, nous avons vérifié s’il n’existait pas de doublons au niveau de la colonne « product_id » qui constitut la clé primaire. Après, une analyse exploratoire de chaque variable a été nécessaire pour détecter les erreurs de saisie:</a:t>
            </a: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 sz="1200"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rgbClr val="999999"/>
                </a:solidFill>
                <a:latin typeface="Montserrat"/>
                <a:ea typeface="Montserrat"/>
                <a:cs typeface="Montserrat"/>
                <a:sym typeface="Montserrat"/>
              </a:rPr>
              <a:t> Mettre en place un outil de gestion des stocks avec des régles bien définies pour éviter les erreurs de saisie et avoir des données fiaibles pour la prise de décision.</a:t>
            </a:r>
            <a:endParaRPr sz="1200"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611176" y="349163"/>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du fichier ERP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650839" y="92186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 name="Tableau 2">
            <a:extLst>
              <a:ext uri="{FF2B5EF4-FFF2-40B4-BE49-F238E27FC236}">
                <a16:creationId xmlns:a16="http://schemas.microsoft.com/office/drawing/2014/main" id="{4A512A88-09A1-B848-E73B-AE135422C98F}"/>
              </a:ext>
            </a:extLst>
          </p:cNvPr>
          <p:cNvGraphicFramePr>
            <a:graphicFrameLocks noGrp="1"/>
          </p:cNvGraphicFramePr>
          <p:nvPr>
            <p:extLst>
              <p:ext uri="{D42A27DB-BD31-4B8C-83A1-F6EECF244321}">
                <p14:modId xmlns:p14="http://schemas.microsoft.com/office/powerpoint/2010/main" val="1340892746"/>
              </p:ext>
            </p:extLst>
          </p:nvPr>
        </p:nvGraphicFramePr>
        <p:xfrm>
          <a:off x="5580969" y="3681166"/>
          <a:ext cx="3378200" cy="891540"/>
        </p:xfrm>
        <a:graphic>
          <a:graphicData uri="http://schemas.openxmlformats.org/drawingml/2006/table">
            <a:tbl>
              <a:tblPr/>
              <a:tblGrid>
                <a:gridCol w="3378200">
                  <a:extLst>
                    <a:ext uri="{9D8B030D-6E8A-4147-A177-3AD203B41FA5}">
                      <a16:colId xmlns:a16="http://schemas.microsoft.com/office/drawing/2014/main" val="1042216987"/>
                    </a:ext>
                  </a:extLst>
                </a:gridCol>
              </a:tblGrid>
              <a:tr h="182880">
                <a:tc>
                  <a:txBody>
                    <a:bodyPr/>
                    <a:lstStyle/>
                    <a:p>
                      <a:pPr algn="ctr" fontAlgn="ctr"/>
                      <a:r>
                        <a:rPr lang="fr-ML" sz="1000" b="0" i="0" u="none" strike="noStrike" dirty="0">
                          <a:solidFill>
                            <a:srgbClr val="000000"/>
                          </a:solidFill>
                          <a:effectLst/>
                          <a:latin typeface="Calibri" panose="020F0502020204030204" pitchFamily="34" charset="0"/>
                        </a:rPr>
                        <a:t>Détails des erreurs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442441833"/>
                  </a:ext>
                </a:extLst>
              </a:tr>
              <a:tr h="175260">
                <a:tc>
                  <a:txBody>
                    <a:bodyPr/>
                    <a:lstStyle/>
                    <a:p>
                      <a:pPr algn="l" fontAlgn="b"/>
                      <a:r>
                        <a:rPr lang="fr-FR" sz="1000" b="0" i="0" u="none" strike="noStrike">
                          <a:solidFill>
                            <a:srgbClr val="000000"/>
                          </a:solidFill>
                          <a:effectLst/>
                          <a:latin typeface="Calibri" panose="020F0502020204030204" pitchFamily="34" charset="0"/>
                        </a:rPr>
                        <a:t>3 produits avec des prix négatifs (4233,5017 et 6594)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34984020"/>
                  </a:ext>
                </a:extLst>
              </a:tr>
              <a:tr h="175260">
                <a:tc>
                  <a:txBody>
                    <a:bodyPr/>
                    <a:lstStyle/>
                    <a:p>
                      <a:pPr algn="l" fontAlgn="b"/>
                      <a:r>
                        <a:rPr lang="fr-FR" sz="1000" b="0" i="0" u="none" strike="noStrike">
                          <a:solidFill>
                            <a:srgbClr val="000000"/>
                          </a:solidFill>
                          <a:effectLst/>
                          <a:latin typeface="Calibri" panose="020F0502020204030204" pitchFamily="34" charset="0"/>
                        </a:rPr>
                        <a:t>1 produit noté "instock" avec 0 quantité (4885)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267360608"/>
                  </a:ext>
                </a:extLst>
              </a:tr>
              <a:tr h="175260">
                <a:tc>
                  <a:txBody>
                    <a:bodyPr/>
                    <a:lstStyle/>
                    <a:p>
                      <a:pPr algn="l" fontAlgn="b"/>
                      <a:r>
                        <a:rPr lang="fr-FR" sz="1000" b="0" i="0" u="none" strike="noStrike" dirty="0">
                          <a:solidFill>
                            <a:srgbClr val="000000"/>
                          </a:solidFill>
                          <a:effectLst/>
                          <a:latin typeface="Calibri" panose="020F0502020204030204" pitchFamily="34" charset="0"/>
                        </a:rPr>
                        <a:t>1 produit noté "outofstock avec une quantité en stock (4039)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621022363"/>
                  </a:ext>
                </a:extLst>
              </a:tr>
              <a:tr h="182880">
                <a:tc>
                  <a:txBody>
                    <a:bodyPr/>
                    <a:lstStyle/>
                    <a:p>
                      <a:pPr algn="l" fontAlgn="b"/>
                      <a:r>
                        <a:rPr lang="fr-FR" sz="1000" b="0" i="0" u="none" strike="noStrike" dirty="0">
                          <a:solidFill>
                            <a:srgbClr val="000000"/>
                          </a:solidFill>
                          <a:effectLst/>
                          <a:latin typeface="Calibri" panose="020F0502020204030204" pitchFamily="34" charset="0"/>
                        </a:rPr>
                        <a:t>2 produits avec des quantités négatifs (4973 et 5700)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6206092"/>
                  </a:ext>
                </a:extLst>
              </a:tr>
            </a:tbl>
          </a:graphicData>
        </a:graphic>
      </p:graphicFrame>
      <p:pic>
        <p:nvPicPr>
          <p:cNvPr id="5" name="Graphique 4" descr="Fermer avec un remplissage uni">
            <a:extLst>
              <a:ext uri="{FF2B5EF4-FFF2-40B4-BE49-F238E27FC236}">
                <a16:creationId xmlns:a16="http://schemas.microsoft.com/office/drawing/2014/main" id="{7D7D4D63-3CE4-FDAD-9575-15141FE357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6569" y="3681166"/>
            <a:ext cx="914400" cy="914400"/>
          </a:xfrm>
          <a:prstGeom prst="rect">
            <a:avLst/>
          </a:prstGeom>
        </p:spPr>
      </p:pic>
      <p:graphicFrame>
        <p:nvGraphicFramePr>
          <p:cNvPr id="6" name="Tableau 5">
            <a:extLst>
              <a:ext uri="{FF2B5EF4-FFF2-40B4-BE49-F238E27FC236}">
                <a16:creationId xmlns:a16="http://schemas.microsoft.com/office/drawing/2014/main" id="{366A948D-AC69-247C-416D-E0886EAFDA8C}"/>
              </a:ext>
            </a:extLst>
          </p:cNvPr>
          <p:cNvGraphicFramePr>
            <a:graphicFrameLocks noGrp="1"/>
          </p:cNvGraphicFramePr>
          <p:nvPr>
            <p:extLst>
              <p:ext uri="{D42A27DB-BD31-4B8C-83A1-F6EECF244321}">
                <p14:modId xmlns:p14="http://schemas.microsoft.com/office/powerpoint/2010/main" val="903931826"/>
              </p:ext>
            </p:extLst>
          </p:nvPr>
        </p:nvGraphicFramePr>
        <p:xfrm>
          <a:off x="3231469" y="1756516"/>
          <a:ext cx="3784600" cy="1249680"/>
        </p:xfrm>
        <a:graphic>
          <a:graphicData uri="http://schemas.openxmlformats.org/drawingml/2006/table">
            <a:tbl>
              <a:tblPr/>
              <a:tblGrid>
                <a:gridCol w="442643">
                  <a:extLst>
                    <a:ext uri="{9D8B030D-6E8A-4147-A177-3AD203B41FA5}">
                      <a16:colId xmlns:a16="http://schemas.microsoft.com/office/drawing/2014/main" val="696611113"/>
                    </a:ext>
                  </a:extLst>
                </a:gridCol>
                <a:gridCol w="1106608">
                  <a:extLst>
                    <a:ext uri="{9D8B030D-6E8A-4147-A177-3AD203B41FA5}">
                      <a16:colId xmlns:a16="http://schemas.microsoft.com/office/drawing/2014/main" val="3898618802"/>
                    </a:ext>
                  </a:extLst>
                </a:gridCol>
                <a:gridCol w="688864">
                  <a:extLst>
                    <a:ext uri="{9D8B030D-6E8A-4147-A177-3AD203B41FA5}">
                      <a16:colId xmlns:a16="http://schemas.microsoft.com/office/drawing/2014/main" val="1720800588"/>
                    </a:ext>
                  </a:extLst>
                </a:gridCol>
                <a:gridCol w="688864">
                  <a:extLst>
                    <a:ext uri="{9D8B030D-6E8A-4147-A177-3AD203B41FA5}">
                      <a16:colId xmlns:a16="http://schemas.microsoft.com/office/drawing/2014/main" val="1743199997"/>
                    </a:ext>
                  </a:extLst>
                </a:gridCol>
                <a:gridCol w="857621">
                  <a:extLst>
                    <a:ext uri="{9D8B030D-6E8A-4147-A177-3AD203B41FA5}">
                      <a16:colId xmlns:a16="http://schemas.microsoft.com/office/drawing/2014/main" val="3939575686"/>
                    </a:ext>
                  </a:extLst>
                </a:gridCol>
              </a:tblGrid>
              <a:tr h="182880">
                <a:tc>
                  <a:txBody>
                    <a:bodyPr/>
                    <a:lstStyle/>
                    <a:p>
                      <a:pPr algn="ctr" fontAlgn="ctr"/>
                      <a:r>
                        <a:rPr lang="fr-ML" sz="1000" b="0" i="0" u="none" strike="noStrike">
                          <a:solidFill>
                            <a:srgbClr val="000000"/>
                          </a:solidFill>
                          <a:effectLst/>
                          <a:latin typeface="Calibri" panose="020F0502020204030204" pitchFamily="34" charset="0"/>
                        </a:rPr>
                        <a:t>Index</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 Column</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fontAlgn="ctr"/>
                      <a:r>
                        <a:rPr lang="fr-ML" sz="1000" b="0" i="0" u="none" strike="noStrike">
                          <a:solidFill>
                            <a:srgbClr val="000000"/>
                          </a:solidFill>
                          <a:effectLst/>
                          <a:latin typeface="Calibri" panose="020F0502020204030204" pitchFamily="34" charset="0"/>
                        </a:rPr>
                        <a:t>Non-Null Count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fr-ML"/>
                    </a:p>
                  </a:txBody>
                  <a:tcPr/>
                </a:tc>
                <a:tc>
                  <a:txBody>
                    <a:bodyPr/>
                    <a:lstStyle/>
                    <a:p>
                      <a:pPr algn="ctr" fontAlgn="ctr"/>
                      <a:r>
                        <a:rPr lang="fr-ML" sz="1000" b="0" i="0" u="none" strike="noStrike">
                          <a:solidFill>
                            <a:srgbClr val="000000"/>
                          </a:solidFill>
                          <a:effectLst/>
                          <a:latin typeface="Calibri" panose="020F0502020204030204" pitchFamily="34" charset="0"/>
                        </a:rPr>
                        <a:t>Dtype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5266148"/>
                  </a:ext>
                </a:extLst>
              </a:tr>
              <a:tr h="175260">
                <a:tc>
                  <a:txBody>
                    <a:bodyPr/>
                    <a:lstStyle/>
                    <a:p>
                      <a:pPr algn="ctr" fontAlgn="ctr"/>
                      <a:r>
                        <a:rPr lang="fr-ML" sz="10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r>
                        <a:rPr lang="fr-ML" sz="1000" b="0" i="0" u="none" strike="noStrike">
                          <a:solidFill>
                            <a:srgbClr val="000000"/>
                          </a:solidFill>
                          <a:effectLst/>
                          <a:latin typeface="Calibri" panose="020F0502020204030204" pitchFamily="34" charset="0"/>
                        </a:rPr>
                        <a:t>product_id</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int64</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12288340"/>
                  </a:ext>
                </a:extLst>
              </a:tr>
              <a:tr h="175260">
                <a:tc>
                  <a:txBody>
                    <a:bodyPr/>
                    <a:lstStyle/>
                    <a:p>
                      <a:pPr algn="ctr" fontAlgn="ctr"/>
                      <a:r>
                        <a:rPr lang="fr-ML" sz="10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fr-ML" sz="1000" b="0" i="0" u="none" strike="noStrike">
                          <a:solidFill>
                            <a:srgbClr val="000000"/>
                          </a:solidFill>
                          <a:effectLst/>
                          <a:latin typeface="Calibri" panose="020F0502020204030204" pitchFamily="34" charset="0"/>
                        </a:rPr>
                        <a:t>onsale_web</a:t>
                      </a:r>
                    </a:p>
                  </a:txBody>
                  <a:tcPr marL="7620" marR="7620" marT="7620" marB="0" anchor="b">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int64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275142006"/>
                  </a:ext>
                </a:extLst>
              </a:tr>
              <a:tr h="175260">
                <a:tc>
                  <a:txBody>
                    <a:bodyPr/>
                    <a:lstStyle/>
                    <a:p>
                      <a:pPr algn="ctr" fontAlgn="ctr"/>
                      <a:r>
                        <a:rPr lang="fr-ML" sz="1000" b="0" i="0" u="none" strike="noStrike">
                          <a:solidFill>
                            <a:srgbClr val="000000"/>
                          </a:solidFill>
                          <a:effectLst/>
                          <a:latin typeface="Calibri" panose="020F0502020204030204" pitchFamily="34" charset="0"/>
                        </a:rPr>
                        <a:t>2</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fr-ML" sz="1000" b="0" i="0" u="none" strike="noStrike">
                          <a:solidFill>
                            <a:srgbClr val="000000"/>
                          </a:solidFill>
                          <a:effectLst/>
                          <a:latin typeface="Calibri" panose="020F0502020204030204" pitchFamily="34" charset="0"/>
                        </a:rPr>
                        <a:t>price</a:t>
                      </a:r>
                    </a:p>
                  </a:txBody>
                  <a:tcPr marL="7620" marR="7620" marT="7620" marB="0" anchor="b">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float64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257012094"/>
                  </a:ext>
                </a:extLst>
              </a:tr>
              <a:tr h="182880">
                <a:tc>
                  <a:txBody>
                    <a:bodyPr/>
                    <a:lstStyle/>
                    <a:p>
                      <a:pPr algn="ctr" fontAlgn="ctr"/>
                      <a:r>
                        <a:rPr lang="fr-ML" sz="1000" b="0" i="0" u="none" strike="noStrike">
                          <a:solidFill>
                            <a:srgbClr val="000000"/>
                          </a:solidFill>
                          <a:effectLst/>
                          <a:latin typeface="Calibri" panose="020F0502020204030204" pitchFamily="34" charset="0"/>
                        </a:rPr>
                        <a:t>3</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fr-ML" sz="1000" b="0" i="0" u="none" strike="noStrike">
                          <a:solidFill>
                            <a:srgbClr val="000000"/>
                          </a:solidFill>
                          <a:effectLst/>
                          <a:latin typeface="Calibri" panose="020F0502020204030204" pitchFamily="34" charset="0"/>
                        </a:rPr>
                        <a:t>stock_quantity</a:t>
                      </a:r>
                    </a:p>
                  </a:txBody>
                  <a:tcPr marL="7620" marR="7620" marT="7620" marB="0" anchor="b">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int64</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875134719"/>
                  </a:ext>
                </a:extLst>
              </a:tr>
              <a:tr h="175260">
                <a:tc>
                  <a:txBody>
                    <a:bodyPr/>
                    <a:lstStyle/>
                    <a:p>
                      <a:pPr algn="ctr" fontAlgn="ctr"/>
                      <a:r>
                        <a:rPr lang="fr-ML" sz="1000" b="0" i="0" u="none" strike="noStrike">
                          <a:solidFill>
                            <a:srgbClr val="000000"/>
                          </a:solidFill>
                          <a:effectLst/>
                          <a:latin typeface="Calibri" panose="020F0502020204030204" pitchFamily="34" charset="0"/>
                        </a:rPr>
                        <a:t>4</a:t>
                      </a:r>
                    </a:p>
                  </a:txBody>
                  <a:tcPr marL="7620" marR="7620" marT="762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b"/>
                      <a:r>
                        <a:rPr lang="fr-ML" sz="1000" b="0" i="0" u="none" strike="noStrike">
                          <a:solidFill>
                            <a:srgbClr val="000000"/>
                          </a:solidFill>
                          <a:effectLst/>
                          <a:latin typeface="Calibri" panose="020F0502020204030204" pitchFamily="34" charset="0"/>
                        </a:rPr>
                        <a:t>stock_status</a:t>
                      </a:r>
                    </a:p>
                  </a:txBody>
                  <a:tcPr marL="7620" marR="7620" marT="7620" marB="0" anchor="b">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object</a:t>
                      </a:r>
                    </a:p>
                  </a:txBody>
                  <a:tcPr marL="7620" marR="7620" marT="762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480476007"/>
                  </a:ext>
                </a:extLst>
              </a:tr>
              <a:tr h="182880">
                <a:tc>
                  <a:txBody>
                    <a:bodyPr/>
                    <a:lstStyle/>
                    <a:p>
                      <a:pPr algn="ctr" fontAlgn="ctr"/>
                      <a:r>
                        <a:rPr lang="fr-ML" sz="1000" b="0" i="0" u="none" strike="noStrike">
                          <a:solidFill>
                            <a:srgbClr val="000000"/>
                          </a:solidFill>
                          <a:effectLst/>
                          <a:latin typeface="Calibri" panose="020F0502020204030204" pitchFamily="34" charset="0"/>
                        </a:rPr>
                        <a:t>5</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fr-ML" sz="1000" b="0" i="0" u="none" strike="noStrike">
                          <a:solidFill>
                            <a:srgbClr val="000000"/>
                          </a:solidFill>
                          <a:effectLst/>
                          <a:latin typeface="Calibri" panose="020F0502020204030204" pitchFamily="34" charset="0"/>
                        </a:rPr>
                        <a:t>purchase_price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dirty="0">
                          <a:solidFill>
                            <a:srgbClr val="000000"/>
                          </a:solidFill>
                          <a:effectLst/>
                          <a:latin typeface="Calibri" panose="020F0502020204030204" pitchFamily="34" charset="0"/>
                        </a:rPr>
                        <a:t>float64</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6499557"/>
                  </a:ext>
                </a:extLst>
              </a:tr>
            </a:tbl>
          </a:graphicData>
        </a:graphic>
      </p:graphicFrame>
      <p:pic>
        <p:nvPicPr>
          <p:cNvPr id="1026" name="Picture 2" descr="Append Data Table Icons - Free SVG &amp; PNG Append Data Table Images - Noun  Project">
            <a:extLst>
              <a:ext uri="{FF2B5EF4-FFF2-40B4-BE49-F238E27FC236}">
                <a16:creationId xmlns:a16="http://schemas.microsoft.com/office/drawing/2014/main" id="{19E660F3-4FF2-C454-47D6-7C0EDC713B0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3539" y="1691205"/>
            <a:ext cx="1535584" cy="15355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1EE144F-1AA1-BB61-9EAC-A946F7C66C6E}"/>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59B15B10-B653-A144-8F0D-1330940C8422}"/>
              </a:ext>
            </a:extLst>
          </p:cNvPr>
          <p:cNvSpPr txBox="1">
            <a:spLocks noGrp="1"/>
          </p:cNvSpPr>
          <p:nvPr>
            <p:ph type="body" idx="1"/>
          </p:nvPr>
        </p:nvSpPr>
        <p:spPr>
          <a:xfrm>
            <a:off x="0" y="1391839"/>
            <a:ext cx="9144000" cy="3669901"/>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ML" sz="1200" i="1" dirty="0">
                <a:solidFill>
                  <a:srgbClr val="999999"/>
                </a:solidFill>
                <a:latin typeface="Montserrat"/>
                <a:ea typeface="Montserrat"/>
                <a:cs typeface="Montserrat"/>
                <a:sym typeface="Montserrat"/>
              </a:rPr>
              <a:t>La dataset df_web comporte 1513 observations et 29 colonnes. Dans un premier temps, nous avons supprimer les colonnes qui n’ont pas de valeur et celles qui contenaient des informations déjà existantes. A l’issu de ce traitement, nous avons conservé que 14 colonnes.</a:t>
            </a: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FR" sz="1200" i="1" dirty="0">
                <a:solidFill>
                  <a:srgbClr val="999999"/>
                </a:solidFill>
                <a:latin typeface="Montserrat"/>
                <a:ea typeface="Montserrat"/>
                <a:cs typeface="Montserrat"/>
                <a:sym typeface="Montserrat"/>
              </a:rPr>
              <a:t>A partir des données, nous avons procéder à une analyse des données de la colonne SKU (PK) pour détecter les différentes erreurs et enfin nous avons supprimer les doublons au niveau de la colonne en ne gardant que la 1</a:t>
            </a:r>
            <a:r>
              <a:rPr lang="fr-FR" sz="1200" i="1" baseline="30000" dirty="0">
                <a:solidFill>
                  <a:srgbClr val="999999"/>
                </a:solidFill>
                <a:latin typeface="Montserrat"/>
                <a:ea typeface="Montserrat"/>
                <a:cs typeface="Montserrat"/>
                <a:sym typeface="Montserrat"/>
              </a:rPr>
              <a:t>ère</a:t>
            </a:r>
            <a:r>
              <a:rPr lang="fr-FR" sz="1200" i="1" dirty="0">
                <a:solidFill>
                  <a:srgbClr val="999999"/>
                </a:solidFill>
                <a:latin typeface="Montserrat"/>
                <a:ea typeface="Montserrat"/>
                <a:cs typeface="Montserrat"/>
                <a:sym typeface="Montserrat"/>
              </a:rPr>
              <a:t> occurrence.</a:t>
            </a:r>
          </a:p>
          <a:p>
            <a:pPr marL="114300" marR="0" lvl="0" indent="0" algn="l" rtl="0">
              <a:lnSpc>
                <a:spcPct val="115000"/>
              </a:lnSpc>
              <a:spcBef>
                <a:spcPts val="0"/>
              </a:spcBef>
              <a:spcAft>
                <a:spcPts val="0"/>
              </a:spcAft>
              <a:buClr>
                <a:srgbClr val="999999"/>
              </a:buClr>
              <a:buSzPts val="1800"/>
              <a:buNone/>
            </a:pPr>
            <a:endParaRPr lang="fr-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200"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200"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66C30515-C140-F7DF-9FE1-FF580E0B197E}"/>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highlight>
                <a:srgbClr val="B6D7A8"/>
              </a:highlight>
              <a:uLnTx/>
              <a:uFillTx/>
              <a:latin typeface="Arial"/>
              <a:ea typeface="Arial"/>
              <a:cs typeface="Arial"/>
              <a:sym typeface="Arial"/>
            </a:endParaRPr>
          </a:p>
        </p:txBody>
      </p:sp>
      <p:sp>
        <p:nvSpPr>
          <p:cNvPr id="65" name="Google Shape;65;p4">
            <a:extLst>
              <a:ext uri="{FF2B5EF4-FFF2-40B4-BE49-F238E27FC236}">
                <a16:creationId xmlns:a16="http://schemas.microsoft.com/office/drawing/2014/main" id="{A6C63370-5463-B1FE-C375-910DD8E21EFA}"/>
              </a:ext>
            </a:extLst>
          </p:cNvPr>
          <p:cNvSpPr txBox="1"/>
          <p:nvPr/>
        </p:nvSpPr>
        <p:spPr>
          <a:xfrm>
            <a:off x="611176" y="349163"/>
            <a:ext cx="8520600" cy="572700"/>
          </a:xfrm>
          <a:prstGeom prst="rect">
            <a:avLst/>
          </a:prstGeom>
          <a:noFill/>
          <a:ln>
            <a:noFill/>
          </a:ln>
        </p:spPr>
        <p:txBody>
          <a:bodyPr spcFirstLastPara="1" wrap="square" lIns="91425" tIns="91425" rIns="91425" bIns="91425" anchor="t" anchorCtr="0">
            <a:normAutofit/>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du fichier Web </a:t>
            </a:r>
            <a:endParaRPr kumimoji="0" sz="2500" b="0" i="0" u="none" strike="noStrike" kern="0" cap="none" spc="0" normalizeH="0" baseline="0" noProof="0" dirty="0">
              <a:ln>
                <a:noFill/>
              </a:ln>
              <a:solidFill>
                <a:srgbClr val="F3F3F3"/>
              </a:solidFill>
              <a:effectLst/>
              <a:uLnTx/>
              <a:uFillTx/>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61B50A6-3F07-08A1-9D4E-F88BF4212214}"/>
              </a:ext>
            </a:extLst>
          </p:cNvPr>
          <p:cNvSpPr/>
          <p:nvPr/>
        </p:nvSpPr>
        <p:spPr>
          <a:xfrm>
            <a:off x="650839" y="92186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7" name="Image 6">
            <a:extLst>
              <a:ext uri="{FF2B5EF4-FFF2-40B4-BE49-F238E27FC236}">
                <a16:creationId xmlns:a16="http://schemas.microsoft.com/office/drawing/2014/main" id="{B9D9825B-10E1-5302-E1EE-D74794BABAF9}"/>
              </a:ext>
            </a:extLst>
          </p:cNvPr>
          <p:cNvPicPr>
            <a:picLocks noChangeAspect="1"/>
          </p:cNvPicPr>
          <p:nvPr/>
        </p:nvPicPr>
        <p:blipFill>
          <a:blip r:embed="rId3"/>
          <a:stretch>
            <a:fillRect/>
          </a:stretch>
        </p:blipFill>
        <p:spPr>
          <a:xfrm>
            <a:off x="5925480" y="1979289"/>
            <a:ext cx="2214911" cy="1315286"/>
          </a:xfrm>
          <a:prstGeom prst="rect">
            <a:avLst/>
          </a:prstGeom>
        </p:spPr>
      </p:pic>
      <p:pic>
        <p:nvPicPr>
          <p:cNvPr id="8" name="Picture 2" descr="Append Data Table Icons - Free SVG &amp; PNG Append Data Table Images - Noun  Project">
            <a:extLst>
              <a:ext uri="{FF2B5EF4-FFF2-40B4-BE49-F238E27FC236}">
                <a16:creationId xmlns:a16="http://schemas.microsoft.com/office/drawing/2014/main" id="{7FF895B6-4EC4-27DB-FC9A-304DC5D7813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78712" y="1977650"/>
            <a:ext cx="1353014" cy="13530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au 8">
            <a:extLst>
              <a:ext uri="{FF2B5EF4-FFF2-40B4-BE49-F238E27FC236}">
                <a16:creationId xmlns:a16="http://schemas.microsoft.com/office/drawing/2014/main" id="{6D314C29-B629-2010-901F-84A0695FA5F4}"/>
              </a:ext>
            </a:extLst>
          </p:cNvPr>
          <p:cNvGraphicFramePr>
            <a:graphicFrameLocks noGrp="1"/>
          </p:cNvGraphicFramePr>
          <p:nvPr>
            <p:extLst>
              <p:ext uri="{D42A27DB-BD31-4B8C-83A1-F6EECF244321}">
                <p14:modId xmlns:p14="http://schemas.microsoft.com/office/powerpoint/2010/main" val="3954975054"/>
              </p:ext>
            </p:extLst>
          </p:nvPr>
        </p:nvGraphicFramePr>
        <p:xfrm>
          <a:off x="5603797" y="3882025"/>
          <a:ext cx="3378200" cy="1066800"/>
        </p:xfrm>
        <a:graphic>
          <a:graphicData uri="http://schemas.openxmlformats.org/drawingml/2006/table">
            <a:tbl>
              <a:tblPr/>
              <a:tblGrid>
                <a:gridCol w="3378200">
                  <a:extLst>
                    <a:ext uri="{9D8B030D-6E8A-4147-A177-3AD203B41FA5}">
                      <a16:colId xmlns:a16="http://schemas.microsoft.com/office/drawing/2014/main" val="365516857"/>
                    </a:ext>
                  </a:extLst>
                </a:gridCol>
              </a:tblGrid>
              <a:tr h="182880">
                <a:tc>
                  <a:txBody>
                    <a:bodyPr/>
                    <a:lstStyle/>
                    <a:p>
                      <a:pPr algn="ctr" fontAlgn="ctr"/>
                      <a:r>
                        <a:rPr lang="fr-ML" sz="1000" b="0" i="0" u="none" strike="noStrike" dirty="0">
                          <a:solidFill>
                            <a:srgbClr val="000000"/>
                          </a:solidFill>
                          <a:effectLst/>
                          <a:latin typeface="Calibri" panose="020F0502020204030204" pitchFamily="34" charset="0"/>
                        </a:rPr>
                        <a:t>Détails des erreurs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642561364"/>
                  </a:ext>
                </a:extLst>
              </a:tr>
              <a:tr h="175260">
                <a:tc>
                  <a:txBody>
                    <a:bodyPr/>
                    <a:lstStyle/>
                    <a:p>
                      <a:pPr algn="l" fontAlgn="b"/>
                      <a:r>
                        <a:rPr lang="fr-ML" sz="1000" b="0" i="0" u="none" strike="noStrike">
                          <a:solidFill>
                            <a:srgbClr val="000000"/>
                          </a:solidFill>
                          <a:effectLst/>
                          <a:latin typeface="Calibri" panose="020F0502020204030204" pitchFamily="34" charset="0"/>
                        </a:rPr>
                        <a:t>1 produit contient "13127-1"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22989172"/>
                  </a:ext>
                </a:extLst>
              </a:tr>
              <a:tr h="175260">
                <a:tc>
                  <a:txBody>
                    <a:bodyPr/>
                    <a:lstStyle/>
                    <a:p>
                      <a:pPr algn="l" fontAlgn="b"/>
                      <a:r>
                        <a:rPr lang="fr-ML" sz="1000" b="0" i="0" u="none" strike="noStrike">
                          <a:solidFill>
                            <a:srgbClr val="000000"/>
                          </a:solidFill>
                          <a:effectLst/>
                          <a:latin typeface="Calibri" panose="020F0502020204030204" pitchFamily="34" charset="0"/>
                        </a:rPr>
                        <a:t>1 produit contient "bon-cadeau-25-euros"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425627189"/>
                  </a:ext>
                </a:extLst>
              </a:tr>
              <a:tr h="175260">
                <a:tc>
                  <a:txBody>
                    <a:bodyPr/>
                    <a:lstStyle/>
                    <a:p>
                      <a:pPr algn="l" fontAlgn="b"/>
                      <a:r>
                        <a:rPr lang="fr-FR" sz="1000" b="0" i="0" u="none" strike="noStrike">
                          <a:solidFill>
                            <a:srgbClr val="000000"/>
                          </a:solidFill>
                          <a:effectLst/>
                          <a:latin typeface="Calibri" panose="020F0502020204030204" pitchFamily="34" charset="0"/>
                        </a:rPr>
                        <a:t>714 produits sont en doublons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644930406"/>
                  </a:ext>
                </a:extLst>
              </a:tr>
              <a:tr h="175260">
                <a:tc>
                  <a:txBody>
                    <a:bodyPr/>
                    <a:lstStyle/>
                    <a:p>
                      <a:pPr algn="l" fontAlgn="b"/>
                      <a:r>
                        <a:rPr lang="fr-FR" sz="1000" b="0" i="0" u="none" strike="noStrike">
                          <a:solidFill>
                            <a:srgbClr val="000000"/>
                          </a:solidFill>
                          <a:effectLst/>
                          <a:latin typeface="Calibri" panose="020F0502020204030204" pitchFamily="34" charset="0"/>
                        </a:rPr>
                        <a:t>85 lignes dont le Sku est vide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631646221"/>
                  </a:ext>
                </a:extLst>
              </a:tr>
              <a:tr h="182880">
                <a:tc>
                  <a:txBody>
                    <a:bodyPr/>
                    <a:lstStyle/>
                    <a:p>
                      <a:pPr algn="l" fontAlgn="b"/>
                      <a:r>
                        <a:rPr lang="fr-FR" sz="1000" b="0" i="0" u="none" strike="noStrike" dirty="0">
                          <a:solidFill>
                            <a:srgbClr val="000000"/>
                          </a:solidFill>
                          <a:effectLst/>
                          <a:latin typeface="Calibri" panose="020F0502020204030204" pitchFamily="34" charset="0"/>
                        </a:rPr>
                        <a:t>2 lignes ont le </a:t>
                      </a:r>
                      <a:r>
                        <a:rPr lang="fr-FR" sz="1000" b="0" i="0" u="none" strike="noStrike" dirty="0" err="1">
                          <a:solidFill>
                            <a:srgbClr val="000000"/>
                          </a:solidFill>
                          <a:effectLst/>
                          <a:latin typeface="Calibri" panose="020F0502020204030204" pitchFamily="34" charset="0"/>
                        </a:rPr>
                        <a:t>Sku</a:t>
                      </a:r>
                      <a:r>
                        <a:rPr lang="fr-FR" sz="1000" b="0" i="0" u="none" strike="noStrike" dirty="0">
                          <a:solidFill>
                            <a:srgbClr val="000000"/>
                          </a:solidFill>
                          <a:effectLst/>
                          <a:latin typeface="Calibri" panose="020F0502020204030204" pitchFamily="34" charset="0"/>
                        </a:rPr>
                        <a:t> est vide mais ont des ventes négatives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5790312"/>
                  </a:ext>
                </a:extLst>
              </a:tr>
            </a:tbl>
          </a:graphicData>
        </a:graphic>
      </p:graphicFrame>
      <p:pic>
        <p:nvPicPr>
          <p:cNvPr id="10" name="Graphique 9" descr="Fermer avec un remplissage uni">
            <a:extLst>
              <a:ext uri="{FF2B5EF4-FFF2-40B4-BE49-F238E27FC236}">
                <a16:creationId xmlns:a16="http://schemas.microsoft.com/office/drawing/2014/main" id="{03706F24-EB33-FFB2-4B26-551CFE08D0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0" y="4034425"/>
            <a:ext cx="914400" cy="914400"/>
          </a:xfrm>
          <a:prstGeom prst="rect">
            <a:avLst/>
          </a:prstGeom>
        </p:spPr>
      </p:pic>
    </p:spTree>
    <p:extLst>
      <p:ext uri="{BB962C8B-B14F-4D97-AF65-F5344CB8AC3E}">
        <p14:creationId xmlns:p14="http://schemas.microsoft.com/office/powerpoint/2010/main" val="78423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727AB13-7D74-85F7-79B7-143C1A2AE780}"/>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5DB12737-AB31-9D58-4440-D4681A1EFB99}"/>
              </a:ext>
            </a:extLst>
          </p:cNvPr>
          <p:cNvSpPr txBox="1">
            <a:spLocks noGrp="1"/>
          </p:cNvSpPr>
          <p:nvPr>
            <p:ph type="body" idx="1"/>
          </p:nvPr>
        </p:nvSpPr>
        <p:spPr>
          <a:xfrm>
            <a:off x="0" y="1391839"/>
            <a:ext cx="9144000" cy="3669901"/>
          </a:xfrm>
          <a:prstGeom prst="rect">
            <a:avLst/>
          </a:prstGeom>
          <a:noFill/>
          <a:ln>
            <a:noFill/>
          </a:ln>
        </p:spPr>
        <p:txBody>
          <a:bodyPr spcFirstLastPara="1" wrap="square" lIns="91425" tIns="91425" rIns="91425" bIns="9142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ML" sz="1200" i="1" dirty="0">
                <a:solidFill>
                  <a:srgbClr val="999999"/>
                </a:solidFill>
                <a:latin typeface="Montserrat"/>
                <a:ea typeface="Montserrat"/>
                <a:cs typeface="Montserrat"/>
                <a:sym typeface="Montserrat"/>
              </a:rPr>
              <a:t>La dataset df_erp comporte 825 observations et 2 colonnes composée comme suit:</a:t>
            </a: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ML"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i="1" dirty="0">
              <a:solidFill>
                <a:srgbClr val="999999"/>
              </a:solidFill>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 sz="1200" i="1" dirty="0">
                <a:solidFill>
                  <a:srgbClr val="999999"/>
                </a:solidFill>
                <a:latin typeface="Montserrat"/>
                <a:ea typeface="Montserrat"/>
                <a:cs typeface="Montserrat"/>
                <a:sym typeface="Montserrat"/>
              </a:rPr>
              <a:t>A partir des données, nous avons vérifié s’il n’existait pas de doublons au niveau </a:t>
            </a:r>
            <a:r>
              <a:rPr lang="fr-ML" sz="1200" i="1" dirty="0">
                <a:solidFill>
                  <a:srgbClr val="999999"/>
                </a:solidFill>
                <a:latin typeface="Montserrat"/>
                <a:ea typeface="Montserrat"/>
                <a:cs typeface="Montserrat"/>
                <a:sym typeface="Montserrat"/>
              </a:rPr>
              <a:t>des 2 colonnes et si nous avions toutes les correspondances entre les 2 codes.</a:t>
            </a: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sz="1200"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sz="1200" i="1" dirty="0">
              <a:solidFill>
                <a:srgbClr val="999999"/>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1DA47845-9710-5E9C-2AAD-38DFA0498CAB}"/>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highlight>
                <a:srgbClr val="B6D7A8"/>
              </a:highlight>
              <a:uLnTx/>
              <a:uFillTx/>
              <a:latin typeface="Arial"/>
              <a:ea typeface="Arial"/>
              <a:cs typeface="Arial"/>
              <a:sym typeface="Arial"/>
            </a:endParaRPr>
          </a:p>
        </p:txBody>
      </p:sp>
      <p:sp>
        <p:nvSpPr>
          <p:cNvPr id="65" name="Google Shape;65;p4">
            <a:extLst>
              <a:ext uri="{FF2B5EF4-FFF2-40B4-BE49-F238E27FC236}">
                <a16:creationId xmlns:a16="http://schemas.microsoft.com/office/drawing/2014/main" id="{905FD435-EC56-5F05-62E7-FF3486BF9ABC}"/>
              </a:ext>
            </a:extLst>
          </p:cNvPr>
          <p:cNvSpPr txBox="1"/>
          <p:nvPr/>
        </p:nvSpPr>
        <p:spPr>
          <a:xfrm>
            <a:off x="611176" y="349163"/>
            <a:ext cx="8520600" cy="572700"/>
          </a:xfrm>
          <a:prstGeom prst="rect">
            <a:avLst/>
          </a:prstGeom>
          <a:noFill/>
          <a:ln>
            <a:noFill/>
          </a:ln>
        </p:spPr>
        <p:txBody>
          <a:bodyPr spcFirstLastPara="1" wrap="square" lIns="91425" tIns="91425" rIns="91425" bIns="91425" anchor="t" anchorCtr="0">
            <a:normAutofit fontScale="92500"/>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du fichier Liaison </a:t>
            </a:r>
            <a:endParaRPr kumimoji="0" sz="2500" b="0" i="0" u="none" strike="noStrike" kern="0" cap="none" spc="0" normalizeH="0" baseline="0" noProof="0" dirty="0">
              <a:ln>
                <a:noFill/>
              </a:ln>
              <a:solidFill>
                <a:srgbClr val="F3F3F3"/>
              </a:solidFill>
              <a:effectLst/>
              <a:uLnTx/>
              <a:uFillTx/>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FE65D4A-FB4A-6733-B298-E54FB26103AB}"/>
              </a:ext>
            </a:extLst>
          </p:cNvPr>
          <p:cNvSpPr/>
          <p:nvPr/>
        </p:nvSpPr>
        <p:spPr>
          <a:xfrm>
            <a:off x="650839" y="92186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3" name="Tableau 2">
            <a:extLst>
              <a:ext uri="{FF2B5EF4-FFF2-40B4-BE49-F238E27FC236}">
                <a16:creationId xmlns:a16="http://schemas.microsoft.com/office/drawing/2014/main" id="{DD439A05-16F6-EA16-0B36-0B9026E2228E}"/>
              </a:ext>
            </a:extLst>
          </p:cNvPr>
          <p:cNvGraphicFramePr>
            <a:graphicFrameLocks noGrp="1"/>
          </p:cNvGraphicFramePr>
          <p:nvPr>
            <p:extLst>
              <p:ext uri="{D42A27DB-BD31-4B8C-83A1-F6EECF244321}">
                <p14:modId xmlns:p14="http://schemas.microsoft.com/office/powerpoint/2010/main" val="2014956336"/>
              </p:ext>
            </p:extLst>
          </p:nvPr>
        </p:nvGraphicFramePr>
        <p:xfrm>
          <a:off x="5123769" y="3902797"/>
          <a:ext cx="3378200" cy="817887"/>
        </p:xfrm>
        <a:graphic>
          <a:graphicData uri="http://schemas.openxmlformats.org/drawingml/2006/table">
            <a:tbl>
              <a:tblPr/>
              <a:tblGrid>
                <a:gridCol w="3378200">
                  <a:extLst>
                    <a:ext uri="{9D8B030D-6E8A-4147-A177-3AD203B41FA5}">
                      <a16:colId xmlns:a16="http://schemas.microsoft.com/office/drawing/2014/main" val="1042216987"/>
                    </a:ext>
                  </a:extLst>
                </a:gridCol>
              </a:tblGrid>
              <a:tr h="276469">
                <a:tc>
                  <a:txBody>
                    <a:bodyPr/>
                    <a:lstStyle/>
                    <a:p>
                      <a:pPr algn="ctr" fontAlgn="ctr"/>
                      <a:r>
                        <a:rPr lang="fr-ML" sz="1000" b="0" i="0" u="none" strike="noStrike" dirty="0">
                          <a:solidFill>
                            <a:srgbClr val="000000"/>
                          </a:solidFill>
                          <a:effectLst/>
                          <a:latin typeface="Calibri" panose="020F0502020204030204" pitchFamily="34" charset="0"/>
                        </a:rPr>
                        <a:t>Détails des erreurs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442441833"/>
                  </a:ext>
                </a:extLst>
              </a:tr>
              <a:tr h="264949">
                <a:tc>
                  <a:txBody>
                    <a:bodyPr/>
                    <a:lstStyle/>
                    <a:p>
                      <a:pPr algn="l" fontAlgn="b"/>
                      <a:r>
                        <a:rPr lang="fr-FR" sz="1000" b="0" i="0" u="none" strike="noStrike" dirty="0">
                          <a:solidFill>
                            <a:srgbClr val="000000"/>
                          </a:solidFill>
                          <a:effectLst/>
                          <a:latin typeface="Calibri" panose="020F0502020204030204" pitchFamily="34" charset="0"/>
                        </a:rPr>
                        <a:t>90 doublons dans la colonne « </a:t>
                      </a:r>
                      <a:r>
                        <a:rPr lang="fr-FR" sz="1000" b="0" i="0" u="none" strike="noStrike" dirty="0" err="1">
                          <a:solidFill>
                            <a:srgbClr val="000000"/>
                          </a:solidFill>
                          <a:effectLst/>
                          <a:latin typeface="Calibri" panose="020F0502020204030204" pitchFamily="34" charset="0"/>
                        </a:rPr>
                        <a:t>id_web</a:t>
                      </a:r>
                      <a:r>
                        <a:rPr lang="fr-FR" sz="10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34984020"/>
                  </a:ext>
                </a:extLst>
              </a:tr>
              <a:tr h="276469">
                <a:tc>
                  <a:txBody>
                    <a:bodyPr/>
                    <a:lstStyle/>
                    <a:p>
                      <a:pPr algn="l" fontAlgn="b"/>
                      <a:r>
                        <a:rPr lang="fr-FR" sz="1000" b="0" i="0" u="none" strike="noStrike" dirty="0">
                          <a:solidFill>
                            <a:srgbClr val="000000"/>
                          </a:solidFill>
                          <a:effectLst/>
                          <a:latin typeface="Calibri" panose="020F0502020204030204" pitchFamily="34" charset="0"/>
                        </a:rPr>
                        <a:t>91 « </a:t>
                      </a:r>
                      <a:r>
                        <a:rPr lang="fr-FR" sz="1000" b="0" i="0" u="none" strike="noStrike" dirty="0" err="1">
                          <a:solidFill>
                            <a:srgbClr val="000000"/>
                          </a:solidFill>
                          <a:effectLst/>
                          <a:latin typeface="Calibri" panose="020F0502020204030204" pitchFamily="34" charset="0"/>
                        </a:rPr>
                        <a:t>id_web</a:t>
                      </a:r>
                      <a:r>
                        <a:rPr lang="fr-FR" sz="1000" b="0" i="0" u="none" strike="noStrike" dirty="0">
                          <a:solidFill>
                            <a:srgbClr val="000000"/>
                          </a:solidFill>
                          <a:effectLst/>
                          <a:latin typeface="Calibri" panose="020F0502020204030204" pitchFamily="34" charset="0"/>
                        </a:rPr>
                        <a:t> » n’ont pas de correspondance avec « </a:t>
                      </a:r>
                      <a:r>
                        <a:rPr lang="fr-FR" sz="1000" b="0" i="0" u="none" strike="noStrike" dirty="0" err="1">
                          <a:solidFill>
                            <a:srgbClr val="000000"/>
                          </a:solidFill>
                          <a:effectLst/>
                          <a:latin typeface="Calibri" panose="020F0502020204030204" pitchFamily="34" charset="0"/>
                        </a:rPr>
                        <a:t>product_id</a:t>
                      </a:r>
                      <a:r>
                        <a:rPr lang="fr-FR" sz="1000" b="0" i="0" u="none" strike="noStrike" dirty="0">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6206092"/>
                  </a:ext>
                </a:extLst>
              </a:tr>
            </a:tbl>
          </a:graphicData>
        </a:graphic>
      </p:graphicFrame>
      <p:pic>
        <p:nvPicPr>
          <p:cNvPr id="5" name="Graphique 4" descr="Fermer avec un remplissage uni">
            <a:extLst>
              <a:ext uri="{FF2B5EF4-FFF2-40B4-BE49-F238E27FC236}">
                <a16:creationId xmlns:a16="http://schemas.microsoft.com/office/drawing/2014/main" id="{86000F14-990A-5511-AAEF-6343E914D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20232" y="3961713"/>
            <a:ext cx="914400" cy="914400"/>
          </a:xfrm>
          <a:prstGeom prst="rect">
            <a:avLst/>
          </a:prstGeom>
        </p:spPr>
      </p:pic>
      <p:pic>
        <p:nvPicPr>
          <p:cNvPr id="1026" name="Picture 2" descr="Append Data Table Icons - Free SVG &amp; PNG Append Data Table Images - Noun  Project">
            <a:extLst>
              <a:ext uri="{FF2B5EF4-FFF2-40B4-BE49-F238E27FC236}">
                <a16:creationId xmlns:a16="http://schemas.microsoft.com/office/drawing/2014/main" id="{A68F8A32-309E-9AF1-5587-6CE5CE148BF5}"/>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3539" y="1691205"/>
            <a:ext cx="1535584" cy="15355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au 1">
            <a:extLst>
              <a:ext uri="{FF2B5EF4-FFF2-40B4-BE49-F238E27FC236}">
                <a16:creationId xmlns:a16="http://schemas.microsoft.com/office/drawing/2014/main" id="{1ED2B86A-E458-FD81-0B7B-70AC4DE31997}"/>
              </a:ext>
            </a:extLst>
          </p:cNvPr>
          <p:cNvGraphicFramePr>
            <a:graphicFrameLocks noGrp="1"/>
          </p:cNvGraphicFramePr>
          <p:nvPr>
            <p:extLst>
              <p:ext uri="{D42A27DB-BD31-4B8C-83A1-F6EECF244321}">
                <p14:modId xmlns:p14="http://schemas.microsoft.com/office/powerpoint/2010/main" val="922065082"/>
              </p:ext>
            </p:extLst>
          </p:nvPr>
        </p:nvGraphicFramePr>
        <p:xfrm>
          <a:off x="3174319" y="1839315"/>
          <a:ext cx="3898900" cy="891538"/>
        </p:xfrm>
        <a:graphic>
          <a:graphicData uri="http://schemas.openxmlformats.org/drawingml/2006/table">
            <a:tbl>
              <a:tblPr/>
              <a:tblGrid>
                <a:gridCol w="457552">
                  <a:extLst>
                    <a:ext uri="{9D8B030D-6E8A-4147-A177-3AD203B41FA5}">
                      <a16:colId xmlns:a16="http://schemas.microsoft.com/office/drawing/2014/main" val="664864803"/>
                    </a:ext>
                  </a:extLst>
                </a:gridCol>
                <a:gridCol w="1109218">
                  <a:extLst>
                    <a:ext uri="{9D8B030D-6E8A-4147-A177-3AD203B41FA5}">
                      <a16:colId xmlns:a16="http://schemas.microsoft.com/office/drawing/2014/main" val="1172911497"/>
                    </a:ext>
                  </a:extLst>
                </a:gridCol>
                <a:gridCol w="781998">
                  <a:extLst>
                    <a:ext uri="{9D8B030D-6E8A-4147-A177-3AD203B41FA5}">
                      <a16:colId xmlns:a16="http://schemas.microsoft.com/office/drawing/2014/main" val="2296324076"/>
                    </a:ext>
                  </a:extLst>
                </a:gridCol>
                <a:gridCol w="690488">
                  <a:extLst>
                    <a:ext uri="{9D8B030D-6E8A-4147-A177-3AD203B41FA5}">
                      <a16:colId xmlns:a16="http://schemas.microsoft.com/office/drawing/2014/main" val="1134700548"/>
                    </a:ext>
                  </a:extLst>
                </a:gridCol>
                <a:gridCol w="859644">
                  <a:extLst>
                    <a:ext uri="{9D8B030D-6E8A-4147-A177-3AD203B41FA5}">
                      <a16:colId xmlns:a16="http://schemas.microsoft.com/office/drawing/2014/main" val="3314275375"/>
                    </a:ext>
                  </a:extLst>
                </a:gridCol>
              </a:tblGrid>
              <a:tr h="301365">
                <a:tc>
                  <a:txBody>
                    <a:bodyPr/>
                    <a:lstStyle/>
                    <a:p>
                      <a:pPr algn="ctr" fontAlgn="ctr"/>
                      <a:r>
                        <a:rPr lang="fr-ML" sz="1000" b="0" i="0" u="none" strike="noStrike">
                          <a:solidFill>
                            <a:srgbClr val="000000"/>
                          </a:solidFill>
                          <a:effectLst/>
                          <a:latin typeface="Calibri" panose="020F0502020204030204" pitchFamily="34" charset="0"/>
                        </a:rPr>
                        <a:t>Index</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 Column</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fontAlgn="ctr"/>
                      <a:r>
                        <a:rPr lang="fr-ML" sz="1000" b="0" i="0" u="none" strike="noStrike">
                          <a:solidFill>
                            <a:srgbClr val="000000"/>
                          </a:solidFill>
                          <a:effectLst/>
                          <a:latin typeface="Calibri" panose="020F0502020204030204" pitchFamily="34" charset="0"/>
                        </a:rPr>
                        <a:t>Non-Null Count</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fr-ML"/>
                    </a:p>
                  </a:txBody>
                  <a:tcPr/>
                </a:tc>
                <a:tc>
                  <a:txBody>
                    <a:bodyPr/>
                    <a:lstStyle/>
                    <a:p>
                      <a:pPr algn="ctr" fontAlgn="ctr"/>
                      <a:r>
                        <a:rPr lang="fr-ML" sz="1000" b="0" i="0" u="none" strike="noStrike">
                          <a:solidFill>
                            <a:srgbClr val="000000"/>
                          </a:solidFill>
                          <a:effectLst/>
                          <a:latin typeface="Calibri" panose="020F0502020204030204" pitchFamily="34" charset="0"/>
                        </a:rPr>
                        <a:t>Dtype  </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3576371"/>
                  </a:ext>
                </a:extLst>
              </a:tr>
              <a:tr h="288808">
                <a:tc>
                  <a:txBody>
                    <a:bodyPr/>
                    <a:lstStyle/>
                    <a:p>
                      <a:pPr algn="ctr" fontAlgn="ctr"/>
                      <a:r>
                        <a:rPr lang="fr-ML" sz="10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l" fontAlgn="b"/>
                      <a:r>
                        <a:rPr lang="fr-ML" sz="1000" b="0" i="0" u="none" strike="noStrike" dirty="0" err="1">
                          <a:solidFill>
                            <a:srgbClr val="000000"/>
                          </a:solidFill>
                          <a:effectLst/>
                          <a:latin typeface="Calibri" panose="020F0502020204030204" pitchFamily="34" charset="0"/>
                        </a:rPr>
                        <a:t>id_web</a:t>
                      </a:r>
                      <a:r>
                        <a:rPr lang="fr-ML" sz="1000" b="0" i="0" u="none" strike="noStrike" dirty="0">
                          <a:solidFill>
                            <a:srgbClr val="000000"/>
                          </a:solidFill>
                          <a:effectLst/>
                          <a:latin typeface="Calibri" panose="020F050202020403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734</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fr-ML" sz="1000" b="0" i="0" u="none" strike="noStrike">
                          <a:solidFill>
                            <a:srgbClr val="000000"/>
                          </a:solidFill>
                          <a:effectLst/>
                          <a:latin typeface="Calibri" panose="020F0502020204030204" pitchFamily="34" charset="0"/>
                        </a:rPr>
                        <a:t>object</a:t>
                      </a: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89512555"/>
                  </a:ext>
                </a:extLst>
              </a:tr>
              <a:tr h="301365">
                <a:tc>
                  <a:txBody>
                    <a:bodyPr/>
                    <a:lstStyle/>
                    <a:p>
                      <a:pPr algn="ctr" fontAlgn="ctr"/>
                      <a:r>
                        <a:rPr lang="fr-ML" sz="10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r>
                        <a:rPr lang="fr-ML" sz="1000" b="0" i="0" u="none" strike="noStrike" dirty="0" err="1">
                          <a:solidFill>
                            <a:srgbClr val="000000"/>
                          </a:solidFill>
                          <a:effectLst/>
                          <a:latin typeface="Calibri" panose="020F0502020204030204" pitchFamily="34" charset="0"/>
                        </a:rPr>
                        <a:t>product_id</a:t>
                      </a:r>
                      <a:endParaRPr lang="fr-ML" sz="10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825</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a:solidFill>
                            <a:srgbClr val="000000"/>
                          </a:solidFill>
                          <a:effectLst/>
                          <a:latin typeface="Calibri" panose="020F0502020204030204" pitchFamily="34" charset="0"/>
                        </a:rPr>
                        <a:t>non-null</a:t>
                      </a:r>
                    </a:p>
                  </a:txBody>
                  <a:tcPr marL="7620" marR="7620" marT="762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fr-ML" sz="1000" b="0" i="0" u="none" strike="noStrike" dirty="0">
                          <a:solidFill>
                            <a:srgbClr val="000000"/>
                          </a:solidFill>
                          <a:effectLst/>
                          <a:latin typeface="Calibri" panose="020F0502020204030204" pitchFamily="34" charset="0"/>
                        </a:rPr>
                        <a:t>int64</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8806606"/>
                  </a:ext>
                </a:extLst>
              </a:tr>
            </a:tbl>
          </a:graphicData>
        </a:graphic>
      </p:graphicFrame>
    </p:spTree>
    <p:extLst>
      <p:ext uri="{BB962C8B-B14F-4D97-AF65-F5344CB8AC3E}">
        <p14:creationId xmlns:p14="http://schemas.microsoft.com/office/powerpoint/2010/main" val="124278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0" y="1462750"/>
            <a:ext cx="9144000" cy="3416400"/>
          </a:xfrm>
          <a:prstGeom prst="rect">
            <a:avLst/>
          </a:prstGeom>
          <a:noFill/>
          <a:ln>
            <a:noFill/>
          </a:ln>
        </p:spPr>
        <p:txBody>
          <a:bodyPr spcFirstLastPara="1" wrap="square" lIns="91425" tIns="91425" rIns="91425" bIns="91425" anchor="t" anchorCtr="0">
            <a:normAutofit lnSpcReduction="10000"/>
          </a:bodyPr>
          <a:lstStyle/>
          <a:p>
            <a:pPr marL="457200" marR="0" lvl="0" indent="-342900" algn="l" rtl="0">
              <a:lnSpc>
                <a:spcPct val="115000"/>
              </a:lnSpc>
              <a:spcBef>
                <a:spcPts val="0"/>
              </a:spcBef>
              <a:spcAft>
                <a:spcPts val="0"/>
              </a:spcAft>
              <a:buClr>
                <a:srgbClr val="999999"/>
              </a:buClr>
              <a:buSzPts val="1800"/>
              <a:buFont typeface="Montserrat"/>
              <a:buChar char="●"/>
            </a:pPr>
            <a:r>
              <a:rPr lang="fr-ML" i="1" dirty="0">
                <a:solidFill>
                  <a:srgbClr val="999999"/>
                </a:solidFill>
                <a:latin typeface="Montserrat"/>
                <a:ea typeface="Montserrat"/>
                <a:cs typeface="Montserrat"/>
                <a:sym typeface="Montserrat"/>
              </a:rPr>
              <a:t>Pour la fusion du fichier df_erp et df_liaison, nous avons utilisés la fonction:</a:t>
            </a:r>
          </a:p>
          <a:p>
            <a:pPr marL="114300" marR="0" lvl="0" indent="0" algn="l" rtl="0">
              <a:lnSpc>
                <a:spcPct val="115000"/>
              </a:lnSpc>
              <a:spcBef>
                <a:spcPts val="0"/>
              </a:spcBef>
              <a:spcAft>
                <a:spcPts val="0"/>
              </a:spcAft>
              <a:buClr>
                <a:srgbClr val="999999"/>
              </a:buClr>
              <a:buSzPts val="1800"/>
              <a:buNone/>
            </a:pPr>
            <a:r>
              <a:rPr lang="fr-ML" i="1" dirty="0">
                <a:solidFill>
                  <a:srgbClr val="999999"/>
                </a:solidFill>
                <a:highlight>
                  <a:srgbClr val="00FFFF"/>
                </a:highlight>
                <a:latin typeface="Montserrat"/>
                <a:ea typeface="Montserrat"/>
                <a:cs typeface="Montserrat"/>
                <a:sym typeface="Montserrat"/>
              </a:rPr>
              <a:t>df_fusion= pd.merge(df_erp,df_liaison,on="product_id",how='</a:t>
            </a:r>
            <a:r>
              <a:rPr lang="fr-ML" i="1" dirty="0" err="1">
                <a:solidFill>
                  <a:srgbClr val="999999"/>
                </a:solidFill>
                <a:highlight>
                  <a:srgbClr val="00FFFF"/>
                </a:highlight>
                <a:latin typeface="Montserrat"/>
                <a:ea typeface="Montserrat"/>
                <a:cs typeface="Montserrat"/>
                <a:sym typeface="Montserrat"/>
              </a:rPr>
              <a:t>outer</a:t>
            </a:r>
            <a:r>
              <a:rPr lang="fr-ML" i="1" dirty="0">
                <a:solidFill>
                  <a:srgbClr val="999999"/>
                </a:solidFill>
                <a:highlight>
                  <a:srgbClr val="00FFFF"/>
                </a:highlight>
                <a:latin typeface="Montserrat"/>
                <a:ea typeface="Montserrat"/>
                <a:cs typeface="Montserrat"/>
                <a:sym typeface="Montserrat"/>
              </a:rPr>
              <a:t>')</a:t>
            </a:r>
          </a:p>
          <a:p>
            <a:pPr marL="457200" marR="0" lvl="0" indent="-342900" algn="l" rtl="0">
              <a:lnSpc>
                <a:spcPct val="115000"/>
              </a:lnSpc>
              <a:spcBef>
                <a:spcPts val="0"/>
              </a:spcBef>
              <a:spcAft>
                <a:spcPts val="0"/>
              </a:spcAft>
              <a:buClr>
                <a:srgbClr val="999999"/>
              </a:buClr>
              <a:buSzPts val="1800"/>
              <a:buFont typeface="Montserrat"/>
              <a:buChar char="●"/>
            </a:pPr>
            <a:r>
              <a:rPr lang="fr-ML" i="1" dirty="0">
                <a:solidFill>
                  <a:srgbClr val="999999"/>
                </a:solidFill>
                <a:latin typeface="Montserrat"/>
                <a:ea typeface="Montserrat"/>
                <a:cs typeface="Montserrat"/>
                <a:sym typeface="Montserrat"/>
              </a:rPr>
              <a:t>Pour la fusion du fichier df_fusion et df_web, nous avons utilisés la fonction:</a:t>
            </a:r>
          </a:p>
          <a:p>
            <a:pPr marL="114300" marR="0" lvl="0" indent="0" algn="l" rtl="0">
              <a:lnSpc>
                <a:spcPct val="115000"/>
              </a:lnSpc>
              <a:spcBef>
                <a:spcPts val="0"/>
              </a:spcBef>
              <a:spcAft>
                <a:spcPts val="0"/>
              </a:spcAft>
              <a:buClr>
                <a:srgbClr val="999999"/>
              </a:buClr>
              <a:buSzPts val="1800"/>
              <a:buNone/>
            </a:pPr>
            <a:r>
              <a:rPr lang="en-US" sz="1400" i="1" dirty="0">
                <a:solidFill>
                  <a:srgbClr val="999999"/>
                </a:solidFill>
                <a:highlight>
                  <a:srgbClr val="00FFFF"/>
                </a:highlight>
                <a:latin typeface="Montserrat"/>
                <a:ea typeface="Montserrat"/>
                <a:cs typeface="Montserrat"/>
                <a:sym typeface="Montserrat"/>
              </a:rPr>
              <a:t>df_fusion_1= pd.merge(df_fusion,df_web,left_on="</a:t>
            </a:r>
            <a:r>
              <a:rPr lang="en-US" sz="1400" i="1" dirty="0" err="1">
                <a:solidFill>
                  <a:srgbClr val="999999"/>
                </a:solidFill>
                <a:highlight>
                  <a:srgbClr val="00FFFF"/>
                </a:highlight>
                <a:latin typeface="Montserrat"/>
                <a:ea typeface="Montserrat"/>
                <a:cs typeface="Montserrat"/>
                <a:sym typeface="Montserrat"/>
              </a:rPr>
              <a:t>id_web",right_on</a:t>
            </a:r>
            <a:r>
              <a:rPr lang="en-US" sz="1400" i="1" dirty="0">
                <a:solidFill>
                  <a:srgbClr val="999999"/>
                </a:solidFill>
                <a:highlight>
                  <a:srgbClr val="00FFFF"/>
                </a:highlight>
                <a:latin typeface="Montserrat"/>
                <a:ea typeface="Montserrat"/>
                <a:cs typeface="Montserrat"/>
                <a:sym typeface="Montserrat"/>
              </a:rPr>
              <a:t>="</a:t>
            </a:r>
            <a:r>
              <a:rPr lang="en-US" sz="1400" i="1" dirty="0" err="1">
                <a:solidFill>
                  <a:srgbClr val="999999"/>
                </a:solidFill>
                <a:highlight>
                  <a:srgbClr val="00FFFF"/>
                </a:highlight>
                <a:latin typeface="Montserrat"/>
                <a:ea typeface="Montserrat"/>
                <a:cs typeface="Montserrat"/>
                <a:sym typeface="Montserrat"/>
              </a:rPr>
              <a:t>sku</a:t>
            </a:r>
            <a:r>
              <a:rPr lang="en-US" sz="1400" i="1" dirty="0">
                <a:solidFill>
                  <a:srgbClr val="999999"/>
                </a:solidFill>
                <a:highlight>
                  <a:srgbClr val="00FFFF"/>
                </a:highlight>
                <a:latin typeface="Montserrat"/>
                <a:ea typeface="Montserrat"/>
                <a:cs typeface="Montserrat"/>
                <a:sym typeface="Montserrat"/>
              </a:rPr>
              <a:t>",how='</a:t>
            </a:r>
            <a:r>
              <a:rPr lang="en-US" sz="1400" i="1" dirty="0" err="1">
                <a:solidFill>
                  <a:srgbClr val="999999"/>
                </a:solidFill>
                <a:highlight>
                  <a:srgbClr val="00FFFF"/>
                </a:highlight>
                <a:latin typeface="Montserrat"/>
                <a:ea typeface="Montserrat"/>
                <a:cs typeface="Montserrat"/>
                <a:sym typeface="Montserrat"/>
              </a:rPr>
              <a:t>outer',indicator</a:t>
            </a:r>
            <a:r>
              <a:rPr lang="en-US" sz="1400" i="1" dirty="0">
                <a:solidFill>
                  <a:srgbClr val="999999"/>
                </a:solidFill>
                <a:highlight>
                  <a:srgbClr val="00FFFF"/>
                </a:highlight>
                <a:latin typeface="Montserrat"/>
                <a:ea typeface="Montserrat"/>
                <a:cs typeface="Montserrat"/>
                <a:sym typeface="Montserrat"/>
              </a:rPr>
              <a:t>=True)</a:t>
            </a:r>
            <a:endParaRPr lang="fr-ML" sz="1400" i="1" dirty="0">
              <a:solidFill>
                <a:srgbClr val="999999"/>
              </a:solidFill>
              <a:highlight>
                <a:srgbClr val="00FFFF"/>
              </a:highlight>
              <a:latin typeface="Montserrat"/>
              <a:ea typeface="Montserrat"/>
              <a:cs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r>
              <a:rPr lang="fr-ML" i="1" dirty="0">
                <a:solidFill>
                  <a:srgbClr val="999999"/>
                </a:solidFill>
                <a:latin typeface="Montserrat"/>
                <a:ea typeface="Montserrat"/>
                <a:cs typeface="Montserrat"/>
                <a:sym typeface="Montserrat"/>
              </a:rPr>
              <a:t>Pour la fusion, il faut se rassurer que les clés choisies existent dans les différentes dataset et sont uniques. Par ailleurs, lorsque le nom des clés diffère entre les datasets, il faut que la dataset choisie à gauche corresponde contienne la clé indiquée au niveau du left_on et vis vers ça.</a:t>
            </a:r>
            <a:endParaRPr i="1" dirty="0">
              <a:solidFill>
                <a:srgbClr val="999999"/>
              </a:solidFill>
              <a:latin typeface="Montserrat"/>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 name="Image 7">
            <a:extLst>
              <a:ext uri="{FF2B5EF4-FFF2-40B4-BE49-F238E27FC236}">
                <a16:creationId xmlns:a16="http://schemas.microsoft.com/office/drawing/2014/main" id="{94BB77D3-49F9-5FC5-DEC3-5D7C6A2A38B2}"/>
              </a:ext>
            </a:extLst>
          </p:cNvPr>
          <p:cNvPicPr>
            <a:picLocks noChangeAspect="1"/>
          </p:cNvPicPr>
          <p:nvPr/>
        </p:nvPicPr>
        <p:blipFill>
          <a:blip r:embed="rId3"/>
          <a:stretch>
            <a:fillRect/>
          </a:stretch>
        </p:blipFill>
        <p:spPr>
          <a:xfrm>
            <a:off x="2000585" y="3270609"/>
            <a:ext cx="3420603" cy="1376961"/>
          </a:xfrm>
          <a:prstGeom prst="rect">
            <a:avLst/>
          </a:prstGeom>
        </p:spPr>
      </p:pic>
      <p:sp>
        <p:nvSpPr>
          <p:cNvPr id="79" name="Google Shape;79;p6"/>
          <p:cNvSpPr txBox="1">
            <a:spLocks noGrp="1"/>
          </p:cNvSpPr>
          <p:nvPr>
            <p:ph type="body" idx="1"/>
          </p:nvPr>
        </p:nvSpPr>
        <p:spPr>
          <a:xfrm>
            <a:off x="0" y="1473600"/>
            <a:ext cx="9144000" cy="3669899"/>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 i="1" dirty="0">
                <a:solidFill>
                  <a:srgbClr val="999999"/>
                </a:solidFill>
                <a:latin typeface="Montserrat"/>
                <a:ea typeface="Montserrat"/>
                <a:cs typeface="Montserrat"/>
                <a:sym typeface="Montserrat"/>
              </a:rPr>
              <a:t>Pour l’analyse univariées du prix, nous avons eu à utiliser plusieurs méthodes statistique telleques:</a:t>
            </a:r>
          </a:p>
          <a:p>
            <a:pPr marR="0" lvl="0" algn="l" rtl="0">
              <a:lnSpc>
                <a:spcPct val="115000"/>
              </a:lnSpc>
              <a:spcBef>
                <a:spcPts val="0"/>
              </a:spcBef>
              <a:spcAft>
                <a:spcPts val="0"/>
              </a:spcAft>
              <a:buClr>
                <a:srgbClr val="999999"/>
              </a:buClr>
              <a:buSzPts val="1800"/>
              <a:buFont typeface="Courier New" panose="02070309020205020404" pitchFamily="49" charset="0"/>
              <a:buChar char="o"/>
            </a:pPr>
            <a:r>
              <a:rPr lang="fr-ML" i="1" dirty="0">
                <a:solidFill>
                  <a:srgbClr val="999999"/>
                </a:solidFill>
                <a:latin typeface="Montserrat"/>
                <a:ea typeface="Montserrat"/>
                <a:cs typeface="Montserrat"/>
                <a:sym typeface="Montserrat"/>
              </a:rPr>
              <a:t>L</a:t>
            </a:r>
            <a:r>
              <a:rPr lang="fr" i="1" dirty="0">
                <a:solidFill>
                  <a:srgbClr val="999999"/>
                </a:solidFill>
                <a:latin typeface="Montserrat"/>
                <a:ea typeface="Montserrat"/>
                <a:cs typeface="Montserrat"/>
                <a:sym typeface="Montserrat"/>
              </a:rPr>
              <a:t>a moyenne, l’écart-type et le Z_score: </a:t>
            </a: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Font typeface="Courier New" panose="02070309020205020404" pitchFamily="49" charset="0"/>
              <a:buChar char="o"/>
            </a:pPr>
            <a:r>
              <a:rPr lang="fr-ML" i="1" dirty="0">
                <a:solidFill>
                  <a:srgbClr val="999999"/>
                </a:solidFill>
                <a:latin typeface="Montserrat"/>
                <a:ea typeface="Montserrat"/>
                <a:cs typeface="Montserrat"/>
                <a:sym typeface="Montserrat"/>
              </a:rPr>
              <a:t>L</a:t>
            </a:r>
            <a:r>
              <a:rPr lang="fr" i="1" dirty="0">
                <a:solidFill>
                  <a:srgbClr val="999999"/>
                </a:solidFill>
                <a:latin typeface="Montserrat"/>
                <a:ea typeface="Montserrat"/>
                <a:cs typeface="Montserrat"/>
                <a:sym typeface="Montserrat"/>
              </a:rPr>
              <a:t>’analyse interquartile pour l’identification des « </a:t>
            </a:r>
            <a:r>
              <a:rPr lang="fr-ML" i="1" dirty="0">
                <a:solidFill>
                  <a:srgbClr val="999999"/>
                </a:solidFill>
                <a:latin typeface="Montserrat"/>
                <a:ea typeface="Montserrat"/>
                <a:cs typeface="Montserrat"/>
                <a:sym typeface="Montserrat"/>
              </a:rPr>
              <a:t>outliers »</a:t>
            </a: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 i="1" dirty="0">
              <a:solidFill>
                <a:srgbClr val="999999"/>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 name="Tableau 1">
            <a:extLst>
              <a:ext uri="{FF2B5EF4-FFF2-40B4-BE49-F238E27FC236}">
                <a16:creationId xmlns:a16="http://schemas.microsoft.com/office/drawing/2014/main" id="{99531DC1-3E5F-D687-3681-B32F29D68D7D}"/>
              </a:ext>
            </a:extLst>
          </p:cNvPr>
          <p:cNvGraphicFramePr>
            <a:graphicFrameLocks noGrp="1"/>
          </p:cNvGraphicFramePr>
          <p:nvPr>
            <p:extLst>
              <p:ext uri="{D42A27DB-BD31-4B8C-83A1-F6EECF244321}">
                <p14:modId xmlns:p14="http://schemas.microsoft.com/office/powerpoint/2010/main" val="1313769468"/>
              </p:ext>
            </p:extLst>
          </p:nvPr>
        </p:nvGraphicFramePr>
        <p:xfrm>
          <a:off x="5588566" y="1921928"/>
          <a:ext cx="3378200" cy="906780"/>
        </p:xfrm>
        <a:graphic>
          <a:graphicData uri="http://schemas.openxmlformats.org/drawingml/2006/table">
            <a:tbl>
              <a:tblPr/>
              <a:tblGrid>
                <a:gridCol w="3378200">
                  <a:extLst>
                    <a:ext uri="{9D8B030D-6E8A-4147-A177-3AD203B41FA5}">
                      <a16:colId xmlns:a16="http://schemas.microsoft.com/office/drawing/2014/main" val="1863237293"/>
                    </a:ext>
                  </a:extLst>
                </a:gridCol>
              </a:tblGrid>
              <a:tr h="182880">
                <a:tc>
                  <a:txBody>
                    <a:bodyPr/>
                    <a:lstStyle/>
                    <a:p>
                      <a:pPr algn="ctr" fontAlgn="ctr"/>
                      <a:r>
                        <a:rPr lang="fr-ML" sz="1000" b="0" i="0" u="none" strike="noStrike" dirty="0">
                          <a:solidFill>
                            <a:srgbClr val="000000"/>
                          </a:solidFill>
                          <a:effectLst/>
                          <a:latin typeface="Calibri" panose="020F0502020204030204" pitchFamily="34" charset="0"/>
                        </a:rPr>
                        <a:t>Méthode Statistique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359902503"/>
                  </a:ext>
                </a:extLst>
              </a:tr>
              <a:tr h="175260">
                <a:tc>
                  <a:txBody>
                    <a:bodyPr/>
                    <a:lstStyle/>
                    <a:p>
                      <a:pPr algn="l" fontAlgn="b"/>
                      <a:r>
                        <a:rPr lang="fr-FR" sz="1000" b="0" i="0" u="none" strike="noStrike" dirty="0">
                          <a:solidFill>
                            <a:srgbClr val="000000"/>
                          </a:solidFill>
                          <a:effectLst/>
                          <a:latin typeface="Calibri" panose="020F0502020204030204" pitchFamily="34" charset="0"/>
                        </a:rPr>
                        <a:t>La moyenne des prix est de: 32.187696969696965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651331193"/>
                  </a:ext>
                </a:extLst>
              </a:tr>
              <a:tr h="182880">
                <a:tc>
                  <a:txBody>
                    <a:bodyPr/>
                    <a:lstStyle/>
                    <a:p>
                      <a:pPr algn="l" fontAlgn="b"/>
                      <a:r>
                        <a:rPr lang="fr-FR" sz="1000" b="0" i="0" u="none" strike="noStrike" dirty="0">
                          <a:solidFill>
                            <a:srgbClr val="000000"/>
                          </a:solidFill>
                          <a:effectLst/>
                          <a:latin typeface="Calibri" panose="020F0502020204030204" pitchFamily="34" charset="0"/>
                        </a:rPr>
                        <a:t>L'écart-type des prix est : 26.712076775505267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701001846"/>
                  </a:ext>
                </a:extLst>
              </a:tr>
              <a:tr h="182880">
                <a:tc>
                  <a:txBody>
                    <a:bodyPr/>
                    <a:lstStyle/>
                    <a:p>
                      <a:pPr algn="l" fontAlgn="b"/>
                      <a:r>
                        <a:rPr lang="fr-FR" sz="1000" b="0" i="0" u="none" strike="noStrike" dirty="0">
                          <a:solidFill>
                            <a:srgbClr val="000000"/>
                          </a:solidFill>
                          <a:effectLst/>
                          <a:latin typeface="Calibri" panose="020F0502020204030204" pitchFamily="34" charset="0"/>
                        </a:rPr>
                        <a:t>Le </a:t>
                      </a:r>
                      <a:r>
                        <a:rPr lang="fr-FR" sz="1000" b="0" i="0" u="none" strike="noStrike" dirty="0" err="1">
                          <a:solidFill>
                            <a:srgbClr val="000000"/>
                          </a:solidFill>
                          <a:effectLst/>
                          <a:latin typeface="Calibri" panose="020F0502020204030204" pitchFamily="34" charset="0"/>
                        </a:rPr>
                        <a:t>z_score</a:t>
                      </a:r>
                      <a:r>
                        <a:rPr lang="fr-FR" sz="1000" b="0" i="0" u="none" strike="noStrike" dirty="0">
                          <a:solidFill>
                            <a:srgbClr val="000000"/>
                          </a:solidFill>
                          <a:effectLst/>
                          <a:latin typeface="Calibri" panose="020F0502020204030204" pitchFamily="34" charset="0"/>
                        </a:rPr>
                        <a:t> est de : 1.808654236480255e-16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174850057"/>
                  </a:ext>
                </a:extLst>
              </a:tr>
              <a:tr h="182880">
                <a:tc>
                  <a:txBody>
                    <a:bodyPr/>
                    <a:lstStyle/>
                    <a:p>
                      <a:pPr algn="l" fontAlgn="b"/>
                      <a:r>
                        <a:rPr lang="fr-FR" sz="1000" b="0" i="0" u="none" strike="noStrike" dirty="0">
                          <a:solidFill>
                            <a:srgbClr val="000000"/>
                          </a:solidFill>
                          <a:effectLst/>
                          <a:latin typeface="Calibri" panose="020F0502020204030204" pitchFamily="34" charset="0"/>
                        </a:rPr>
                        <a:t>Le seuil de prix dont le Z-score est supérieur à 3 est de : 114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3532056"/>
                  </a:ext>
                </a:extLst>
              </a:tr>
            </a:tbl>
          </a:graphicData>
        </a:graphic>
      </p:graphicFrame>
      <p:pic>
        <p:nvPicPr>
          <p:cNvPr id="3" name="Image 2">
            <a:extLst>
              <a:ext uri="{FF2B5EF4-FFF2-40B4-BE49-F238E27FC236}">
                <a16:creationId xmlns:a16="http://schemas.microsoft.com/office/drawing/2014/main" id="{20BA48F0-65FD-54B7-6DEB-C80FD4466471}"/>
              </a:ext>
            </a:extLst>
          </p:cNvPr>
          <p:cNvPicPr>
            <a:picLocks noChangeAspect="1"/>
          </p:cNvPicPr>
          <p:nvPr/>
        </p:nvPicPr>
        <p:blipFill>
          <a:blip r:embed="rId4"/>
          <a:stretch>
            <a:fillRect/>
          </a:stretch>
        </p:blipFill>
        <p:spPr>
          <a:xfrm>
            <a:off x="475779" y="3304820"/>
            <a:ext cx="1524806" cy="1274737"/>
          </a:xfrm>
          <a:prstGeom prst="rect">
            <a:avLst/>
          </a:prstGeom>
        </p:spPr>
      </p:pic>
      <p:graphicFrame>
        <p:nvGraphicFramePr>
          <p:cNvPr id="4" name="Tableau 3">
            <a:extLst>
              <a:ext uri="{FF2B5EF4-FFF2-40B4-BE49-F238E27FC236}">
                <a16:creationId xmlns:a16="http://schemas.microsoft.com/office/drawing/2014/main" id="{432A1DF7-E4DA-F764-D189-561A52A8B27F}"/>
              </a:ext>
            </a:extLst>
          </p:cNvPr>
          <p:cNvGraphicFramePr>
            <a:graphicFrameLocks noGrp="1"/>
          </p:cNvGraphicFramePr>
          <p:nvPr>
            <p:extLst>
              <p:ext uri="{D42A27DB-BD31-4B8C-83A1-F6EECF244321}">
                <p14:modId xmlns:p14="http://schemas.microsoft.com/office/powerpoint/2010/main" val="3791111057"/>
              </p:ext>
            </p:extLst>
          </p:nvPr>
        </p:nvGraphicFramePr>
        <p:xfrm>
          <a:off x="5421188" y="3594085"/>
          <a:ext cx="3636447" cy="800890"/>
        </p:xfrm>
        <a:graphic>
          <a:graphicData uri="http://schemas.openxmlformats.org/drawingml/2006/table">
            <a:tbl>
              <a:tblPr/>
              <a:tblGrid>
                <a:gridCol w="3636447">
                  <a:extLst>
                    <a:ext uri="{9D8B030D-6E8A-4147-A177-3AD203B41FA5}">
                      <a16:colId xmlns:a16="http://schemas.microsoft.com/office/drawing/2014/main" val="3095376590"/>
                    </a:ext>
                  </a:extLst>
                </a:gridCol>
              </a:tblGrid>
              <a:tr h="263584">
                <a:tc>
                  <a:txBody>
                    <a:bodyPr/>
                    <a:lstStyle/>
                    <a:p>
                      <a:pPr algn="l" fontAlgn="t"/>
                      <a:r>
                        <a:rPr lang="fr-FR" sz="1200" b="0" i="0" u="none" strike="noStrike" dirty="0">
                          <a:solidFill>
                            <a:srgbClr val="000000"/>
                          </a:solidFill>
                          <a:effectLst/>
                          <a:latin typeface="Times New Roman" panose="02020603050405020304" pitchFamily="18" charset="0"/>
                        </a:rPr>
                        <a:t>Les 'outliers' se situent: 83.25</a:t>
                      </a:r>
                      <a:endParaRPr lang="fr-ML" sz="1200" b="0" i="0" u="none" strike="noStrike" dirty="0">
                        <a:solidFill>
                          <a:srgbClr val="000000"/>
                        </a:solidFill>
                        <a:effectLst/>
                        <a:latin typeface="Times New Roman" panose="02020603050405020304" pitchFamily="18" charset="0"/>
                      </a:endParaRPr>
                    </a:p>
                  </a:txBody>
                  <a:tcPr marL="7620" marR="7620" marT="7620" marB="0">
                    <a:lnL>
                      <a:noFill/>
                    </a:lnL>
                    <a:lnR>
                      <a:noFill/>
                    </a:lnR>
                    <a:lnT>
                      <a:noFill/>
                    </a:lnT>
                    <a:lnB>
                      <a:noFill/>
                    </a:lnB>
                    <a:noFill/>
                  </a:tcPr>
                </a:tc>
                <a:extLst>
                  <a:ext uri="{0D108BD9-81ED-4DB2-BD59-A6C34878D82A}">
                    <a16:rowId xmlns:a16="http://schemas.microsoft.com/office/drawing/2014/main" val="290393838"/>
                  </a:ext>
                </a:extLst>
              </a:tr>
              <a:tr h="263584">
                <a:tc>
                  <a:txBody>
                    <a:bodyPr/>
                    <a:lstStyle/>
                    <a:p>
                      <a:pPr algn="l" fontAlgn="t"/>
                      <a:r>
                        <a:rPr lang="fr-FR" sz="1200" b="0" i="0" u="none" strike="noStrike" dirty="0">
                          <a:solidFill>
                            <a:srgbClr val="000000"/>
                          </a:solidFill>
                          <a:effectLst/>
                          <a:latin typeface="Times New Roman" panose="02020603050405020304" pitchFamily="18" charset="0"/>
                        </a:rPr>
                        <a:t>Nombre d'articles au-dessus du seuil des outliers: 36</a:t>
                      </a:r>
                      <a:endParaRPr lang="fr-ML" sz="1200" b="0" i="0" u="none" strike="noStrike" dirty="0">
                        <a:solidFill>
                          <a:srgbClr val="000000"/>
                        </a:solidFill>
                        <a:effectLst/>
                        <a:latin typeface="Times New Roman" panose="02020603050405020304" pitchFamily="18" charset="0"/>
                      </a:endParaRPr>
                    </a:p>
                  </a:txBody>
                  <a:tcPr marL="7620" marR="7620" marT="7620" marB="0">
                    <a:lnL>
                      <a:noFill/>
                    </a:lnL>
                    <a:lnR>
                      <a:noFill/>
                    </a:lnR>
                    <a:lnT>
                      <a:noFill/>
                    </a:lnT>
                    <a:lnB>
                      <a:noFill/>
                    </a:lnB>
                    <a:noFill/>
                  </a:tcPr>
                </a:tc>
                <a:extLst>
                  <a:ext uri="{0D108BD9-81ED-4DB2-BD59-A6C34878D82A}">
                    <a16:rowId xmlns:a16="http://schemas.microsoft.com/office/drawing/2014/main" val="1450114963"/>
                  </a:ext>
                </a:extLst>
              </a:tr>
              <a:tr h="273722">
                <a:tc>
                  <a:txBody>
                    <a:bodyPr/>
                    <a:lstStyle/>
                    <a:p>
                      <a:pPr algn="l" fontAlgn="t"/>
                      <a:r>
                        <a:rPr lang="fr-ML" sz="1200" b="0" i="0" u="none" strike="noStrike" dirty="0">
                          <a:solidFill>
                            <a:srgbClr val="000000"/>
                          </a:solidFill>
                          <a:effectLst/>
                          <a:latin typeface="Times New Roman" panose="02020603050405020304" pitchFamily="18" charset="0"/>
                        </a:rPr>
                        <a:t>Proportion d'articles au-dessus du seuil des outliers: 4.36%</a:t>
                      </a:r>
                    </a:p>
                  </a:txBody>
                  <a:tcPr marL="7620" marR="7620" marT="7620" marB="0">
                    <a:lnL>
                      <a:noFill/>
                    </a:lnL>
                    <a:lnR>
                      <a:noFill/>
                    </a:lnR>
                    <a:lnT>
                      <a:noFill/>
                    </a:lnT>
                    <a:lnB>
                      <a:noFill/>
                    </a:lnB>
                    <a:noFill/>
                  </a:tcPr>
                </a:tc>
                <a:extLst>
                  <a:ext uri="{0D108BD9-81ED-4DB2-BD59-A6C34878D82A}">
                    <a16:rowId xmlns:a16="http://schemas.microsoft.com/office/drawing/2014/main" val="645315654"/>
                  </a:ext>
                </a:extLst>
              </a:tr>
            </a:tbl>
          </a:graphicData>
        </a:graphic>
      </p:graphicFrame>
      <p:pic>
        <p:nvPicPr>
          <p:cNvPr id="5" name="Image 4">
            <a:extLst>
              <a:ext uri="{FF2B5EF4-FFF2-40B4-BE49-F238E27FC236}">
                <a16:creationId xmlns:a16="http://schemas.microsoft.com/office/drawing/2014/main" id="{5A52CFC5-C537-BA8B-C7E9-FE278D9AA8DD}"/>
              </a:ext>
            </a:extLst>
          </p:cNvPr>
          <p:cNvPicPr>
            <a:picLocks noChangeAspect="1"/>
          </p:cNvPicPr>
          <p:nvPr/>
        </p:nvPicPr>
        <p:blipFill>
          <a:blip r:embed="rId5"/>
          <a:srcRect b="33403"/>
          <a:stretch/>
        </p:blipFill>
        <p:spPr>
          <a:xfrm>
            <a:off x="7532829" y="4394976"/>
            <a:ext cx="1524806" cy="748524"/>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Chiffre d’Affaires CA</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0" y="1473600"/>
            <a:ext cx="8924846"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ML" i="1" dirty="0">
                <a:solidFill>
                  <a:srgbClr val="999999"/>
                </a:solidFill>
                <a:latin typeface="Montserrat"/>
                <a:ea typeface="Montserrat"/>
                <a:cs typeface="Montserrat"/>
                <a:sym typeface="Montserrat"/>
              </a:rPr>
              <a:t>Nous avons utilisé la loi Pareto où règle des 80/20 pour identifier les produits qui génèrent plus de CA.</a:t>
            </a:r>
            <a:endParaRPr i="1" dirty="0">
              <a:solidFill>
                <a:srgbClr val="999999"/>
              </a:solidFill>
              <a:latin typeface="Montserrat"/>
              <a:ea typeface="Montserrat"/>
              <a:cs typeface="Montserrat"/>
              <a:sym typeface="Montserrat"/>
            </a:endParaRPr>
          </a:p>
        </p:txBody>
      </p:sp>
      <p:pic>
        <p:nvPicPr>
          <p:cNvPr id="2" name="Image 1">
            <a:extLst>
              <a:ext uri="{FF2B5EF4-FFF2-40B4-BE49-F238E27FC236}">
                <a16:creationId xmlns:a16="http://schemas.microsoft.com/office/drawing/2014/main" id="{1B7FA10A-6C48-AD84-40C7-80F417B99C8B}"/>
              </a:ext>
            </a:extLst>
          </p:cNvPr>
          <p:cNvPicPr>
            <a:picLocks noChangeAspect="1"/>
          </p:cNvPicPr>
          <p:nvPr/>
        </p:nvPicPr>
        <p:blipFill>
          <a:blip r:embed="rId3"/>
          <a:stretch>
            <a:fillRect/>
          </a:stretch>
        </p:blipFill>
        <p:spPr>
          <a:xfrm>
            <a:off x="3748284" y="2206424"/>
            <a:ext cx="5395716" cy="2937076"/>
          </a:xfrm>
          <a:prstGeom prst="rect">
            <a:avLst/>
          </a:prstGeom>
        </p:spPr>
      </p:pic>
      <p:graphicFrame>
        <p:nvGraphicFramePr>
          <p:cNvPr id="5" name="Tableau 4">
            <a:extLst>
              <a:ext uri="{FF2B5EF4-FFF2-40B4-BE49-F238E27FC236}">
                <a16:creationId xmlns:a16="http://schemas.microsoft.com/office/drawing/2014/main" id="{28DE2CD1-17CB-E91E-2206-BDF6F837A858}"/>
              </a:ext>
            </a:extLst>
          </p:cNvPr>
          <p:cNvGraphicFramePr>
            <a:graphicFrameLocks noGrp="1"/>
          </p:cNvGraphicFramePr>
          <p:nvPr>
            <p:extLst>
              <p:ext uri="{D42A27DB-BD31-4B8C-83A1-F6EECF244321}">
                <p14:modId xmlns:p14="http://schemas.microsoft.com/office/powerpoint/2010/main" val="3416048384"/>
              </p:ext>
            </p:extLst>
          </p:nvPr>
        </p:nvGraphicFramePr>
        <p:xfrm>
          <a:off x="66754" y="2379133"/>
          <a:ext cx="3606800" cy="1075266"/>
        </p:xfrm>
        <a:graphic>
          <a:graphicData uri="http://schemas.openxmlformats.org/drawingml/2006/table">
            <a:tbl>
              <a:tblPr/>
              <a:tblGrid>
                <a:gridCol w="3606800">
                  <a:extLst>
                    <a:ext uri="{9D8B030D-6E8A-4147-A177-3AD203B41FA5}">
                      <a16:colId xmlns:a16="http://schemas.microsoft.com/office/drawing/2014/main" val="1367229637"/>
                    </a:ext>
                  </a:extLst>
                </a:gridCol>
              </a:tblGrid>
              <a:tr h="358422">
                <a:tc>
                  <a:txBody>
                    <a:bodyPr/>
                    <a:lstStyle/>
                    <a:p>
                      <a:pPr algn="l" fontAlgn="t"/>
                      <a:r>
                        <a:rPr lang="fr-FR" sz="1200" b="0" i="0" u="none" strike="noStrike" dirty="0">
                          <a:solidFill>
                            <a:srgbClr val="000000"/>
                          </a:solidFill>
                          <a:effectLst/>
                          <a:latin typeface="Times New Roman" panose="02020603050405020304" pitchFamily="18" charset="0"/>
                        </a:rPr>
                        <a:t>Le CA global est de : 143680.1 </a:t>
                      </a:r>
                      <a:r>
                        <a:rPr lang="fr-FR" sz="1400" b="0" i="0" u="none" strike="noStrike" cap="none" dirty="0">
                          <a:solidFill>
                            <a:schemeClr val="tx1"/>
                          </a:solidFill>
                          <a:effectLst/>
                          <a:latin typeface="+mn-lt"/>
                          <a:ea typeface="+mn-ea"/>
                          <a:cs typeface="+mn-cs"/>
                          <a:sym typeface="Arial"/>
                        </a:rPr>
                        <a:t>€</a:t>
                      </a:r>
                      <a:endParaRPr lang="fr-FR" sz="1200" b="0" i="0" u="none" strike="noStrike" dirty="0">
                        <a:solidFill>
                          <a:srgbClr val="000000"/>
                        </a:solidFill>
                        <a:effectLst/>
                        <a:latin typeface="Times New Roman" panose="02020603050405020304" pitchFamily="18" charset="0"/>
                      </a:endParaRPr>
                    </a:p>
                  </a:txBody>
                  <a:tcPr marL="7620" marR="7620" marT="7620" marB="0">
                    <a:lnL>
                      <a:noFill/>
                    </a:lnL>
                    <a:lnR>
                      <a:noFill/>
                    </a:lnR>
                    <a:lnT>
                      <a:noFill/>
                    </a:lnT>
                    <a:lnB>
                      <a:noFill/>
                    </a:lnB>
                    <a:noFill/>
                  </a:tcPr>
                </a:tc>
                <a:extLst>
                  <a:ext uri="{0D108BD9-81ED-4DB2-BD59-A6C34878D82A}">
                    <a16:rowId xmlns:a16="http://schemas.microsoft.com/office/drawing/2014/main" val="1480890615"/>
                  </a:ext>
                </a:extLst>
              </a:tr>
              <a:tr h="358422">
                <a:tc>
                  <a:txBody>
                    <a:bodyPr/>
                    <a:lstStyle/>
                    <a:p>
                      <a:pPr algn="l" fontAlgn="t"/>
                      <a:r>
                        <a:rPr lang="fr-FR" sz="1200" b="0" i="0" u="none" strike="noStrike">
                          <a:solidFill>
                            <a:srgbClr val="000000"/>
                          </a:solidFill>
                          <a:effectLst/>
                          <a:latin typeface="Times New Roman" panose="02020603050405020304" pitchFamily="18" charset="0"/>
                        </a:rPr>
                        <a:t>Nous avons 434 articles qui representent 80% du CA</a:t>
                      </a:r>
                    </a:p>
                  </a:txBody>
                  <a:tcPr marL="7620" marR="7620" marT="7620" marB="0">
                    <a:lnL>
                      <a:noFill/>
                    </a:lnL>
                    <a:lnR>
                      <a:noFill/>
                    </a:lnR>
                    <a:lnT>
                      <a:noFill/>
                    </a:lnT>
                    <a:lnB>
                      <a:noFill/>
                    </a:lnB>
                    <a:noFill/>
                  </a:tcPr>
                </a:tc>
                <a:extLst>
                  <a:ext uri="{0D108BD9-81ED-4DB2-BD59-A6C34878D82A}">
                    <a16:rowId xmlns:a16="http://schemas.microsoft.com/office/drawing/2014/main" val="2915255914"/>
                  </a:ext>
                </a:extLst>
              </a:tr>
              <a:tr h="358422">
                <a:tc>
                  <a:txBody>
                    <a:bodyPr/>
                    <a:lstStyle/>
                    <a:p>
                      <a:pPr algn="l" fontAlgn="t"/>
                      <a:r>
                        <a:rPr lang="fr-FR" sz="1200" b="0" i="0" u="none" strike="noStrike" dirty="0">
                          <a:solidFill>
                            <a:srgbClr val="000000"/>
                          </a:solidFill>
                          <a:effectLst/>
                          <a:latin typeface="Times New Roman" panose="02020603050405020304" pitchFamily="18" charset="0"/>
                        </a:rPr>
                        <a:t>Ces articles correspondent à : 62.99% du CA</a:t>
                      </a:r>
                    </a:p>
                  </a:txBody>
                  <a:tcPr marL="7620" marR="7620" marT="7620" marB="0">
                    <a:lnL>
                      <a:noFill/>
                    </a:lnL>
                    <a:lnR>
                      <a:noFill/>
                    </a:lnR>
                    <a:lnT>
                      <a:noFill/>
                    </a:lnT>
                    <a:lnB>
                      <a:noFill/>
                    </a:lnB>
                    <a:noFill/>
                  </a:tcPr>
                </a:tc>
                <a:extLst>
                  <a:ext uri="{0D108BD9-81ED-4DB2-BD59-A6C34878D82A}">
                    <a16:rowId xmlns:a16="http://schemas.microsoft.com/office/drawing/2014/main" val="2551337022"/>
                  </a:ext>
                </a:extLst>
              </a:tr>
            </a:tbl>
          </a:graphicData>
        </a:graphic>
      </p:graphicFrame>
      <p:pic>
        <p:nvPicPr>
          <p:cNvPr id="7" name="Image 6">
            <a:extLst>
              <a:ext uri="{FF2B5EF4-FFF2-40B4-BE49-F238E27FC236}">
                <a16:creationId xmlns:a16="http://schemas.microsoft.com/office/drawing/2014/main" id="{DD6FAE54-DF82-8D97-F920-4D30EDC9DEF0}"/>
              </a:ext>
            </a:extLst>
          </p:cNvPr>
          <p:cNvPicPr>
            <a:picLocks noChangeAspect="1"/>
          </p:cNvPicPr>
          <p:nvPr/>
        </p:nvPicPr>
        <p:blipFill>
          <a:blip r:embed="rId4"/>
          <a:stretch>
            <a:fillRect/>
          </a:stretch>
        </p:blipFill>
        <p:spPr>
          <a:xfrm>
            <a:off x="-7976" y="3342508"/>
            <a:ext cx="2387109" cy="1825437"/>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374A85DB-B8BF-A565-1AD3-E7298507E590}"/>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1E1F6331-B65A-9C0C-40DB-16A9D58CABA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7">
            <a:extLst>
              <a:ext uri="{FF2B5EF4-FFF2-40B4-BE49-F238E27FC236}">
                <a16:creationId xmlns:a16="http://schemas.microsoft.com/office/drawing/2014/main" id="{F8BF7759-F81E-F32E-A60C-1DBFD4234FA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rPr>
              <a:t>Analyses complémentaires</a:t>
            </a:r>
          </a:p>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cs typeface="Arial"/>
                <a:sym typeface="Montserrat"/>
              </a:rPr>
              <a:t>Ventes en quantité</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7">
            <a:extLst>
              <a:ext uri="{FF2B5EF4-FFF2-40B4-BE49-F238E27FC236}">
                <a16:creationId xmlns:a16="http://schemas.microsoft.com/office/drawing/2014/main" id="{DE57216B-A2E3-6CBC-F3D1-534789DDEB5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0" name="Google Shape;90;p7">
            <a:extLst>
              <a:ext uri="{FF2B5EF4-FFF2-40B4-BE49-F238E27FC236}">
                <a16:creationId xmlns:a16="http://schemas.microsoft.com/office/drawing/2014/main" id="{48A646C0-D2D8-19A0-D189-DBBCAB26C122}"/>
              </a:ext>
            </a:extLst>
          </p:cNvPr>
          <p:cNvSpPr txBox="1">
            <a:spLocks noGrp="1"/>
          </p:cNvSpPr>
          <p:nvPr>
            <p:ph type="body" idx="1"/>
          </p:nvPr>
        </p:nvSpPr>
        <p:spPr>
          <a:xfrm>
            <a:off x="0" y="1473600"/>
            <a:ext cx="8924846"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ML" i="1" dirty="0">
                <a:solidFill>
                  <a:srgbClr val="999999"/>
                </a:solidFill>
                <a:latin typeface="Montserrat"/>
                <a:ea typeface="Montserrat"/>
                <a:cs typeface="Montserrat"/>
                <a:sym typeface="Montserrat"/>
              </a:rPr>
              <a:t>Nous avons utilisé la loi Pareto où règle des 80/20 pour identifier les produits qui sont le plus vendus.</a:t>
            </a:r>
            <a:endParaRPr i="1" dirty="0">
              <a:solidFill>
                <a:srgbClr val="999999"/>
              </a:solidFill>
              <a:latin typeface="Montserrat"/>
              <a:ea typeface="Montserrat"/>
              <a:cs typeface="Montserrat"/>
              <a:sym typeface="Montserrat"/>
            </a:endParaRPr>
          </a:p>
        </p:txBody>
      </p:sp>
      <p:graphicFrame>
        <p:nvGraphicFramePr>
          <p:cNvPr id="5" name="Tableau 4">
            <a:extLst>
              <a:ext uri="{FF2B5EF4-FFF2-40B4-BE49-F238E27FC236}">
                <a16:creationId xmlns:a16="http://schemas.microsoft.com/office/drawing/2014/main" id="{348C553A-C7B9-FB04-ECE1-C4087466C12B}"/>
              </a:ext>
            </a:extLst>
          </p:cNvPr>
          <p:cNvGraphicFramePr>
            <a:graphicFrameLocks noGrp="1"/>
          </p:cNvGraphicFramePr>
          <p:nvPr>
            <p:extLst>
              <p:ext uri="{D42A27DB-BD31-4B8C-83A1-F6EECF244321}">
                <p14:modId xmlns:p14="http://schemas.microsoft.com/office/powerpoint/2010/main" val="1892109807"/>
              </p:ext>
            </p:extLst>
          </p:nvPr>
        </p:nvGraphicFramePr>
        <p:xfrm>
          <a:off x="66754" y="2369318"/>
          <a:ext cx="3606800" cy="947707"/>
        </p:xfrm>
        <a:graphic>
          <a:graphicData uri="http://schemas.openxmlformats.org/drawingml/2006/table">
            <a:tbl>
              <a:tblPr/>
              <a:tblGrid>
                <a:gridCol w="3606800">
                  <a:extLst>
                    <a:ext uri="{9D8B030D-6E8A-4147-A177-3AD203B41FA5}">
                      <a16:colId xmlns:a16="http://schemas.microsoft.com/office/drawing/2014/main" val="1367229637"/>
                    </a:ext>
                  </a:extLst>
                </a:gridCol>
              </a:tblGrid>
              <a:tr h="591017">
                <a:tc>
                  <a:txBody>
                    <a:bodyPr/>
                    <a:lstStyle/>
                    <a:p>
                      <a:pPr algn="l" fontAlgn="t"/>
                      <a:r>
                        <a:rPr lang="fr-FR" sz="1200" b="0" i="0" u="none" strike="noStrike" dirty="0">
                          <a:solidFill>
                            <a:srgbClr val="000000"/>
                          </a:solidFill>
                          <a:effectLst/>
                          <a:latin typeface="Times New Roman" panose="02020603050405020304" pitchFamily="18" charset="0"/>
                        </a:rPr>
                        <a:t>Nous avons 378 articles qui représentent 80% des quantités vendues</a:t>
                      </a:r>
                    </a:p>
                  </a:txBody>
                  <a:tcPr marL="7620" marR="7620" marT="7620" marB="0">
                    <a:lnL>
                      <a:noFill/>
                    </a:lnL>
                    <a:lnR>
                      <a:noFill/>
                    </a:lnR>
                    <a:lnT>
                      <a:noFill/>
                    </a:lnT>
                    <a:lnB>
                      <a:noFill/>
                    </a:lnB>
                    <a:noFill/>
                  </a:tcPr>
                </a:tc>
                <a:extLst>
                  <a:ext uri="{0D108BD9-81ED-4DB2-BD59-A6C34878D82A}">
                    <a16:rowId xmlns:a16="http://schemas.microsoft.com/office/drawing/2014/main" val="1480890615"/>
                  </a:ext>
                </a:extLst>
              </a:tr>
              <a:tr h="356690">
                <a:tc>
                  <a:txBody>
                    <a:bodyPr/>
                    <a:lstStyle/>
                    <a:p>
                      <a:pPr algn="l" fontAlgn="t"/>
                      <a:r>
                        <a:rPr lang="fr-FR" sz="1200" b="0" i="0" u="none" strike="noStrike" dirty="0">
                          <a:solidFill>
                            <a:srgbClr val="000000"/>
                          </a:solidFill>
                          <a:effectLst/>
                          <a:latin typeface="Times New Roman" panose="02020603050405020304" pitchFamily="18" charset="0"/>
                        </a:rPr>
                        <a:t>Ces articles correspondent à 45.82% du catalogue</a:t>
                      </a:r>
                    </a:p>
                  </a:txBody>
                  <a:tcPr marL="7620" marR="7620" marT="7620" marB="0">
                    <a:lnL>
                      <a:noFill/>
                    </a:lnL>
                    <a:lnR>
                      <a:noFill/>
                    </a:lnR>
                    <a:lnT>
                      <a:noFill/>
                    </a:lnT>
                    <a:lnB>
                      <a:noFill/>
                    </a:lnB>
                    <a:noFill/>
                  </a:tcPr>
                </a:tc>
                <a:extLst>
                  <a:ext uri="{0D108BD9-81ED-4DB2-BD59-A6C34878D82A}">
                    <a16:rowId xmlns:a16="http://schemas.microsoft.com/office/drawing/2014/main" val="2915255914"/>
                  </a:ext>
                </a:extLst>
              </a:tr>
            </a:tbl>
          </a:graphicData>
        </a:graphic>
      </p:graphicFrame>
      <p:pic>
        <p:nvPicPr>
          <p:cNvPr id="3" name="Image 2">
            <a:extLst>
              <a:ext uri="{FF2B5EF4-FFF2-40B4-BE49-F238E27FC236}">
                <a16:creationId xmlns:a16="http://schemas.microsoft.com/office/drawing/2014/main" id="{956A5D56-593F-C8D0-C719-93EC2203E7CF}"/>
              </a:ext>
            </a:extLst>
          </p:cNvPr>
          <p:cNvPicPr>
            <a:picLocks noChangeAspect="1"/>
          </p:cNvPicPr>
          <p:nvPr/>
        </p:nvPicPr>
        <p:blipFill>
          <a:blip r:embed="rId3"/>
          <a:stretch>
            <a:fillRect/>
          </a:stretch>
        </p:blipFill>
        <p:spPr>
          <a:xfrm>
            <a:off x="4029784" y="2167467"/>
            <a:ext cx="5114215" cy="2976033"/>
          </a:xfrm>
          <a:prstGeom prst="rect">
            <a:avLst/>
          </a:prstGeom>
        </p:spPr>
      </p:pic>
      <p:pic>
        <p:nvPicPr>
          <p:cNvPr id="4" name="Image 3">
            <a:extLst>
              <a:ext uri="{FF2B5EF4-FFF2-40B4-BE49-F238E27FC236}">
                <a16:creationId xmlns:a16="http://schemas.microsoft.com/office/drawing/2014/main" id="{21FA8F8B-4FAD-674E-84AD-75E96AF60D6D}"/>
              </a:ext>
            </a:extLst>
          </p:cNvPr>
          <p:cNvPicPr>
            <a:picLocks noChangeAspect="1"/>
          </p:cNvPicPr>
          <p:nvPr/>
        </p:nvPicPr>
        <p:blipFill>
          <a:blip r:embed="rId4"/>
          <a:stretch>
            <a:fillRect/>
          </a:stretch>
        </p:blipFill>
        <p:spPr>
          <a:xfrm>
            <a:off x="0" y="3400425"/>
            <a:ext cx="2619375" cy="1743075"/>
          </a:xfrm>
          <a:prstGeom prst="rect">
            <a:avLst/>
          </a:prstGeom>
          <a:ln>
            <a:noFill/>
          </a:ln>
          <a:effectLst>
            <a:softEdge rad="112500"/>
          </a:effectLst>
        </p:spPr>
      </p:pic>
    </p:spTree>
    <p:extLst>
      <p:ext uri="{BB962C8B-B14F-4D97-AF65-F5344CB8AC3E}">
        <p14:creationId xmlns:p14="http://schemas.microsoft.com/office/powerpoint/2010/main" val="48872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BB159DBE-9A92-15A8-025D-A179120E3FC8}"/>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865FC685-895F-39B9-7A2F-4D99444C0DD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7">
            <a:extLst>
              <a:ext uri="{FF2B5EF4-FFF2-40B4-BE49-F238E27FC236}">
                <a16:creationId xmlns:a16="http://schemas.microsoft.com/office/drawing/2014/main" id="{3C9937AB-119F-209D-BD01-3F346666EAE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ea typeface="Montserrat"/>
                <a:cs typeface="Montserrat"/>
                <a:sym typeface="Montserrat"/>
              </a:rPr>
              <a:t>Analyses complémentaires</a:t>
            </a:r>
          </a:p>
          <a:p>
            <a:pPr marL="0" marR="0" lvl="0" indent="0" algn="l" defTabSz="914400" rtl="0" eaLnBrk="1" fontAlgn="auto" latinLnBrk="0" hangingPunct="1">
              <a:lnSpc>
                <a:spcPct val="100000"/>
              </a:lnSpc>
              <a:spcBef>
                <a:spcPts val="0"/>
              </a:spcBef>
              <a:spcAft>
                <a:spcPts val="0"/>
              </a:spcAft>
              <a:buClr>
                <a:srgbClr val="000000"/>
              </a:buClr>
              <a:buSzPts val="2500"/>
              <a:buFont typeface="Arial"/>
              <a:buNone/>
              <a:tabLst/>
              <a:defRPr/>
            </a:pPr>
            <a:r>
              <a:rPr kumimoji="0" lang="fr" sz="2500" b="0" i="0" u="none" strike="noStrike" kern="0" cap="none" spc="0" normalizeH="0" baseline="0" noProof="0" dirty="0">
                <a:ln>
                  <a:noFill/>
                </a:ln>
                <a:solidFill>
                  <a:srgbClr val="F3F3F3"/>
                </a:solidFill>
                <a:effectLst/>
                <a:uLnTx/>
                <a:uFillTx/>
                <a:latin typeface="Montserrat"/>
                <a:cs typeface="Arial"/>
                <a:sym typeface="Montserrat"/>
              </a:rPr>
              <a:t>Stock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7">
            <a:extLst>
              <a:ext uri="{FF2B5EF4-FFF2-40B4-BE49-F238E27FC236}">
                <a16:creationId xmlns:a16="http://schemas.microsoft.com/office/drawing/2014/main" id="{956AEC4D-3E2B-263E-83B3-1E81F5C90BFC}"/>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aphicFrame>
        <p:nvGraphicFramePr>
          <p:cNvPr id="5" name="Tableau 4">
            <a:extLst>
              <a:ext uri="{FF2B5EF4-FFF2-40B4-BE49-F238E27FC236}">
                <a16:creationId xmlns:a16="http://schemas.microsoft.com/office/drawing/2014/main" id="{9B333EB0-304D-C612-C0C4-B06642974B6E}"/>
              </a:ext>
            </a:extLst>
          </p:cNvPr>
          <p:cNvGraphicFramePr>
            <a:graphicFrameLocks noGrp="1"/>
          </p:cNvGraphicFramePr>
          <p:nvPr>
            <p:extLst>
              <p:ext uri="{D42A27DB-BD31-4B8C-83A1-F6EECF244321}">
                <p14:modId xmlns:p14="http://schemas.microsoft.com/office/powerpoint/2010/main" val="382553549"/>
              </p:ext>
            </p:extLst>
          </p:nvPr>
        </p:nvGraphicFramePr>
        <p:xfrm>
          <a:off x="150574" y="1537901"/>
          <a:ext cx="3606800" cy="1201581"/>
        </p:xfrm>
        <a:graphic>
          <a:graphicData uri="http://schemas.openxmlformats.org/drawingml/2006/table">
            <a:tbl>
              <a:tblPr/>
              <a:tblGrid>
                <a:gridCol w="3606800">
                  <a:extLst>
                    <a:ext uri="{9D8B030D-6E8A-4147-A177-3AD203B41FA5}">
                      <a16:colId xmlns:a16="http://schemas.microsoft.com/office/drawing/2014/main" val="1367229637"/>
                    </a:ext>
                  </a:extLst>
                </a:gridCol>
              </a:tblGrid>
              <a:tr h="461522">
                <a:tc>
                  <a:txBody>
                    <a:bodyPr/>
                    <a:lstStyle/>
                    <a:p>
                      <a:pPr algn="l" fontAlgn="t"/>
                      <a:r>
                        <a:rPr lang="fr-FR" sz="1200" b="0" i="0" u="none" strike="noStrike" dirty="0">
                          <a:solidFill>
                            <a:srgbClr val="000000"/>
                          </a:solidFill>
                          <a:effectLst/>
                          <a:latin typeface="Times New Roman" panose="02020603050405020304" pitchFamily="18" charset="0"/>
                        </a:rPr>
                        <a:t>La valorisation du stock en euros est de : 531628.8 </a:t>
                      </a:r>
                      <a:r>
                        <a:rPr lang="fr-FR" sz="1400" b="0" i="0" u="none" strike="noStrike" cap="none" dirty="0">
                          <a:solidFill>
                            <a:schemeClr val="tx1"/>
                          </a:solidFill>
                          <a:effectLst/>
                          <a:latin typeface="+mn-lt"/>
                          <a:ea typeface="+mn-ea"/>
                          <a:cs typeface="+mn-cs"/>
                          <a:sym typeface="Arial"/>
                        </a:rPr>
                        <a:t>€</a:t>
                      </a:r>
                      <a:endParaRPr lang="fr-FR" sz="1200" b="0" i="0" u="none" strike="noStrike" dirty="0">
                        <a:solidFill>
                          <a:srgbClr val="000000"/>
                        </a:solidFill>
                        <a:effectLst/>
                        <a:latin typeface="Times New Roman" panose="02020603050405020304" pitchFamily="18" charset="0"/>
                      </a:endParaRPr>
                    </a:p>
                  </a:txBody>
                  <a:tcPr marL="7620" marR="7620" marT="7620" marB="0">
                    <a:lnL>
                      <a:noFill/>
                    </a:lnL>
                    <a:lnR>
                      <a:noFill/>
                    </a:lnR>
                    <a:lnT>
                      <a:noFill/>
                    </a:lnT>
                    <a:lnB>
                      <a:noFill/>
                    </a:lnB>
                    <a:noFill/>
                  </a:tcPr>
                </a:tc>
                <a:extLst>
                  <a:ext uri="{0D108BD9-81ED-4DB2-BD59-A6C34878D82A}">
                    <a16:rowId xmlns:a16="http://schemas.microsoft.com/office/drawing/2014/main" val="1480890615"/>
                  </a:ext>
                </a:extLst>
              </a:tr>
              <a:tr h="461522">
                <a:tc>
                  <a:txBody>
                    <a:bodyPr/>
                    <a:lstStyle/>
                    <a:p>
                      <a:pPr algn="l" fontAlgn="t"/>
                      <a:r>
                        <a:rPr lang="fr-FR" sz="1200" b="0" i="0" u="none" strike="noStrike" cap="none" dirty="0">
                          <a:solidFill>
                            <a:srgbClr val="000000"/>
                          </a:solidFill>
                          <a:effectLst/>
                          <a:latin typeface="Times New Roman" panose="02020603050405020304" pitchFamily="18" charset="0"/>
                          <a:ea typeface="+mn-ea"/>
                          <a:cs typeface="+mn-cs"/>
                          <a:sym typeface="Arial"/>
                        </a:rPr>
                        <a:t>Nous avons 2.87 mois de stock</a:t>
                      </a:r>
                    </a:p>
                  </a:txBody>
                  <a:tcPr marL="7620" marR="7620" marT="7620" marB="0">
                    <a:lnL>
                      <a:noFill/>
                    </a:lnL>
                    <a:lnR>
                      <a:noFill/>
                    </a:lnR>
                    <a:lnT>
                      <a:noFill/>
                    </a:lnT>
                    <a:lnB>
                      <a:noFill/>
                    </a:lnB>
                    <a:noFill/>
                  </a:tcPr>
                </a:tc>
                <a:extLst>
                  <a:ext uri="{0D108BD9-81ED-4DB2-BD59-A6C34878D82A}">
                    <a16:rowId xmlns:a16="http://schemas.microsoft.com/office/drawing/2014/main" val="476235109"/>
                  </a:ext>
                </a:extLst>
              </a:tr>
              <a:tr h="278537">
                <a:tc>
                  <a:txBody>
                    <a:bodyPr/>
                    <a:lstStyle/>
                    <a:p>
                      <a:pPr algn="l" fontAlgn="t"/>
                      <a:r>
                        <a:rPr lang="fr-FR" sz="1200" b="0" i="0" u="none" strike="noStrike" dirty="0">
                          <a:solidFill>
                            <a:srgbClr val="000000"/>
                          </a:solidFill>
                          <a:effectLst/>
                          <a:latin typeface="Times New Roman" panose="02020603050405020304" pitchFamily="18" charset="0"/>
                        </a:rPr>
                        <a:t>Nous avons 17811 pièces en stock</a:t>
                      </a:r>
                    </a:p>
                  </a:txBody>
                  <a:tcPr marL="7620" marR="7620" marT="7620" marB="0">
                    <a:lnL>
                      <a:noFill/>
                    </a:lnL>
                    <a:lnR>
                      <a:noFill/>
                    </a:lnR>
                    <a:lnT>
                      <a:noFill/>
                    </a:lnT>
                    <a:lnB>
                      <a:noFill/>
                    </a:lnB>
                    <a:noFill/>
                  </a:tcPr>
                </a:tc>
                <a:extLst>
                  <a:ext uri="{0D108BD9-81ED-4DB2-BD59-A6C34878D82A}">
                    <a16:rowId xmlns:a16="http://schemas.microsoft.com/office/drawing/2014/main" val="2915255914"/>
                  </a:ext>
                </a:extLst>
              </a:tr>
            </a:tbl>
          </a:graphicData>
        </a:graphic>
      </p:graphicFrame>
      <p:pic>
        <p:nvPicPr>
          <p:cNvPr id="2" name="Image 1">
            <a:extLst>
              <a:ext uri="{FF2B5EF4-FFF2-40B4-BE49-F238E27FC236}">
                <a16:creationId xmlns:a16="http://schemas.microsoft.com/office/drawing/2014/main" id="{42B21FD9-F056-603F-91A1-71A869D363FA}"/>
              </a:ext>
            </a:extLst>
          </p:cNvPr>
          <p:cNvPicPr>
            <a:picLocks noChangeAspect="1"/>
          </p:cNvPicPr>
          <p:nvPr/>
        </p:nvPicPr>
        <p:blipFill>
          <a:blip r:embed="rId3"/>
          <a:stretch>
            <a:fillRect/>
          </a:stretch>
        </p:blipFill>
        <p:spPr>
          <a:xfrm>
            <a:off x="3462867" y="2318134"/>
            <a:ext cx="5681133" cy="2774182"/>
          </a:xfrm>
          <a:prstGeom prst="rect">
            <a:avLst/>
          </a:prstGeom>
        </p:spPr>
      </p:pic>
      <p:pic>
        <p:nvPicPr>
          <p:cNvPr id="6" name="Image 5">
            <a:extLst>
              <a:ext uri="{FF2B5EF4-FFF2-40B4-BE49-F238E27FC236}">
                <a16:creationId xmlns:a16="http://schemas.microsoft.com/office/drawing/2014/main" id="{B8D6989D-3DFE-FCC2-F09B-767363FC6FE5}"/>
              </a:ext>
            </a:extLst>
          </p:cNvPr>
          <p:cNvPicPr>
            <a:picLocks noChangeAspect="1"/>
          </p:cNvPicPr>
          <p:nvPr/>
        </p:nvPicPr>
        <p:blipFill>
          <a:blip r:embed="rId4"/>
          <a:stretch>
            <a:fillRect/>
          </a:stretch>
        </p:blipFill>
        <p:spPr>
          <a:xfrm>
            <a:off x="0" y="3705225"/>
            <a:ext cx="3171825" cy="1438275"/>
          </a:xfrm>
          <a:prstGeom prst="rect">
            <a:avLst/>
          </a:prstGeom>
          <a:ln>
            <a:noFill/>
          </a:ln>
          <a:effectLst>
            <a:softEdge rad="112500"/>
          </a:effectLst>
        </p:spPr>
      </p:pic>
      <p:pic>
        <p:nvPicPr>
          <p:cNvPr id="3" name="Image 2">
            <a:extLst>
              <a:ext uri="{FF2B5EF4-FFF2-40B4-BE49-F238E27FC236}">
                <a16:creationId xmlns:a16="http://schemas.microsoft.com/office/drawing/2014/main" id="{3CF92C6F-6C19-66FA-D1A2-89E9955CE99B}"/>
              </a:ext>
            </a:extLst>
          </p:cNvPr>
          <p:cNvPicPr>
            <a:picLocks noChangeAspect="1"/>
          </p:cNvPicPr>
          <p:nvPr/>
        </p:nvPicPr>
        <p:blipFill>
          <a:blip r:embed="rId4"/>
          <a:stretch>
            <a:fillRect/>
          </a:stretch>
        </p:blipFill>
        <p:spPr>
          <a:xfrm>
            <a:off x="6011024" y="818763"/>
            <a:ext cx="3171825" cy="1438275"/>
          </a:xfrm>
          <a:prstGeom prst="rect">
            <a:avLst/>
          </a:prstGeom>
          <a:ln>
            <a:noFill/>
          </a:ln>
          <a:effectLst>
            <a:softEdge rad="112500"/>
          </a:effectLst>
        </p:spPr>
      </p:pic>
    </p:spTree>
    <p:extLst>
      <p:ext uri="{BB962C8B-B14F-4D97-AF65-F5344CB8AC3E}">
        <p14:creationId xmlns:p14="http://schemas.microsoft.com/office/powerpoint/2010/main" val="41686329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8511</TotalTime>
  <Words>2097</Words>
  <Application>Microsoft Office PowerPoint</Application>
  <PresentationFormat>Affichage à l'écran (16:9)</PresentationFormat>
  <Paragraphs>208</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Times New Roman</vt:lpstr>
      <vt:lpstr>Calibri</vt:lpstr>
      <vt:lpstr>Montserrat</vt:lpstr>
      <vt:lpstr>Courier New</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kadiatou doucoure</cp:lastModifiedBy>
  <cp:revision>12</cp:revision>
  <dcterms:modified xsi:type="dcterms:W3CDTF">2025-01-29T12:41:16Z</dcterms:modified>
</cp:coreProperties>
</file>