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9" r:id="rId4"/>
    <p:sldId id="268" r:id="rId5"/>
    <p:sldId id="26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DF0-D9DE-4ED3-8936-C56A4C5436F0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95675C-127F-4716-982B-A6404BA6D6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25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DF0-D9DE-4ED3-8936-C56A4C5436F0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95675C-127F-4716-982B-A6404BA6D6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53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DF0-D9DE-4ED3-8936-C56A4C5436F0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95675C-127F-4716-982B-A6404BA6D64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698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DF0-D9DE-4ED3-8936-C56A4C5436F0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95675C-127F-4716-982B-A6404BA6D6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41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DF0-D9DE-4ED3-8936-C56A4C5436F0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95675C-127F-4716-982B-A6404BA6D641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3092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DF0-D9DE-4ED3-8936-C56A4C5436F0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95675C-127F-4716-982B-A6404BA6D6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08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DF0-D9DE-4ED3-8936-C56A4C5436F0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675C-127F-4716-982B-A6404BA6D6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456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DF0-D9DE-4ED3-8936-C56A4C5436F0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675C-127F-4716-982B-A6404BA6D6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72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DF0-D9DE-4ED3-8936-C56A4C5436F0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675C-127F-4716-982B-A6404BA6D6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DF0-D9DE-4ED3-8936-C56A4C5436F0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95675C-127F-4716-982B-A6404BA6D6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78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DF0-D9DE-4ED3-8936-C56A4C5436F0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95675C-127F-4716-982B-A6404BA6D6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70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DF0-D9DE-4ED3-8936-C56A4C5436F0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95675C-127F-4716-982B-A6404BA6D6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99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DF0-D9DE-4ED3-8936-C56A4C5436F0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675C-127F-4716-982B-A6404BA6D6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5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DF0-D9DE-4ED3-8936-C56A4C5436F0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675C-127F-4716-982B-A6404BA6D6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71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DF0-D9DE-4ED3-8936-C56A4C5436F0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675C-127F-4716-982B-A6404BA6D6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03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DF0-D9DE-4ED3-8936-C56A4C5436F0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95675C-127F-4716-982B-A6404BA6D6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90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64DF0-D9DE-4ED3-8936-C56A4C5436F0}" type="datetimeFigureOut">
              <a:rPr lang="fr-FR" smtClean="0"/>
              <a:t>13/02/2025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95675C-127F-4716-982B-A6404BA6D6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8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7F5CBB5-04F3-2567-8AF6-939317FA346D}"/>
              </a:ext>
            </a:extLst>
          </p:cNvPr>
          <p:cNvSpPr txBox="1"/>
          <p:nvPr/>
        </p:nvSpPr>
        <p:spPr>
          <a:xfrm>
            <a:off x="2563318" y="3141953"/>
            <a:ext cx="8044721" cy="1446550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4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DEVOIR N°1 DE STATISTIQUE agricole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A2F0021-5BE0-DE71-7676-49D969D9B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12" y="335015"/>
            <a:ext cx="1616933" cy="135924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36AE861-1C94-9ADD-A524-CFDC5F6A5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234" y="335014"/>
            <a:ext cx="1616933" cy="135924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A007C56-023B-BB76-0C73-1AD5E1C10475}"/>
              </a:ext>
            </a:extLst>
          </p:cNvPr>
          <p:cNvSpPr txBox="1"/>
          <p:nvPr/>
        </p:nvSpPr>
        <p:spPr>
          <a:xfrm>
            <a:off x="584617" y="5189628"/>
            <a:ext cx="5096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Réalisé par:</a:t>
            </a:r>
          </a:p>
          <a:p>
            <a:pPr algn="ctr"/>
            <a:r>
              <a:rPr lang="fr-FR" dirty="0"/>
              <a:t>Kadidja GUEBEDIANG A NKEN</a:t>
            </a:r>
          </a:p>
          <a:p>
            <a:pPr algn="ctr"/>
            <a:r>
              <a:rPr lang="fr-FR" dirty="0">
                <a:latin typeface="Dubai Medium" panose="020B0603030403030204" pitchFamily="34" charset="-78"/>
                <a:cs typeface="Dubai Medium" panose="020B0603030403030204" pitchFamily="34" charset="-78"/>
              </a:rPr>
              <a:t>Elève ingénieure statisticienne économique</a:t>
            </a:r>
          </a:p>
          <a:p>
            <a:pPr algn="ctr"/>
            <a:r>
              <a:rPr lang="fr-FR" dirty="0">
                <a:latin typeface="Dubai Medium" panose="020B0603030403030204" pitchFamily="34" charset="-78"/>
                <a:cs typeface="Dubai Medium" panose="020B0603030403030204" pitchFamily="34" charset="-78"/>
              </a:rPr>
              <a:t>En deuxième de formation cycle long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B9B516F-E8A0-5E4B-EF19-B9E7285D2EB6}"/>
              </a:ext>
            </a:extLst>
          </p:cNvPr>
          <p:cNvSpPr txBox="1"/>
          <p:nvPr/>
        </p:nvSpPr>
        <p:spPr>
          <a:xfrm>
            <a:off x="7286222" y="4912629"/>
            <a:ext cx="4710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fr-F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fr-FR" sz="1800" b="0" i="0" u="none" strike="noStrike" baseline="0" dirty="0">
                <a:solidFill>
                  <a:srgbClr val="000000"/>
                </a:solidFill>
              </a:rPr>
              <a:t>Examiné par: </a:t>
            </a:r>
          </a:p>
          <a:p>
            <a:pPr algn="ctr"/>
            <a:r>
              <a:rPr lang="fr-FR" sz="1800" b="0" i="0" u="none" strike="noStrike" baseline="0" dirty="0">
                <a:solidFill>
                  <a:srgbClr val="000000"/>
                </a:solidFill>
                <a:latin typeface="+mj-lt"/>
              </a:rPr>
              <a:t>M.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+mj-lt"/>
              </a:rPr>
              <a:t>Rassoul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+mj-lt"/>
              </a:rPr>
              <a:t> SY</a:t>
            </a:r>
          </a:p>
          <a:p>
            <a:pPr algn="ctr"/>
            <a:r>
              <a:rPr lang="fr-FR" sz="1800" b="0" i="0" u="none" strike="noStrike" baseline="0" dirty="0">
                <a:solidFill>
                  <a:srgbClr val="000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ITS, Economiste agricole</a:t>
            </a:r>
          </a:p>
          <a:p>
            <a:pPr algn="ctr"/>
            <a:r>
              <a:rPr lang="fr-FR" sz="1800" b="0" i="0" u="none" strike="noStrike" baseline="0" dirty="0">
                <a:solidFill>
                  <a:srgbClr val="000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Wageningen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University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&amp;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Research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(WUR)</a:t>
            </a:r>
            <a:endParaRPr lang="fr-FR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D5B5C0B-2DE5-4D5B-E401-75F43232D5A6}"/>
              </a:ext>
            </a:extLst>
          </p:cNvPr>
          <p:cNvSpPr txBox="1"/>
          <p:nvPr/>
        </p:nvSpPr>
        <p:spPr>
          <a:xfrm>
            <a:off x="254833" y="1894497"/>
            <a:ext cx="521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Ecole nationale de la Statistique et de l’Analyse économique Pierre Ndiaye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DD9AEA-53AC-0D0B-04EF-8B28FC764092}"/>
              </a:ext>
            </a:extLst>
          </p:cNvPr>
          <p:cNvSpPr txBox="1"/>
          <p:nvPr/>
        </p:nvSpPr>
        <p:spPr>
          <a:xfrm>
            <a:off x="7767403" y="1831189"/>
            <a:ext cx="442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Agence nationale de la Statistique et de la démographie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F59B398-E45C-7290-3025-D49711969B7B}"/>
              </a:ext>
            </a:extLst>
          </p:cNvPr>
          <p:cNvSpPr txBox="1"/>
          <p:nvPr/>
        </p:nvSpPr>
        <p:spPr>
          <a:xfrm>
            <a:off x="5081417" y="6522986"/>
            <a:ext cx="408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Dubai Medium" panose="020B0603030403030204" pitchFamily="34" charset="-78"/>
                <a:cs typeface="Dubai Medium" panose="020B0603030403030204" pitchFamily="34" charset="-78"/>
              </a:rPr>
              <a:t>Année académique 2024/2025</a:t>
            </a:r>
          </a:p>
        </p:txBody>
      </p:sp>
    </p:spTree>
    <p:extLst>
      <p:ext uri="{BB962C8B-B14F-4D97-AF65-F5344CB8AC3E}">
        <p14:creationId xmlns:p14="http://schemas.microsoft.com/office/powerpoint/2010/main" val="334791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C6EF2-20C7-2FE9-4C30-E54F41AD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Quelle la superficie totale emblavée dans la Zone A (villages : 2, 7, 13, 47, 38) ?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E8ACFC-FE54-1B64-E0AD-C722335FA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467081"/>
            <a:ext cx="8915400" cy="3777622"/>
          </a:xfrm>
        </p:spPr>
        <p:txBody>
          <a:bodyPr/>
          <a:lstStyle/>
          <a:p>
            <a:r>
              <a:rPr lang="fr-FR" b="1" dirty="0"/>
              <a:t>Superficie totale emblavée dans la Zone A :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F041A62-8948-3A84-DD36-85A3C3329E51}"/>
              </a:ext>
            </a:extLst>
          </p:cNvPr>
          <p:cNvSpPr/>
          <p:nvPr/>
        </p:nvSpPr>
        <p:spPr>
          <a:xfrm>
            <a:off x="5985109" y="3234128"/>
            <a:ext cx="2513350" cy="224352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208.2 ha</a:t>
            </a:r>
          </a:p>
        </p:txBody>
      </p:sp>
    </p:spTree>
    <p:extLst>
      <p:ext uri="{BB962C8B-B14F-4D97-AF65-F5344CB8AC3E}">
        <p14:creationId xmlns:p14="http://schemas.microsoft.com/office/powerpoint/2010/main" val="122325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3AE6D-D2EC-3B32-6C9E-148C3E8F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Calculer la production totale dans la Zone A.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5B71B3-526A-ED81-EC2C-CA9659F9E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Production totale dans la Zone A :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0A9DBB3-89CF-2DDB-372C-CB2F8C5FB567}"/>
              </a:ext>
            </a:extLst>
          </p:cNvPr>
          <p:cNvSpPr/>
          <p:nvPr/>
        </p:nvSpPr>
        <p:spPr>
          <a:xfrm>
            <a:off x="6455764" y="2900646"/>
            <a:ext cx="2513350" cy="224352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125803.20 kg</a:t>
            </a:r>
          </a:p>
        </p:txBody>
      </p:sp>
    </p:spTree>
    <p:extLst>
      <p:ext uri="{BB962C8B-B14F-4D97-AF65-F5344CB8AC3E}">
        <p14:creationId xmlns:p14="http://schemas.microsoft.com/office/powerpoint/2010/main" val="370740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DFEF4-75A4-BA84-9309-1309BD4D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Calculer le rendement moyen du maïs dans chaque zone.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65547F-D4D7-2871-357E-56910516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b="1" dirty="0"/>
              <a:t>village</a:t>
            </a:r>
          </a:p>
          <a:p>
            <a:r>
              <a:rPr lang="fr-FR" b="1" dirty="0"/>
              <a:t>1      672.434465</a:t>
            </a:r>
          </a:p>
          <a:p>
            <a:r>
              <a:rPr lang="fr-FR" b="1" dirty="0"/>
              <a:t>2      545.260538</a:t>
            </a:r>
          </a:p>
          <a:p>
            <a:r>
              <a:rPr lang="fr-FR" b="1" dirty="0"/>
              <a:t>3      883.295332</a:t>
            </a:r>
          </a:p>
          <a:p>
            <a:r>
              <a:rPr lang="fr-FR" b="1" dirty="0"/>
              <a:t>4      705.778578</a:t>
            </a:r>
          </a:p>
          <a:p>
            <a:r>
              <a:rPr lang="fr-FR" b="1" dirty="0"/>
              <a:t>5     1099.315361</a:t>
            </a:r>
          </a:p>
          <a:p>
            <a:r>
              <a:rPr lang="fr-FR" b="1" dirty="0"/>
              <a:t>    </a:t>
            </a:r>
          </a:p>
          <a:p>
            <a:r>
              <a:rPr lang="fr-FR" b="1" dirty="0"/>
              <a:t>63    1108.516384</a:t>
            </a:r>
          </a:p>
          <a:p>
            <a:r>
              <a:rPr lang="fr-FR" b="1" dirty="0"/>
              <a:t>64     866.569239</a:t>
            </a:r>
          </a:p>
          <a:p>
            <a:r>
              <a:rPr lang="fr-FR" b="1" dirty="0"/>
              <a:t>65    1059.032940</a:t>
            </a:r>
          </a:p>
          <a:p>
            <a:r>
              <a:rPr lang="fr-FR" b="1" dirty="0"/>
              <a:t>66     805.464802</a:t>
            </a:r>
          </a:p>
          <a:p>
            <a:r>
              <a:rPr lang="fr-FR" b="1" dirty="0"/>
              <a:t>67    1136.801042</a:t>
            </a:r>
          </a:p>
        </p:txBody>
      </p:sp>
    </p:spTree>
    <p:extLst>
      <p:ext uri="{BB962C8B-B14F-4D97-AF65-F5344CB8AC3E}">
        <p14:creationId xmlns:p14="http://schemas.microsoft.com/office/powerpoint/2010/main" val="392523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A8415-30C1-F191-7EB5-5FEDDC53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509490"/>
          </a:xfrm>
        </p:spPr>
        <p:txBody>
          <a:bodyPr>
            <a:normAutofit fontScale="90000"/>
          </a:bodyPr>
          <a:lstStyle/>
          <a:p>
            <a:r>
              <a:rPr lang="fr-FR" dirty="0"/>
              <a:t> Créer une variable `Subvention` pour indiquer si un village a un rendement de moins de 500kg/ha.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8E2D7C-B7A9-8F6E-72CA-11EF48A77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349" y="2835590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da-DK" b="1" dirty="0"/>
              <a:t>village    rdt_maize  Subvention</a:t>
            </a:r>
          </a:p>
          <a:p>
            <a:r>
              <a:rPr lang="da-DK" b="1" dirty="0"/>
              <a:t>0         13   410.560538        True</a:t>
            </a:r>
          </a:p>
          <a:p>
            <a:r>
              <a:rPr lang="da-DK" b="1" dirty="0"/>
              <a:t>1         48   614.926108       False</a:t>
            </a:r>
          </a:p>
          <a:p>
            <a:r>
              <a:rPr lang="da-DK" b="1" dirty="0"/>
              <a:t>2         60  2340.697674       False</a:t>
            </a:r>
          </a:p>
          <a:p>
            <a:r>
              <a:rPr lang="da-DK" b="1" dirty="0"/>
              <a:t>3         17   745.544218       False</a:t>
            </a:r>
          </a:p>
          <a:p>
            <a:r>
              <a:rPr lang="da-DK" b="1" dirty="0"/>
              <a:t>4         15   874.010417       False</a:t>
            </a:r>
          </a:p>
          <a:p>
            <a:r>
              <a:rPr lang="da-DK" b="1" dirty="0"/>
              <a:t>..       ...          ...         ...</a:t>
            </a:r>
          </a:p>
          <a:p>
            <a:r>
              <a:rPr lang="da-DK" b="1" dirty="0"/>
              <a:t>995       60   328.242280        True</a:t>
            </a:r>
          </a:p>
          <a:p>
            <a:r>
              <a:rPr lang="da-DK" b="1" dirty="0"/>
              <a:t>996       29  1048.211382       False</a:t>
            </a:r>
          </a:p>
          <a:p>
            <a:r>
              <a:rPr lang="da-DK" b="1" dirty="0"/>
              <a:t>997       17   353.496333        True</a:t>
            </a:r>
          </a:p>
          <a:p>
            <a:r>
              <a:rPr lang="da-DK" b="1" dirty="0"/>
              <a:t>998       18  2225.370370       False</a:t>
            </a:r>
          </a:p>
          <a:p>
            <a:r>
              <a:rPr lang="da-DK" b="1" dirty="0"/>
              <a:t>999       48   626.355556       False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28960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9588CA-E827-173D-16DB-2385B6B12D37}"/>
              </a:ext>
            </a:extLst>
          </p:cNvPr>
          <p:cNvSpPr/>
          <p:nvPr/>
        </p:nvSpPr>
        <p:spPr>
          <a:xfrm>
            <a:off x="815732" y="2551837"/>
            <a:ext cx="1096653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PRÉSENTATION DES PRINCIPAUX RÉSULTATS </a:t>
            </a:r>
          </a:p>
        </p:txBody>
      </p:sp>
    </p:spTree>
    <p:extLst>
      <p:ext uri="{BB962C8B-B14F-4D97-AF65-F5344CB8AC3E}">
        <p14:creationId xmlns:p14="http://schemas.microsoft.com/office/powerpoint/2010/main" val="47051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03D30-8537-5EB2-8ABA-47BEA746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Afficher le nombre d'observations et de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4E0B8-BD00-A1B1-3577-303980F0F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243528"/>
          </a:xfrm>
        </p:spPr>
        <p:txBody>
          <a:bodyPr/>
          <a:lstStyle/>
          <a:p>
            <a:r>
              <a:rPr lang="fr-FR" b="1" dirty="0"/>
              <a:t>Le nombre d'observations est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307180E-C1BD-76EB-0D19-618843A5F254}"/>
              </a:ext>
            </a:extLst>
          </p:cNvPr>
          <p:cNvSpPr/>
          <p:nvPr/>
        </p:nvSpPr>
        <p:spPr>
          <a:xfrm>
            <a:off x="3467726" y="2653259"/>
            <a:ext cx="2513350" cy="224352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1000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C78DF1-C04E-92F9-67D4-1B55DAE8D8B0}"/>
              </a:ext>
            </a:extLst>
          </p:cNvPr>
          <p:cNvSpPr txBox="1"/>
          <p:nvPr/>
        </p:nvSpPr>
        <p:spPr>
          <a:xfrm>
            <a:off x="6730584" y="3762531"/>
            <a:ext cx="385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et le nombre de variable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7C905EE-0AF6-6224-1021-BE76C86575CC}"/>
              </a:ext>
            </a:extLst>
          </p:cNvPr>
          <p:cNvSpPr/>
          <p:nvPr/>
        </p:nvSpPr>
        <p:spPr>
          <a:xfrm>
            <a:off x="8656820" y="4425846"/>
            <a:ext cx="2513350" cy="224352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60698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9167E-D1E9-8352-47F6-DB8CC691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102" y="2496054"/>
            <a:ext cx="7135318" cy="1865891"/>
          </a:xfrm>
        </p:spPr>
        <p:txBody>
          <a:bodyPr>
            <a:noAutofit/>
          </a:bodyPr>
          <a:lstStyle/>
          <a:p>
            <a:pPr algn="ctr"/>
            <a:r>
              <a:rPr lang="fr-FR" sz="4800" b="1" dirty="0">
                <a:solidFill>
                  <a:schemeClr val="accent1">
                    <a:lumMod val="50000"/>
                  </a:schemeClr>
                </a:solidFill>
              </a:rPr>
              <a:t>CALCULS ET ANALYSES</a:t>
            </a:r>
            <a:br>
              <a:rPr lang="fr-FR" sz="4800" b="1" dirty="0">
                <a:solidFill>
                  <a:schemeClr val="accent1">
                    <a:lumMod val="50000"/>
                  </a:schemeClr>
                </a:solidFill>
              </a:rPr>
            </a:br>
            <a:endParaRPr lang="fr-FR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8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1F9C5-1031-4E0F-470E-8427060B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369582"/>
          </a:xfrm>
        </p:spPr>
        <p:txBody>
          <a:bodyPr/>
          <a:lstStyle/>
          <a:p>
            <a:pPr algn="ctr"/>
            <a:r>
              <a:rPr lang="fr-FR" dirty="0"/>
              <a:t>Calculer la superficie moyenne par ménage dans chaque village.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C59C7E-5FBA-9481-01C7-196C65904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975498"/>
            <a:ext cx="8915400" cy="3777622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 </a:t>
            </a:r>
            <a:r>
              <a:rPr lang="fr-FR" b="1" dirty="0"/>
              <a:t>village  </a:t>
            </a:r>
            <a:r>
              <a:rPr lang="fr-FR" b="1" dirty="0" err="1"/>
              <a:t>Superficie_Moyenne</a:t>
            </a:r>
            <a:endParaRPr lang="fr-FR" b="1" dirty="0"/>
          </a:p>
          <a:p>
            <a:r>
              <a:rPr lang="fr-FR" b="1" dirty="0"/>
              <a:t>0         1            2.954706</a:t>
            </a:r>
          </a:p>
          <a:p>
            <a:r>
              <a:rPr lang="fr-FR" b="1" dirty="0"/>
              <a:t>1         2            3.111176</a:t>
            </a:r>
          </a:p>
          <a:p>
            <a:r>
              <a:rPr lang="fr-FR" b="1" dirty="0"/>
              <a:t>2         3            3.060833</a:t>
            </a:r>
          </a:p>
          <a:p>
            <a:r>
              <a:rPr lang="fr-FR" b="1" dirty="0"/>
              <a:t>3         4            2.653750</a:t>
            </a:r>
          </a:p>
          <a:p>
            <a:r>
              <a:rPr lang="fr-FR" b="1" dirty="0"/>
              <a:t>4         5            2.118824</a:t>
            </a:r>
          </a:p>
          <a:p>
            <a:r>
              <a:rPr lang="fr-FR" b="1" dirty="0"/>
              <a:t>..      ...                 ...</a:t>
            </a:r>
          </a:p>
          <a:p>
            <a:r>
              <a:rPr lang="fr-FR" b="1" dirty="0"/>
              <a:t>62       63            2.472727</a:t>
            </a:r>
          </a:p>
          <a:p>
            <a:r>
              <a:rPr lang="fr-FR" b="1" dirty="0"/>
              <a:t>63       64            2.901000</a:t>
            </a:r>
          </a:p>
          <a:p>
            <a:r>
              <a:rPr lang="fr-FR" b="1" dirty="0"/>
              <a:t>64       65            2.613571</a:t>
            </a:r>
          </a:p>
          <a:p>
            <a:r>
              <a:rPr lang="fr-FR" b="1" dirty="0"/>
              <a:t>65       66            2.870769</a:t>
            </a:r>
          </a:p>
          <a:p>
            <a:r>
              <a:rPr lang="fr-FR" b="1" dirty="0"/>
              <a:t>66       67            2.782500</a:t>
            </a:r>
          </a:p>
        </p:txBody>
      </p:sp>
    </p:spTree>
    <p:extLst>
      <p:ext uri="{BB962C8B-B14F-4D97-AF65-F5344CB8AC3E}">
        <p14:creationId xmlns:p14="http://schemas.microsoft.com/office/powerpoint/2010/main" val="209727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891F7-5147-0170-67F6-146B33AA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Calcul du rendement moyen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955AB1-914E-04F4-C293-D8182EE6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Rendement moyen du maïs :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7E6C0AF-40A6-2B10-D1FD-1B8E0A8B96DB}"/>
              </a:ext>
            </a:extLst>
          </p:cNvPr>
          <p:cNvSpPr/>
          <p:nvPr/>
        </p:nvSpPr>
        <p:spPr>
          <a:xfrm>
            <a:off x="6498236" y="2769432"/>
            <a:ext cx="2513350" cy="224352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907.7ha</a:t>
            </a:r>
          </a:p>
        </p:txBody>
      </p:sp>
    </p:spTree>
    <p:extLst>
      <p:ext uri="{BB962C8B-B14F-4D97-AF65-F5344CB8AC3E}">
        <p14:creationId xmlns:p14="http://schemas.microsoft.com/office/powerpoint/2010/main" val="27326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81B58-39DA-813C-6253-E41AAF56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 rendement par sexe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7F55CE-C199-8C16-CDE2-A4DC2034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355" y="2133600"/>
            <a:ext cx="8915400" cy="3777622"/>
          </a:xfrm>
        </p:spPr>
        <p:txBody>
          <a:bodyPr/>
          <a:lstStyle/>
          <a:p>
            <a:r>
              <a:rPr lang="fr-FR" b="1" dirty="0"/>
              <a:t>Pour les hommes: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Pour les femmes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C0867D2-1041-45C2-B8B8-426D5CCC639A}"/>
              </a:ext>
            </a:extLst>
          </p:cNvPr>
          <p:cNvSpPr/>
          <p:nvPr/>
        </p:nvSpPr>
        <p:spPr>
          <a:xfrm>
            <a:off x="4716905" y="1485224"/>
            <a:ext cx="2513350" cy="224352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961.6</a:t>
            </a:r>
          </a:p>
          <a:p>
            <a:pPr algn="ctr"/>
            <a:r>
              <a:rPr lang="fr-FR" sz="4800" dirty="0"/>
              <a:t>ha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DBFDC09-8D0C-18F0-407E-DC9AAB92D537}"/>
              </a:ext>
            </a:extLst>
          </p:cNvPr>
          <p:cNvSpPr/>
          <p:nvPr/>
        </p:nvSpPr>
        <p:spPr>
          <a:xfrm>
            <a:off x="4839325" y="4199795"/>
            <a:ext cx="2513350" cy="234596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/>
              <a:t>853.7</a:t>
            </a:r>
          </a:p>
          <a:p>
            <a:pPr algn="ctr"/>
            <a:r>
              <a:rPr lang="fr-FR" sz="4800" dirty="0"/>
              <a:t>ha</a:t>
            </a:r>
          </a:p>
        </p:txBody>
      </p:sp>
    </p:spTree>
    <p:extLst>
      <p:ext uri="{BB962C8B-B14F-4D97-AF65-F5344CB8AC3E}">
        <p14:creationId xmlns:p14="http://schemas.microsoft.com/office/powerpoint/2010/main" val="406553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DF7C9-24F8-0156-FCF6-A9484996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Corrélation entre âge et rendement du maïs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BDE63-9874-6CF8-0AF3-919318F5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Corrélation entre âge et rendement du maïs :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B624880-60E8-EB5F-0A0B-81491551E5CC}"/>
              </a:ext>
            </a:extLst>
          </p:cNvPr>
          <p:cNvSpPr/>
          <p:nvPr/>
        </p:nvSpPr>
        <p:spPr>
          <a:xfrm>
            <a:off x="5985108" y="3234128"/>
            <a:ext cx="2814117" cy="2402174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b="1" dirty="0"/>
              <a:t>-0.004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326095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63CCB-8568-D899-B6B0-06FE7B53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Aggréger</a:t>
            </a:r>
            <a:r>
              <a:rPr lang="fr-FR" dirty="0"/>
              <a:t> la base au niveau village, de sorte à avoir le même format que la base kawteef.xlsx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0C58B-DFFE-CF56-EAAD-1F2944F2B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808157"/>
            <a:ext cx="8915400" cy="3777622"/>
          </a:xfrm>
        </p:spPr>
        <p:txBody>
          <a:bodyPr/>
          <a:lstStyle/>
          <a:p>
            <a:r>
              <a:rPr lang="fr-FR" dirty="0"/>
              <a:t> </a:t>
            </a:r>
            <a:r>
              <a:rPr lang="fr-FR" b="1" dirty="0"/>
              <a:t>village  </a:t>
            </a:r>
            <a:r>
              <a:rPr lang="fr-FR" b="1" dirty="0" err="1"/>
              <a:t>hhsize</a:t>
            </a:r>
            <a:r>
              <a:rPr lang="fr-FR" b="1" dirty="0"/>
              <a:t>  </a:t>
            </a:r>
            <a:r>
              <a:rPr lang="fr-FR" b="1" dirty="0" err="1"/>
              <a:t>prod_maize</a:t>
            </a:r>
            <a:r>
              <a:rPr lang="fr-FR" b="1" dirty="0"/>
              <a:t>  </a:t>
            </a:r>
            <a:r>
              <a:rPr lang="fr-FR" b="1" dirty="0" err="1"/>
              <a:t>area_maize</a:t>
            </a:r>
            <a:endParaRPr lang="fr-FR" b="1" dirty="0"/>
          </a:p>
          <a:p>
            <a:r>
              <a:rPr lang="fr-FR" b="1" dirty="0"/>
              <a:t>0        1     335     25077.5       50.23</a:t>
            </a:r>
          </a:p>
          <a:p>
            <a:r>
              <a:rPr lang="fr-FR" b="1" dirty="0"/>
              <a:t>1        2     392     24905.9       52.89</a:t>
            </a:r>
          </a:p>
          <a:p>
            <a:r>
              <a:rPr lang="fr-FR" b="1" dirty="0"/>
              <a:t>2        3     260     19426.8       36.73</a:t>
            </a:r>
          </a:p>
          <a:p>
            <a:r>
              <a:rPr lang="fr-FR" b="1" dirty="0"/>
              <a:t>3        4     116     12094.8       21.23</a:t>
            </a:r>
          </a:p>
          <a:p>
            <a:r>
              <a:rPr lang="fr-FR" b="1" dirty="0"/>
              <a:t>4        5     322     27263.1       36.02</a:t>
            </a:r>
          </a:p>
        </p:txBody>
      </p:sp>
    </p:spTree>
    <p:extLst>
      <p:ext uri="{BB962C8B-B14F-4D97-AF65-F5344CB8AC3E}">
        <p14:creationId xmlns:p14="http://schemas.microsoft.com/office/powerpoint/2010/main" val="412616159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392</Words>
  <Application>Microsoft Office PowerPoint</Application>
  <PresentationFormat>Grand écran</PresentationFormat>
  <Paragraphs>91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Calibri</vt:lpstr>
      <vt:lpstr>Century Gothic</vt:lpstr>
      <vt:lpstr>Dubai Medium</vt:lpstr>
      <vt:lpstr>Wingdings 3</vt:lpstr>
      <vt:lpstr>Brin</vt:lpstr>
      <vt:lpstr>Présentation PowerPoint</vt:lpstr>
      <vt:lpstr>Présentation PowerPoint</vt:lpstr>
      <vt:lpstr>Afficher le nombre d'observations et de variables</vt:lpstr>
      <vt:lpstr>CALCULS ET ANALYSES </vt:lpstr>
      <vt:lpstr>Calculer la superficie moyenne par ménage dans chaque village.</vt:lpstr>
      <vt:lpstr>Calcul du rendement moyen</vt:lpstr>
      <vt:lpstr>Le rendement par sexe</vt:lpstr>
      <vt:lpstr>Corrélation entre âge et rendement du maïs</vt:lpstr>
      <vt:lpstr>Aggréger la base au niveau village, de sorte à avoir le même format que la base kawteef.xlsx</vt:lpstr>
      <vt:lpstr>Quelle la superficie totale emblavée dans la Zone A (villages : 2, 7, 13, 47, 38) ? </vt:lpstr>
      <vt:lpstr>Calculer la production totale dans la Zone A.</vt:lpstr>
      <vt:lpstr>Calculer le rendement moyen du maïs dans chaque zone. </vt:lpstr>
      <vt:lpstr> Créer une variable `Subvention` pour indiquer si un village a un rendement de moins de 500kg/ha.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kadidja.guebediang@facsciences-uy1.cm</dc:creator>
  <cp:lastModifiedBy>kadidja.guebediang@facsciences-uy1.cm</cp:lastModifiedBy>
  <cp:revision>1</cp:revision>
  <dcterms:created xsi:type="dcterms:W3CDTF">2025-02-13T19:35:17Z</dcterms:created>
  <dcterms:modified xsi:type="dcterms:W3CDTF">2025-02-13T21:17:10Z</dcterms:modified>
</cp:coreProperties>
</file>