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0"/>
  </p:notesMasterIdLst>
  <p:handoutMasterIdLst>
    <p:handoutMasterId r:id="rId41"/>
  </p:handoutMasterIdLst>
  <p:sldIdLst>
    <p:sldId id="267" r:id="rId5"/>
    <p:sldId id="268" r:id="rId6"/>
    <p:sldId id="269" r:id="rId7"/>
    <p:sldId id="256" r:id="rId8"/>
    <p:sldId id="270" r:id="rId9"/>
    <p:sldId id="271" r:id="rId10"/>
    <p:sldId id="272" r:id="rId11"/>
    <p:sldId id="274" r:id="rId12"/>
    <p:sldId id="275" r:id="rId13"/>
    <p:sldId id="273" r:id="rId14"/>
    <p:sldId id="276" r:id="rId15"/>
    <p:sldId id="279" r:id="rId16"/>
    <p:sldId id="280" r:id="rId17"/>
    <p:sldId id="282" r:id="rId18"/>
    <p:sldId id="281" r:id="rId19"/>
    <p:sldId id="283" r:id="rId20"/>
    <p:sldId id="284" r:id="rId21"/>
    <p:sldId id="285" r:id="rId22"/>
    <p:sldId id="286" r:id="rId23"/>
    <p:sldId id="287" r:id="rId24"/>
    <p:sldId id="288" r:id="rId25"/>
    <p:sldId id="290" r:id="rId26"/>
    <p:sldId id="289" r:id="rId27"/>
    <p:sldId id="291" r:id="rId28"/>
    <p:sldId id="292" r:id="rId29"/>
    <p:sldId id="277" r:id="rId30"/>
    <p:sldId id="293" r:id="rId31"/>
    <p:sldId id="278" r:id="rId32"/>
    <p:sldId id="294" r:id="rId33"/>
    <p:sldId id="295" r:id="rId34"/>
    <p:sldId id="296" r:id="rId35"/>
    <p:sldId id="297" r:id="rId36"/>
    <p:sldId id="298" r:id="rId37"/>
    <p:sldId id="300" r:id="rId38"/>
    <p:sldId id="299" r:id="rId3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AACA"/>
    <a:srgbClr val="6BB2CF"/>
    <a:srgbClr val="388EAF"/>
    <a:srgbClr val="589DC6"/>
    <a:srgbClr val="2E0C1F"/>
    <a:srgbClr val="903163"/>
    <a:srgbClr val="E1E1E1"/>
    <a:srgbClr val="AA2C71"/>
    <a:srgbClr val="A62C6F"/>
    <a:srgbClr val="F9E7F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89786" autoAdjust="0"/>
  </p:normalViewPr>
  <p:slideViewPr>
    <p:cSldViewPr snapToGrid="0">
      <p:cViewPr>
        <p:scale>
          <a:sx n="77" d="100"/>
          <a:sy n="77" d="100"/>
        </p:scale>
        <p:origin x="91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s://pixabay.com/fr/bien-valid%C3%A9-d%C3%A9di%C3%A9-okejka-2282499/" TargetMode="External"/><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hyperlink" Target="https://pixabay.com/fr/bien-valid%C3%A9-d%C3%A9di%C3%A9-okejka-2282499/" TargetMode="External"/><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C7874-2B25-4F9E-806E-B3A7998C71F5}" type="doc">
      <dgm:prSet loTypeId="urn:microsoft.com/office/officeart/2005/8/layout/vList3" loCatId="list" qsTypeId="urn:microsoft.com/office/officeart/2005/8/quickstyle/simple1" qsCatId="simple" csTypeId="urn:microsoft.com/office/officeart/2005/8/colors/colorful5" csCatId="colorful" phldr="1"/>
      <dgm:spPr/>
    </dgm:pt>
    <dgm:pt modelId="{E74542B2-1654-41D7-8C7A-3978824C4E9D}">
      <dgm:prSet phldrT="[Texte]"/>
      <dgm:spPr/>
      <dgm:t>
        <a:bodyPr/>
        <a:lstStyle/>
        <a:p>
          <a:pPr algn="ctr"/>
          <a:r>
            <a:rPr lang="fr-FR" dirty="0"/>
            <a:t>Concepts, champ d’application et classification de l’éducation </a:t>
          </a:r>
        </a:p>
      </dgm:t>
    </dgm:pt>
    <dgm:pt modelId="{0C7BC947-F54F-4601-8745-C40FBB07AF13}" type="parTrans" cxnId="{82CAECAE-7EF1-4783-B094-4CBE57306799}">
      <dgm:prSet/>
      <dgm:spPr/>
      <dgm:t>
        <a:bodyPr/>
        <a:lstStyle/>
        <a:p>
          <a:endParaRPr lang="fr-FR"/>
        </a:p>
      </dgm:t>
    </dgm:pt>
    <dgm:pt modelId="{C9D8CF97-295E-47B4-BAEE-81F2B136333C}" type="sibTrans" cxnId="{82CAECAE-7EF1-4783-B094-4CBE57306799}">
      <dgm:prSet/>
      <dgm:spPr/>
      <dgm:t>
        <a:bodyPr/>
        <a:lstStyle/>
        <a:p>
          <a:endParaRPr lang="fr-FR"/>
        </a:p>
      </dgm:t>
    </dgm:pt>
    <dgm:pt modelId="{2EC73A96-CA64-404E-95C0-421F69141AB9}">
      <dgm:prSet phldrT="[Texte]"/>
      <dgm:spPr>
        <a:solidFill>
          <a:srgbClr val="589DC6"/>
        </a:solidFill>
      </dgm:spPr>
      <dgm:t>
        <a:bodyPr/>
        <a:lstStyle/>
        <a:p>
          <a:r>
            <a:rPr lang="fr-FR" dirty="0"/>
            <a:t>Calculs et interprétation des indicateurs de l’éducation </a:t>
          </a:r>
        </a:p>
      </dgm:t>
    </dgm:pt>
    <dgm:pt modelId="{CB5A3912-8759-404D-9055-31F6F36EAE66}" type="parTrans" cxnId="{24E6BA14-DA69-4F10-A925-B2B072DE5ADC}">
      <dgm:prSet/>
      <dgm:spPr/>
      <dgm:t>
        <a:bodyPr/>
        <a:lstStyle/>
        <a:p>
          <a:endParaRPr lang="fr-FR"/>
        </a:p>
      </dgm:t>
    </dgm:pt>
    <dgm:pt modelId="{654A8321-151D-4C80-BC13-49DE502662B1}" type="sibTrans" cxnId="{24E6BA14-DA69-4F10-A925-B2B072DE5ADC}">
      <dgm:prSet/>
      <dgm:spPr/>
      <dgm:t>
        <a:bodyPr/>
        <a:lstStyle/>
        <a:p>
          <a:endParaRPr lang="fr-FR"/>
        </a:p>
      </dgm:t>
    </dgm:pt>
    <dgm:pt modelId="{FEB9333E-804D-4493-9F72-4DEAF45D4560}">
      <dgm:prSet phldrT="[Texte]"/>
      <dgm:spPr/>
      <dgm:t>
        <a:bodyPr/>
        <a:lstStyle/>
        <a:p>
          <a:r>
            <a:rPr lang="fr-FR" dirty="0"/>
            <a:t>Coûts et financement du système </a:t>
          </a:r>
        </a:p>
      </dgm:t>
    </dgm:pt>
    <dgm:pt modelId="{C4CBEFCA-2ECC-40CA-85A7-FED9B41E1662}" type="parTrans" cxnId="{58E882C5-84AD-4BD5-99AE-16347674C917}">
      <dgm:prSet/>
      <dgm:spPr/>
      <dgm:t>
        <a:bodyPr/>
        <a:lstStyle/>
        <a:p>
          <a:endParaRPr lang="fr-FR"/>
        </a:p>
      </dgm:t>
    </dgm:pt>
    <dgm:pt modelId="{DE42E4BE-0C2E-4313-8F4C-1FDC9A1ABAF2}" type="sibTrans" cxnId="{58E882C5-84AD-4BD5-99AE-16347674C917}">
      <dgm:prSet/>
      <dgm:spPr/>
      <dgm:t>
        <a:bodyPr/>
        <a:lstStyle/>
        <a:p>
          <a:endParaRPr lang="fr-FR"/>
        </a:p>
      </dgm:t>
    </dgm:pt>
    <dgm:pt modelId="{D6495D79-0897-4356-9435-45F286450527}">
      <dgm:prSet/>
      <dgm:spPr/>
      <dgm:t>
        <a:bodyPr/>
        <a:lstStyle/>
        <a:p>
          <a:r>
            <a:rPr lang="fr-FR" dirty="0"/>
            <a:t>Équité et disparités au sein du système d’enseignement </a:t>
          </a:r>
        </a:p>
      </dgm:t>
    </dgm:pt>
    <dgm:pt modelId="{A9BE61A7-A18D-4911-9228-2FE17B4C9AD0}" type="parTrans" cxnId="{1BCE132A-C6DC-4B19-9C9B-1B8968A2BC2E}">
      <dgm:prSet/>
      <dgm:spPr/>
      <dgm:t>
        <a:bodyPr/>
        <a:lstStyle/>
        <a:p>
          <a:endParaRPr lang="fr-FR"/>
        </a:p>
      </dgm:t>
    </dgm:pt>
    <dgm:pt modelId="{AE039E1F-BD8B-4D7C-A5C2-2355150279A9}" type="sibTrans" cxnId="{1BCE132A-C6DC-4B19-9C9B-1B8968A2BC2E}">
      <dgm:prSet/>
      <dgm:spPr/>
      <dgm:t>
        <a:bodyPr/>
        <a:lstStyle/>
        <a:p>
          <a:endParaRPr lang="fr-FR"/>
        </a:p>
      </dgm:t>
    </dgm:pt>
    <dgm:pt modelId="{3AD023B4-1012-4605-9088-DA0A1A76686D}">
      <dgm:prSet/>
      <dgm:spPr/>
      <dgm:t>
        <a:bodyPr/>
        <a:lstStyle/>
        <a:p>
          <a:r>
            <a:rPr lang="fr-FR" dirty="0"/>
            <a:t>Application  avec Excel ou STATA</a:t>
          </a:r>
        </a:p>
      </dgm:t>
    </dgm:pt>
    <dgm:pt modelId="{8681F96E-E6FB-42A5-9DD4-7FF4393B3536}" type="parTrans" cxnId="{96A5A8A6-860E-448B-B2E7-A438B530A434}">
      <dgm:prSet/>
      <dgm:spPr/>
      <dgm:t>
        <a:bodyPr/>
        <a:lstStyle/>
        <a:p>
          <a:endParaRPr lang="fr-FR"/>
        </a:p>
      </dgm:t>
    </dgm:pt>
    <dgm:pt modelId="{462AC1C2-9BBD-4346-9BAF-E63110B55475}" type="sibTrans" cxnId="{96A5A8A6-860E-448B-B2E7-A438B530A434}">
      <dgm:prSet/>
      <dgm:spPr/>
      <dgm:t>
        <a:bodyPr/>
        <a:lstStyle/>
        <a:p>
          <a:endParaRPr lang="fr-FR"/>
        </a:p>
      </dgm:t>
    </dgm:pt>
    <dgm:pt modelId="{CCD4B1DC-FB50-48D8-8FD2-E47EFC0ABB1C}" type="pres">
      <dgm:prSet presAssocID="{0BCC7874-2B25-4F9E-806E-B3A7998C71F5}" presName="linearFlow" presStyleCnt="0">
        <dgm:presLayoutVars>
          <dgm:dir/>
          <dgm:resizeHandles val="exact"/>
        </dgm:presLayoutVars>
      </dgm:prSet>
      <dgm:spPr/>
    </dgm:pt>
    <dgm:pt modelId="{D6CA9779-3D99-48DF-8DE0-F0AD70DFF36C}" type="pres">
      <dgm:prSet presAssocID="{E74542B2-1654-41D7-8C7A-3978824C4E9D}" presName="composite" presStyleCnt="0"/>
      <dgm:spPr/>
    </dgm:pt>
    <dgm:pt modelId="{82BF0CFB-0A31-4CCC-B5CB-CFE8F1DAEDE3}" type="pres">
      <dgm:prSet presAssocID="{E74542B2-1654-41D7-8C7A-3978824C4E9D}" presName="imgShp" presStyleLbl="fgImgPlac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dgm:spPr>
      <dgm:extLst>
        <a:ext uri="{E40237B7-FDA0-4F09-8148-C483321AD2D9}">
          <dgm14:cNvPr xmlns:dgm14="http://schemas.microsoft.com/office/drawing/2010/diagram" id="0" name="" descr="Mille"/>
        </a:ext>
      </dgm:extLst>
    </dgm:pt>
    <dgm:pt modelId="{AB18730F-BDBA-4F57-8DD2-29B7B6D46FAE}" type="pres">
      <dgm:prSet presAssocID="{E74542B2-1654-41D7-8C7A-3978824C4E9D}" presName="txShp" presStyleLbl="node1" presStyleIdx="0" presStyleCnt="5">
        <dgm:presLayoutVars>
          <dgm:bulletEnabled val="1"/>
        </dgm:presLayoutVars>
      </dgm:prSet>
      <dgm:spPr/>
    </dgm:pt>
    <dgm:pt modelId="{8F369C35-80AC-491F-A3AC-5BED15A6D4CF}" type="pres">
      <dgm:prSet presAssocID="{C9D8CF97-295E-47B4-BAEE-81F2B136333C}" presName="spacing" presStyleCnt="0"/>
      <dgm:spPr/>
    </dgm:pt>
    <dgm:pt modelId="{169FBCBC-1F7A-43C3-A05F-C3D060F0DBEB}" type="pres">
      <dgm:prSet presAssocID="{2EC73A96-CA64-404E-95C0-421F69141AB9}" presName="composite" presStyleCnt="0"/>
      <dgm:spPr/>
    </dgm:pt>
    <dgm:pt modelId="{C029191B-D69A-49A4-8FEE-1A08D6D3AB51}" type="pres">
      <dgm:prSet presAssocID="{2EC73A96-CA64-404E-95C0-421F69141AB9}" presName="imgShp" presStyleLbl="fgImgPlac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dgm:spPr>
      <dgm:extLst>
        <a:ext uri="{E40237B7-FDA0-4F09-8148-C483321AD2D9}">
          <dgm14:cNvPr xmlns:dgm14="http://schemas.microsoft.com/office/drawing/2010/diagram" id="0" name="" descr="Mille"/>
        </a:ext>
      </dgm:extLst>
    </dgm:pt>
    <dgm:pt modelId="{A897860E-3051-4A25-8713-4376E3B41FFE}" type="pres">
      <dgm:prSet presAssocID="{2EC73A96-CA64-404E-95C0-421F69141AB9}" presName="txShp" presStyleLbl="node1" presStyleIdx="1" presStyleCnt="5">
        <dgm:presLayoutVars>
          <dgm:bulletEnabled val="1"/>
        </dgm:presLayoutVars>
      </dgm:prSet>
      <dgm:spPr/>
    </dgm:pt>
    <dgm:pt modelId="{E5B432AB-231F-40E0-A049-4AF5EEA2D0AC}" type="pres">
      <dgm:prSet presAssocID="{654A8321-151D-4C80-BC13-49DE502662B1}" presName="spacing" presStyleCnt="0"/>
      <dgm:spPr/>
    </dgm:pt>
    <dgm:pt modelId="{A0A53A1F-7339-4F8C-87D8-526CAF9CEAEC}" type="pres">
      <dgm:prSet presAssocID="{FEB9333E-804D-4493-9F72-4DEAF45D4560}" presName="composite" presStyleCnt="0"/>
      <dgm:spPr/>
    </dgm:pt>
    <dgm:pt modelId="{E583E0C3-4C7A-434C-89E2-2D46DB850309}" type="pres">
      <dgm:prSet presAssocID="{FEB9333E-804D-4493-9F72-4DEAF45D4560}"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dgm:spPr>
    </dgm:pt>
    <dgm:pt modelId="{3A0AD8C9-BBB0-4FB6-B418-ED6916098A9A}" type="pres">
      <dgm:prSet presAssocID="{FEB9333E-804D-4493-9F72-4DEAF45D4560}" presName="txShp" presStyleLbl="node1" presStyleIdx="2" presStyleCnt="5">
        <dgm:presLayoutVars>
          <dgm:bulletEnabled val="1"/>
        </dgm:presLayoutVars>
      </dgm:prSet>
      <dgm:spPr/>
    </dgm:pt>
    <dgm:pt modelId="{F1F48975-9AD4-4D64-AF2D-8F5A072CD585}" type="pres">
      <dgm:prSet presAssocID="{DE42E4BE-0C2E-4313-8F4C-1FDC9A1ABAF2}" presName="spacing" presStyleCnt="0"/>
      <dgm:spPr/>
    </dgm:pt>
    <dgm:pt modelId="{27BC5D07-B191-4EEE-BFB0-3D34DCE75084}" type="pres">
      <dgm:prSet presAssocID="{D6495D79-0897-4356-9435-45F286450527}" presName="composite" presStyleCnt="0"/>
      <dgm:spPr/>
    </dgm:pt>
    <dgm:pt modelId="{45C9A9C3-E48B-4AFB-B5B2-0B5FC336620F}" type="pres">
      <dgm:prSet presAssocID="{D6495D79-0897-4356-9435-45F286450527}" presName="imgShp" presStyleLbl="fgImgPlac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dgm:spPr>
    </dgm:pt>
    <dgm:pt modelId="{BA45DC5F-10FF-40D3-9692-57C92754CC16}" type="pres">
      <dgm:prSet presAssocID="{D6495D79-0897-4356-9435-45F286450527}" presName="txShp" presStyleLbl="node1" presStyleIdx="3" presStyleCnt="5">
        <dgm:presLayoutVars>
          <dgm:bulletEnabled val="1"/>
        </dgm:presLayoutVars>
      </dgm:prSet>
      <dgm:spPr/>
    </dgm:pt>
    <dgm:pt modelId="{EC04AE44-719B-45DF-BCD6-22E40962E7E1}" type="pres">
      <dgm:prSet presAssocID="{AE039E1F-BD8B-4D7C-A5C2-2355150279A9}" presName="spacing" presStyleCnt="0"/>
      <dgm:spPr/>
    </dgm:pt>
    <dgm:pt modelId="{11B77C93-A9EC-4180-90CC-0F6410D89A72}" type="pres">
      <dgm:prSet presAssocID="{3AD023B4-1012-4605-9088-DA0A1A76686D}" presName="composite" presStyleCnt="0"/>
      <dgm:spPr/>
    </dgm:pt>
    <dgm:pt modelId="{C6874027-4446-470B-A3B1-2C5C85510A79}" type="pres">
      <dgm:prSet presAssocID="{3AD023B4-1012-4605-9088-DA0A1A76686D}" presName="imgShp" presStyleLbl="fgImgPlac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dgm:spPr>
    </dgm:pt>
    <dgm:pt modelId="{5C01C8B1-682A-4BA3-9EFE-F75667BA789D}" type="pres">
      <dgm:prSet presAssocID="{3AD023B4-1012-4605-9088-DA0A1A76686D}" presName="txShp" presStyleLbl="node1" presStyleIdx="4" presStyleCnt="5">
        <dgm:presLayoutVars>
          <dgm:bulletEnabled val="1"/>
        </dgm:presLayoutVars>
      </dgm:prSet>
      <dgm:spPr/>
    </dgm:pt>
  </dgm:ptLst>
  <dgm:cxnLst>
    <dgm:cxn modelId="{66949804-05F0-4EB3-84E7-E950C22E1F8A}" type="presOf" srcId="{3AD023B4-1012-4605-9088-DA0A1A76686D}" destId="{5C01C8B1-682A-4BA3-9EFE-F75667BA789D}" srcOrd="0" destOrd="0" presId="urn:microsoft.com/office/officeart/2005/8/layout/vList3"/>
    <dgm:cxn modelId="{24E6BA14-DA69-4F10-A925-B2B072DE5ADC}" srcId="{0BCC7874-2B25-4F9E-806E-B3A7998C71F5}" destId="{2EC73A96-CA64-404E-95C0-421F69141AB9}" srcOrd="1" destOrd="0" parTransId="{CB5A3912-8759-404D-9055-31F6F36EAE66}" sibTransId="{654A8321-151D-4C80-BC13-49DE502662B1}"/>
    <dgm:cxn modelId="{1BCE132A-C6DC-4B19-9C9B-1B8968A2BC2E}" srcId="{0BCC7874-2B25-4F9E-806E-B3A7998C71F5}" destId="{D6495D79-0897-4356-9435-45F286450527}" srcOrd="3" destOrd="0" parTransId="{A9BE61A7-A18D-4911-9228-2FE17B4C9AD0}" sibTransId="{AE039E1F-BD8B-4D7C-A5C2-2355150279A9}"/>
    <dgm:cxn modelId="{3F329D6A-AF41-4093-A46F-98D22E807E0E}" type="presOf" srcId="{2EC73A96-CA64-404E-95C0-421F69141AB9}" destId="{A897860E-3051-4A25-8713-4376E3B41FFE}" srcOrd="0" destOrd="0" presId="urn:microsoft.com/office/officeart/2005/8/layout/vList3"/>
    <dgm:cxn modelId="{9F3E4787-0A59-4A9E-8DD2-A2751550B4C6}" type="presOf" srcId="{D6495D79-0897-4356-9435-45F286450527}" destId="{BA45DC5F-10FF-40D3-9692-57C92754CC16}" srcOrd="0" destOrd="0" presId="urn:microsoft.com/office/officeart/2005/8/layout/vList3"/>
    <dgm:cxn modelId="{D7D350A4-C669-4285-BD82-CBDB95FB238B}" type="presOf" srcId="{0BCC7874-2B25-4F9E-806E-B3A7998C71F5}" destId="{CCD4B1DC-FB50-48D8-8FD2-E47EFC0ABB1C}" srcOrd="0" destOrd="0" presId="urn:microsoft.com/office/officeart/2005/8/layout/vList3"/>
    <dgm:cxn modelId="{96A5A8A6-860E-448B-B2E7-A438B530A434}" srcId="{0BCC7874-2B25-4F9E-806E-B3A7998C71F5}" destId="{3AD023B4-1012-4605-9088-DA0A1A76686D}" srcOrd="4" destOrd="0" parTransId="{8681F96E-E6FB-42A5-9DD4-7FF4393B3536}" sibTransId="{462AC1C2-9BBD-4346-9BAF-E63110B55475}"/>
    <dgm:cxn modelId="{82CAECAE-7EF1-4783-B094-4CBE57306799}" srcId="{0BCC7874-2B25-4F9E-806E-B3A7998C71F5}" destId="{E74542B2-1654-41D7-8C7A-3978824C4E9D}" srcOrd="0" destOrd="0" parTransId="{0C7BC947-F54F-4601-8745-C40FBB07AF13}" sibTransId="{C9D8CF97-295E-47B4-BAEE-81F2B136333C}"/>
    <dgm:cxn modelId="{58E882C5-84AD-4BD5-99AE-16347674C917}" srcId="{0BCC7874-2B25-4F9E-806E-B3A7998C71F5}" destId="{FEB9333E-804D-4493-9F72-4DEAF45D4560}" srcOrd="2" destOrd="0" parTransId="{C4CBEFCA-2ECC-40CA-85A7-FED9B41E1662}" sibTransId="{DE42E4BE-0C2E-4313-8F4C-1FDC9A1ABAF2}"/>
    <dgm:cxn modelId="{92E756E8-C979-4646-BF1C-36DA4BAD68B3}" type="presOf" srcId="{E74542B2-1654-41D7-8C7A-3978824C4E9D}" destId="{AB18730F-BDBA-4F57-8DD2-29B7B6D46FAE}" srcOrd="0" destOrd="0" presId="urn:microsoft.com/office/officeart/2005/8/layout/vList3"/>
    <dgm:cxn modelId="{2795D6FC-65FF-44F0-89CB-D1473E898119}" type="presOf" srcId="{FEB9333E-804D-4493-9F72-4DEAF45D4560}" destId="{3A0AD8C9-BBB0-4FB6-B418-ED6916098A9A}" srcOrd="0" destOrd="0" presId="urn:microsoft.com/office/officeart/2005/8/layout/vList3"/>
    <dgm:cxn modelId="{7A87C88B-8512-4642-AA65-4F9A24EE9885}" type="presParOf" srcId="{CCD4B1DC-FB50-48D8-8FD2-E47EFC0ABB1C}" destId="{D6CA9779-3D99-48DF-8DE0-F0AD70DFF36C}" srcOrd="0" destOrd="0" presId="urn:microsoft.com/office/officeart/2005/8/layout/vList3"/>
    <dgm:cxn modelId="{E1B1A0A6-CE41-4728-A2D5-4EC41FFD34E8}" type="presParOf" srcId="{D6CA9779-3D99-48DF-8DE0-F0AD70DFF36C}" destId="{82BF0CFB-0A31-4CCC-B5CB-CFE8F1DAEDE3}" srcOrd="0" destOrd="0" presId="urn:microsoft.com/office/officeart/2005/8/layout/vList3"/>
    <dgm:cxn modelId="{C1066149-1779-4739-9E05-0B45BA71CC18}" type="presParOf" srcId="{D6CA9779-3D99-48DF-8DE0-F0AD70DFF36C}" destId="{AB18730F-BDBA-4F57-8DD2-29B7B6D46FAE}" srcOrd="1" destOrd="0" presId="urn:microsoft.com/office/officeart/2005/8/layout/vList3"/>
    <dgm:cxn modelId="{89FEC5C5-4F6E-4A4D-8D5D-852DA0D2EA37}" type="presParOf" srcId="{CCD4B1DC-FB50-48D8-8FD2-E47EFC0ABB1C}" destId="{8F369C35-80AC-491F-A3AC-5BED15A6D4CF}" srcOrd="1" destOrd="0" presId="urn:microsoft.com/office/officeart/2005/8/layout/vList3"/>
    <dgm:cxn modelId="{07961D37-E3A9-4453-902E-FB7595560EEB}" type="presParOf" srcId="{CCD4B1DC-FB50-48D8-8FD2-E47EFC0ABB1C}" destId="{169FBCBC-1F7A-43C3-A05F-C3D060F0DBEB}" srcOrd="2" destOrd="0" presId="urn:microsoft.com/office/officeart/2005/8/layout/vList3"/>
    <dgm:cxn modelId="{DF849052-1FBF-4929-BF9D-A6077A71DB91}" type="presParOf" srcId="{169FBCBC-1F7A-43C3-A05F-C3D060F0DBEB}" destId="{C029191B-D69A-49A4-8FEE-1A08D6D3AB51}" srcOrd="0" destOrd="0" presId="urn:microsoft.com/office/officeart/2005/8/layout/vList3"/>
    <dgm:cxn modelId="{B16188F5-8B3F-4ED0-B57A-6C9251A481CB}" type="presParOf" srcId="{169FBCBC-1F7A-43C3-A05F-C3D060F0DBEB}" destId="{A897860E-3051-4A25-8713-4376E3B41FFE}" srcOrd="1" destOrd="0" presId="urn:microsoft.com/office/officeart/2005/8/layout/vList3"/>
    <dgm:cxn modelId="{B81EC6EE-0BFB-4756-95CF-6A01E7DD83DD}" type="presParOf" srcId="{CCD4B1DC-FB50-48D8-8FD2-E47EFC0ABB1C}" destId="{E5B432AB-231F-40E0-A049-4AF5EEA2D0AC}" srcOrd="3" destOrd="0" presId="urn:microsoft.com/office/officeart/2005/8/layout/vList3"/>
    <dgm:cxn modelId="{4788A16B-3E6B-40F5-9E80-8BD961223B17}" type="presParOf" srcId="{CCD4B1DC-FB50-48D8-8FD2-E47EFC0ABB1C}" destId="{A0A53A1F-7339-4F8C-87D8-526CAF9CEAEC}" srcOrd="4" destOrd="0" presId="urn:microsoft.com/office/officeart/2005/8/layout/vList3"/>
    <dgm:cxn modelId="{A062A6DE-4916-46EC-A7DD-30B8D6610C8F}" type="presParOf" srcId="{A0A53A1F-7339-4F8C-87D8-526CAF9CEAEC}" destId="{E583E0C3-4C7A-434C-89E2-2D46DB850309}" srcOrd="0" destOrd="0" presId="urn:microsoft.com/office/officeart/2005/8/layout/vList3"/>
    <dgm:cxn modelId="{138B590C-CE93-4C06-80D2-CBD7A4E0AFB2}" type="presParOf" srcId="{A0A53A1F-7339-4F8C-87D8-526CAF9CEAEC}" destId="{3A0AD8C9-BBB0-4FB6-B418-ED6916098A9A}" srcOrd="1" destOrd="0" presId="urn:microsoft.com/office/officeart/2005/8/layout/vList3"/>
    <dgm:cxn modelId="{67D1A99A-E3C8-4B45-99FE-AF56F6547DCA}" type="presParOf" srcId="{CCD4B1DC-FB50-48D8-8FD2-E47EFC0ABB1C}" destId="{F1F48975-9AD4-4D64-AF2D-8F5A072CD585}" srcOrd="5" destOrd="0" presId="urn:microsoft.com/office/officeart/2005/8/layout/vList3"/>
    <dgm:cxn modelId="{B72CC598-5464-4BE6-AB0A-645438DE310D}" type="presParOf" srcId="{CCD4B1DC-FB50-48D8-8FD2-E47EFC0ABB1C}" destId="{27BC5D07-B191-4EEE-BFB0-3D34DCE75084}" srcOrd="6" destOrd="0" presId="urn:microsoft.com/office/officeart/2005/8/layout/vList3"/>
    <dgm:cxn modelId="{3149D67B-0917-4460-81A3-624CF00ABA66}" type="presParOf" srcId="{27BC5D07-B191-4EEE-BFB0-3D34DCE75084}" destId="{45C9A9C3-E48B-4AFB-B5B2-0B5FC336620F}" srcOrd="0" destOrd="0" presId="urn:microsoft.com/office/officeart/2005/8/layout/vList3"/>
    <dgm:cxn modelId="{EC1C4C41-B59B-4046-A764-C3FC60D40B2B}" type="presParOf" srcId="{27BC5D07-B191-4EEE-BFB0-3D34DCE75084}" destId="{BA45DC5F-10FF-40D3-9692-57C92754CC16}" srcOrd="1" destOrd="0" presId="urn:microsoft.com/office/officeart/2005/8/layout/vList3"/>
    <dgm:cxn modelId="{CB022389-94AE-406A-A7BA-4DE1A9FFE825}" type="presParOf" srcId="{CCD4B1DC-FB50-48D8-8FD2-E47EFC0ABB1C}" destId="{EC04AE44-719B-45DF-BCD6-22E40962E7E1}" srcOrd="7" destOrd="0" presId="urn:microsoft.com/office/officeart/2005/8/layout/vList3"/>
    <dgm:cxn modelId="{7549C161-CC4E-4F59-B193-213D91FD75DE}" type="presParOf" srcId="{CCD4B1DC-FB50-48D8-8FD2-E47EFC0ABB1C}" destId="{11B77C93-A9EC-4180-90CC-0F6410D89A72}" srcOrd="8" destOrd="0" presId="urn:microsoft.com/office/officeart/2005/8/layout/vList3"/>
    <dgm:cxn modelId="{5986F591-3F5F-4651-BB13-C0637152E97A}" type="presParOf" srcId="{11B77C93-A9EC-4180-90CC-0F6410D89A72}" destId="{C6874027-4446-470B-A3B1-2C5C85510A79}" srcOrd="0" destOrd="0" presId="urn:microsoft.com/office/officeart/2005/8/layout/vList3"/>
    <dgm:cxn modelId="{2278AB3C-9B1D-4767-BFF6-256286AC22DA}" type="presParOf" srcId="{11B77C93-A9EC-4180-90CC-0F6410D89A72}" destId="{5C01C8B1-682A-4BA3-9EFE-F75667BA789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45CF22-5336-49D1-BF66-3478D73F276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fr-FR"/>
        </a:p>
      </dgm:t>
    </dgm:pt>
    <dgm:pt modelId="{93030714-B06B-40FC-8D7A-935EEA264842}">
      <dgm:prSet phldrT="[Texte]"/>
      <dgm:spPr/>
      <dgm:t>
        <a:bodyPr/>
        <a:lstStyle/>
        <a:p>
          <a:r>
            <a:rPr lang="fr-FR" dirty="0"/>
            <a:t>Partie I</a:t>
          </a:r>
        </a:p>
      </dgm:t>
    </dgm:pt>
    <dgm:pt modelId="{6DD1A530-582B-4824-A674-6EAD9DBE68A7}" type="parTrans" cxnId="{8B0E77CE-CFB6-4356-BCE7-17A6221383E9}">
      <dgm:prSet/>
      <dgm:spPr/>
      <dgm:t>
        <a:bodyPr/>
        <a:lstStyle/>
        <a:p>
          <a:endParaRPr lang="fr-FR"/>
        </a:p>
      </dgm:t>
    </dgm:pt>
    <dgm:pt modelId="{99C84180-AE94-4D85-96BC-8BA901AE417B}" type="sibTrans" cxnId="{8B0E77CE-CFB6-4356-BCE7-17A6221383E9}">
      <dgm:prSet/>
      <dgm:spPr/>
      <dgm:t>
        <a:bodyPr/>
        <a:lstStyle/>
        <a:p>
          <a:endParaRPr lang="fr-FR"/>
        </a:p>
      </dgm:t>
    </dgm:pt>
    <dgm:pt modelId="{316631C4-E7F7-49C3-8B25-3E6B2330B55E}">
      <dgm:prSet phldrT="[Texte]"/>
      <dgm:spPr/>
      <dgm:t>
        <a:bodyPr/>
        <a:lstStyle/>
        <a:p>
          <a:r>
            <a:rPr lang="fr-FR" dirty="0"/>
            <a:t>Définition des concepts </a:t>
          </a:r>
        </a:p>
      </dgm:t>
    </dgm:pt>
    <dgm:pt modelId="{BF6AD5B3-FE5B-4AAB-987B-1F5EFD4F980C}" type="parTrans" cxnId="{DFF43853-CD2E-4FE5-8DEC-A82C71FF36CE}">
      <dgm:prSet/>
      <dgm:spPr/>
      <dgm:t>
        <a:bodyPr/>
        <a:lstStyle/>
        <a:p>
          <a:endParaRPr lang="fr-FR"/>
        </a:p>
      </dgm:t>
    </dgm:pt>
    <dgm:pt modelId="{264AC351-3E30-410F-95EA-6EAC4343D381}" type="sibTrans" cxnId="{DFF43853-CD2E-4FE5-8DEC-A82C71FF36CE}">
      <dgm:prSet/>
      <dgm:spPr/>
      <dgm:t>
        <a:bodyPr/>
        <a:lstStyle/>
        <a:p>
          <a:endParaRPr lang="fr-FR"/>
        </a:p>
      </dgm:t>
    </dgm:pt>
    <dgm:pt modelId="{F81D3531-ECC2-49ED-A658-E09F9368E00B}">
      <dgm:prSet phldrT="[Texte]"/>
      <dgm:spPr/>
      <dgm:t>
        <a:bodyPr/>
        <a:lstStyle/>
        <a:p>
          <a:r>
            <a:rPr lang="fr-FR" dirty="0"/>
            <a:t>Classification de l’éducation</a:t>
          </a:r>
        </a:p>
      </dgm:t>
    </dgm:pt>
    <dgm:pt modelId="{17B02846-2402-4C95-841F-A9FC935DE1D7}" type="parTrans" cxnId="{49EFDC94-E344-452F-8706-E79A6A1AC30B}">
      <dgm:prSet/>
      <dgm:spPr/>
      <dgm:t>
        <a:bodyPr/>
        <a:lstStyle/>
        <a:p>
          <a:endParaRPr lang="fr-FR"/>
        </a:p>
      </dgm:t>
    </dgm:pt>
    <dgm:pt modelId="{7A313255-6B56-44FD-87D4-766D5D236C28}" type="sibTrans" cxnId="{49EFDC94-E344-452F-8706-E79A6A1AC30B}">
      <dgm:prSet/>
      <dgm:spPr/>
      <dgm:t>
        <a:bodyPr/>
        <a:lstStyle/>
        <a:p>
          <a:endParaRPr lang="fr-FR"/>
        </a:p>
      </dgm:t>
    </dgm:pt>
    <dgm:pt modelId="{9C5AB682-9CA0-444C-AC49-5B95060651F3}">
      <dgm:prSet phldrT="[Texte]"/>
      <dgm:spPr/>
      <dgm:t>
        <a:bodyPr/>
        <a:lstStyle/>
        <a:p>
          <a:r>
            <a:rPr lang="fr-FR" dirty="0"/>
            <a:t>Champs d’application</a:t>
          </a:r>
        </a:p>
      </dgm:t>
    </dgm:pt>
    <dgm:pt modelId="{43F05804-663F-42CE-81F8-8B8363F63537}" type="parTrans" cxnId="{4410B3F3-D100-401D-9A88-5B9179E07C45}">
      <dgm:prSet/>
      <dgm:spPr/>
      <dgm:t>
        <a:bodyPr/>
        <a:lstStyle/>
        <a:p>
          <a:endParaRPr lang="fr-FR"/>
        </a:p>
      </dgm:t>
    </dgm:pt>
    <dgm:pt modelId="{88DD6B08-C1F1-4B84-8895-9183DF2752A3}" type="sibTrans" cxnId="{4410B3F3-D100-401D-9A88-5B9179E07C45}">
      <dgm:prSet/>
      <dgm:spPr/>
      <dgm:t>
        <a:bodyPr/>
        <a:lstStyle/>
        <a:p>
          <a:endParaRPr lang="fr-FR"/>
        </a:p>
      </dgm:t>
    </dgm:pt>
    <dgm:pt modelId="{422234C3-BDB7-4FF3-9653-EDCAB86CED0A}" type="pres">
      <dgm:prSet presAssocID="{DC45CF22-5336-49D1-BF66-3478D73F2763}" presName="linearFlow" presStyleCnt="0">
        <dgm:presLayoutVars>
          <dgm:dir/>
          <dgm:animLvl val="lvl"/>
          <dgm:resizeHandles val="exact"/>
        </dgm:presLayoutVars>
      </dgm:prSet>
      <dgm:spPr/>
    </dgm:pt>
    <dgm:pt modelId="{23ED03C8-F1A7-4C7C-97D3-32E50D80E9DE}" type="pres">
      <dgm:prSet presAssocID="{93030714-B06B-40FC-8D7A-935EEA264842}" presName="composite" presStyleCnt="0"/>
      <dgm:spPr/>
    </dgm:pt>
    <dgm:pt modelId="{52929BEB-94EC-4F35-AD7A-C2D0FC892C36}" type="pres">
      <dgm:prSet presAssocID="{93030714-B06B-40FC-8D7A-935EEA264842}" presName="parentText" presStyleLbl="alignNode1" presStyleIdx="0" presStyleCnt="1">
        <dgm:presLayoutVars>
          <dgm:chMax val="1"/>
          <dgm:bulletEnabled val="1"/>
        </dgm:presLayoutVars>
      </dgm:prSet>
      <dgm:spPr/>
    </dgm:pt>
    <dgm:pt modelId="{5FF6B3BB-9939-41E1-A9F1-0B7F7635B433}" type="pres">
      <dgm:prSet presAssocID="{93030714-B06B-40FC-8D7A-935EEA264842}" presName="descendantText" presStyleLbl="alignAcc1" presStyleIdx="0" presStyleCnt="1">
        <dgm:presLayoutVars>
          <dgm:bulletEnabled val="1"/>
        </dgm:presLayoutVars>
      </dgm:prSet>
      <dgm:spPr/>
    </dgm:pt>
  </dgm:ptLst>
  <dgm:cxnLst>
    <dgm:cxn modelId="{9C9B1142-B3CA-4D00-ABF2-44DF3195D99F}" type="presOf" srcId="{9C5AB682-9CA0-444C-AC49-5B95060651F3}" destId="{5FF6B3BB-9939-41E1-A9F1-0B7F7635B433}" srcOrd="0" destOrd="1" presId="urn:microsoft.com/office/officeart/2005/8/layout/chevron2"/>
    <dgm:cxn modelId="{81A2EC66-DFC0-473C-8B15-E345859E7A43}" type="presOf" srcId="{93030714-B06B-40FC-8D7A-935EEA264842}" destId="{52929BEB-94EC-4F35-AD7A-C2D0FC892C36}" srcOrd="0" destOrd="0" presId="urn:microsoft.com/office/officeart/2005/8/layout/chevron2"/>
    <dgm:cxn modelId="{614C774F-50B5-4E8B-AE2F-449F4D10A44E}" type="presOf" srcId="{316631C4-E7F7-49C3-8B25-3E6B2330B55E}" destId="{5FF6B3BB-9939-41E1-A9F1-0B7F7635B433}" srcOrd="0" destOrd="0" presId="urn:microsoft.com/office/officeart/2005/8/layout/chevron2"/>
    <dgm:cxn modelId="{DFF43853-CD2E-4FE5-8DEC-A82C71FF36CE}" srcId="{93030714-B06B-40FC-8D7A-935EEA264842}" destId="{316631C4-E7F7-49C3-8B25-3E6B2330B55E}" srcOrd="0" destOrd="0" parTransId="{BF6AD5B3-FE5B-4AAB-987B-1F5EFD4F980C}" sibTransId="{264AC351-3E30-410F-95EA-6EAC4343D381}"/>
    <dgm:cxn modelId="{49EFDC94-E344-452F-8706-E79A6A1AC30B}" srcId="{93030714-B06B-40FC-8D7A-935EEA264842}" destId="{F81D3531-ECC2-49ED-A658-E09F9368E00B}" srcOrd="2" destOrd="0" parTransId="{17B02846-2402-4C95-841F-A9FC935DE1D7}" sibTransId="{7A313255-6B56-44FD-87D4-766D5D236C28}"/>
    <dgm:cxn modelId="{03842E9B-EBEF-4635-BF68-EBD78C26B17C}" type="presOf" srcId="{DC45CF22-5336-49D1-BF66-3478D73F2763}" destId="{422234C3-BDB7-4FF3-9653-EDCAB86CED0A}" srcOrd="0" destOrd="0" presId="urn:microsoft.com/office/officeart/2005/8/layout/chevron2"/>
    <dgm:cxn modelId="{D942499D-AEC1-406D-ACC1-C493B12C2960}" type="presOf" srcId="{F81D3531-ECC2-49ED-A658-E09F9368E00B}" destId="{5FF6B3BB-9939-41E1-A9F1-0B7F7635B433}" srcOrd="0" destOrd="2" presId="urn:microsoft.com/office/officeart/2005/8/layout/chevron2"/>
    <dgm:cxn modelId="{8B0E77CE-CFB6-4356-BCE7-17A6221383E9}" srcId="{DC45CF22-5336-49D1-BF66-3478D73F2763}" destId="{93030714-B06B-40FC-8D7A-935EEA264842}" srcOrd="0" destOrd="0" parTransId="{6DD1A530-582B-4824-A674-6EAD9DBE68A7}" sibTransId="{99C84180-AE94-4D85-96BC-8BA901AE417B}"/>
    <dgm:cxn modelId="{4410B3F3-D100-401D-9A88-5B9179E07C45}" srcId="{93030714-B06B-40FC-8D7A-935EEA264842}" destId="{9C5AB682-9CA0-444C-AC49-5B95060651F3}" srcOrd="1" destOrd="0" parTransId="{43F05804-663F-42CE-81F8-8B8363F63537}" sibTransId="{88DD6B08-C1F1-4B84-8895-9183DF2752A3}"/>
    <dgm:cxn modelId="{618AAC46-D186-46E4-ACB6-1294B99499E5}" type="presParOf" srcId="{422234C3-BDB7-4FF3-9653-EDCAB86CED0A}" destId="{23ED03C8-F1A7-4C7C-97D3-32E50D80E9DE}" srcOrd="0" destOrd="0" presId="urn:microsoft.com/office/officeart/2005/8/layout/chevron2"/>
    <dgm:cxn modelId="{F7583A0A-53B0-48DE-AE4F-A38AD79C1924}" type="presParOf" srcId="{23ED03C8-F1A7-4C7C-97D3-32E50D80E9DE}" destId="{52929BEB-94EC-4F35-AD7A-C2D0FC892C36}" srcOrd="0" destOrd="0" presId="urn:microsoft.com/office/officeart/2005/8/layout/chevron2"/>
    <dgm:cxn modelId="{0ADD55C8-CA57-4D7C-A7E9-2728B1F8E4AA}" type="presParOf" srcId="{23ED03C8-F1A7-4C7C-97D3-32E50D80E9DE}" destId="{5FF6B3BB-9939-41E1-A9F1-0B7F7635B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45CF22-5336-49D1-BF66-3478D73F276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fr-FR"/>
        </a:p>
      </dgm:t>
    </dgm:pt>
    <dgm:pt modelId="{93030714-B06B-40FC-8D7A-935EEA264842}">
      <dgm:prSet phldrT="[Texte]"/>
      <dgm:spPr>
        <a:solidFill>
          <a:srgbClr val="5AAACA"/>
        </a:solidFill>
      </dgm:spPr>
      <dgm:t>
        <a:bodyPr/>
        <a:lstStyle/>
        <a:p>
          <a:r>
            <a:rPr lang="fr-FR" dirty="0"/>
            <a:t>Partie II</a:t>
          </a:r>
        </a:p>
      </dgm:t>
    </dgm:pt>
    <dgm:pt modelId="{6DD1A530-582B-4824-A674-6EAD9DBE68A7}" type="parTrans" cxnId="{8B0E77CE-CFB6-4356-BCE7-17A6221383E9}">
      <dgm:prSet/>
      <dgm:spPr/>
      <dgm:t>
        <a:bodyPr/>
        <a:lstStyle/>
        <a:p>
          <a:endParaRPr lang="fr-FR"/>
        </a:p>
      </dgm:t>
    </dgm:pt>
    <dgm:pt modelId="{99C84180-AE94-4D85-96BC-8BA901AE417B}" type="sibTrans" cxnId="{8B0E77CE-CFB6-4356-BCE7-17A6221383E9}">
      <dgm:prSet/>
      <dgm:spPr/>
      <dgm:t>
        <a:bodyPr/>
        <a:lstStyle/>
        <a:p>
          <a:endParaRPr lang="fr-FR"/>
        </a:p>
      </dgm:t>
    </dgm:pt>
    <dgm:pt modelId="{316631C4-E7F7-49C3-8B25-3E6B2330B55E}">
      <dgm:prSet phldrT="[Texte]"/>
      <dgm:spPr/>
      <dgm:t>
        <a:bodyPr/>
        <a:lstStyle/>
        <a:p>
          <a:r>
            <a:rPr lang="fr-FR" dirty="0"/>
            <a:t>Définition et qualité d’un indicateur</a:t>
          </a:r>
        </a:p>
      </dgm:t>
    </dgm:pt>
    <dgm:pt modelId="{BF6AD5B3-FE5B-4AAB-987B-1F5EFD4F980C}" type="parTrans" cxnId="{DFF43853-CD2E-4FE5-8DEC-A82C71FF36CE}">
      <dgm:prSet/>
      <dgm:spPr/>
      <dgm:t>
        <a:bodyPr/>
        <a:lstStyle/>
        <a:p>
          <a:endParaRPr lang="fr-FR"/>
        </a:p>
      </dgm:t>
    </dgm:pt>
    <dgm:pt modelId="{264AC351-3E30-410F-95EA-6EAC4343D381}" type="sibTrans" cxnId="{DFF43853-CD2E-4FE5-8DEC-A82C71FF36CE}">
      <dgm:prSet/>
      <dgm:spPr/>
      <dgm:t>
        <a:bodyPr/>
        <a:lstStyle/>
        <a:p>
          <a:endParaRPr lang="fr-FR"/>
        </a:p>
      </dgm:t>
    </dgm:pt>
    <dgm:pt modelId="{F81D3531-ECC2-49ED-A658-E09F9368E00B}">
      <dgm:prSet phldrT="[Texte]"/>
      <dgm:spPr/>
      <dgm:t>
        <a:bodyPr/>
        <a:lstStyle/>
        <a:p>
          <a:r>
            <a:rPr lang="fr-FR" dirty="0"/>
            <a:t>Calcul et interprétation des statistiques de l’éducation</a:t>
          </a:r>
        </a:p>
      </dgm:t>
    </dgm:pt>
    <dgm:pt modelId="{17B02846-2402-4C95-841F-A9FC935DE1D7}" type="parTrans" cxnId="{49EFDC94-E344-452F-8706-E79A6A1AC30B}">
      <dgm:prSet/>
      <dgm:spPr/>
      <dgm:t>
        <a:bodyPr/>
        <a:lstStyle/>
        <a:p>
          <a:endParaRPr lang="fr-FR"/>
        </a:p>
      </dgm:t>
    </dgm:pt>
    <dgm:pt modelId="{7A313255-6B56-44FD-87D4-766D5D236C28}" type="sibTrans" cxnId="{49EFDC94-E344-452F-8706-E79A6A1AC30B}">
      <dgm:prSet/>
      <dgm:spPr/>
      <dgm:t>
        <a:bodyPr/>
        <a:lstStyle/>
        <a:p>
          <a:endParaRPr lang="fr-FR"/>
        </a:p>
      </dgm:t>
    </dgm:pt>
    <dgm:pt modelId="{6F0BDC75-2A29-4CC5-A6B2-2B459278693F}">
      <dgm:prSet phldrT="[Texte]"/>
      <dgm:spPr/>
      <dgm:t>
        <a:bodyPr/>
        <a:lstStyle/>
        <a:p>
          <a:pPr>
            <a:buFont typeface="Courier New" panose="02070309020205020404" pitchFamily="49" charset="0"/>
            <a:buChar char="o"/>
          </a:pPr>
          <a:r>
            <a:rPr lang="fr-FR" dirty="0"/>
            <a:t>Indicateurs de couverture</a:t>
          </a:r>
        </a:p>
      </dgm:t>
    </dgm:pt>
    <dgm:pt modelId="{F82AC43C-8AF3-431B-B10B-3B28C847388B}" type="parTrans" cxnId="{009485FD-76E6-4874-A903-EC468AD8607A}">
      <dgm:prSet/>
      <dgm:spPr/>
      <dgm:t>
        <a:bodyPr/>
        <a:lstStyle/>
        <a:p>
          <a:endParaRPr lang="fr-FR"/>
        </a:p>
      </dgm:t>
    </dgm:pt>
    <dgm:pt modelId="{11E1C491-2DC9-431D-B640-16DEE54F3B9F}" type="sibTrans" cxnId="{009485FD-76E6-4874-A903-EC468AD8607A}">
      <dgm:prSet/>
      <dgm:spPr/>
      <dgm:t>
        <a:bodyPr/>
        <a:lstStyle/>
        <a:p>
          <a:endParaRPr lang="fr-FR"/>
        </a:p>
      </dgm:t>
    </dgm:pt>
    <dgm:pt modelId="{27A6473B-A7B0-476C-9F29-E521F92A7308}">
      <dgm:prSet phldrT="[Texte]"/>
      <dgm:spPr/>
      <dgm:t>
        <a:bodyPr/>
        <a:lstStyle/>
        <a:p>
          <a:pPr>
            <a:buFont typeface="Courier New" panose="02070309020205020404" pitchFamily="49" charset="0"/>
            <a:buChar char="o"/>
          </a:pPr>
          <a:r>
            <a:rPr lang="fr-FR" dirty="0"/>
            <a:t>Qualité des conditions d’études</a:t>
          </a:r>
        </a:p>
      </dgm:t>
    </dgm:pt>
    <dgm:pt modelId="{498FC683-C278-4B0A-B287-30407AB8C3EC}" type="parTrans" cxnId="{B5465041-C8C7-4749-8202-7F6841571B30}">
      <dgm:prSet/>
      <dgm:spPr/>
      <dgm:t>
        <a:bodyPr/>
        <a:lstStyle/>
        <a:p>
          <a:endParaRPr lang="fr-FR"/>
        </a:p>
      </dgm:t>
    </dgm:pt>
    <dgm:pt modelId="{50284C0E-8102-4F19-BBC4-DF332050AE83}" type="sibTrans" cxnId="{B5465041-C8C7-4749-8202-7F6841571B30}">
      <dgm:prSet/>
      <dgm:spPr/>
      <dgm:t>
        <a:bodyPr/>
        <a:lstStyle/>
        <a:p>
          <a:endParaRPr lang="fr-FR"/>
        </a:p>
      </dgm:t>
    </dgm:pt>
    <dgm:pt modelId="{422234C3-BDB7-4FF3-9653-EDCAB86CED0A}" type="pres">
      <dgm:prSet presAssocID="{DC45CF22-5336-49D1-BF66-3478D73F2763}" presName="linearFlow" presStyleCnt="0">
        <dgm:presLayoutVars>
          <dgm:dir/>
          <dgm:animLvl val="lvl"/>
          <dgm:resizeHandles val="exact"/>
        </dgm:presLayoutVars>
      </dgm:prSet>
      <dgm:spPr/>
    </dgm:pt>
    <dgm:pt modelId="{23ED03C8-F1A7-4C7C-97D3-32E50D80E9DE}" type="pres">
      <dgm:prSet presAssocID="{93030714-B06B-40FC-8D7A-935EEA264842}" presName="composite" presStyleCnt="0"/>
      <dgm:spPr/>
    </dgm:pt>
    <dgm:pt modelId="{52929BEB-94EC-4F35-AD7A-C2D0FC892C36}" type="pres">
      <dgm:prSet presAssocID="{93030714-B06B-40FC-8D7A-935EEA264842}" presName="parentText" presStyleLbl="alignNode1" presStyleIdx="0" presStyleCnt="1">
        <dgm:presLayoutVars>
          <dgm:chMax val="1"/>
          <dgm:bulletEnabled val="1"/>
        </dgm:presLayoutVars>
      </dgm:prSet>
      <dgm:spPr/>
    </dgm:pt>
    <dgm:pt modelId="{5FF6B3BB-9939-41E1-A9F1-0B7F7635B433}" type="pres">
      <dgm:prSet presAssocID="{93030714-B06B-40FC-8D7A-935EEA264842}" presName="descendantText" presStyleLbl="alignAcc1" presStyleIdx="0" presStyleCnt="1" custLinFactNeighborX="0">
        <dgm:presLayoutVars>
          <dgm:bulletEnabled val="1"/>
        </dgm:presLayoutVars>
      </dgm:prSet>
      <dgm:spPr/>
    </dgm:pt>
  </dgm:ptLst>
  <dgm:cxnLst>
    <dgm:cxn modelId="{B5465041-C8C7-4749-8202-7F6841571B30}" srcId="{F81D3531-ECC2-49ED-A658-E09F9368E00B}" destId="{27A6473B-A7B0-476C-9F29-E521F92A7308}" srcOrd="1" destOrd="0" parTransId="{498FC683-C278-4B0A-B287-30407AB8C3EC}" sibTransId="{50284C0E-8102-4F19-BBC4-DF332050AE83}"/>
    <dgm:cxn modelId="{81A2EC66-DFC0-473C-8B15-E345859E7A43}" type="presOf" srcId="{93030714-B06B-40FC-8D7A-935EEA264842}" destId="{52929BEB-94EC-4F35-AD7A-C2D0FC892C36}" srcOrd="0" destOrd="0" presId="urn:microsoft.com/office/officeart/2005/8/layout/chevron2"/>
    <dgm:cxn modelId="{383B4168-7CE6-4A31-8040-699CCA32DEE5}" type="presOf" srcId="{6F0BDC75-2A29-4CC5-A6B2-2B459278693F}" destId="{5FF6B3BB-9939-41E1-A9F1-0B7F7635B433}" srcOrd="0" destOrd="2" presId="urn:microsoft.com/office/officeart/2005/8/layout/chevron2"/>
    <dgm:cxn modelId="{614C774F-50B5-4E8B-AE2F-449F4D10A44E}" type="presOf" srcId="{316631C4-E7F7-49C3-8B25-3E6B2330B55E}" destId="{5FF6B3BB-9939-41E1-A9F1-0B7F7635B433}" srcOrd="0" destOrd="0" presId="urn:microsoft.com/office/officeart/2005/8/layout/chevron2"/>
    <dgm:cxn modelId="{DFF43853-CD2E-4FE5-8DEC-A82C71FF36CE}" srcId="{93030714-B06B-40FC-8D7A-935EEA264842}" destId="{316631C4-E7F7-49C3-8B25-3E6B2330B55E}" srcOrd="0" destOrd="0" parTransId="{BF6AD5B3-FE5B-4AAB-987B-1F5EFD4F980C}" sibTransId="{264AC351-3E30-410F-95EA-6EAC4343D381}"/>
    <dgm:cxn modelId="{49EFDC94-E344-452F-8706-E79A6A1AC30B}" srcId="{93030714-B06B-40FC-8D7A-935EEA264842}" destId="{F81D3531-ECC2-49ED-A658-E09F9368E00B}" srcOrd="1" destOrd="0" parTransId="{17B02846-2402-4C95-841F-A9FC935DE1D7}" sibTransId="{7A313255-6B56-44FD-87D4-766D5D236C28}"/>
    <dgm:cxn modelId="{03842E9B-EBEF-4635-BF68-EBD78C26B17C}" type="presOf" srcId="{DC45CF22-5336-49D1-BF66-3478D73F2763}" destId="{422234C3-BDB7-4FF3-9653-EDCAB86CED0A}" srcOrd="0" destOrd="0" presId="urn:microsoft.com/office/officeart/2005/8/layout/chevron2"/>
    <dgm:cxn modelId="{D942499D-AEC1-406D-ACC1-C493B12C2960}" type="presOf" srcId="{F81D3531-ECC2-49ED-A658-E09F9368E00B}" destId="{5FF6B3BB-9939-41E1-A9F1-0B7F7635B433}" srcOrd="0" destOrd="1" presId="urn:microsoft.com/office/officeart/2005/8/layout/chevron2"/>
    <dgm:cxn modelId="{8B0E77CE-CFB6-4356-BCE7-17A6221383E9}" srcId="{DC45CF22-5336-49D1-BF66-3478D73F2763}" destId="{93030714-B06B-40FC-8D7A-935EEA264842}" srcOrd="0" destOrd="0" parTransId="{6DD1A530-582B-4824-A674-6EAD9DBE68A7}" sibTransId="{99C84180-AE94-4D85-96BC-8BA901AE417B}"/>
    <dgm:cxn modelId="{009485FD-76E6-4874-A903-EC468AD8607A}" srcId="{F81D3531-ECC2-49ED-A658-E09F9368E00B}" destId="{6F0BDC75-2A29-4CC5-A6B2-2B459278693F}" srcOrd="0" destOrd="0" parTransId="{F82AC43C-8AF3-431B-B10B-3B28C847388B}" sibTransId="{11E1C491-2DC9-431D-B640-16DEE54F3B9F}"/>
    <dgm:cxn modelId="{EA914BFF-52C1-44BD-AFA4-3F8047BDAD7B}" type="presOf" srcId="{27A6473B-A7B0-476C-9F29-E521F92A7308}" destId="{5FF6B3BB-9939-41E1-A9F1-0B7F7635B433}" srcOrd="0" destOrd="3" presId="urn:microsoft.com/office/officeart/2005/8/layout/chevron2"/>
    <dgm:cxn modelId="{618AAC46-D186-46E4-ACB6-1294B99499E5}" type="presParOf" srcId="{422234C3-BDB7-4FF3-9653-EDCAB86CED0A}" destId="{23ED03C8-F1A7-4C7C-97D3-32E50D80E9DE}" srcOrd="0" destOrd="0" presId="urn:microsoft.com/office/officeart/2005/8/layout/chevron2"/>
    <dgm:cxn modelId="{F7583A0A-53B0-48DE-AE4F-A38AD79C1924}" type="presParOf" srcId="{23ED03C8-F1A7-4C7C-97D3-32E50D80E9DE}" destId="{52929BEB-94EC-4F35-AD7A-C2D0FC892C36}" srcOrd="0" destOrd="0" presId="urn:microsoft.com/office/officeart/2005/8/layout/chevron2"/>
    <dgm:cxn modelId="{0ADD55C8-CA57-4D7C-A7E9-2728B1F8E4AA}" type="presParOf" srcId="{23ED03C8-F1A7-4C7C-97D3-32E50D80E9DE}" destId="{5FF6B3BB-9939-41E1-A9F1-0B7F7635B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5CF22-5336-49D1-BF66-3478D73F276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fr-FR"/>
        </a:p>
      </dgm:t>
    </dgm:pt>
    <dgm:pt modelId="{93030714-B06B-40FC-8D7A-935EEA264842}">
      <dgm:prSet phldrT="[Texte]"/>
      <dgm:spPr>
        <a:solidFill>
          <a:schemeClr val="accent5">
            <a:lumMod val="75000"/>
          </a:schemeClr>
        </a:solidFill>
      </dgm:spPr>
      <dgm:t>
        <a:bodyPr/>
        <a:lstStyle/>
        <a:p>
          <a:r>
            <a:rPr lang="fr-FR" dirty="0"/>
            <a:t>Partie III</a:t>
          </a:r>
        </a:p>
      </dgm:t>
    </dgm:pt>
    <dgm:pt modelId="{6DD1A530-582B-4824-A674-6EAD9DBE68A7}" type="parTrans" cxnId="{8B0E77CE-CFB6-4356-BCE7-17A6221383E9}">
      <dgm:prSet/>
      <dgm:spPr/>
      <dgm:t>
        <a:bodyPr/>
        <a:lstStyle/>
        <a:p>
          <a:endParaRPr lang="fr-FR"/>
        </a:p>
      </dgm:t>
    </dgm:pt>
    <dgm:pt modelId="{99C84180-AE94-4D85-96BC-8BA901AE417B}" type="sibTrans" cxnId="{8B0E77CE-CFB6-4356-BCE7-17A6221383E9}">
      <dgm:prSet/>
      <dgm:spPr/>
      <dgm:t>
        <a:bodyPr/>
        <a:lstStyle/>
        <a:p>
          <a:endParaRPr lang="fr-FR"/>
        </a:p>
      </dgm:t>
    </dgm:pt>
    <dgm:pt modelId="{316631C4-E7F7-49C3-8B25-3E6B2330B55E}">
      <dgm:prSet phldrT="[Texte]"/>
      <dgm:spPr/>
      <dgm:t>
        <a:bodyPr/>
        <a:lstStyle/>
        <a:p>
          <a:r>
            <a:rPr lang="fr-FR" dirty="0"/>
            <a:t>Coûts et financement du système</a:t>
          </a:r>
        </a:p>
      </dgm:t>
    </dgm:pt>
    <dgm:pt modelId="{BF6AD5B3-FE5B-4AAB-987B-1F5EFD4F980C}" type="parTrans" cxnId="{DFF43853-CD2E-4FE5-8DEC-A82C71FF36CE}">
      <dgm:prSet/>
      <dgm:spPr/>
      <dgm:t>
        <a:bodyPr/>
        <a:lstStyle/>
        <a:p>
          <a:endParaRPr lang="fr-FR"/>
        </a:p>
      </dgm:t>
    </dgm:pt>
    <dgm:pt modelId="{264AC351-3E30-410F-95EA-6EAC4343D381}" type="sibTrans" cxnId="{DFF43853-CD2E-4FE5-8DEC-A82C71FF36CE}">
      <dgm:prSet/>
      <dgm:spPr/>
      <dgm:t>
        <a:bodyPr/>
        <a:lstStyle/>
        <a:p>
          <a:endParaRPr lang="fr-FR"/>
        </a:p>
      </dgm:t>
    </dgm:pt>
    <dgm:pt modelId="{422234C3-BDB7-4FF3-9653-EDCAB86CED0A}" type="pres">
      <dgm:prSet presAssocID="{DC45CF22-5336-49D1-BF66-3478D73F2763}" presName="linearFlow" presStyleCnt="0">
        <dgm:presLayoutVars>
          <dgm:dir/>
          <dgm:animLvl val="lvl"/>
          <dgm:resizeHandles val="exact"/>
        </dgm:presLayoutVars>
      </dgm:prSet>
      <dgm:spPr/>
    </dgm:pt>
    <dgm:pt modelId="{23ED03C8-F1A7-4C7C-97D3-32E50D80E9DE}" type="pres">
      <dgm:prSet presAssocID="{93030714-B06B-40FC-8D7A-935EEA264842}" presName="composite" presStyleCnt="0"/>
      <dgm:spPr/>
    </dgm:pt>
    <dgm:pt modelId="{52929BEB-94EC-4F35-AD7A-C2D0FC892C36}" type="pres">
      <dgm:prSet presAssocID="{93030714-B06B-40FC-8D7A-935EEA264842}" presName="parentText" presStyleLbl="alignNode1" presStyleIdx="0" presStyleCnt="1" custLinFactNeighborY="0">
        <dgm:presLayoutVars>
          <dgm:chMax val="1"/>
          <dgm:bulletEnabled val="1"/>
        </dgm:presLayoutVars>
      </dgm:prSet>
      <dgm:spPr/>
    </dgm:pt>
    <dgm:pt modelId="{5FF6B3BB-9939-41E1-A9F1-0B7F7635B433}" type="pres">
      <dgm:prSet presAssocID="{93030714-B06B-40FC-8D7A-935EEA264842}" presName="descendantText" presStyleLbl="alignAcc1" presStyleIdx="0" presStyleCnt="1" custLinFactNeighborX="0">
        <dgm:presLayoutVars>
          <dgm:bulletEnabled val="1"/>
        </dgm:presLayoutVars>
      </dgm:prSet>
      <dgm:spPr/>
    </dgm:pt>
  </dgm:ptLst>
  <dgm:cxnLst>
    <dgm:cxn modelId="{81A2EC66-DFC0-473C-8B15-E345859E7A43}" type="presOf" srcId="{93030714-B06B-40FC-8D7A-935EEA264842}" destId="{52929BEB-94EC-4F35-AD7A-C2D0FC892C36}" srcOrd="0" destOrd="0" presId="urn:microsoft.com/office/officeart/2005/8/layout/chevron2"/>
    <dgm:cxn modelId="{614C774F-50B5-4E8B-AE2F-449F4D10A44E}" type="presOf" srcId="{316631C4-E7F7-49C3-8B25-3E6B2330B55E}" destId="{5FF6B3BB-9939-41E1-A9F1-0B7F7635B433}" srcOrd="0" destOrd="0" presId="urn:microsoft.com/office/officeart/2005/8/layout/chevron2"/>
    <dgm:cxn modelId="{DFF43853-CD2E-4FE5-8DEC-A82C71FF36CE}" srcId="{93030714-B06B-40FC-8D7A-935EEA264842}" destId="{316631C4-E7F7-49C3-8B25-3E6B2330B55E}" srcOrd="0" destOrd="0" parTransId="{BF6AD5B3-FE5B-4AAB-987B-1F5EFD4F980C}" sibTransId="{264AC351-3E30-410F-95EA-6EAC4343D381}"/>
    <dgm:cxn modelId="{03842E9B-EBEF-4635-BF68-EBD78C26B17C}" type="presOf" srcId="{DC45CF22-5336-49D1-BF66-3478D73F2763}" destId="{422234C3-BDB7-4FF3-9653-EDCAB86CED0A}" srcOrd="0" destOrd="0" presId="urn:microsoft.com/office/officeart/2005/8/layout/chevron2"/>
    <dgm:cxn modelId="{8B0E77CE-CFB6-4356-BCE7-17A6221383E9}" srcId="{DC45CF22-5336-49D1-BF66-3478D73F2763}" destId="{93030714-B06B-40FC-8D7A-935EEA264842}" srcOrd="0" destOrd="0" parTransId="{6DD1A530-582B-4824-A674-6EAD9DBE68A7}" sibTransId="{99C84180-AE94-4D85-96BC-8BA901AE417B}"/>
    <dgm:cxn modelId="{618AAC46-D186-46E4-ACB6-1294B99499E5}" type="presParOf" srcId="{422234C3-BDB7-4FF3-9653-EDCAB86CED0A}" destId="{23ED03C8-F1A7-4C7C-97D3-32E50D80E9DE}" srcOrd="0" destOrd="0" presId="urn:microsoft.com/office/officeart/2005/8/layout/chevron2"/>
    <dgm:cxn modelId="{F7583A0A-53B0-48DE-AE4F-A38AD79C1924}" type="presParOf" srcId="{23ED03C8-F1A7-4C7C-97D3-32E50D80E9DE}" destId="{52929BEB-94EC-4F35-AD7A-C2D0FC892C36}" srcOrd="0" destOrd="0" presId="urn:microsoft.com/office/officeart/2005/8/layout/chevron2"/>
    <dgm:cxn modelId="{0ADD55C8-CA57-4D7C-A7E9-2728B1F8E4AA}" type="presParOf" srcId="{23ED03C8-F1A7-4C7C-97D3-32E50D80E9DE}" destId="{5FF6B3BB-9939-41E1-A9F1-0B7F7635B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45CF22-5336-49D1-BF66-3478D73F276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fr-FR"/>
        </a:p>
      </dgm:t>
    </dgm:pt>
    <dgm:pt modelId="{93030714-B06B-40FC-8D7A-935EEA264842}">
      <dgm:prSet phldrT="[Texte]"/>
      <dgm:spPr>
        <a:solidFill>
          <a:schemeClr val="accent5">
            <a:lumMod val="50000"/>
          </a:schemeClr>
        </a:solidFill>
      </dgm:spPr>
      <dgm:t>
        <a:bodyPr/>
        <a:lstStyle/>
        <a:p>
          <a:r>
            <a:rPr lang="fr-FR" dirty="0"/>
            <a:t>Partie IV</a:t>
          </a:r>
        </a:p>
      </dgm:t>
    </dgm:pt>
    <dgm:pt modelId="{6DD1A530-582B-4824-A674-6EAD9DBE68A7}" type="parTrans" cxnId="{8B0E77CE-CFB6-4356-BCE7-17A6221383E9}">
      <dgm:prSet/>
      <dgm:spPr/>
      <dgm:t>
        <a:bodyPr/>
        <a:lstStyle/>
        <a:p>
          <a:endParaRPr lang="fr-FR"/>
        </a:p>
      </dgm:t>
    </dgm:pt>
    <dgm:pt modelId="{99C84180-AE94-4D85-96BC-8BA901AE417B}" type="sibTrans" cxnId="{8B0E77CE-CFB6-4356-BCE7-17A6221383E9}">
      <dgm:prSet/>
      <dgm:spPr/>
      <dgm:t>
        <a:bodyPr/>
        <a:lstStyle/>
        <a:p>
          <a:endParaRPr lang="fr-FR"/>
        </a:p>
      </dgm:t>
    </dgm:pt>
    <dgm:pt modelId="{316631C4-E7F7-49C3-8B25-3E6B2330B55E}">
      <dgm:prSet phldrT="[Texte]"/>
      <dgm:spPr/>
      <dgm:t>
        <a:bodyPr/>
        <a:lstStyle/>
        <a:p>
          <a:r>
            <a:rPr lang="fr-FR" dirty="0"/>
            <a:t>Équité et disparités au sein du système d’enseignement </a:t>
          </a:r>
        </a:p>
      </dgm:t>
    </dgm:pt>
    <dgm:pt modelId="{BF6AD5B3-FE5B-4AAB-987B-1F5EFD4F980C}" type="parTrans" cxnId="{DFF43853-CD2E-4FE5-8DEC-A82C71FF36CE}">
      <dgm:prSet/>
      <dgm:spPr/>
      <dgm:t>
        <a:bodyPr/>
        <a:lstStyle/>
        <a:p>
          <a:endParaRPr lang="fr-FR"/>
        </a:p>
      </dgm:t>
    </dgm:pt>
    <dgm:pt modelId="{264AC351-3E30-410F-95EA-6EAC4343D381}" type="sibTrans" cxnId="{DFF43853-CD2E-4FE5-8DEC-A82C71FF36CE}">
      <dgm:prSet/>
      <dgm:spPr/>
      <dgm:t>
        <a:bodyPr/>
        <a:lstStyle/>
        <a:p>
          <a:endParaRPr lang="fr-FR"/>
        </a:p>
      </dgm:t>
    </dgm:pt>
    <dgm:pt modelId="{422234C3-BDB7-4FF3-9653-EDCAB86CED0A}" type="pres">
      <dgm:prSet presAssocID="{DC45CF22-5336-49D1-BF66-3478D73F2763}" presName="linearFlow" presStyleCnt="0">
        <dgm:presLayoutVars>
          <dgm:dir/>
          <dgm:animLvl val="lvl"/>
          <dgm:resizeHandles val="exact"/>
        </dgm:presLayoutVars>
      </dgm:prSet>
      <dgm:spPr/>
    </dgm:pt>
    <dgm:pt modelId="{23ED03C8-F1A7-4C7C-97D3-32E50D80E9DE}" type="pres">
      <dgm:prSet presAssocID="{93030714-B06B-40FC-8D7A-935EEA264842}" presName="composite" presStyleCnt="0"/>
      <dgm:spPr/>
    </dgm:pt>
    <dgm:pt modelId="{52929BEB-94EC-4F35-AD7A-C2D0FC892C36}" type="pres">
      <dgm:prSet presAssocID="{93030714-B06B-40FC-8D7A-935EEA264842}" presName="parentText" presStyleLbl="alignNode1" presStyleIdx="0" presStyleCnt="1" custLinFactNeighborY="0">
        <dgm:presLayoutVars>
          <dgm:chMax val="1"/>
          <dgm:bulletEnabled val="1"/>
        </dgm:presLayoutVars>
      </dgm:prSet>
      <dgm:spPr/>
    </dgm:pt>
    <dgm:pt modelId="{5FF6B3BB-9939-41E1-A9F1-0B7F7635B433}" type="pres">
      <dgm:prSet presAssocID="{93030714-B06B-40FC-8D7A-935EEA264842}" presName="descendantText" presStyleLbl="alignAcc1" presStyleIdx="0" presStyleCnt="1" custLinFactNeighborX="0">
        <dgm:presLayoutVars>
          <dgm:bulletEnabled val="1"/>
        </dgm:presLayoutVars>
      </dgm:prSet>
      <dgm:spPr/>
    </dgm:pt>
  </dgm:ptLst>
  <dgm:cxnLst>
    <dgm:cxn modelId="{81A2EC66-DFC0-473C-8B15-E345859E7A43}" type="presOf" srcId="{93030714-B06B-40FC-8D7A-935EEA264842}" destId="{52929BEB-94EC-4F35-AD7A-C2D0FC892C36}" srcOrd="0" destOrd="0" presId="urn:microsoft.com/office/officeart/2005/8/layout/chevron2"/>
    <dgm:cxn modelId="{614C774F-50B5-4E8B-AE2F-449F4D10A44E}" type="presOf" srcId="{316631C4-E7F7-49C3-8B25-3E6B2330B55E}" destId="{5FF6B3BB-9939-41E1-A9F1-0B7F7635B433}" srcOrd="0" destOrd="0" presId="urn:microsoft.com/office/officeart/2005/8/layout/chevron2"/>
    <dgm:cxn modelId="{DFF43853-CD2E-4FE5-8DEC-A82C71FF36CE}" srcId="{93030714-B06B-40FC-8D7A-935EEA264842}" destId="{316631C4-E7F7-49C3-8B25-3E6B2330B55E}" srcOrd="0" destOrd="0" parTransId="{BF6AD5B3-FE5B-4AAB-987B-1F5EFD4F980C}" sibTransId="{264AC351-3E30-410F-95EA-6EAC4343D381}"/>
    <dgm:cxn modelId="{03842E9B-EBEF-4635-BF68-EBD78C26B17C}" type="presOf" srcId="{DC45CF22-5336-49D1-BF66-3478D73F2763}" destId="{422234C3-BDB7-4FF3-9653-EDCAB86CED0A}" srcOrd="0" destOrd="0" presId="urn:microsoft.com/office/officeart/2005/8/layout/chevron2"/>
    <dgm:cxn modelId="{8B0E77CE-CFB6-4356-BCE7-17A6221383E9}" srcId="{DC45CF22-5336-49D1-BF66-3478D73F2763}" destId="{93030714-B06B-40FC-8D7A-935EEA264842}" srcOrd="0" destOrd="0" parTransId="{6DD1A530-582B-4824-A674-6EAD9DBE68A7}" sibTransId="{99C84180-AE94-4D85-96BC-8BA901AE417B}"/>
    <dgm:cxn modelId="{618AAC46-D186-46E4-ACB6-1294B99499E5}" type="presParOf" srcId="{422234C3-BDB7-4FF3-9653-EDCAB86CED0A}" destId="{23ED03C8-F1A7-4C7C-97D3-32E50D80E9DE}" srcOrd="0" destOrd="0" presId="urn:microsoft.com/office/officeart/2005/8/layout/chevron2"/>
    <dgm:cxn modelId="{F7583A0A-53B0-48DE-AE4F-A38AD79C1924}" type="presParOf" srcId="{23ED03C8-F1A7-4C7C-97D3-32E50D80E9DE}" destId="{52929BEB-94EC-4F35-AD7A-C2D0FC892C36}" srcOrd="0" destOrd="0" presId="urn:microsoft.com/office/officeart/2005/8/layout/chevron2"/>
    <dgm:cxn modelId="{0ADD55C8-CA57-4D7C-A7E9-2728B1F8E4AA}" type="presParOf" srcId="{23ED03C8-F1A7-4C7C-97D3-32E50D80E9DE}" destId="{5FF6B3BB-9939-41E1-A9F1-0B7F7635B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45CF22-5336-49D1-BF66-3478D73F276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fr-FR"/>
        </a:p>
      </dgm:t>
    </dgm:pt>
    <dgm:pt modelId="{93030714-B06B-40FC-8D7A-935EEA264842}">
      <dgm:prSet phldrT="[Texte]"/>
      <dgm:spPr>
        <a:solidFill>
          <a:schemeClr val="accent6">
            <a:lumMod val="75000"/>
          </a:schemeClr>
        </a:solidFill>
      </dgm:spPr>
      <dgm:t>
        <a:bodyPr/>
        <a:lstStyle/>
        <a:p>
          <a:r>
            <a:rPr lang="fr-FR" dirty="0"/>
            <a:t>Partie V</a:t>
          </a:r>
        </a:p>
      </dgm:t>
    </dgm:pt>
    <dgm:pt modelId="{6DD1A530-582B-4824-A674-6EAD9DBE68A7}" type="parTrans" cxnId="{8B0E77CE-CFB6-4356-BCE7-17A6221383E9}">
      <dgm:prSet/>
      <dgm:spPr/>
      <dgm:t>
        <a:bodyPr/>
        <a:lstStyle/>
        <a:p>
          <a:endParaRPr lang="fr-FR"/>
        </a:p>
      </dgm:t>
    </dgm:pt>
    <dgm:pt modelId="{99C84180-AE94-4D85-96BC-8BA901AE417B}" type="sibTrans" cxnId="{8B0E77CE-CFB6-4356-BCE7-17A6221383E9}">
      <dgm:prSet/>
      <dgm:spPr/>
      <dgm:t>
        <a:bodyPr/>
        <a:lstStyle/>
        <a:p>
          <a:endParaRPr lang="fr-FR"/>
        </a:p>
      </dgm:t>
    </dgm:pt>
    <dgm:pt modelId="{316631C4-E7F7-49C3-8B25-3E6B2330B55E}">
      <dgm:prSet phldrT="[Texte]"/>
      <dgm:spPr/>
      <dgm:t>
        <a:bodyPr/>
        <a:lstStyle/>
        <a:p>
          <a:r>
            <a:rPr lang="fr-FR" dirty="0"/>
            <a:t>Application  avec Excel ou STATA</a:t>
          </a:r>
        </a:p>
      </dgm:t>
    </dgm:pt>
    <dgm:pt modelId="{BF6AD5B3-FE5B-4AAB-987B-1F5EFD4F980C}" type="parTrans" cxnId="{DFF43853-CD2E-4FE5-8DEC-A82C71FF36CE}">
      <dgm:prSet/>
      <dgm:spPr/>
      <dgm:t>
        <a:bodyPr/>
        <a:lstStyle/>
        <a:p>
          <a:endParaRPr lang="fr-FR"/>
        </a:p>
      </dgm:t>
    </dgm:pt>
    <dgm:pt modelId="{264AC351-3E30-410F-95EA-6EAC4343D381}" type="sibTrans" cxnId="{DFF43853-CD2E-4FE5-8DEC-A82C71FF36CE}">
      <dgm:prSet/>
      <dgm:spPr/>
      <dgm:t>
        <a:bodyPr/>
        <a:lstStyle/>
        <a:p>
          <a:endParaRPr lang="fr-FR"/>
        </a:p>
      </dgm:t>
    </dgm:pt>
    <dgm:pt modelId="{422234C3-BDB7-4FF3-9653-EDCAB86CED0A}" type="pres">
      <dgm:prSet presAssocID="{DC45CF22-5336-49D1-BF66-3478D73F2763}" presName="linearFlow" presStyleCnt="0">
        <dgm:presLayoutVars>
          <dgm:dir/>
          <dgm:animLvl val="lvl"/>
          <dgm:resizeHandles val="exact"/>
        </dgm:presLayoutVars>
      </dgm:prSet>
      <dgm:spPr/>
    </dgm:pt>
    <dgm:pt modelId="{23ED03C8-F1A7-4C7C-97D3-32E50D80E9DE}" type="pres">
      <dgm:prSet presAssocID="{93030714-B06B-40FC-8D7A-935EEA264842}" presName="composite" presStyleCnt="0"/>
      <dgm:spPr/>
    </dgm:pt>
    <dgm:pt modelId="{52929BEB-94EC-4F35-AD7A-C2D0FC892C36}" type="pres">
      <dgm:prSet presAssocID="{93030714-B06B-40FC-8D7A-935EEA264842}" presName="parentText" presStyleLbl="alignNode1" presStyleIdx="0" presStyleCnt="1" custLinFactNeighborY="0">
        <dgm:presLayoutVars>
          <dgm:chMax val="1"/>
          <dgm:bulletEnabled val="1"/>
        </dgm:presLayoutVars>
      </dgm:prSet>
      <dgm:spPr/>
    </dgm:pt>
    <dgm:pt modelId="{5FF6B3BB-9939-41E1-A9F1-0B7F7635B433}" type="pres">
      <dgm:prSet presAssocID="{93030714-B06B-40FC-8D7A-935EEA264842}" presName="descendantText" presStyleLbl="alignAcc1" presStyleIdx="0" presStyleCnt="1" custLinFactNeighborX="0">
        <dgm:presLayoutVars>
          <dgm:bulletEnabled val="1"/>
        </dgm:presLayoutVars>
      </dgm:prSet>
      <dgm:spPr/>
    </dgm:pt>
  </dgm:ptLst>
  <dgm:cxnLst>
    <dgm:cxn modelId="{81A2EC66-DFC0-473C-8B15-E345859E7A43}" type="presOf" srcId="{93030714-B06B-40FC-8D7A-935EEA264842}" destId="{52929BEB-94EC-4F35-AD7A-C2D0FC892C36}" srcOrd="0" destOrd="0" presId="urn:microsoft.com/office/officeart/2005/8/layout/chevron2"/>
    <dgm:cxn modelId="{614C774F-50B5-4E8B-AE2F-449F4D10A44E}" type="presOf" srcId="{316631C4-E7F7-49C3-8B25-3E6B2330B55E}" destId="{5FF6B3BB-9939-41E1-A9F1-0B7F7635B433}" srcOrd="0" destOrd="0" presId="urn:microsoft.com/office/officeart/2005/8/layout/chevron2"/>
    <dgm:cxn modelId="{DFF43853-CD2E-4FE5-8DEC-A82C71FF36CE}" srcId="{93030714-B06B-40FC-8D7A-935EEA264842}" destId="{316631C4-E7F7-49C3-8B25-3E6B2330B55E}" srcOrd="0" destOrd="0" parTransId="{BF6AD5B3-FE5B-4AAB-987B-1F5EFD4F980C}" sibTransId="{264AC351-3E30-410F-95EA-6EAC4343D381}"/>
    <dgm:cxn modelId="{03842E9B-EBEF-4635-BF68-EBD78C26B17C}" type="presOf" srcId="{DC45CF22-5336-49D1-BF66-3478D73F2763}" destId="{422234C3-BDB7-4FF3-9653-EDCAB86CED0A}" srcOrd="0" destOrd="0" presId="urn:microsoft.com/office/officeart/2005/8/layout/chevron2"/>
    <dgm:cxn modelId="{8B0E77CE-CFB6-4356-BCE7-17A6221383E9}" srcId="{DC45CF22-5336-49D1-BF66-3478D73F2763}" destId="{93030714-B06B-40FC-8D7A-935EEA264842}" srcOrd="0" destOrd="0" parTransId="{6DD1A530-582B-4824-A674-6EAD9DBE68A7}" sibTransId="{99C84180-AE94-4D85-96BC-8BA901AE417B}"/>
    <dgm:cxn modelId="{618AAC46-D186-46E4-ACB6-1294B99499E5}" type="presParOf" srcId="{422234C3-BDB7-4FF3-9653-EDCAB86CED0A}" destId="{23ED03C8-F1A7-4C7C-97D3-32E50D80E9DE}" srcOrd="0" destOrd="0" presId="urn:microsoft.com/office/officeart/2005/8/layout/chevron2"/>
    <dgm:cxn modelId="{F7583A0A-53B0-48DE-AE4F-A38AD79C1924}" type="presParOf" srcId="{23ED03C8-F1A7-4C7C-97D3-32E50D80E9DE}" destId="{52929BEB-94EC-4F35-AD7A-C2D0FC892C36}" srcOrd="0" destOrd="0" presId="urn:microsoft.com/office/officeart/2005/8/layout/chevron2"/>
    <dgm:cxn modelId="{0ADD55C8-CA57-4D7C-A7E9-2728B1F8E4AA}" type="presParOf" srcId="{23ED03C8-F1A7-4C7C-97D3-32E50D80E9DE}" destId="{5FF6B3BB-9939-41E1-A9F1-0B7F7635B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8730F-BDBA-4F57-8DD2-29B7B6D46FAE}">
      <dsp:nvSpPr>
        <dsp:cNvPr id="0" name=""/>
        <dsp:cNvSpPr/>
      </dsp:nvSpPr>
      <dsp:spPr>
        <a:xfrm rot="10800000">
          <a:off x="2044565" y="698"/>
          <a:ext cx="7334693" cy="788418"/>
        </a:xfrm>
        <a:prstGeom prst="homePlat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67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t>Concepts, champ d’application et classification de l’éducation </a:t>
          </a:r>
        </a:p>
      </dsp:txBody>
      <dsp:txXfrm rot="10800000">
        <a:off x="2241669" y="698"/>
        <a:ext cx="7137589" cy="788418"/>
      </dsp:txXfrm>
    </dsp:sp>
    <dsp:sp modelId="{82BF0CFB-0A31-4CCC-B5CB-CFE8F1DAEDE3}">
      <dsp:nvSpPr>
        <dsp:cNvPr id="0" name=""/>
        <dsp:cNvSpPr/>
      </dsp:nvSpPr>
      <dsp:spPr>
        <a:xfrm>
          <a:off x="1650355" y="698"/>
          <a:ext cx="788418" cy="78841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97860E-3051-4A25-8713-4376E3B41FFE}">
      <dsp:nvSpPr>
        <dsp:cNvPr id="0" name=""/>
        <dsp:cNvSpPr/>
      </dsp:nvSpPr>
      <dsp:spPr>
        <a:xfrm rot="10800000">
          <a:off x="2044565" y="1024464"/>
          <a:ext cx="7334693" cy="788418"/>
        </a:xfrm>
        <a:prstGeom prst="homePlate">
          <a:avLst/>
        </a:prstGeom>
        <a:solidFill>
          <a:srgbClr val="589DC6"/>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67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t>Calculs et interprétation des indicateurs de l’éducation </a:t>
          </a:r>
        </a:p>
      </dsp:txBody>
      <dsp:txXfrm rot="10800000">
        <a:off x="2241669" y="1024464"/>
        <a:ext cx="7137589" cy="788418"/>
      </dsp:txXfrm>
    </dsp:sp>
    <dsp:sp modelId="{C029191B-D69A-49A4-8FEE-1A08D6D3AB51}">
      <dsp:nvSpPr>
        <dsp:cNvPr id="0" name=""/>
        <dsp:cNvSpPr/>
      </dsp:nvSpPr>
      <dsp:spPr>
        <a:xfrm>
          <a:off x="1650355" y="1024464"/>
          <a:ext cx="788418" cy="78841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0AD8C9-BBB0-4FB6-B418-ED6916098A9A}">
      <dsp:nvSpPr>
        <dsp:cNvPr id="0" name=""/>
        <dsp:cNvSpPr/>
      </dsp:nvSpPr>
      <dsp:spPr>
        <a:xfrm rot="10800000">
          <a:off x="2044565" y="2048231"/>
          <a:ext cx="7334693" cy="788418"/>
        </a:xfrm>
        <a:prstGeom prst="homePlate">
          <a:avLst/>
        </a:prstGeom>
        <a:solidFill>
          <a:schemeClr val="accent5">
            <a:hueOff val="659355"/>
            <a:satOff val="-4702"/>
            <a:lumOff val="-85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67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t>Coûts et financement du système </a:t>
          </a:r>
        </a:p>
      </dsp:txBody>
      <dsp:txXfrm rot="10800000">
        <a:off x="2241669" y="2048231"/>
        <a:ext cx="7137589" cy="788418"/>
      </dsp:txXfrm>
    </dsp:sp>
    <dsp:sp modelId="{E583E0C3-4C7A-434C-89E2-2D46DB850309}">
      <dsp:nvSpPr>
        <dsp:cNvPr id="0" name=""/>
        <dsp:cNvSpPr/>
      </dsp:nvSpPr>
      <dsp:spPr>
        <a:xfrm>
          <a:off x="1650355" y="2048231"/>
          <a:ext cx="788418" cy="788418"/>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45DC5F-10FF-40D3-9692-57C92754CC16}">
      <dsp:nvSpPr>
        <dsp:cNvPr id="0" name=""/>
        <dsp:cNvSpPr/>
      </dsp:nvSpPr>
      <dsp:spPr>
        <a:xfrm rot="10800000">
          <a:off x="2044565" y="3071998"/>
          <a:ext cx="7334693" cy="788418"/>
        </a:xfrm>
        <a:prstGeom prst="homePlate">
          <a:avLst/>
        </a:prstGeom>
        <a:solidFill>
          <a:schemeClr val="accent5">
            <a:hueOff val="989032"/>
            <a:satOff val="-7053"/>
            <a:lumOff val="-12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67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t>Équité et disparités au sein du système d’enseignement </a:t>
          </a:r>
        </a:p>
      </dsp:txBody>
      <dsp:txXfrm rot="10800000">
        <a:off x="2241669" y="3071998"/>
        <a:ext cx="7137589" cy="788418"/>
      </dsp:txXfrm>
    </dsp:sp>
    <dsp:sp modelId="{45C9A9C3-E48B-4AFB-B5B2-0B5FC336620F}">
      <dsp:nvSpPr>
        <dsp:cNvPr id="0" name=""/>
        <dsp:cNvSpPr/>
      </dsp:nvSpPr>
      <dsp:spPr>
        <a:xfrm>
          <a:off x="1650355" y="3071998"/>
          <a:ext cx="788418" cy="78841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1C8B1-682A-4BA3-9EFE-F75667BA789D}">
      <dsp:nvSpPr>
        <dsp:cNvPr id="0" name=""/>
        <dsp:cNvSpPr/>
      </dsp:nvSpPr>
      <dsp:spPr>
        <a:xfrm rot="10800000">
          <a:off x="2044565" y="4095765"/>
          <a:ext cx="7334693" cy="788418"/>
        </a:xfrm>
        <a:prstGeom prst="homePlate">
          <a:avLst/>
        </a:prstGeom>
        <a:solidFill>
          <a:schemeClr val="accent5">
            <a:hueOff val="1318709"/>
            <a:satOff val="-9404"/>
            <a:lumOff val="-1705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67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t>Application  avec Excel ou STATA</a:t>
          </a:r>
        </a:p>
      </dsp:txBody>
      <dsp:txXfrm rot="10800000">
        <a:off x="2241669" y="4095765"/>
        <a:ext cx="7137589" cy="788418"/>
      </dsp:txXfrm>
    </dsp:sp>
    <dsp:sp modelId="{C6874027-4446-470B-A3B1-2C5C85510A79}">
      <dsp:nvSpPr>
        <dsp:cNvPr id="0" name=""/>
        <dsp:cNvSpPr/>
      </dsp:nvSpPr>
      <dsp:spPr>
        <a:xfrm>
          <a:off x="1650355" y="4095765"/>
          <a:ext cx="788418" cy="78841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0" r="-3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BEB-94EC-4F35-AD7A-C2D0FC892C36}">
      <dsp:nvSpPr>
        <dsp:cNvPr id="0" name=""/>
        <dsp:cNvSpPr/>
      </dsp:nvSpPr>
      <dsp:spPr>
        <a:xfrm rot="5400000">
          <a:off x="-415514" y="415514"/>
          <a:ext cx="2770094" cy="1939065"/>
        </a:xfrm>
        <a:prstGeom prst="chevron">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fr-FR" sz="4900" kern="1200" dirty="0"/>
            <a:t>Partie I</a:t>
          </a:r>
        </a:p>
      </dsp:txBody>
      <dsp:txXfrm rot="-5400000">
        <a:off x="1" y="969533"/>
        <a:ext cx="1939065" cy="831029"/>
      </dsp:txXfrm>
    </dsp:sp>
    <dsp:sp modelId="{5FF6B3BB-9939-41E1-A9F1-0B7F7635B433}">
      <dsp:nvSpPr>
        <dsp:cNvPr id="0" name=""/>
        <dsp:cNvSpPr/>
      </dsp:nvSpPr>
      <dsp:spPr>
        <a:xfrm rot="5400000">
          <a:off x="5584060" y="-3644994"/>
          <a:ext cx="1800561" cy="9090550"/>
        </a:xfrm>
        <a:prstGeom prst="round2Same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kern="1200" dirty="0"/>
            <a:t>Définition des concepts </a:t>
          </a:r>
        </a:p>
        <a:p>
          <a:pPr marL="285750" lvl="1" indent="-285750" algn="l" defTabSz="1511300">
            <a:lnSpc>
              <a:spcPct val="90000"/>
            </a:lnSpc>
            <a:spcBef>
              <a:spcPct val="0"/>
            </a:spcBef>
            <a:spcAft>
              <a:spcPct val="15000"/>
            </a:spcAft>
            <a:buChar char="•"/>
          </a:pPr>
          <a:r>
            <a:rPr lang="fr-FR" sz="3400" kern="1200" dirty="0"/>
            <a:t>Champs d’application</a:t>
          </a:r>
        </a:p>
        <a:p>
          <a:pPr marL="285750" lvl="1" indent="-285750" algn="l" defTabSz="1511300">
            <a:lnSpc>
              <a:spcPct val="90000"/>
            </a:lnSpc>
            <a:spcBef>
              <a:spcPct val="0"/>
            </a:spcBef>
            <a:spcAft>
              <a:spcPct val="15000"/>
            </a:spcAft>
            <a:buChar char="•"/>
          </a:pPr>
          <a:r>
            <a:rPr lang="fr-FR" sz="3400" kern="1200" dirty="0"/>
            <a:t>Classification de l’éducation</a:t>
          </a:r>
        </a:p>
      </dsp:txBody>
      <dsp:txXfrm rot="-5400000">
        <a:off x="1939066" y="87896"/>
        <a:ext cx="9002654" cy="1624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BEB-94EC-4F35-AD7A-C2D0FC892C36}">
      <dsp:nvSpPr>
        <dsp:cNvPr id="0" name=""/>
        <dsp:cNvSpPr/>
      </dsp:nvSpPr>
      <dsp:spPr>
        <a:xfrm rot="5400000">
          <a:off x="-368040" y="368040"/>
          <a:ext cx="2453601" cy="1717520"/>
        </a:xfrm>
        <a:prstGeom prst="chevron">
          <a:avLst/>
        </a:prstGeom>
        <a:solidFill>
          <a:srgbClr val="5AAACA"/>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fr-FR" sz="4000" kern="1200" dirty="0"/>
            <a:t>Partie II</a:t>
          </a:r>
        </a:p>
      </dsp:txBody>
      <dsp:txXfrm rot="-5400000">
        <a:off x="1" y="858759"/>
        <a:ext cx="1717520" cy="736081"/>
      </dsp:txXfrm>
    </dsp:sp>
    <dsp:sp modelId="{5FF6B3BB-9939-41E1-A9F1-0B7F7635B433}">
      <dsp:nvSpPr>
        <dsp:cNvPr id="0" name=""/>
        <dsp:cNvSpPr/>
      </dsp:nvSpPr>
      <dsp:spPr>
        <a:xfrm rot="5400000">
          <a:off x="5576148" y="-3858627"/>
          <a:ext cx="1594840" cy="9312095"/>
        </a:xfrm>
        <a:prstGeom prst="round2Same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a:t>Définition et qualité d’un indicateur</a:t>
          </a:r>
        </a:p>
        <a:p>
          <a:pPr marL="228600" lvl="1" indent="-228600" algn="l" defTabSz="977900">
            <a:lnSpc>
              <a:spcPct val="90000"/>
            </a:lnSpc>
            <a:spcBef>
              <a:spcPct val="0"/>
            </a:spcBef>
            <a:spcAft>
              <a:spcPct val="15000"/>
            </a:spcAft>
            <a:buChar char="•"/>
          </a:pPr>
          <a:r>
            <a:rPr lang="fr-FR" sz="2200" kern="1200" dirty="0"/>
            <a:t>Calcul et interprétation des statistiques de l’éducation</a:t>
          </a:r>
        </a:p>
        <a:p>
          <a:pPr marL="457200" lvl="2" indent="-228600" algn="l" defTabSz="977900">
            <a:lnSpc>
              <a:spcPct val="90000"/>
            </a:lnSpc>
            <a:spcBef>
              <a:spcPct val="0"/>
            </a:spcBef>
            <a:spcAft>
              <a:spcPct val="15000"/>
            </a:spcAft>
            <a:buFont typeface="Courier New" panose="02070309020205020404" pitchFamily="49" charset="0"/>
            <a:buChar char="o"/>
          </a:pPr>
          <a:r>
            <a:rPr lang="fr-FR" sz="2200" kern="1200" dirty="0"/>
            <a:t>Indicateurs de couverture</a:t>
          </a:r>
        </a:p>
        <a:p>
          <a:pPr marL="457200" lvl="2" indent="-228600" algn="l" defTabSz="977900">
            <a:lnSpc>
              <a:spcPct val="90000"/>
            </a:lnSpc>
            <a:spcBef>
              <a:spcPct val="0"/>
            </a:spcBef>
            <a:spcAft>
              <a:spcPct val="15000"/>
            </a:spcAft>
            <a:buFont typeface="Courier New" panose="02070309020205020404" pitchFamily="49" charset="0"/>
            <a:buChar char="o"/>
          </a:pPr>
          <a:r>
            <a:rPr lang="fr-FR" sz="2200" kern="1200" dirty="0"/>
            <a:t>Qualité des conditions d’études</a:t>
          </a:r>
        </a:p>
      </dsp:txBody>
      <dsp:txXfrm rot="-5400000">
        <a:off x="1717521" y="77854"/>
        <a:ext cx="9234241" cy="1439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BEB-94EC-4F35-AD7A-C2D0FC892C36}">
      <dsp:nvSpPr>
        <dsp:cNvPr id="0" name=""/>
        <dsp:cNvSpPr/>
      </dsp:nvSpPr>
      <dsp:spPr>
        <a:xfrm rot="5400000">
          <a:off x="-368040" y="368040"/>
          <a:ext cx="2453601" cy="1717520"/>
        </a:xfrm>
        <a:prstGeom prst="chevron">
          <a:avLst/>
        </a:prstGeom>
        <a:solidFill>
          <a:schemeClr val="accent5">
            <a:lumMod val="7500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t>Partie III</a:t>
          </a:r>
        </a:p>
      </dsp:txBody>
      <dsp:txXfrm rot="-5400000">
        <a:off x="1" y="858759"/>
        <a:ext cx="1717520" cy="736081"/>
      </dsp:txXfrm>
    </dsp:sp>
    <dsp:sp modelId="{5FF6B3BB-9939-41E1-A9F1-0B7F7635B433}">
      <dsp:nvSpPr>
        <dsp:cNvPr id="0" name=""/>
        <dsp:cNvSpPr/>
      </dsp:nvSpPr>
      <dsp:spPr>
        <a:xfrm rot="5400000">
          <a:off x="5576148" y="-3858627"/>
          <a:ext cx="1594840" cy="9312095"/>
        </a:xfrm>
        <a:prstGeom prst="round2Same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fr-FR" sz="4900" kern="1200" dirty="0"/>
            <a:t>Coûts et financement du système</a:t>
          </a:r>
        </a:p>
      </dsp:txBody>
      <dsp:txXfrm rot="-5400000">
        <a:off x="1717521" y="77854"/>
        <a:ext cx="9234241" cy="1439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BEB-94EC-4F35-AD7A-C2D0FC892C36}">
      <dsp:nvSpPr>
        <dsp:cNvPr id="0" name=""/>
        <dsp:cNvSpPr/>
      </dsp:nvSpPr>
      <dsp:spPr>
        <a:xfrm rot="5400000">
          <a:off x="-368040" y="368040"/>
          <a:ext cx="2453601" cy="1717520"/>
        </a:xfrm>
        <a:prstGeom prst="chevron">
          <a:avLst/>
        </a:prstGeom>
        <a:solidFill>
          <a:schemeClr val="accent5">
            <a:lumMod val="5000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t>Partie IV</a:t>
          </a:r>
        </a:p>
      </dsp:txBody>
      <dsp:txXfrm rot="-5400000">
        <a:off x="1" y="858759"/>
        <a:ext cx="1717520" cy="736081"/>
      </dsp:txXfrm>
    </dsp:sp>
    <dsp:sp modelId="{5FF6B3BB-9939-41E1-A9F1-0B7F7635B433}">
      <dsp:nvSpPr>
        <dsp:cNvPr id="0" name=""/>
        <dsp:cNvSpPr/>
      </dsp:nvSpPr>
      <dsp:spPr>
        <a:xfrm rot="5400000">
          <a:off x="5576148" y="-3858627"/>
          <a:ext cx="1594840" cy="9312095"/>
        </a:xfrm>
        <a:prstGeom prst="round2Same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fr-FR" sz="4900" kern="1200" dirty="0"/>
            <a:t>Équité et disparités au sein du système d’enseignement </a:t>
          </a:r>
        </a:p>
      </dsp:txBody>
      <dsp:txXfrm rot="-5400000">
        <a:off x="1717521" y="77854"/>
        <a:ext cx="9234241" cy="1439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BEB-94EC-4F35-AD7A-C2D0FC892C36}">
      <dsp:nvSpPr>
        <dsp:cNvPr id="0" name=""/>
        <dsp:cNvSpPr/>
      </dsp:nvSpPr>
      <dsp:spPr>
        <a:xfrm rot="5400000">
          <a:off x="-368040" y="368040"/>
          <a:ext cx="2453601" cy="1717520"/>
        </a:xfrm>
        <a:prstGeom prst="chevron">
          <a:avLst/>
        </a:prstGeom>
        <a:solidFill>
          <a:schemeClr val="accent6">
            <a:lumMod val="7500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fr-FR" sz="4000" kern="1200" dirty="0"/>
            <a:t>Partie V</a:t>
          </a:r>
        </a:p>
      </dsp:txBody>
      <dsp:txXfrm rot="-5400000">
        <a:off x="1" y="858759"/>
        <a:ext cx="1717520" cy="736081"/>
      </dsp:txXfrm>
    </dsp:sp>
    <dsp:sp modelId="{5FF6B3BB-9939-41E1-A9F1-0B7F7635B433}">
      <dsp:nvSpPr>
        <dsp:cNvPr id="0" name=""/>
        <dsp:cNvSpPr/>
      </dsp:nvSpPr>
      <dsp:spPr>
        <a:xfrm rot="5400000">
          <a:off x="5576148" y="-3858627"/>
          <a:ext cx="1594840" cy="9312095"/>
        </a:xfrm>
        <a:prstGeom prst="round2Same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fr-FR" sz="4900" kern="1200" dirty="0"/>
            <a:t>Application  avec Excel ou STATA</a:t>
          </a:r>
        </a:p>
      </dsp:txBody>
      <dsp:txXfrm rot="-5400000">
        <a:off x="1717521" y="77854"/>
        <a:ext cx="9234241" cy="143913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97B5581-C3DE-42E7-AF1F-2F255B3663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CB01896-7950-4743-A3C8-6F835DBB7A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54C6C0-8259-4765-B272-68837730F092}" type="datetime1">
              <a:rPr lang="fr-FR" smtClean="0"/>
              <a:t>29/05/2024</a:t>
            </a:fld>
            <a:endParaRPr lang="fr-FR"/>
          </a:p>
        </p:txBody>
      </p:sp>
      <p:sp>
        <p:nvSpPr>
          <p:cNvPr id="4" name="Espace réservé du pied de page 3">
            <a:extLst>
              <a:ext uri="{FF2B5EF4-FFF2-40B4-BE49-F238E27FC236}">
                <a16:creationId xmlns:a16="http://schemas.microsoft.com/office/drawing/2014/main" id="{A38E32F6-CB4C-499F-BA71-55F3881219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661FB92-572B-4557-BFBC-ABC1CD11A0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A69E9E-AC7C-4B27-975A-C7B502D6CF68}" type="slidenum">
              <a:rPr lang="fr-FR" smtClean="0"/>
              <a:t>‹N°›</a:t>
            </a:fld>
            <a:endParaRPr lang="fr-FR"/>
          </a:p>
        </p:txBody>
      </p:sp>
    </p:spTree>
    <p:extLst>
      <p:ext uri="{BB962C8B-B14F-4D97-AF65-F5344CB8AC3E}">
        <p14:creationId xmlns:p14="http://schemas.microsoft.com/office/powerpoint/2010/main" val="41350263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6AE83D5-EC7D-4573-AB81-FD767FE9AEED}" type="datetime1">
              <a:rPr lang="fr-FR" noProof="0" smtClean="0"/>
              <a:t>29/05/2024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2E1C88-3939-4832-BAAB-091D6FA96EB5}" type="slidenum">
              <a:rPr lang="fr-FR" noProof="0" smtClean="0"/>
              <a:t>‹N°›</a:t>
            </a:fld>
            <a:endParaRPr lang="fr-FR" noProof="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12E1C88-3939-4832-BAAB-091D6FA96EB5}" type="slidenum">
              <a:rPr lang="fr-FR" noProof="0" smtClean="0"/>
              <a:t>3</a:t>
            </a:fld>
            <a:endParaRPr lang="fr-FR" noProof="0"/>
          </a:p>
        </p:txBody>
      </p:sp>
    </p:spTree>
    <p:extLst>
      <p:ext uri="{BB962C8B-B14F-4D97-AF65-F5344CB8AC3E}">
        <p14:creationId xmlns:p14="http://schemas.microsoft.com/office/powerpoint/2010/main" val="1082480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temps de parcours constitue une sorte de donnée synthétique, il est fonction de la distance, du relief, et de la disponibilité des moyens de transport. C’est une donnée qui traduit mieux le problème de l’accessibilité.</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12</a:t>
            </a:fld>
            <a:endParaRPr lang="fr-FR"/>
          </a:p>
        </p:txBody>
      </p:sp>
    </p:spTree>
    <p:extLst>
      <p:ext uri="{BB962C8B-B14F-4D97-AF65-F5344CB8AC3E}">
        <p14:creationId xmlns:p14="http://schemas.microsoft.com/office/powerpoint/2010/main" val="9610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13</a:t>
            </a:fld>
            <a:endParaRPr lang="fr-FR"/>
          </a:p>
        </p:txBody>
      </p:sp>
    </p:spTree>
    <p:extLst>
      <p:ext uri="{BB962C8B-B14F-4D97-AF65-F5344CB8AC3E}">
        <p14:creationId xmlns:p14="http://schemas.microsoft.com/office/powerpoint/2010/main" val="35331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14</a:t>
            </a:fld>
            <a:endParaRPr lang="fr-FR"/>
          </a:p>
        </p:txBody>
      </p:sp>
    </p:spTree>
    <p:extLst>
      <p:ext uri="{BB962C8B-B14F-4D97-AF65-F5344CB8AC3E}">
        <p14:creationId xmlns:p14="http://schemas.microsoft.com/office/powerpoint/2010/main" val="1501554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15</a:t>
            </a:fld>
            <a:endParaRPr lang="fr-FR"/>
          </a:p>
        </p:txBody>
      </p:sp>
    </p:spTree>
    <p:extLst>
      <p:ext uri="{BB962C8B-B14F-4D97-AF65-F5344CB8AC3E}">
        <p14:creationId xmlns:p14="http://schemas.microsoft.com/office/powerpoint/2010/main" val="288197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16</a:t>
            </a:fld>
            <a:endParaRPr lang="fr-FR"/>
          </a:p>
        </p:txBody>
      </p:sp>
    </p:spTree>
    <p:extLst>
      <p:ext uri="{BB962C8B-B14F-4D97-AF65-F5344CB8AC3E}">
        <p14:creationId xmlns:p14="http://schemas.microsoft.com/office/powerpoint/2010/main" val="295655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nombre élevé d’étudiants par 100 000 habitants dénote une forte scolarisation dans l’enseignement supérieur.</a:t>
            </a:r>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17</a:t>
            </a:fld>
            <a:endParaRPr lang="fr-FR"/>
          </a:p>
        </p:txBody>
      </p:sp>
    </p:spTree>
    <p:extLst>
      <p:ext uri="{BB962C8B-B14F-4D97-AF65-F5344CB8AC3E}">
        <p14:creationId xmlns:p14="http://schemas.microsoft.com/office/powerpoint/2010/main" val="1688407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18</a:t>
            </a:fld>
            <a:endParaRPr lang="fr-FR"/>
          </a:p>
        </p:txBody>
      </p:sp>
    </p:spTree>
    <p:extLst>
      <p:ext uri="{BB962C8B-B14F-4D97-AF65-F5344CB8AC3E}">
        <p14:creationId xmlns:p14="http://schemas.microsoft.com/office/powerpoint/2010/main" val="3707049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19</a:t>
            </a:fld>
            <a:endParaRPr lang="fr-FR"/>
          </a:p>
        </p:txBody>
      </p:sp>
    </p:spTree>
    <p:extLst>
      <p:ext uri="{BB962C8B-B14F-4D97-AF65-F5344CB8AC3E}">
        <p14:creationId xmlns:p14="http://schemas.microsoft.com/office/powerpoint/2010/main" val="875043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Un item est une question relative à une partie précise du programme scolaire, qui a pour but d’évaluer si la compétence contenue dans cette partie du programme a été maitrisée par les élèves.</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20</a:t>
            </a:fld>
            <a:endParaRPr lang="fr-FR"/>
          </a:p>
        </p:txBody>
      </p:sp>
    </p:spTree>
    <p:extLst>
      <p:ext uri="{BB962C8B-B14F-4D97-AF65-F5344CB8AC3E}">
        <p14:creationId xmlns:p14="http://schemas.microsoft.com/office/powerpoint/2010/main" val="1523120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Un item est une question relative à une partie précise du programme scolaire, qui a pour but d’évaluer si la compétence contenue dans cette partie du programme a été maitrisée par les élèves.</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21</a:t>
            </a:fld>
            <a:endParaRPr lang="fr-FR"/>
          </a:p>
        </p:txBody>
      </p:sp>
    </p:spTree>
    <p:extLst>
      <p:ext uri="{BB962C8B-B14F-4D97-AF65-F5344CB8AC3E}">
        <p14:creationId xmlns:p14="http://schemas.microsoft.com/office/powerpoint/2010/main" val="69461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L’enseignement formel se compose principalement de l’enseignement initial. L’enseignement professionnel, l’éducation répondant à des besoins spéciaux et certaines parties de l’éducation des adultes sont souvent reconnus comme appartenant au système éducatif formel.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L’enseignement non formel peut comprendre des programmes d’alphabétisation des adultes et des jeunes, d’éducation des enfants non scolarisés, d’acquisition de compétences utiles à la vie ou de compétences professionnelles ainsi que des programmes de développement social ou culturel.</a:t>
            </a:r>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4</a:t>
            </a:fld>
            <a:endParaRPr lang="fr-FR"/>
          </a:p>
        </p:txBody>
      </p:sp>
    </p:spTree>
    <p:extLst>
      <p:ext uri="{BB962C8B-B14F-4D97-AF65-F5344CB8AC3E}">
        <p14:creationId xmlns:p14="http://schemas.microsoft.com/office/powerpoint/2010/main" val="492598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22</a:t>
            </a:fld>
            <a:endParaRPr lang="fr-FR"/>
          </a:p>
        </p:txBody>
      </p:sp>
    </p:spTree>
    <p:extLst>
      <p:ext uri="{BB962C8B-B14F-4D97-AF65-F5344CB8AC3E}">
        <p14:creationId xmlns:p14="http://schemas.microsoft.com/office/powerpoint/2010/main" val="387226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cap="none" dirty="0">
                <a:solidFill>
                  <a:srgbClr val="2E0C1F"/>
                </a:solidFill>
              </a:rPr>
              <a:t>La comparaison des taux entre les années d’études permet d’identifier les années d’études que les politiques doivent cibler en priorité.</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23</a:t>
            </a:fld>
            <a:endParaRPr lang="fr-FR"/>
          </a:p>
        </p:txBody>
      </p:sp>
    </p:spTree>
    <p:extLst>
      <p:ext uri="{BB962C8B-B14F-4D97-AF65-F5344CB8AC3E}">
        <p14:creationId xmlns:p14="http://schemas.microsoft.com/office/powerpoint/2010/main" val="143855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 nombre d’années de scolarité; t: année; g: cohorte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Nombre total des élèves faisant partie de la cohorte g pour l’année de référence k (</a:t>
            </a:r>
            <a:r>
              <a:rPr lang="fr-FR" dirty="0" err="1"/>
              <a:t>Ek,g</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Elèves faisant partie de la cohorte g qui passeront dans les classes successives i au cours des années successives t(</a:t>
            </a:r>
            <a:r>
              <a:rPr lang="fr-FR" dirty="0" err="1"/>
              <a:t>Pt,g,i</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Nombre d’élèves redoublant la classe i au cours de l’année scolaire t (</a:t>
            </a:r>
            <a:r>
              <a:rPr lang="fr-FR" dirty="0" err="1"/>
              <a:t>Rt,g</a:t>
            </a:r>
            <a:r>
              <a:rPr lang="fr-FR" dirty="0"/>
              <a:t>)</a:t>
            </a:r>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24</a:t>
            </a:fld>
            <a:endParaRPr lang="fr-FR"/>
          </a:p>
        </p:txBody>
      </p:sp>
    </p:spTree>
    <p:extLst>
      <p:ext uri="{BB962C8B-B14F-4D97-AF65-F5344CB8AC3E}">
        <p14:creationId xmlns:p14="http://schemas.microsoft.com/office/powerpoint/2010/main" val="143934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r>
              <a:rPr lang="fr-FR" sz="1200" kern="1200" dirty="0">
                <a:solidFill>
                  <a:schemeClr val="tx1"/>
                </a:solidFill>
                <a:effectLst/>
                <a:latin typeface="+mn-lt"/>
                <a:ea typeface="+mn-ea"/>
                <a:cs typeface="+mn-cs"/>
              </a:rPr>
              <a:t>; </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25</a:t>
            </a:fld>
            <a:endParaRPr lang="fr-FR"/>
          </a:p>
        </p:txBody>
      </p:sp>
    </p:spTree>
    <p:extLst>
      <p:ext uri="{BB962C8B-B14F-4D97-AF65-F5344CB8AC3E}">
        <p14:creationId xmlns:p14="http://schemas.microsoft.com/office/powerpoint/2010/main" val="139043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26</a:t>
            </a:fld>
            <a:endParaRPr lang="fr-FR"/>
          </a:p>
        </p:txBody>
      </p:sp>
    </p:spTree>
    <p:extLst>
      <p:ext uri="{BB962C8B-B14F-4D97-AF65-F5344CB8AC3E}">
        <p14:creationId xmlns:p14="http://schemas.microsoft.com/office/powerpoint/2010/main" val="800544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12E1C88-3939-4832-BAAB-091D6FA96EB5}" type="slidenum">
              <a:rPr lang="fr-FR" noProof="0" smtClean="0"/>
              <a:t>27</a:t>
            </a:fld>
            <a:endParaRPr lang="fr-FR" noProof="0"/>
          </a:p>
        </p:txBody>
      </p:sp>
    </p:spTree>
    <p:extLst>
      <p:ext uri="{BB962C8B-B14F-4D97-AF65-F5344CB8AC3E}">
        <p14:creationId xmlns:p14="http://schemas.microsoft.com/office/powerpoint/2010/main" val="427428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28</a:t>
            </a:fld>
            <a:endParaRPr lang="fr-FR"/>
          </a:p>
        </p:txBody>
      </p:sp>
    </p:spTree>
    <p:extLst>
      <p:ext uri="{BB962C8B-B14F-4D97-AF65-F5344CB8AC3E}">
        <p14:creationId xmlns:p14="http://schemas.microsoft.com/office/powerpoint/2010/main" val="2905759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29</a:t>
            </a:fld>
            <a:endParaRPr lang="fr-FR"/>
          </a:p>
        </p:txBody>
      </p:sp>
    </p:spTree>
    <p:extLst>
      <p:ext uri="{BB962C8B-B14F-4D97-AF65-F5344CB8AC3E}">
        <p14:creationId xmlns:p14="http://schemas.microsoft.com/office/powerpoint/2010/main" val="2494577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30</a:t>
            </a:fld>
            <a:endParaRPr lang="fr-FR"/>
          </a:p>
        </p:txBody>
      </p:sp>
    </p:spTree>
    <p:extLst>
      <p:ext uri="{BB962C8B-B14F-4D97-AF65-F5344CB8AC3E}">
        <p14:creationId xmlns:p14="http://schemas.microsoft.com/office/powerpoint/2010/main" val="2424336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12E1C88-3939-4832-BAAB-091D6FA96EB5}" type="slidenum">
              <a:rPr lang="fr-FR" noProof="0" smtClean="0"/>
              <a:t>31</a:t>
            </a:fld>
            <a:endParaRPr lang="fr-FR" noProof="0"/>
          </a:p>
        </p:txBody>
      </p:sp>
    </p:spTree>
    <p:extLst>
      <p:ext uri="{BB962C8B-B14F-4D97-AF65-F5344CB8AC3E}">
        <p14:creationId xmlns:p14="http://schemas.microsoft.com/office/powerpoint/2010/main" val="263415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L’éducation des adultes comprend également les programmes qualifiés de « formation continue », « éducation récurrente » ou « éducation de seconde chance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cap="none" dirty="0">
                <a:solidFill>
                  <a:srgbClr val="2E0C1F"/>
                </a:solidFill>
              </a:rPr>
              <a:t>Ces raisons peuvent être (mais ne sont pas limitées à) des désavantages au niveau des capacités physiques, comportementales, intellectuelles, émotionnelles et sociales.</a:t>
            </a:r>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5</a:t>
            </a:fld>
            <a:endParaRPr lang="fr-FR"/>
          </a:p>
        </p:txBody>
      </p:sp>
    </p:spTree>
    <p:extLst>
      <p:ext uri="{BB962C8B-B14F-4D97-AF65-F5344CB8AC3E}">
        <p14:creationId xmlns:p14="http://schemas.microsoft.com/office/powerpoint/2010/main" val="304035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32</a:t>
            </a:fld>
            <a:endParaRPr lang="fr-FR"/>
          </a:p>
        </p:txBody>
      </p:sp>
    </p:spTree>
    <p:extLst>
      <p:ext uri="{BB962C8B-B14F-4D97-AF65-F5344CB8AC3E}">
        <p14:creationId xmlns:p14="http://schemas.microsoft.com/office/powerpoint/2010/main" val="2165712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33</a:t>
            </a:fld>
            <a:endParaRPr lang="fr-FR"/>
          </a:p>
        </p:txBody>
      </p:sp>
    </p:spTree>
    <p:extLst>
      <p:ext uri="{BB962C8B-B14F-4D97-AF65-F5344CB8AC3E}">
        <p14:creationId xmlns:p14="http://schemas.microsoft.com/office/powerpoint/2010/main" val="2155366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12E1C88-3939-4832-BAAB-091D6FA96EB5}" type="slidenum">
              <a:rPr lang="fr-FR" noProof="0" smtClean="0"/>
              <a:t>34</a:t>
            </a:fld>
            <a:endParaRPr lang="fr-FR" noProof="0"/>
          </a:p>
        </p:txBody>
      </p:sp>
    </p:spTree>
    <p:extLst>
      <p:ext uri="{BB962C8B-B14F-4D97-AF65-F5344CB8AC3E}">
        <p14:creationId xmlns:p14="http://schemas.microsoft.com/office/powerpoint/2010/main" val="1401074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35</a:t>
            </a:fld>
            <a:endParaRPr lang="fr-FR"/>
          </a:p>
        </p:txBody>
      </p:sp>
    </p:spTree>
    <p:extLst>
      <p:ext uri="{BB962C8B-B14F-4D97-AF65-F5344CB8AC3E}">
        <p14:creationId xmlns:p14="http://schemas.microsoft.com/office/powerpoint/2010/main" val="374549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cap="none" dirty="0">
                <a:solidFill>
                  <a:srgbClr val="2E0C1F"/>
                </a:solidFill>
              </a:rPr>
              <a:t>L’offre dépend étroitement des politiques d'éducation et donc de l'environnement politique global (qu'il soit national ou international), mais aussi du dynamisme de certains groupes de la société civile (confédérations religieuses, mouvements associatifs ou syndicaux, communautés villageoises ou de quartier urbain) ou de l'initiative privée des individus.</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6</a:t>
            </a:fld>
            <a:endParaRPr lang="fr-FR"/>
          </a:p>
        </p:txBody>
      </p:sp>
    </p:spTree>
    <p:extLst>
      <p:ext uri="{BB962C8B-B14F-4D97-AF65-F5344CB8AC3E}">
        <p14:creationId xmlns:p14="http://schemas.microsoft.com/office/powerpoint/2010/main" val="297097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7</a:t>
            </a:fld>
            <a:endParaRPr lang="fr-FR"/>
          </a:p>
        </p:txBody>
      </p:sp>
    </p:spTree>
    <p:extLst>
      <p:ext uri="{BB962C8B-B14F-4D97-AF65-F5344CB8AC3E}">
        <p14:creationId xmlns:p14="http://schemas.microsoft.com/office/powerpoint/2010/main" val="211012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cap="none" dirty="0">
                <a:solidFill>
                  <a:srgbClr val="2E0C1F"/>
                </a:solidFill>
              </a:rPr>
              <a:t>La CITE 2011 présente une révision de la classification des niveaux d’études de la CITE 1997. Elle présente également une classification des niveaux d’éducation atteints sur la base de certifications éducatives reconnues.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Programme éducatif : Une succession ou un ensemble cohérent d’activités éducatives conçues et organisées en vue d’atteindre des objectifs d’apprentissage préétablis ou d’accomplir un ensemble spécifique de tâches éducatives pendant une période durable.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cap="none" dirty="0">
                <a:solidFill>
                  <a:srgbClr val="2E0C1F"/>
                </a:solidFill>
              </a:rPr>
              <a:t>Les statistiques sur un programme éducatif peuvent permettre d’obtenir des informations relatives au lien entre les intrants (entrants dans le système éducatif), le processus (participation) et les extrants (la certification).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8</a:t>
            </a:fld>
            <a:endParaRPr lang="fr-FR"/>
          </a:p>
        </p:txBody>
      </p:sp>
    </p:spTree>
    <p:extLst>
      <p:ext uri="{BB962C8B-B14F-4D97-AF65-F5344CB8AC3E}">
        <p14:creationId xmlns:p14="http://schemas.microsoft.com/office/powerpoint/2010/main" val="33610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12E1C88-3939-4832-BAAB-091D6FA96EB5}" type="slidenum">
              <a:rPr lang="fr-FR" noProof="0" smtClean="0"/>
              <a:t>9</a:t>
            </a:fld>
            <a:endParaRPr lang="fr-FR" noProof="0"/>
          </a:p>
        </p:txBody>
      </p:sp>
    </p:spTree>
    <p:extLst>
      <p:ext uri="{BB962C8B-B14F-4D97-AF65-F5344CB8AC3E}">
        <p14:creationId xmlns:p14="http://schemas.microsoft.com/office/powerpoint/2010/main" val="831159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les indicateurs de l’éducation seront différenciés des informations des annuaires statistiques standards comme le nombre d’élèves, d’enseignants ou le nombre d’élèves entrant dans un second cycle qui sont des données brutes.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Spécifiques, Mesurables, Atteignables, </a:t>
            </a:r>
            <a:r>
              <a:rPr lang="fr-FR" sz="1200" b="0" i="1" kern="1200" dirty="0">
                <a:solidFill>
                  <a:schemeClr val="tx1"/>
                </a:solidFill>
                <a:effectLst/>
                <a:latin typeface="+mn-lt"/>
                <a:ea typeface="+mn-ea"/>
                <a:cs typeface="+mn-cs"/>
              </a:rPr>
              <a:t>Relevant</a:t>
            </a:r>
            <a:r>
              <a:rPr lang="fr-FR" sz="1200" b="0" i="0" kern="1200" dirty="0">
                <a:solidFill>
                  <a:schemeClr val="tx1"/>
                </a:solidFill>
                <a:effectLst/>
                <a:latin typeface="+mn-lt"/>
                <a:ea typeface="+mn-ea"/>
                <a:cs typeface="+mn-cs"/>
              </a:rPr>
              <a:t> (pertinents) et temporellement définis (SMART). Un objectif SMART guide la prise de décision dans les domaines du management et du marketing ou en gestion de projet.</a:t>
            </a: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10</a:t>
            </a:fld>
            <a:endParaRPr lang="fr-FR"/>
          </a:p>
        </p:txBody>
      </p:sp>
    </p:spTree>
    <p:extLst>
      <p:ext uri="{BB962C8B-B14F-4D97-AF65-F5344CB8AC3E}">
        <p14:creationId xmlns:p14="http://schemas.microsoft.com/office/powerpoint/2010/main" val="376956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rtlCol="0"/>
          <a:lstStyle/>
          <a:p>
            <a:pPr rtl="0"/>
            <a:fld id="{012E1C88-3939-4832-BAAB-091D6FA96EB5}" type="slidenum">
              <a:rPr lang="fr-FR" smtClean="0"/>
              <a:t>11</a:t>
            </a:fld>
            <a:endParaRPr lang="fr-FR"/>
          </a:p>
        </p:txBody>
      </p:sp>
    </p:spTree>
    <p:extLst>
      <p:ext uri="{BB962C8B-B14F-4D97-AF65-F5344CB8AC3E}">
        <p14:creationId xmlns:p14="http://schemas.microsoft.com/office/powerpoint/2010/main" val="376999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bwMode="white">
          <a:xfrm>
            <a:off x="464567" y="3085765"/>
            <a:ext cx="11262867"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hasCustomPrompt="1"/>
          </p:nvPr>
        </p:nvSpPr>
        <p:spPr>
          <a:xfrm>
            <a:off x="599227" y="1020431"/>
            <a:ext cx="10993549" cy="1475013"/>
          </a:xfrm>
          <a:effectLst/>
        </p:spPr>
        <p:txBody>
          <a:bodyPr rtlCol="0" anchor="ctr" anchorCtr="0">
            <a:normAutofit/>
          </a:bodyPr>
          <a:lstStyle>
            <a:lvl1pPr algn="ctr" rtl="0">
              <a:defRPr sz="405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3" y="2495447"/>
            <a:ext cx="10993547" cy="590321"/>
          </a:xfrm>
        </p:spPr>
        <p:txBody>
          <a:bodyPr rtlCol="0" anchor="t">
            <a:normAutofit/>
          </a:bodyPr>
          <a:lstStyle>
            <a:lvl1pPr marL="0" indent="0" algn="ctr">
              <a:buNone/>
              <a:defRPr sz="15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9"/>
            <a:ext cx="2844800" cy="365125"/>
          </a:xfrm>
        </p:spPr>
        <p:txBody>
          <a:bodyPr rtlCol="0"/>
          <a:lstStyle>
            <a:lvl1pPr>
              <a:defRPr>
                <a:solidFill>
                  <a:schemeClr val="bg1"/>
                </a:solidFill>
              </a:defRPr>
            </a:lvl1pPr>
          </a:lstStyle>
          <a:p>
            <a:pPr rtl="0"/>
            <a:fld id="{1C52358C-D633-4312-89F8-A942A2FC5DEE}" type="datetime8">
              <a:rPr lang="fr-FR" noProof="0" smtClean="0"/>
              <a:t>29/05/2024 12:18</a:t>
            </a:fld>
            <a:endParaRPr lang="fr-FR" noProof="0"/>
          </a:p>
        </p:txBody>
      </p:sp>
      <p:sp>
        <p:nvSpPr>
          <p:cNvPr id="5" name="Espace réservé du pied de page 4"/>
          <p:cNvSpPr>
            <a:spLocks noGrp="1"/>
          </p:cNvSpPr>
          <p:nvPr>
            <p:ph type="ftr" sz="quarter" idx="11"/>
          </p:nvPr>
        </p:nvSpPr>
        <p:spPr>
          <a:xfrm>
            <a:off x="581192" y="5951813"/>
            <a:ext cx="6917211" cy="365125"/>
          </a:xfrm>
        </p:spPr>
        <p:txBody>
          <a:bodyPr rtlCol="0"/>
          <a:lstStyle>
            <a:lvl1pPr>
              <a:defRPr>
                <a:solidFill>
                  <a:schemeClr val="bg1"/>
                </a:solidFill>
              </a:defRPr>
            </a:lvl1pPr>
          </a:lstStyle>
          <a:p>
            <a:pPr rtl="0"/>
            <a:r>
              <a:rPr lang="fr-FR" noProof="0"/>
              <a:t>AJOUTER UN PIED DE PAGE</a:t>
            </a:r>
          </a:p>
        </p:txBody>
      </p:sp>
      <p:sp>
        <p:nvSpPr>
          <p:cNvPr id="6" name="Espace réservé du numéro de diapositive 5"/>
          <p:cNvSpPr>
            <a:spLocks noGrp="1"/>
          </p:cNvSpPr>
          <p:nvPr>
            <p:ph type="sldNum" sz="quarter" idx="12"/>
          </p:nvPr>
        </p:nvSpPr>
        <p:spPr>
          <a:xfrm>
            <a:off x="10558300" y="5956139"/>
            <a:ext cx="1016440" cy="365125"/>
          </a:xfrm>
        </p:spPr>
        <p:txBody>
          <a:bodyPr rtlCol="0"/>
          <a:lstStyle>
            <a:lvl1pPr>
              <a:defRPr>
                <a:solidFill>
                  <a:schemeClr val="bg1"/>
                </a:solidFill>
              </a:defRPr>
            </a:lvl1pPr>
          </a:lstStyle>
          <a:p>
            <a:pPr rtl="0"/>
            <a:fld id="{C5C3056E-1632-4A65-A24F-3F10A1450A6E}" type="slidenum">
              <a:rPr lang="fr-FR" noProof="0" smtClean="0"/>
              <a:pPr rtl="0"/>
              <a:t>‹N°›</a:t>
            </a:fld>
            <a:endParaRPr lang="fr-FR" noProof="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1500" b="0">
                <a:solidFill>
                  <a:schemeClr val="bg1"/>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t" anchorCtr="0">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4" y="5262298"/>
            <a:ext cx="5869987" cy="689515"/>
          </a:xfrm>
        </p:spPr>
        <p:txBody>
          <a:bodyPr rtlCol="0"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F6F4A0F1-34A9-419D-AD1D-0048E098E433}" type="datetime8">
              <a:rPr lang="fr-FR" noProof="0" smtClean="0"/>
              <a:t>29/05/2024 12:18</a:t>
            </a:fld>
            <a:endParaRPr lang="fr-FR" noProof="0"/>
          </a:p>
        </p:txBody>
      </p:sp>
      <p:sp>
        <p:nvSpPr>
          <p:cNvPr id="6" name="Espace réservé du pied de page 5"/>
          <p:cNvSpPr>
            <a:spLocks noGrp="1"/>
          </p:cNvSpPr>
          <p:nvPr>
            <p:ph type="ftr" sz="quarter" idx="11"/>
          </p:nvPr>
        </p:nvSpPr>
        <p:spPr/>
        <p:txBody>
          <a:bodyPr rtlCol="0"/>
          <a:lstStyle>
            <a:lvl1pPr>
              <a:defRPr>
                <a:solidFill>
                  <a:schemeClr val="bg1"/>
                </a:solidFill>
              </a:defRPr>
            </a:lvl1pPr>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C5C3056E-1632-4A65-A24F-3F10A1450A6E}" type="slidenum">
              <a:rPr lang="fr-FR" noProof="0" smtClean="0"/>
              <a:pPr/>
              <a:t>‹N°›</a:t>
            </a:fld>
            <a:endParaRPr lang="fr-FR" noProof="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18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3" y="5260129"/>
            <a:ext cx="11029617" cy="598671"/>
          </a:xfrm>
        </p:spPr>
        <p:txBody>
          <a:bodyPr rtlCol="0">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0D5A8CC-0D4E-4445-8541-E78862D1E4C9}" type="datetime8">
              <a:rPr lang="fr-FR" noProof="0" smtClean="0"/>
              <a:t>29/05/2024 12:18</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C5C3056E-1632-4A65-A24F-3F10A1450A6E}" type="slidenum">
              <a:rPr lang="fr-FR" noProof="0" smtClean="0"/>
              <a:t>‹N°›</a:t>
            </a:fld>
            <a:endParaRPr lang="fr-FR" noProof="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3" y="606556"/>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p:cNvSpPr>
            <a:spLocks noGrp="1"/>
          </p:cNvSpPr>
          <p:nvPr>
            <p:ph idx="1" hasCustomPrompt="1"/>
          </p:nvPr>
        </p:nvSpPr>
        <p:spPr>
          <a:xfrm>
            <a:off x="581194" y="2180498"/>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0BC0EE3C-1513-443B-9367-D6E2D8EAD328}" type="datetime8">
              <a:rPr lang="fr-FR" noProof="0" smtClean="0"/>
              <a:t>29/05/2024 12:18</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a:xfrm>
            <a:off x="10558301" y="5956139"/>
            <a:ext cx="1052508" cy="365125"/>
          </a:xfrm>
        </p:spPr>
        <p:txBody>
          <a:bodyPr rtlCol="0"/>
          <a:lstStyle/>
          <a:p>
            <a:pPr rtl="0"/>
            <a:fld id="{C5C3056E-1632-4A65-A24F-3F10A1450A6E}" type="slidenum">
              <a:rPr lang="fr-FR" noProof="0" smtClean="0"/>
              <a:t>‹N°›</a:t>
            </a:fld>
            <a:endParaRPr lang="fr-FR" noProof="0"/>
          </a:p>
        </p:txBody>
      </p:sp>
      <p:sp>
        <p:nvSpPr>
          <p:cNvPr id="9" name="Titr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rtlCol="0" anchor="ctr" anchorCtr="0">
            <a:normAutofit/>
          </a:bodyPr>
          <a:lstStyle>
            <a:lvl1pPr algn="ctr">
              <a:defRPr sz="3000"/>
            </a:lvl1pPr>
          </a:lstStyle>
          <a:p>
            <a:pPr rtl="0"/>
            <a:r>
              <a:rPr lang="fr-FR" noProof="0"/>
              <a:t>Modifiez le style du titre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et légende">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5655715"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hasCustomPrompt="1"/>
          </p:nvPr>
        </p:nvSpPr>
        <p:spPr>
          <a:xfrm>
            <a:off x="6295293" y="773724"/>
            <a:ext cx="5315516" cy="4958862"/>
          </a:xfrm>
        </p:spPr>
        <p:txBody>
          <a:bodyPr rtlCol="0" anchor="ctr" anchorCtr="0"/>
          <a:lstStyle>
            <a:lvl1pPr rtl="0">
              <a:defRPr>
                <a:solidFill>
                  <a:schemeClr val="accent1"/>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581193" y="773724"/>
            <a:ext cx="5388785" cy="4958862"/>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3ED4E22-9FCD-4A40-955C-8C1FBE3ECBDE}" type="datetime8">
              <a:rPr lang="fr-FR" noProof="0" smtClean="0"/>
              <a:t>29/05/2024 12:18</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a:xfrm>
            <a:off x="10558301" y="5956139"/>
            <a:ext cx="1052508" cy="365125"/>
          </a:xfrm>
        </p:spPr>
        <p:txBody>
          <a:bodyPr rtlCol="0"/>
          <a:lstStyle/>
          <a:p>
            <a:pPr rtl="0"/>
            <a:fld id="{C5C3056E-1632-4A65-A24F-3F10A1450A6E}" type="slidenum">
              <a:rPr lang="fr-FR" noProof="0" smtClean="0"/>
              <a:t>‹N°›</a:t>
            </a:fld>
            <a:endParaRPr lang="fr-FR" noProof="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bwMode="white">
          <a:xfrm>
            <a:off x="447818" y="5141976"/>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4" y="3043912"/>
            <a:ext cx="11029615" cy="1497507"/>
          </a:xfrm>
        </p:spPr>
        <p:txBody>
          <a:bodyPr rtlCol="0" anchor="b">
            <a:normAutofit/>
          </a:bodyPr>
          <a:lstStyle>
            <a:lvl1pPr algn="l">
              <a:defRPr sz="27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4" y="4541417"/>
            <a:ext cx="11029615" cy="600556"/>
          </a:xfrm>
        </p:spPr>
        <p:txBody>
          <a:bodyPr rtlCol="0"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fld id="{835D8FFA-5D38-4310-A8C1-65F64CF8252F}" type="datetime8">
              <a:rPr lang="fr-FR" noProof="0" smtClean="0"/>
              <a:t>29/05/2024 12:18</a:t>
            </a:fld>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lvl1pPr>
              <a:defRPr>
                <a:solidFill>
                  <a:schemeClr val="bg1"/>
                </a:solidFill>
              </a:defRPr>
            </a:lvl1pPr>
          </a:lstStyle>
          <a:p>
            <a:pPr rtl="0"/>
            <a:fld id="{C5C3056E-1632-4A65-A24F-3F10A1450A6E}" type="slidenum">
              <a:rPr lang="fr-FR" noProof="0" smtClean="0"/>
              <a:pPr/>
              <a:t>‹N°›</a:t>
            </a:fld>
            <a:endParaRPr lang="fr-FR" noProof="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bwMode="white">
          <a:xfrm>
            <a:off x="445983" y="606556"/>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nchor="ctr" anchorCtr="0">
            <a:normAutofit/>
          </a:bodyPr>
          <a:lstStyle>
            <a:lvl1pPr algn="ctr">
              <a:defRPr sz="3000"/>
            </a:lvl1pPr>
          </a:lstStyle>
          <a:p>
            <a:pPr rtl="0"/>
            <a:r>
              <a:rPr lang="fr-FR" noProof="0"/>
              <a:t>Modifiez le style du titre</a:t>
            </a:r>
          </a:p>
        </p:txBody>
      </p:sp>
      <p:sp>
        <p:nvSpPr>
          <p:cNvPr id="3" name="Espace réservé du contenu 2"/>
          <p:cNvSpPr>
            <a:spLocks noGrp="1"/>
          </p:cNvSpPr>
          <p:nvPr>
            <p:ph sz="half" idx="1" hasCustomPrompt="1"/>
          </p:nvPr>
        </p:nvSpPr>
        <p:spPr>
          <a:xfrm>
            <a:off x="581194" y="2228004"/>
            <a:ext cx="5422391"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4"/>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CB94F6E2-46B9-4657-A516-D69426377647}" type="datetime8">
              <a:rPr lang="fr-FR" noProof="0" smtClean="0"/>
              <a:t>29/05/2024 12:18</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C5C3056E-1632-4A65-A24F-3F10A1450A6E}" type="slidenum">
              <a:rPr lang="fr-FR" noProof="0" smtClean="0"/>
              <a:t>‹N°›</a:t>
            </a:fld>
            <a:endParaRPr lang="fr-FR" noProof="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3 colonnes">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3" y="606556"/>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nchor="ctr" anchorCtr="0">
            <a:normAutofit/>
          </a:bodyPr>
          <a:lstStyle>
            <a:lvl1pPr algn="ctr">
              <a:defRPr sz="3000"/>
            </a:lvl1pPr>
          </a:lstStyle>
          <a:p>
            <a:pPr rtl="0"/>
            <a:r>
              <a:rPr lang="fr-FR" noProof="0"/>
              <a:t>Modifiez le style du titre</a:t>
            </a:r>
          </a:p>
        </p:txBody>
      </p:sp>
      <p:sp>
        <p:nvSpPr>
          <p:cNvPr id="3" name="Espace réservé du texte 2"/>
          <p:cNvSpPr>
            <a:spLocks noGrp="1"/>
          </p:cNvSpPr>
          <p:nvPr>
            <p:ph type="body" idx="1" hasCustomPrompt="1"/>
          </p:nvPr>
        </p:nvSpPr>
        <p:spPr>
          <a:xfrm>
            <a:off x="677396" y="2023141"/>
            <a:ext cx="3198328" cy="536005"/>
          </a:xfrm>
        </p:spPr>
        <p:txBody>
          <a:bodyPr rtlCol="0" anchor="ctr" anchorCtr="0">
            <a:noAutofit/>
          </a:bodyPr>
          <a:lstStyle>
            <a:lvl1pPr marL="0" indent="0" algn="ctr">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5" y="2714626"/>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lvl1pPr>
              <a:defRPr>
                <a:solidFill>
                  <a:srgbClr val="903163"/>
                </a:solidFill>
              </a:defRPr>
            </a:lvl1pPr>
          </a:lstStyle>
          <a:p>
            <a:pPr rtl="0"/>
            <a:fld id="{00F3A7CD-17EF-47AB-BFA4-910D22F04374}" type="datetime8">
              <a:rPr lang="fr-FR" noProof="0" smtClean="0"/>
              <a:t>29/05/2024 12:18</a:t>
            </a:fld>
            <a:endParaRPr lang="fr-FR" noProof="0"/>
          </a:p>
        </p:txBody>
      </p:sp>
      <p:sp>
        <p:nvSpPr>
          <p:cNvPr id="8" name="Espace réservé du pied de page 7"/>
          <p:cNvSpPr>
            <a:spLocks noGrp="1"/>
          </p:cNvSpPr>
          <p:nvPr>
            <p:ph type="ftr" sz="quarter" idx="11"/>
          </p:nvPr>
        </p:nvSpPr>
        <p:spPr>
          <a:xfrm>
            <a:off x="581192" y="5951813"/>
            <a:ext cx="6917211" cy="365125"/>
          </a:xfrm>
        </p:spPr>
        <p:txBody>
          <a:bodyPr rtlCol="0"/>
          <a:lstStyle>
            <a:lvl1pPr>
              <a:defRPr>
                <a:solidFill>
                  <a:srgbClr val="903163"/>
                </a:solidFill>
              </a:defRPr>
            </a:lvl1pPr>
          </a:lstStyle>
          <a:p>
            <a:pPr rtl="0"/>
            <a:r>
              <a:rPr lang="fr-FR" noProof="0"/>
              <a:t>AJOUTER UN PIED DE PAGE</a:t>
            </a:r>
          </a:p>
        </p:txBody>
      </p:sp>
      <p:sp>
        <p:nvSpPr>
          <p:cNvPr id="23" name="Espace réservé du contenu 3">
            <a:extLst>
              <a:ext uri="{FF2B5EF4-FFF2-40B4-BE49-F238E27FC236}">
                <a16:creationId xmlns:a16="http://schemas.microsoft.com/office/drawing/2014/main" id="{6D289ABA-BA71-41AF-AA30-58CB8F426F6C}"/>
              </a:ext>
            </a:extLst>
          </p:cNvPr>
          <p:cNvSpPr>
            <a:spLocks noGrp="1"/>
          </p:cNvSpPr>
          <p:nvPr>
            <p:ph sz="half" idx="15" hasCustomPrompt="1"/>
          </p:nvPr>
        </p:nvSpPr>
        <p:spPr>
          <a:xfrm>
            <a:off x="8145431" y="2714626"/>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numéro de diapositive 8"/>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fr-FR" noProof="0" smtClean="0"/>
              <a:pPr rtl="0"/>
              <a:t>‹N°›</a:t>
            </a:fld>
            <a:endParaRPr lang="fr-FR" noProof="0"/>
          </a:p>
        </p:txBody>
      </p:sp>
      <p:sp>
        <p:nvSpPr>
          <p:cNvPr id="22" name="Espace réservé du contenu 3">
            <a:extLst>
              <a:ext uri="{FF2B5EF4-FFF2-40B4-BE49-F238E27FC236}">
                <a16:creationId xmlns:a16="http://schemas.microsoft.com/office/drawing/2014/main" id="{C06DFC81-3912-4844-B25C-E1D7CBCD80A0}"/>
              </a:ext>
            </a:extLst>
          </p:cNvPr>
          <p:cNvSpPr>
            <a:spLocks noGrp="1"/>
          </p:cNvSpPr>
          <p:nvPr>
            <p:ph sz="half" idx="14" hasCustomPrompt="1"/>
          </p:nvPr>
        </p:nvSpPr>
        <p:spPr>
          <a:xfrm>
            <a:off x="4400415" y="2714626"/>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4" name="Espace réservé du texte 2">
            <a:extLst>
              <a:ext uri="{FF2B5EF4-FFF2-40B4-BE49-F238E27FC236}">
                <a16:creationId xmlns:a16="http://schemas.microsoft.com/office/drawing/2014/main" id="{11556C46-FD2A-4916-B30C-DB066CAEA471}"/>
              </a:ext>
            </a:extLst>
          </p:cNvPr>
          <p:cNvSpPr>
            <a:spLocks noGrp="1"/>
          </p:cNvSpPr>
          <p:nvPr>
            <p:ph type="body" idx="16" hasCustomPrompt="1"/>
          </p:nvPr>
        </p:nvSpPr>
        <p:spPr>
          <a:xfrm>
            <a:off x="8241852" y="2023141"/>
            <a:ext cx="3198328" cy="536005"/>
          </a:xfrm>
        </p:spPr>
        <p:txBody>
          <a:bodyPr rtlCol="0" anchor="ctr" anchorCtr="0">
            <a:noAutofit/>
          </a:bodyPr>
          <a:lstStyle>
            <a:lvl1pPr marL="0" indent="0" algn="ctr">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cxnSp>
        <p:nvCxnSpPr>
          <p:cNvPr id="19" name="Connecteur droit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7"/>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Connecteur droit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7"/>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Espace réservé du texte 2">
            <a:extLst>
              <a:ext uri="{FF2B5EF4-FFF2-40B4-BE49-F238E27FC236}">
                <a16:creationId xmlns:a16="http://schemas.microsoft.com/office/drawing/2014/main" id="{8E232301-6803-418F-8637-ABBAC64416DA}"/>
              </a:ext>
            </a:extLst>
          </p:cNvPr>
          <p:cNvSpPr>
            <a:spLocks noGrp="1"/>
          </p:cNvSpPr>
          <p:nvPr>
            <p:ph type="body" idx="13" hasCustomPrompt="1"/>
          </p:nvPr>
        </p:nvSpPr>
        <p:spPr>
          <a:xfrm>
            <a:off x="4496836" y="2023141"/>
            <a:ext cx="3198328" cy="536005"/>
          </a:xfrm>
        </p:spPr>
        <p:txBody>
          <a:bodyPr rtlCol="0" anchor="ctr" anchorCtr="0">
            <a:noAutofit/>
          </a:bodyPr>
          <a:lstStyle>
            <a:lvl1pPr marL="0" indent="0" algn="ctr">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3" y="606556"/>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nchor="ctr" anchorCtr="0">
            <a:normAutofit/>
          </a:bodyPr>
          <a:lstStyle>
            <a:lvl1pPr algn="ctr">
              <a:defRPr sz="3000"/>
            </a:lvl1pPr>
          </a:lstStyle>
          <a:p>
            <a:pPr rtl="0"/>
            <a:r>
              <a:rPr lang="fr-FR" noProof="0"/>
              <a:t>Modifiez le style du titre</a:t>
            </a:r>
          </a:p>
        </p:txBody>
      </p:sp>
      <p:sp>
        <p:nvSpPr>
          <p:cNvPr id="3" name="Espace réservé du texte 2"/>
          <p:cNvSpPr>
            <a:spLocks noGrp="1"/>
          </p:cNvSpPr>
          <p:nvPr>
            <p:ph type="body" idx="1" hasCustomPrompt="1"/>
          </p:nvPr>
        </p:nvSpPr>
        <p:spPr>
          <a:xfrm>
            <a:off x="581194" y="2250894"/>
            <a:ext cx="5393103" cy="536005"/>
          </a:xfrm>
        </p:spPr>
        <p:txBody>
          <a:bodyPr rtlCol="0" anchor="b">
            <a:noAutofit/>
          </a:bodyPr>
          <a:lstStyle>
            <a:lvl1pPr marL="0" indent="0">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5" y="2926054"/>
            <a:ext cx="5393100" cy="2934999"/>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217707" y="2250894"/>
            <a:ext cx="5393103" cy="553373"/>
          </a:xfrm>
        </p:spPr>
        <p:txBody>
          <a:bodyPr rtlCol="0" anchor="b">
            <a:noAutofit/>
          </a:bodyPr>
          <a:lstStyle>
            <a:lvl1pPr marL="0" indent="0">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10" y="2926054"/>
            <a:ext cx="5393100" cy="2934999"/>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lvl1pPr>
              <a:defRPr>
                <a:solidFill>
                  <a:srgbClr val="903163"/>
                </a:solidFill>
              </a:defRPr>
            </a:lvl1pPr>
          </a:lstStyle>
          <a:p>
            <a:pPr rtl="0"/>
            <a:fld id="{D800DF97-B2BD-4485-A86D-1AE35B4B0D80}" type="datetime8">
              <a:rPr lang="fr-FR" noProof="0" smtClean="0"/>
              <a:t>29/05/2024 12:18</a:t>
            </a:fld>
            <a:endParaRPr lang="fr-FR" noProof="0"/>
          </a:p>
        </p:txBody>
      </p:sp>
      <p:sp>
        <p:nvSpPr>
          <p:cNvPr id="8" name="Espace réservé du pied de page 7"/>
          <p:cNvSpPr>
            <a:spLocks noGrp="1"/>
          </p:cNvSpPr>
          <p:nvPr>
            <p:ph type="ftr" sz="quarter" idx="11"/>
          </p:nvPr>
        </p:nvSpPr>
        <p:spPr/>
        <p:txBody>
          <a:bodyPr rtlCol="0"/>
          <a:lstStyle>
            <a:lvl1pPr>
              <a:defRPr>
                <a:solidFill>
                  <a:srgbClr val="903163"/>
                </a:solidFill>
              </a:defRPr>
            </a:lvl1pPr>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fr-FR" noProof="0" smtClean="0"/>
              <a:pPr rtl="0"/>
              <a:t>‹N°›</a:t>
            </a:fld>
            <a:endParaRPr lang="fr-FR" noProof="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6"/>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e la date 2"/>
          <p:cNvSpPr>
            <a:spLocks noGrp="1"/>
          </p:cNvSpPr>
          <p:nvPr>
            <p:ph type="dt" sz="half" idx="10"/>
          </p:nvPr>
        </p:nvSpPr>
        <p:spPr/>
        <p:txBody>
          <a:bodyPr rtlCol="0"/>
          <a:lstStyle/>
          <a:p>
            <a:pPr rtl="0"/>
            <a:fld id="{6ECD2898-233F-4C51-AAFF-84D619D10ABE}" type="datetime8">
              <a:rPr lang="fr-FR" noProof="0" smtClean="0"/>
              <a:t>29/05/2024 12:18</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C5C3056E-1632-4A65-A24F-3F10A1450A6E}" type="slidenum">
              <a:rPr lang="fr-FR" noProof="0" smtClean="0"/>
              <a:t>‹N°›</a:t>
            </a:fld>
            <a:endParaRPr lang="fr-FR" noProof="0"/>
          </a:p>
        </p:txBody>
      </p:sp>
      <p:sp>
        <p:nvSpPr>
          <p:cNvPr id="9" name="Titr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rtlCol="0" anchor="ctr" anchorCtr="0">
            <a:normAutofit/>
          </a:bodyPr>
          <a:lstStyle>
            <a:lvl1pPr algn="ctr">
              <a:defRPr sz="3000"/>
            </a:lvl1pPr>
          </a:lstStyle>
          <a:p>
            <a:pPr rtl="0"/>
            <a:r>
              <a:rPr lang="fr-FR" noProof="0"/>
              <a:t>Modifiez le style du titre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solidFill>
                  <a:srgbClr val="903163"/>
                </a:solidFill>
              </a:defRPr>
            </a:lvl1pPr>
          </a:lstStyle>
          <a:p>
            <a:pPr rtl="0"/>
            <a:fld id="{D36661CC-50E6-4763-A56B-0B4A94A2D04B}" type="datetime8">
              <a:rPr lang="fr-FR" noProof="0" smtClean="0"/>
              <a:t>29/05/2024 12:18</a:t>
            </a:fld>
            <a:endParaRPr lang="fr-FR" noProof="0"/>
          </a:p>
        </p:txBody>
      </p:sp>
      <p:sp>
        <p:nvSpPr>
          <p:cNvPr id="3" name="Espace réservé du pied de page 2"/>
          <p:cNvSpPr>
            <a:spLocks noGrp="1"/>
          </p:cNvSpPr>
          <p:nvPr>
            <p:ph type="ftr" sz="quarter" idx="11"/>
          </p:nvPr>
        </p:nvSpPr>
        <p:spPr/>
        <p:txBody>
          <a:bodyPr rtlCol="0"/>
          <a:lstStyle>
            <a:lvl1pPr>
              <a:defRPr>
                <a:solidFill>
                  <a:srgbClr val="903163"/>
                </a:solidFill>
              </a:defRPr>
            </a:lvl1pPr>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fr-FR" noProof="0" smtClean="0"/>
              <a:pPr rtl="0"/>
              <a:t>‹N°›</a:t>
            </a:fld>
            <a:endParaRPr lang="fr-FR" noProof="0"/>
          </a:p>
        </p:txBody>
      </p:sp>
      <p:sp>
        <p:nvSpPr>
          <p:cNvPr id="5" name="Titre 4">
            <a:extLst>
              <a:ext uri="{FF2B5EF4-FFF2-40B4-BE49-F238E27FC236}">
                <a16:creationId xmlns:a16="http://schemas.microsoft.com/office/drawing/2014/main" id="{DFBB0525-CFF9-4A39-B5EA-579253994F60}"/>
              </a:ext>
            </a:extLst>
          </p:cNvPr>
          <p:cNvSpPr>
            <a:spLocks noGrp="1"/>
          </p:cNvSpPr>
          <p:nvPr>
            <p:ph type="title"/>
          </p:nvPr>
        </p:nvSpPr>
        <p:spPr/>
        <p:txBody>
          <a:bodyPr rtlCol="0"/>
          <a:lstStyle>
            <a:lvl1pPr>
              <a:defRPr>
                <a:solidFill>
                  <a:schemeClr val="tx1"/>
                </a:solidFill>
              </a:defRPr>
            </a:lvl1pPr>
          </a:lstStyle>
          <a:p>
            <a:pPr rtl="0"/>
            <a:r>
              <a:rPr lang="fr-FR" noProof="0"/>
              <a:t>Modifiez le style du titre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675">
                <a:solidFill>
                  <a:schemeClr val="accent2"/>
                </a:solidFill>
              </a:defRPr>
            </a:lvl1pPr>
          </a:lstStyle>
          <a:p>
            <a:pPr rtl="0"/>
            <a:fld id="{AAAF8361-81F6-4A53-8E27-5F614AC11736}" type="datetime8">
              <a:rPr lang="fr-FR" noProof="0" smtClean="0"/>
              <a:t>29/05/2024 12:18</a:t>
            </a:fld>
            <a:endParaRPr lang="fr-FR" noProof="0"/>
          </a:p>
        </p:txBody>
      </p:sp>
      <p:sp>
        <p:nvSpPr>
          <p:cNvPr id="5" name="Espace réservé du pied de page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675" cap="all">
                <a:solidFill>
                  <a:schemeClr val="accent2"/>
                </a:solidFill>
              </a:defRPr>
            </a:lvl1pPr>
          </a:lstStyle>
          <a:p>
            <a:pPr rtl="0"/>
            <a:r>
              <a:rPr lang="fr-FR" noProof="0"/>
              <a:t>AJOUTER UN PIED DE PAGE</a:t>
            </a:r>
          </a:p>
        </p:txBody>
      </p:sp>
      <p:sp>
        <p:nvSpPr>
          <p:cNvPr id="6" name="Espace réservé du numéro de diapositive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675">
                <a:solidFill>
                  <a:schemeClr val="accent2"/>
                </a:solidFill>
              </a:defRPr>
            </a:lvl1pPr>
          </a:lstStyle>
          <a:p>
            <a:pPr rtl="0"/>
            <a:fld id="{C5C3056E-1632-4A65-A24F-3F10A1450A6E}" type="slidenum">
              <a:rPr lang="fr-FR" noProof="0" smtClean="0"/>
              <a:t>‹N°›</a:t>
            </a:fld>
            <a:endParaRPr lang="fr-FR" noProof="0"/>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isced-2011-operational-manual-guidelines-for-classifying-national-education-programmes-and-related-qualifications-2015-fr.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uis.unesco.org/fr"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66EFD5F-C906-4CB2-A6EA-FD3F4E8C5677}"/>
              </a:ext>
            </a:extLst>
          </p:cNvPr>
          <p:cNvSpPr>
            <a:spLocks noGrp="1"/>
          </p:cNvSpPr>
          <p:nvPr>
            <p:ph type="title"/>
          </p:nvPr>
        </p:nvSpPr>
        <p:spPr>
          <a:xfrm>
            <a:off x="333375" y="2605762"/>
            <a:ext cx="11353799" cy="1497507"/>
          </a:xfrm>
        </p:spPr>
        <p:style>
          <a:lnRef idx="2">
            <a:schemeClr val="dk1"/>
          </a:lnRef>
          <a:fillRef idx="1">
            <a:schemeClr val="lt1"/>
          </a:fillRef>
          <a:effectRef idx="0">
            <a:schemeClr val="dk1"/>
          </a:effectRef>
          <a:fontRef idx="minor">
            <a:schemeClr val="dk1"/>
          </a:fontRef>
        </p:style>
        <p:txBody>
          <a:bodyPr anchor="ctr"/>
          <a:lstStyle/>
          <a:p>
            <a:r>
              <a:rPr lang="fr-FR" dirty="0">
                <a:solidFill>
                  <a:srgbClr val="2E0C1F"/>
                </a:solidFill>
              </a:rPr>
              <a:t>Statistiques de l’éducation et Analyse sectorielle de l’éducation</a:t>
            </a:r>
          </a:p>
        </p:txBody>
      </p:sp>
      <p:sp>
        <p:nvSpPr>
          <p:cNvPr id="7" name="Espace réservé du texte 6">
            <a:extLst>
              <a:ext uri="{FF2B5EF4-FFF2-40B4-BE49-F238E27FC236}">
                <a16:creationId xmlns:a16="http://schemas.microsoft.com/office/drawing/2014/main" id="{3E69A7C5-E970-429C-91B6-9A7AB84425E8}"/>
              </a:ext>
            </a:extLst>
          </p:cNvPr>
          <p:cNvSpPr>
            <a:spLocks noGrp="1"/>
          </p:cNvSpPr>
          <p:nvPr>
            <p:ph type="body" idx="1"/>
          </p:nvPr>
        </p:nvSpPr>
        <p:spPr>
          <a:xfrm>
            <a:off x="5229225" y="5322467"/>
            <a:ext cx="6381584" cy="600556"/>
          </a:xfrm>
        </p:spPr>
        <p:txBody>
          <a:bodyPr>
            <a:normAutofit lnSpcReduction="10000"/>
          </a:bodyPr>
          <a:lstStyle/>
          <a:p>
            <a:r>
              <a:rPr lang="fr-FR" cap="none" dirty="0">
                <a:solidFill>
                  <a:srgbClr val="2E0C1F"/>
                </a:solidFill>
              </a:rPr>
              <a:t>Présenté par: 	XAVIER BEOGO</a:t>
            </a:r>
          </a:p>
          <a:p>
            <a:r>
              <a:rPr lang="fr-FR" cap="none" dirty="0">
                <a:solidFill>
                  <a:srgbClr val="2E0C1F"/>
                </a:solidFill>
              </a:rPr>
              <a:t>			Ingénieur Statisticien Economiste/consultant auprès de la CONFEMEN</a:t>
            </a:r>
          </a:p>
        </p:txBody>
      </p:sp>
      <p:sp>
        <p:nvSpPr>
          <p:cNvPr id="8" name="ZoneTexte 7">
            <a:extLst>
              <a:ext uri="{FF2B5EF4-FFF2-40B4-BE49-F238E27FC236}">
                <a16:creationId xmlns:a16="http://schemas.microsoft.com/office/drawing/2014/main" id="{01DAC7CE-50D1-4FA1-BE50-8D05861A1392}"/>
              </a:ext>
            </a:extLst>
          </p:cNvPr>
          <p:cNvSpPr txBox="1"/>
          <p:nvPr/>
        </p:nvSpPr>
        <p:spPr>
          <a:xfrm>
            <a:off x="3086100" y="6219825"/>
            <a:ext cx="5200650" cy="369332"/>
          </a:xfrm>
          <a:prstGeom prst="rect">
            <a:avLst/>
          </a:prstGeom>
          <a:noFill/>
        </p:spPr>
        <p:txBody>
          <a:bodyPr wrap="square" rtlCol="0">
            <a:spAutoFit/>
          </a:bodyPr>
          <a:lstStyle/>
          <a:p>
            <a:pPr algn="ctr"/>
            <a:r>
              <a:rPr lang="fr-FR" dirty="0"/>
              <a:t>Juin, 2024</a:t>
            </a:r>
          </a:p>
        </p:txBody>
      </p:sp>
      <p:pic>
        <p:nvPicPr>
          <p:cNvPr id="11" name="Image 10">
            <a:extLst>
              <a:ext uri="{FF2B5EF4-FFF2-40B4-BE49-F238E27FC236}">
                <a16:creationId xmlns:a16="http://schemas.microsoft.com/office/drawing/2014/main" id="{2B715451-0DCE-404C-915E-13A962645419}"/>
              </a:ext>
            </a:extLst>
          </p:cNvPr>
          <p:cNvPicPr>
            <a:picLocks noChangeAspect="1"/>
          </p:cNvPicPr>
          <p:nvPr/>
        </p:nvPicPr>
        <p:blipFill>
          <a:blip r:embed="rId2"/>
          <a:stretch>
            <a:fillRect/>
          </a:stretch>
        </p:blipFill>
        <p:spPr>
          <a:xfrm>
            <a:off x="8748713" y="9524"/>
            <a:ext cx="3443288" cy="1171575"/>
          </a:xfrm>
          <a:prstGeom prst="rect">
            <a:avLst/>
          </a:prstGeom>
        </p:spPr>
      </p:pic>
      <p:pic>
        <p:nvPicPr>
          <p:cNvPr id="13" name="Image 12">
            <a:extLst>
              <a:ext uri="{FF2B5EF4-FFF2-40B4-BE49-F238E27FC236}">
                <a16:creationId xmlns:a16="http://schemas.microsoft.com/office/drawing/2014/main" id="{98BB3A28-D2DA-4805-83FB-AE77D65993CD}"/>
              </a:ext>
            </a:extLst>
          </p:cNvPr>
          <p:cNvPicPr>
            <a:picLocks noChangeAspect="1"/>
          </p:cNvPicPr>
          <p:nvPr/>
        </p:nvPicPr>
        <p:blipFill>
          <a:blip r:embed="rId3"/>
          <a:stretch>
            <a:fillRect/>
          </a:stretch>
        </p:blipFill>
        <p:spPr>
          <a:xfrm>
            <a:off x="4348162" y="0"/>
            <a:ext cx="1762125" cy="1109662"/>
          </a:xfrm>
          <a:prstGeom prst="rect">
            <a:avLst/>
          </a:prstGeom>
        </p:spPr>
      </p:pic>
      <p:pic>
        <p:nvPicPr>
          <p:cNvPr id="16" name="Image 15">
            <a:extLst>
              <a:ext uri="{FF2B5EF4-FFF2-40B4-BE49-F238E27FC236}">
                <a16:creationId xmlns:a16="http://schemas.microsoft.com/office/drawing/2014/main" id="{B010C904-C925-4AA7-BD76-9DBAD16086C0}"/>
              </a:ext>
            </a:extLst>
          </p:cNvPr>
          <p:cNvPicPr>
            <a:picLocks noChangeAspect="1"/>
          </p:cNvPicPr>
          <p:nvPr/>
        </p:nvPicPr>
        <p:blipFill>
          <a:blip r:embed="rId4"/>
          <a:stretch>
            <a:fillRect/>
          </a:stretch>
        </p:blipFill>
        <p:spPr>
          <a:xfrm>
            <a:off x="0" y="9524"/>
            <a:ext cx="1327833" cy="1218696"/>
          </a:xfrm>
          <a:prstGeom prst="rect">
            <a:avLst/>
          </a:prstGeom>
        </p:spPr>
      </p:pic>
      <p:sp>
        <p:nvSpPr>
          <p:cNvPr id="17" name="ZoneTexte 16">
            <a:extLst>
              <a:ext uri="{FF2B5EF4-FFF2-40B4-BE49-F238E27FC236}">
                <a16:creationId xmlns:a16="http://schemas.microsoft.com/office/drawing/2014/main" id="{62586C10-ECC5-4DD8-8FFE-8FCA279DD94D}"/>
              </a:ext>
            </a:extLst>
          </p:cNvPr>
          <p:cNvSpPr txBox="1"/>
          <p:nvPr/>
        </p:nvSpPr>
        <p:spPr>
          <a:xfrm>
            <a:off x="1685925" y="1828770"/>
            <a:ext cx="8477250" cy="400110"/>
          </a:xfrm>
          <a:prstGeom prst="rect">
            <a:avLst/>
          </a:prstGeom>
          <a:noFill/>
        </p:spPr>
        <p:txBody>
          <a:bodyPr wrap="square" rtlCol="0" anchor="ctr">
            <a:spAutoFit/>
          </a:bodyPr>
          <a:lstStyle/>
          <a:p>
            <a:pPr algn="ctr"/>
            <a:r>
              <a:rPr lang="fr-FR" sz="2000" b="1" u="sng" dirty="0"/>
              <a:t>ATELIER DE RENFORCEMENT DES CAPACITÉS DES AGENTS DU MEN</a:t>
            </a:r>
          </a:p>
        </p:txBody>
      </p:sp>
    </p:spTree>
    <p:extLst>
      <p:ext uri="{BB962C8B-B14F-4D97-AF65-F5344CB8AC3E}">
        <p14:creationId xmlns:p14="http://schemas.microsoft.com/office/powerpoint/2010/main" val="338634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5400845" cy="660027"/>
          </a:xfrm>
        </p:spPr>
        <p:txBody>
          <a:bodyPr rtlCol="0" anchor="ctr">
            <a:noAutofit/>
          </a:bodyPr>
          <a:lstStyle/>
          <a:p>
            <a:pPr marL="457200" indent="-457200">
              <a:buFont typeface="Arial" panose="020B0604020202020204" pitchFamily="34" charset="0"/>
              <a:buChar char="•"/>
            </a:pPr>
            <a:r>
              <a:rPr lang="fr-FR" sz="2400" cap="none" dirty="0"/>
              <a:t>Définition et qualité d’un indicateur</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847489" cy="5190565"/>
          </a:xfrm>
        </p:spPr>
        <p:txBody>
          <a:bodyPr rtlCol="0" anchor="ctr">
            <a:normAutofit/>
          </a:bodyPr>
          <a:lstStyle/>
          <a:p>
            <a:pPr marL="285750" indent="-285750" algn="l">
              <a:spcAft>
                <a:spcPts val="2250"/>
              </a:spcAft>
              <a:buFont typeface="Arial" panose="020B0604020202020204" pitchFamily="34" charset="0"/>
              <a:buChar char="•"/>
            </a:pPr>
            <a:r>
              <a:rPr lang="fr-FR" cap="none" dirty="0">
                <a:solidFill>
                  <a:srgbClr val="2E0C1F"/>
                </a:solidFill>
              </a:rPr>
              <a:t>Les indicateurs sont des statistiques spécifiquement construites par rapport aux objectifs du système éducatif, pour soutenir les prises de décisions.</a:t>
            </a:r>
          </a:p>
          <a:p>
            <a:pPr marL="285750" indent="-285750" algn="l">
              <a:spcAft>
                <a:spcPts val="2250"/>
              </a:spcAft>
              <a:buFont typeface="Arial" panose="020B0604020202020204" pitchFamily="34" charset="0"/>
              <a:buChar char="•"/>
            </a:pPr>
            <a:r>
              <a:rPr lang="fr-FR" cap="none" dirty="0">
                <a:solidFill>
                  <a:srgbClr val="2E0C1F"/>
                </a:solidFill>
              </a:rPr>
              <a:t>Un indicateur de l’éducation a deux fonctions essentielles :	</a:t>
            </a:r>
          </a:p>
          <a:p>
            <a:pPr algn="l">
              <a:spcAft>
                <a:spcPts val="2250"/>
              </a:spcAft>
            </a:pPr>
            <a:r>
              <a:rPr lang="fr-FR" cap="none" dirty="0">
                <a:solidFill>
                  <a:srgbClr val="2E0C1F"/>
                </a:solidFill>
              </a:rPr>
              <a:t>	- être un instrument technique de pilotage des politiques éducatives ; </a:t>
            </a:r>
          </a:p>
          <a:p>
            <a:pPr algn="l">
              <a:spcAft>
                <a:spcPts val="2250"/>
              </a:spcAft>
            </a:pPr>
            <a:r>
              <a:rPr lang="fr-FR" cap="none" dirty="0">
                <a:solidFill>
                  <a:srgbClr val="2E0C1F"/>
                </a:solidFill>
              </a:rPr>
              <a:t>	- constituer un outil destiné à faciliter la communication entre les différents partenaires sociaux ; </a:t>
            </a:r>
          </a:p>
          <a:p>
            <a:pPr marL="285750" indent="-285750" algn="l">
              <a:spcAft>
                <a:spcPts val="2250"/>
              </a:spcAft>
              <a:buFont typeface="Arial" panose="020B0604020202020204" pitchFamily="34" charset="0"/>
              <a:buChar char="•"/>
            </a:pPr>
            <a:r>
              <a:rPr lang="fr-FR" cap="none" dirty="0">
                <a:solidFill>
                  <a:srgbClr val="2E0C1F"/>
                </a:solidFill>
              </a:rPr>
              <a:t>Un bon indicateur doit disposer des 3 qualités fondamentales suivantes : la simplicité, la représentativité et l’opérationnalité.</a:t>
            </a:r>
          </a:p>
          <a:p>
            <a:pPr marL="285750" indent="-285750" algn="l">
              <a:spcAft>
                <a:spcPts val="2250"/>
              </a:spcAft>
              <a:buFont typeface="Arial" panose="020B0604020202020204" pitchFamily="34" charset="0"/>
              <a:buChar char="•"/>
            </a:pPr>
            <a:r>
              <a:rPr lang="fr-FR" cap="none" dirty="0">
                <a:solidFill>
                  <a:srgbClr val="2E0C1F"/>
                </a:solidFill>
              </a:rPr>
              <a:t>La </a:t>
            </a:r>
            <a:r>
              <a:rPr lang="fr-FR" b="1" cap="none" dirty="0">
                <a:solidFill>
                  <a:srgbClr val="2E0C1F"/>
                </a:solidFill>
              </a:rPr>
              <a:t>simplicité</a:t>
            </a:r>
            <a:r>
              <a:rPr lang="fr-FR" cap="none" dirty="0">
                <a:solidFill>
                  <a:srgbClr val="2E0C1F"/>
                </a:solidFill>
              </a:rPr>
              <a:t> renvoie au fait qu’il doit être compris par la masse.</a:t>
            </a:r>
          </a:p>
          <a:p>
            <a:pPr marL="285750" indent="-285750" algn="l">
              <a:spcAft>
                <a:spcPts val="2250"/>
              </a:spcAft>
              <a:buFont typeface="Arial" panose="020B0604020202020204" pitchFamily="34" charset="0"/>
              <a:buChar char="•"/>
            </a:pPr>
            <a:r>
              <a:rPr lang="fr-FR" cap="none" dirty="0">
                <a:solidFill>
                  <a:srgbClr val="2E0C1F"/>
                </a:solidFill>
              </a:rPr>
              <a:t>La </a:t>
            </a:r>
            <a:r>
              <a:rPr lang="fr-FR" b="1" cap="none" dirty="0">
                <a:solidFill>
                  <a:srgbClr val="2E0C1F"/>
                </a:solidFill>
              </a:rPr>
              <a:t>représentativité</a:t>
            </a:r>
            <a:r>
              <a:rPr lang="fr-FR" cap="none" dirty="0">
                <a:solidFill>
                  <a:srgbClr val="2E0C1F"/>
                </a:solidFill>
              </a:rPr>
              <a:t> quant à elle stipule qu’il ne doit pas avoir de débat sur l’indicateur. Pour assurer cette qualité complexe, l’indicateur doit ainsi être objectif, exhaustif et quantifiable.</a:t>
            </a:r>
          </a:p>
          <a:p>
            <a:pPr marL="285750" indent="-285750" algn="l">
              <a:spcAft>
                <a:spcPts val="2250"/>
              </a:spcAft>
              <a:buFont typeface="Arial" panose="020B0604020202020204" pitchFamily="34" charset="0"/>
              <a:buChar char="•"/>
            </a:pPr>
            <a:r>
              <a:rPr lang="fr-FR" cap="none" dirty="0">
                <a:solidFill>
                  <a:srgbClr val="2E0C1F"/>
                </a:solidFill>
              </a:rPr>
              <a:t>L’ </a:t>
            </a:r>
            <a:r>
              <a:rPr lang="fr-FR" b="1" cap="none" dirty="0">
                <a:solidFill>
                  <a:srgbClr val="2E0C1F"/>
                </a:solidFill>
              </a:rPr>
              <a:t>opérationnalité</a:t>
            </a:r>
            <a:r>
              <a:rPr lang="fr-FR" cap="none" dirty="0">
                <a:solidFill>
                  <a:srgbClr val="2E0C1F"/>
                </a:solidFill>
              </a:rPr>
              <a:t> renvoi au fait qu’un bon indicateur doit donner des informations valides à temps pour permettre une prise de décision. </a:t>
            </a:r>
          </a:p>
        </p:txBody>
      </p:sp>
    </p:spTree>
    <p:extLst>
      <p:ext uri="{BB962C8B-B14F-4D97-AF65-F5344CB8AC3E}">
        <p14:creationId xmlns:p14="http://schemas.microsoft.com/office/powerpoint/2010/main" val="239482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20416"/>
            <a:ext cx="7498003" cy="660027"/>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847489" cy="5190565"/>
          </a:xfrm>
        </p:spPr>
        <p:txBody>
          <a:bodyPr rtlCol="0" anchor="ctr">
            <a:normAutofit/>
          </a:bodyPr>
          <a:lstStyle/>
          <a:p>
            <a:pPr algn="l">
              <a:spcAft>
                <a:spcPts val="2250"/>
              </a:spcAft>
            </a:pPr>
            <a:r>
              <a:rPr lang="fr-FR" cap="none" dirty="0">
                <a:solidFill>
                  <a:srgbClr val="2E0C1F"/>
                </a:solidFill>
              </a:rPr>
              <a:t>L’évaluation de la couverture du système scolaire prend en compte trois grande dimensions que sont : l’accessibilité, l’accès et la participation au réseau</a:t>
            </a:r>
          </a:p>
          <a:p>
            <a:pPr marL="285750" indent="-285750" algn="l">
              <a:spcAft>
                <a:spcPts val="2250"/>
              </a:spcAft>
              <a:buFont typeface="Wingdings" panose="05000000000000000000" pitchFamily="2" charset="2"/>
              <a:buChar char="q"/>
            </a:pPr>
            <a:r>
              <a:rPr lang="fr-FR" b="1" cap="none" dirty="0">
                <a:solidFill>
                  <a:srgbClr val="00B0F0"/>
                </a:solidFill>
              </a:rPr>
              <a:t>L’accessibilité au réseau scolaire :</a:t>
            </a:r>
          </a:p>
          <a:p>
            <a:pPr marL="285750" indent="-285750" algn="l">
              <a:spcAft>
                <a:spcPts val="2250"/>
              </a:spcAft>
              <a:buFont typeface="Wingdings" panose="05000000000000000000" pitchFamily="2" charset="2"/>
              <a:buChar char="v"/>
            </a:pPr>
            <a:r>
              <a:rPr lang="fr-FR" cap="none" dirty="0">
                <a:solidFill>
                  <a:srgbClr val="2E0C1F"/>
                </a:solidFill>
              </a:rPr>
              <a:t>La distance à parcourir</a:t>
            </a:r>
          </a:p>
          <a:p>
            <a:pPr algn="l">
              <a:spcAft>
                <a:spcPts val="2250"/>
              </a:spcAft>
            </a:pPr>
            <a:r>
              <a:rPr lang="fr-FR" cap="none" dirty="0">
                <a:solidFill>
                  <a:srgbClr val="2E0C1F"/>
                </a:solidFill>
              </a:rPr>
              <a:t>Il s’agit d’évaluer la distance que parcoure les élèves de chez eux à l’école puis à définir des intervalles de distance correspondant au degré de commodité plus ou moins grande du parcours. On pourra retenir les catégories suivantes :</a:t>
            </a:r>
          </a:p>
          <a:p>
            <a:pPr algn="l">
              <a:spcAft>
                <a:spcPts val="2250"/>
              </a:spcAft>
            </a:pPr>
            <a:r>
              <a:rPr lang="fr-FR" cap="none" dirty="0">
                <a:solidFill>
                  <a:srgbClr val="2E0C1F"/>
                </a:solidFill>
              </a:rPr>
              <a:t>Moins d’un kilomètre-------------facile</a:t>
            </a:r>
          </a:p>
          <a:p>
            <a:pPr algn="l">
              <a:spcAft>
                <a:spcPts val="2250"/>
              </a:spcAft>
            </a:pPr>
            <a:r>
              <a:rPr lang="fr-FR" cap="none" dirty="0">
                <a:solidFill>
                  <a:srgbClr val="2E0C1F"/>
                </a:solidFill>
              </a:rPr>
              <a:t>De 1 à 3 kilomètres-------------- acceptable</a:t>
            </a:r>
          </a:p>
          <a:p>
            <a:pPr algn="l">
              <a:spcAft>
                <a:spcPts val="2250"/>
              </a:spcAft>
            </a:pPr>
            <a:r>
              <a:rPr lang="fr-FR" cap="none" dirty="0">
                <a:solidFill>
                  <a:srgbClr val="2E0C1F"/>
                </a:solidFill>
              </a:rPr>
              <a:t>De 3 à 6 kilomètres-------------- parcours pénible</a:t>
            </a:r>
          </a:p>
          <a:p>
            <a:pPr algn="l">
              <a:spcAft>
                <a:spcPts val="2250"/>
              </a:spcAft>
            </a:pPr>
            <a:r>
              <a:rPr lang="fr-FR" cap="none" dirty="0">
                <a:solidFill>
                  <a:srgbClr val="2E0C1F"/>
                </a:solidFill>
              </a:rPr>
              <a:t>Plus de 6 kilomètres--------------Situation inacceptable à laquelle il convient de remédier</a:t>
            </a:r>
          </a:p>
        </p:txBody>
      </p:sp>
    </p:spTree>
    <p:extLst>
      <p:ext uri="{BB962C8B-B14F-4D97-AF65-F5344CB8AC3E}">
        <p14:creationId xmlns:p14="http://schemas.microsoft.com/office/powerpoint/2010/main" val="128266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20416"/>
            <a:ext cx="7547699" cy="660027"/>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847489" cy="5190565"/>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Le moyen de locomotion: </a:t>
            </a:r>
          </a:p>
          <a:p>
            <a:pPr algn="l">
              <a:spcAft>
                <a:spcPts val="2250"/>
              </a:spcAft>
            </a:pPr>
            <a:r>
              <a:rPr lang="fr-FR" cap="none" dirty="0">
                <a:solidFill>
                  <a:srgbClr val="2E0C1F"/>
                </a:solidFill>
              </a:rPr>
              <a:t>La disponibilité des moyens de locomotion peut atténuer le problème de la distance en réduisant la pénibilité du parcours.</a:t>
            </a:r>
          </a:p>
          <a:p>
            <a:pPr marL="285750" indent="-285750" algn="l">
              <a:spcAft>
                <a:spcPts val="2250"/>
              </a:spcAft>
              <a:buFont typeface="Wingdings" panose="05000000000000000000" pitchFamily="2" charset="2"/>
              <a:buChar char="v"/>
            </a:pPr>
            <a:r>
              <a:rPr lang="fr-FR" cap="none" dirty="0">
                <a:solidFill>
                  <a:srgbClr val="2E0C1F"/>
                </a:solidFill>
              </a:rPr>
              <a:t>Le temps de parcours:</a:t>
            </a:r>
          </a:p>
          <a:p>
            <a:pPr algn="l">
              <a:spcAft>
                <a:spcPts val="2250"/>
              </a:spcAft>
            </a:pPr>
            <a:r>
              <a:rPr lang="fr-FR" cap="none" dirty="0">
                <a:solidFill>
                  <a:srgbClr val="2E0C1F"/>
                </a:solidFill>
              </a:rPr>
              <a:t>Comme pour la distance parcourue, on définit différentes catégories de temps et voir le pourcentage d’élèves qui se trouvent dans chaque catégorie. </a:t>
            </a:r>
          </a:p>
          <a:p>
            <a:pPr algn="l">
              <a:spcAft>
                <a:spcPts val="2250"/>
              </a:spcAft>
            </a:pPr>
            <a:r>
              <a:rPr lang="fr-FR" cap="none" dirty="0">
                <a:solidFill>
                  <a:srgbClr val="2E0C1F"/>
                </a:solidFill>
              </a:rPr>
              <a:t>Moins de 15 minutes-------------facile</a:t>
            </a:r>
          </a:p>
          <a:p>
            <a:pPr algn="l">
              <a:spcAft>
                <a:spcPts val="2250"/>
              </a:spcAft>
            </a:pPr>
            <a:r>
              <a:rPr lang="fr-FR" cap="none" dirty="0">
                <a:solidFill>
                  <a:srgbClr val="2E0C1F"/>
                </a:solidFill>
              </a:rPr>
              <a:t>De 15 à 30minutes-------------- acceptable</a:t>
            </a:r>
          </a:p>
          <a:p>
            <a:pPr algn="l">
              <a:spcAft>
                <a:spcPts val="2250"/>
              </a:spcAft>
            </a:pPr>
            <a:r>
              <a:rPr lang="fr-FR" cap="none" dirty="0">
                <a:solidFill>
                  <a:srgbClr val="2E0C1F"/>
                </a:solidFill>
              </a:rPr>
              <a:t>De 30 à 60minutes -------------- parcours pénible</a:t>
            </a:r>
          </a:p>
          <a:p>
            <a:pPr algn="l">
              <a:spcAft>
                <a:spcPts val="2250"/>
              </a:spcAft>
            </a:pPr>
            <a:r>
              <a:rPr lang="fr-FR" cap="none" dirty="0">
                <a:solidFill>
                  <a:srgbClr val="2E0C1F"/>
                </a:solidFill>
              </a:rPr>
              <a:t>Plus de 60minutes --------------Situation inacceptable à laquelle il convient de remédier</a:t>
            </a:r>
          </a:p>
        </p:txBody>
      </p:sp>
    </p:spTree>
    <p:extLst>
      <p:ext uri="{BB962C8B-B14F-4D97-AF65-F5344CB8AC3E}">
        <p14:creationId xmlns:p14="http://schemas.microsoft.com/office/powerpoint/2010/main" val="223713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566530"/>
            <a:ext cx="11394142" cy="6090931"/>
          </a:xfrm>
        </p:spPr>
        <p:txBody>
          <a:bodyPr rtlCol="0" anchor="ctr">
            <a:normAutofit/>
          </a:bodyPr>
          <a:lstStyle/>
          <a:p>
            <a:pPr marL="285750" indent="-285750" algn="l">
              <a:spcAft>
                <a:spcPts val="2250"/>
              </a:spcAft>
              <a:buFont typeface="Wingdings" panose="05000000000000000000" pitchFamily="2" charset="2"/>
              <a:buChar char="q"/>
            </a:pPr>
            <a:r>
              <a:rPr lang="fr-FR" b="1" cap="none" dirty="0">
                <a:solidFill>
                  <a:srgbClr val="00B0F0"/>
                </a:solidFill>
              </a:rPr>
              <a:t>L’accès au réseau scolaire :</a:t>
            </a:r>
          </a:p>
          <a:p>
            <a:pPr marL="285750" indent="-285750" algn="l">
              <a:spcAft>
                <a:spcPts val="2250"/>
              </a:spcAft>
              <a:buFont typeface="Wingdings" panose="05000000000000000000" pitchFamily="2" charset="2"/>
              <a:buChar char="v"/>
            </a:pPr>
            <a:r>
              <a:rPr lang="fr-FR" cap="none" dirty="0">
                <a:solidFill>
                  <a:srgbClr val="2E0C1F"/>
                </a:solidFill>
              </a:rPr>
              <a:t>Taux brut d’accès à l’enseignement primaire ou taux brut d’admission (TBA)</a:t>
            </a:r>
          </a:p>
          <a:p>
            <a:pPr algn="l">
              <a:spcAft>
                <a:spcPts val="2250"/>
              </a:spcAft>
            </a:pPr>
            <a:r>
              <a:rPr lang="fr-FR" cap="none" dirty="0">
                <a:solidFill>
                  <a:srgbClr val="2E0C1F"/>
                </a:solidFill>
              </a:rPr>
              <a:t>Nombre total des nouveaux élèves en première année de l’enseignement primaire, sans considération d’âge, exprimé en pourcentage de la population ayant l’âge officiel d’entrée à l’école primaire..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TBA élevé indique en général un degré élevé d’accès à l’enseignement primaire. Celui-ci peut être influencé par l’inscription des enfants trop âgés ou trop jeunes pour aller à l’école.</a:t>
            </a:r>
          </a:p>
          <a:p>
            <a:pPr marL="285750" indent="-285750" algn="l">
              <a:spcAft>
                <a:spcPts val="2250"/>
              </a:spcAft>
              <a:buFont typeface="Wingdings" panose="05000000000000000000" pitchFamily="2" charset="2"/>
              <a:buChar char="v"/>
            </a:pPr>
            <a:r>
              <a:rPr lang="fr-FR" cap="none" dirty="0">
                <a:solidFill>
                  <a:srgbClr val="2E0C1F"/>
                </a:solidFill>
              </a:rPr>
              <a:t>Taux Net d’accès à l’enseignement primaire ou taux Net d’admission (TNA)</a:t>
            </a:r>
          </a:p>
          <a:p>
            <a:pPr algn="l">
              <a:spcAft>
                <a:spcPts val="2250"/>
              </a:spcAft>
            </a:pPr>
            <a:r>
              <a:rPr lang="fr-FR" cap="none" dirty="0">
                <a:solidFill>
                  <a:srgbClr val="2E0C1F"/>
                </a:solidFill>
              </a:rPr>
              <a:t>Nombre des nouveaux élèves de la première année de l’enseignement primaire ayant l’âge officiel d’entrée à l’école primaire, exprimé en pourcentage de la population du même âge.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TNA élevé indique un degré élevé d’accès à l’enseignement primaire pour les enfants ayant l’âge officiel d’entrée à l’école primaire. Un TNA de 100% est une condition nécessaire pour atteindre l’objectif de la politique de l’éducation primaire universelle. </a:t>
            </a:r>
          </a:p>
        </p:txBody>
      </p:sp>
      <p:pic>
        <p:nvPicPr>
          <p:cNvPr id="6" name="Image 5">
            <a:extLst>
              <a:ext uri="{FF2B5EF4-FFF2-40B4-BE49-F238E27FC236}">
                <a16:creationId xmlns:a16="http://schemas.microsoft.com/office/drawing/2014/main" id="{E4F48170-A3A5-4E66-B5B4-C5A0414A0C70}"/>
              </a:ext>
            </a:extLst>
          </p:cNvPr>
          <p:cNvPicPr>
            <a:picLocks noChangeAspect="1"/>
          </p:cNvPicPr>
          <p:nvPr/>
        </p:nvPicPr>
        <p:blipFill>
          <a:blip r:embed="rId3"/>
          <a:stretch>
            <a:fillRect/>
          </a:stretch>
        </p:blipFill>
        <p:spPr>
          <a:xfrm>
            <a:off x="2963908" y="5138832"/>
            <a:ext cx="6264183" cy="655377"/>
          </a:xfrm>
          <a:prstGeom prst="rect">
            <a:avLst/>
          </a:prstGeom>
        </p:spPr>
      </p:pic>
      <p:pic>
        <p:nvPicPr>
          <p:cNvPr id="7" name="Image 6">
            <a:extLst>
              <a:ext uri="{FF2B5EF4-FFF2-40B4-BE49-F238E27FC236}">
                <a16:creationId xmlns:a16="http://schemas.microsoft.com/office/drawing/2014/main" id="{7533F30B-135F-42AA-9687-FBD3A9D01227}"/>
              </a:ext>
            </a:extLst>
          </p:cNvPr>
          <p:cNvPicPr>
            <a:picLocks noChangeAspect="1"/>
          </p:cNvPicPr>
          <p:nvPr/>
        </p:nvPicPr>
        <p:blipFill>
          <a:blip r:embed="rId4"/>
          <a:stretch>
            <a:fillRect/>
          </a:stretch>
        </p:blipFill>
        <p:spPr>
          <a:xfrm>
            <a:off x="2906354" y="2491719"/>
            <a:ext cx="4252328" cy="502964"/>
          </a:xfrm>
          <a:prstGeom prst="rect">
            <a:avLst/>
          </a:prstGeom>
        </p:spPr>
      </p:pic>
    </p:spTree>
    <p:extLst>
      <p:ext uri="{BB962C8B-B14F-4D97-AF65-F5344CB8AC3E}">
        <p14:creationId xmlns:p14="http://schemas.microsoft.com/office/powerpoint/2010/main" val="83400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566530"/>
            <a:ext cx="10847489" cy="6090931"/>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Le taux d’admission par âge spécifique(TAA)</a:t>
            </a:r>
          </a:p>
          <a:p>
            <a:pPr algn="l">
              <a:spcAft>
                <a:spcPts val="2250"/>
              </a:spcAft>
            </a:pPr>
            <a:r>
              <a:rPr lang="fr-FR" cap="none" dirty="0">
                <a:solidFill>
                  <a:srgbClr val="2E0C1F"/>
                </a:solidFill>
              </a:rPr>
              <a:t>Rapport en pourcentage entre le nombre de nouveaux inscrits en première année du primaire ayant l’âge considéré et la population d’enfant ayant le même âge.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Cet indicateur offre une image précise de la façon dont les différents groupes d’âge ont accès au premier niveau éducatif.</a:t>
            </a:r>
          </a:p>
          <a:p>
            <a:pPr marL="285750" indent="-285750" algn="l">
              <a:spcAft>
                <a:spcPts val="2250"/>
              </a:spcAft>
              <a:buFont typeface="Wingdings" panose="05000000000000000000" pitchFamily="2" charset="2"/>
              <a:buChar char="v"/>
            </a:pPr>
            <a:r>
              <a:rPr lang="fr-FR" cap="none" dirty="0">
                <a:solidFill>
                  <a:srgbClr val="2E0C1F"/>
                </a:solidFill>
              </a:rPr>
              <a:t>Taux de transition(TT)</a:t>
            </a:r>
          </a:p>
          <a:p>
            <a:pPr algn="l">
              <a:spcAft>
                <a:spcPts val="2250"/>
              </a:spcAft>
            </a:pPr>
            <a:r>
              <a:rPr lang="fr-FR" cap="none" dirty="0">
                <a:solidFill>
                  <a:srgbClr val="2E0C1F"/>
                </a:solidFill>
              </a:rPr>
              <a:t>Cet indicateur mesure la proportion d’élèves qui passent d’un cycle d’étude à un autre, d’une année à l’autre. Il donne l’information sur le degré d’accès ou de transition d’un cycle (ou niveau) d’enseignement au cycle (ou niveau) supérieur.</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taux de transition élevé est le signe d’un bon niveau d’accès d’un cycle (ou niveau) d’enseignement à l’autre. Il dénote aussi la capacité d’accueil du cycle (ou niveau) d’enseignement supérieur. </a:t>
            </a:r>
          </a:p>
        </p:txBody>
      </p:sp>
      <p:pic>
        <p:nvPicPr>
          <p:cNvPr id="8" name="Image 7">
            <a:extLst>
              <a:ext uri="{FF2B5EF4-FFF2-40B4-BE49-F238E27FC236}">
                <a16:creationId xmlns:a16="http://schemas.microsoft.com/office/drawing/2014/main" id="{5BF52CF7-954F-4683-B74B-7D484208DD9A}"/>
              </a:ext>
            </a:extLst>
          </p:cNvPr>
          <p:cNvPicPr/>
          <p:nvPr/>
        </p:nvPicPr>
        <p:blipFill>
          <a:blip r:embed="rId3"/>
          <a:stretch>
            <a:fillRect/>
          </a:stretch>
        </p:blipFill>
        <p:spPr>
          <a:xfrm>
            <a:off x="2963908" y="2312860"/>
            <a:ext cx="5972810" cy="567055"/>
          </a:xfrm>
          <a:prstGeom prst="rect">
            <a:avLst/>
          </a:prstGeom>
        </p:spPr>
      </p:pic>
      <p:pic>
        <p:nvPicPr>
          <p:cNvPr id="5" name="Image 4">
            <a:extLst>
              <a:ext uri="{FF2B5EF4-FFF2-40B4-BE49-F238E27FC236}">
                <a16:creationId xmlns:a16="http://schemas.microsoft.com/office/drawing/2014/main" id="{1E67446A-A406-4C48-B084-53AE92B3118B}"/>
              </a:ext>
            </a:extLst>
          </p:cNvPr>
          <p:cNvPicPr>
            <a:picLocks noChangeAspect="1"/>
          </p:cNvPicPr>
          <p:nvPr/>
        </p:nvPicPr>
        <p:blipFill>
          <a:blip r:embed="rId4"/>
          <a:stretch>
            <a:fillRect/>
          </a:stretch>
        </p:blipFill>
        <p:spPr>
          <a:xfrm>
            <a:off x="3047736" y="5056009"/>
            <a:ext cx="6096528" cy="502964"/>
          </a:xfrm>
          <a:prstGeom prst="rect">
            <a:avLst/>
          </a:prstGeom>
        </p:spPr>
      </p:pic>
    </p:spTree>
    <p:extLst>
      <p:ext uri="{BB962C8B-B14F-4D97-AF65-F5344CB8AC3E}">
        <p14:creationId xmlns:p14="http://schemas.microsoft.com/office/powerpoint/2010/main" val="21850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566530"/>
            <a:ext cx="10847489" cy="4015347"/>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Taux brut d'accès à la dernière année du primaire (TBADA)</a:t>
            </a:r>
          </a:p>
          <a:p>
            <a:pPr algn="l">
              <a:spcAft>
                <a:spcPts val="2250"/>
              </a:spcAft>
            </a:pPr>
            <a:r>
              <a:rPr lang="fr-FR" cap="none" dirty="0">
                <a:solidFill>
                  <a:srgbClr val="2E0C1F"/>
                </a:solidFill>
              </a:rPr>
              <a:t>Nombre total des nouveaux inscrits en dernière année de l'enseignement primaire, quel que soit leur âge, exprimé en pourcentage du nombre total des enfants en âge théorique d'accès à la dernière année du primaire. </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élevé est le signe d’un niveau élevé de l’achèvement de l’enseignement primaire.</a:t>
            </a:r>
          </a:p>
        </p:txBody>
      </p:sp>
      <p:pic>
        <p:nvPicPr>
          <p:cNvPr id="11" name="Image 10">
            <a:extLst>
              <a:ext uri="{FF2B5EF4-FFF2-40B4-BE49-F238E27FC236}">
                <a16:creationId xmlns:a16="http://schemas.microsoft.com/office/drawing/2014/main" id="{1A3A986F-A58F-4AAE-8048-CAAC336927A3}"/>
              </a:ext>
            </a:extLst>
          </p:cNvPr>
          <p:cNvPicPr>
            <a:picLocks noChangeAspect="1"/>
          </p:cNvPicPr>
          <p:nvPr/>
        </p:nvPicPr>
        <p:blipFill>
          <a:blip r:embed="rId3"/>
          <a:stretch>
            <a:fillRect/>
          </a:stretch>
        </p:blipFill>
        <p:spPr>
          <a:xfrm>
            <a:off x="1917192" y="2812846"/>
            <a:ext cx="8357616" cy="496824"/>
          </a:xfrm>
          <a:prstGeom prst="rect">
            <a:avLst/>
          </a:prstGeom>
        </p:spPr>
      </p:pic>
    </p:spTree>
    <p:extLst>
      <p:ext uri="{BB962C8B-B14F-4D97-AF65-F5344CB8AC3E}">
        <p14:creationId xmlns:p14="http://schemas.microsoft.com/office/powerpoint/2010/main" val="311535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566530"/>
            <a:ext cx="10847489" cy="5864087"/>
          </a:xfrm>
        </p:spPr>
        <p:txBody>
          <a:bodyPr rtlCol="0" anchor="ctr">
            <a:normAutofit fontScale="92500" lnSpcReduction="10000"/>
          </a:bodyPr>
          <a:lstStyle/>
          <a:p>
            <a:pPr marL="285750" indent="-285750" algn="l">
              <a:spcAft>
                <a:spcPts val="2250"/>
              </a:spcAft>
              <a:buFont typeface="Wingdings" panose="05000000000000000000" pitchFamily="2" charset="2"/>
              <a:buChar char="q"/>
            </a:pPr>
            <a:r>
              <a:rPr lang="fr-FR" b="1" cap="none" dirty="0">
                <a:solidFill>
                  <a:srgbClr val="00B0F0"/>
                </a:solidFill>
              </a:rPr>
              <a:t>La participation au réseau scolaire</a:t>
            </a:r>
          </a:p>
          <a:p>
            <a:pPr marL="285750" indent="-285750" algn="l">
              <a:spcAft>
                <a:spcPts val="2250"/>
              </a:spcAft>
              <a:buFont typeface="Wingdings" panose="05000000000000000000" pitchFamily="2" charset="2"/>
              <a:buChar char="v"/>
            </a:pPr>
            <a:r>
              <a:rPr lang="fr-FR" cap="none" dirty="0">
                <a:solidFill>
                  <a:srgbClr val="2E0C1F"/>
                </a:solidFill>
              </a:rPr>
              <a:t>Taux brut de scolarisation (TBS)</a:t>
            </a:r>
          </a:p>
          <a:p>
            <a:pPr algn="l">
              <a:spcAft>
                <a:spcPts val="2250"/>
              </a:spcAft>
            </a:pPr>
            <a:r>
              <a:rPr lang="fr-FR" cap="none" dirty="0">
                <a:solidFill>
                  <a:srgbClr val="2E0C1F"/>
                </a:solidFill>
              </a:rPr>
              <a:t>Total des inscriptions dans un niveau spécifique d’éducation, sans distinction d’âge, exprimé en pourcentage de la population officiellement scolarisable au même niveau pour une année scolaire donnée,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TBS élevé indique un degré élevé de participation, que les élèves appartiennent au groupe d’âge officiel ou non. Quand la valeur du TBS approche ou dépasse 100 %, cela indique que le pays est en principe capable de scolariser la totalité de sa population en âge de fréquenter l’école, mais n’indique pas la proportion de cette population qui fréquente effectivement l’école.</a:t>
            </a:r>
          </a:p>
          <a:p>
            <a:pPr marL="285750" indent="-285750" algn="l">
              <a:spcAft>
                <a:spcPts val="2250"/>
              </a:spcAft>
              <a:buFont typeface="Wingdings" panose="05000000000000000000" pitchFamily="2" charset="2"/>
              <a:buChar char="v"/>
            </a:pPr>
            <a:r>
              <a:rPr lang="fr-FR" cap="none" dirty="0">
                <a:solidFill>
                  <a:srgbClr val="2E0C1F"/>
                </a:solidFill>
              </a:rPr>
              <a:t>Taux Net de scolarisation (TNS)</a:t>
            </a:r>
          </a:p>
          <a:p>
            <a:pPr algn="l">
              <a:spcAft>
                <a:spcPts val="2250"/>
              </a:spcAft>
            </a:pPr>
            <a:r>
              <a:rPr lang="fr-FR" cap="none" dirty="0">
                <a:solidFill>
                  <a:srgbClr val="2E0C1F"/>
                </a:solidFill>
              </a:rPr>
              <a:t>Effectif des inscrits du groupe ayant l’âge officiel de fréquenter un niveau d’éducation exprimé en pourcentage de la population correspondante. </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net de scolarisation élevé dénote un degré élevé de participation du groupe ayant l’âge officiel de la scolarité. La valeur théorique maximale de ce taux est 100 %. Lorsque le taux net de scolarisation augmente avec le temps, cela signifie que la participation au niveau spécifié d’enseignement s’améliore.</a:t>
            </a:r>
          </a:p>
        </p:txBody>
      </p:sp>
      <p:pic>
        <p:nvPicPr>
          <p:cNvPr id="4" name="Image 3">
            <a:extLst>
              <a:ext uri="{FF2B5EF4-FFF2-40B4-BE49-F238E27FC236}">
                <a16:creationId xmlns:a16="http://schemas.microsoft.com/office/drawing/2014/main" id="{1267A552-EB1D-40CC-9A67-A034767003A3}"/>
              </a:ext>
            </a:extLst>
          </p:cNvPr>
          <p:cNvPicPr>
            <a:picLocks noChangeAspect="1"/>
          </p:cNvPicPr>
          <p:nvPr/>
        </p:nvPicPr>
        <p:blipFill>
          <a:blip r:embed="rId3"/>
          <a:stretch>
            <a:fillRect/>
          </a:stretch>
        </p:blipFill>
        <p:spPr>
          <a:xfrm>
            <a:off x="2479732" y="2349592"/>
            <a:ext cx="5662151" cy="548688"/>
          </a:xfrm>
          <a:prstGeom prst="rect">
            <a:avLst/>
          </a:prstGeom>
        </p:spPr>
      </p:pic>
      <p:pic>
        <p:nvPicPr>
          <p:cNvPr id="5" name="Image 4">
            <a:extLst>
              <a:ext uri="{FF2B5EF4-FFF2-40B4-BE49-F238E27FC236}">
                <a16:creationId xmlns:a16="http://schemas.microsoft.com/office/drawing/2014/main" id="{AF6A5C97-BEEF-4E21-807A-205D004E7791}"/>
              </a:ext>
            </a:extLst>
          </p:cNvPr>
          <p:cNvPicPr>
            <a:picLocks noChangeAspect="1"/>
          </p:cNvPicPr>
          <p:nvPr/>
        </p:nvPicPr>
        <p:blipFill>
          <a:blip r:embed="rId4"/>
          <a:stretch>
            <a:fillRect/>
          </a:stretch>
        </p:blipFill>
        <p:spPr>
          <a:xfrm>
            <a:off x="2659082" y="4835193"/>
            <a:ext cx="6873836" cy="586791"/>
          </a:xfrm>
          <a:prstGeom prst="rect">
            <a:avLst/>
          </a:prstGeom>
        </p:spPr>
      </p:pic>
    </p:spTree>
    <p:extLst>
      <p:ext uri="{BB962C8B-B14F-4D97-AF65-F5344CB8AC3E}">
        <p14:creationId xmlns:p14="http://schemas.microsoft.com/office/powerpoint/2010/main" val="424868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couverture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566530"/>
            <a:ext cx="10847489" cy="5864087"/>
          </a:xfrm>
        </p:spPr>
        <p:txBody>
          <a:bodyPr rtlCol="0" anchor="ctr">
            <a:normAutofit lnSpcReduction="10000"/>
          </a:bodyPr>
          <a:lstStyle/>
          <a:p>
            <a:pPr marL="285750" indent="-285750" algn="l">
              <a:spcAft>
                <a:spcPts val="2250"/>
              </a:spcAft>
              <a:buFont typeface="Wingdings" panose="05000000000000000000" pitchFamily="2" charset="2"/>
              <a:buChar char="v"/>
            </a:pPr>
            <a:r>
              <a:rPr lang="fr-FR" cap="none" dirty="0">
                <a:solidFill>
                  <a:srgbClr val="2E0C1F"/>
                </a:solidFill>
              </a:rPr>
              <a:t>Taux de scolarisation par âge spécifique (TSA)</a:t>
            </a:r>
          </a:p>
          <a:p>
            <a:pPr algn="l">
              <a:spcAft>
                <a:spcPts val="2250"/>
              </a:spcAft>
            </a:pPr>
            <a:r>
              <a:rPr lang="fr-FR" cap="none" dirty="0">
                <a:solidFill>
                  <a:srgbClr val="2E0C1F"/>
                </a:solidFill>
              </a:rPr>
              <a:t>Pourcentage de la population d'un âge spécifique scolarisée, quelque soit le niveau d'éducation.</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élevé dénote une forte scolarisation de l’effectif d’une population d’âge particulier. Une tendance à la hausse est le signe de l’amélioration de la scolarisation dans une cohorte d’âge particulier. Si ce taux est inférieur à 100 %, la différence entre sa valeur et 100 % indique la proportion de l’effectif d’une population d’âge particulier qui n’est pas scolarisée. </a:t>
            </a:r>
          </a:p>
          <a:p>
            <a:pPr marL="285750" indent="-285750" algn="l">
              <a:spcAft>
                <a:spcPts val="2250"/>
              </a:spcAft>
              <a:buFont typeface="Wingdings" panose="05000000000000000000" pitchFamily="2" charset="2"/>
              <a:buChar char="v"/>
            </a:pPr>
            <a:r>
              <a:rPr lang="fr-FR" cap="none" dirty="0">
                <a:solidFill>
                  <a:srgbClr val="2E0C1F"/>
                </a:solidFill>
              </a:rPr>
              <a:t>Taux d’analphabétisme des adultes (ANP)</a:t>
            </a:r>
          </a:p>
          <a:p>
            <a:pPr algn="l">
              <a:spcAft>
                <a:spcPts val="2250"/>
              </a:spcAft>
            </a:pPr>
            <a:r>
              <a:rPr lang="fr-FR" cap="none" dirty="0">
                <a:solidFill>
                  <a:srgbClr val="2E0C1F"/>
                </a:solidFill>
              </a:rPr>
              <a:t>Le taux d’analphabétisme des adultes est défini comme le pourcentage des membres de la population âgée de 15 ans et plus qui ne savent ni lire ni écrire, avec compréhension, un texte simple et court sur leur vie quotidienne.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faible taux d’analphabétisme indique l’existence d’un système d’enseignement primaire et/ou de programmes d’alphabétisation des adultes efficaces qui ont permis à une proportion importante de la population d’acquérir la capacité d’utiliser l’écrit (et de faire des calculs arithmétiques simples) dans la vie quotidienne.</a:t>
            </a:r>
          </a:p>
          <a:p>
            <a:pPr marL="285750" indent="-285750" algn="l">
              <a:spcAft>
                <a:spcPts val="2250"/>
              </a:spcAft>
              <a:buFont typeface="Wingdings" panose="05000000000000000000" pitchFamily="2" charset="2"/>
              <a:buChar char="v"/>
            </a:pPr>
            <a:r>
              <a:rPr lang="fr-FR" cap="none" dirty="0">
                <a:solidFill>
                  <a:srgbClr val="2E0C1F"/>
                </a:solidFill>
              </a:rPr>
              <a:t>Nombre d'étudiants de l'enseignement supérieur pour 100.000 habitants</a:t>
            </a:r>
          </a:p>
        </p:txBody>
      </p:sp>
      <p:pic>
        <p:nvPicPr>
          <p:cNvPr id="7" name="Image 6">
            <a:extLst>
              <a:ext uri="{FF2B5EF4-FFF2-40B4-BE49-F238E27FC236}">
                <a16:creationId xmlns:a16="http://schemas.microsoft.com/office/drawing/2014/main" id="{55AE79E4-A024-4377-A438-6AF681EA3688}"/>
              </a:ext>
            </a:extLst>
          </p:cNvPr>
          <p:cNvPicPr>
            <a:picLocks noChangeAspect="1"/>
          </p:cNvPicPr>
          <p:nvPr/>
        </p:nvPicPr>
        <p:blipFill>
          <a:blip r:embed="rId3"/>
          <a:stretch>
            <a:fillRect/>
          </a:stretch>
        </p:blipFill>
        <p:spPr>
          <a:xfrm>
            <a:off x="2228088" y="1679780"/>
            <a:ext cx="7735824" cy="496824"/>
          </a:xfrm>
          <a:prstGeom prst="rect">
            <a:avLst/>
          </a:prstGeom>
        </p:spPr>
      </p:pic>
      <p:pic>
        <p:nvPicPr>
          <p:cNvPr id="8" name="Image 7">
            <a:extLst>
              <a:ext uri="{FF2B5EF4-FFF2-40B4-BE49-F238E27FC236}">
                <a16:creationId xmlns:a16="http://schemas.microsoft.com/office/drawing/2014/main" id="{ABF49EE7-00F4-4D63-BB0A-14702A3B1EE1}"/>
              </a:ext>
            </a:extLst>
          </p:cNvPr>
          <p:cNvPicPr>
            <a:picLocks noChangeAspect="1"/>
          </p:cNvPicPr>
          <p:nvPr/>
        </p:nvPicPr>
        <p:blipFill>
          <a:blip r:embed="rId4"/>
          <a:stretch>
            <a:fillRect/>
          </a:stretch>
        </p:blipFill>
        <p:spPr>
          <a:xfrm>
            <a:off x="2228088" y="4452800"/>
            <a:ext cx="7735824" cy="496824"/>
          </a:xfrm>
          <a:prstGeom prst="rect">
            <a:avLst/>
          </a:prstGeom>
        </p:spPr>
      </p:pic>
    </p:spTree>
    <p:extLst>
      <p:ext uri="{BB962C8B-B14F-4D97-AF65-F5344CB8AC3E}">
        <p14:creationId xmlns:p14="http://schemas.microsoft.com/office/powerpoint/2010/main" val="46078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fontScale="92500"/>
          </a:bodyPr>
          <a:lstStyle/>
          <a:p>
            <a:pPr marL="285750" indent="-285750" algn="l">
              <a:spcAft>
                <a:spcPts val="2250"/>
              </a:spcAft>
              <a:buFont typeface="Wingdings" panose="05000000000000000000" pitchFamily="2" charset="2"/>
              <a:buChar char="q"/>
            </a:pPr>
            <a:r>
              <a:rPr lang="fr-FR" b="1" cap="none" dirty="0">
                <a:solidFill>
                  <a:srgbClr val="0070C0"/>
                </a:solidFill>
              </a:rPr>
              <a:t>Conditions d’enseignements</a:t>
            </a:r>
          </a:p>
          <a:p>
            <a:pPr marL="285750" indent="-285750" algn="l">
              <a:spcAft>
                <a:spcPts val="2250"/>
              </a:spcAft>
              <a:buFont typeface="Wingdings" panose="05000000000000000000" pitchFamily="2" charset="2"/>
              <a:buChar char="v"/>
            </a:pPr>
            <a:r>
              <a:rPr lang="fr-FR" cap="none" dirty="0">
                <a:solidFill>
                  <a:srgbClr val="2E0C1F"/>
                </a:solidFill>
              </a:rPr>
              <a:t>Rapport élèves par enseignant (REE)</a:t>
            </a:r>
          </a:p>
          <a:p>
            <a:pPr algn="l">
              <a:spcAft>
                <a:spcPts val="2250"/>
              </a:spcAft>
            </a:pPr>
            <a:r>
              <a:rPr lang="fr-FR" cap="none" dirty="0">
                <a:solidFill>
                  <a:srgbClr val="2E0C1F"/>
                </a:solidFill>
              </a:rPr>
              <a:t>Nombre moyen d’élèves par enseignant dans un niveau donné d’enseignement pour une année scolaire donnée.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nombre élevé d’élèves par enseignant donne à penser que chaque enseignant doit s’occuper d’un grand nombre d’enfants. Autrement dit, plus le nombre d’élèves par enseignant est élevé, moins est la chance de bénéficier de l’attention de la part de l’enseignant.</a:t>
            </a:r>
          </a:p>
          <a:p>
            <a:pPr marL="285750" indent="-285750" algn="l">
              <a:spcAft>
                <a:spcPts val="2250"/>
              </a:spcAft>
              <a:buFont typeface="Wingdings" panose="05000000000000000000" pitchFamily="2" charset="2"/>
              <a:buChar char="v"/>
            </a:pPr>
            <a:r>
              <a:rPr lang="fr-FR" cap="none" dirty="0">
                <a:solidFill>
                  <a:srgbClr val="2E0C1F"/>
                </a:solidFill>
              </a:rPr>
              <a:t>Proportion d’enseignants qualifiés</a:t>
            </a:r>
          </a:p>
          <a:p>
            <a:pPr algn="l">
              <a:spcAft>
                <a:spcPts val="2250"/>
              </a:spcAft>
            </a:pPr>
            <a:r>
              <a:rPr lang="fr-FR" cap="none" dirty="0">
                <a:solidFill>
                  <a:srgbClr val="2E0C1F"/>
                </a:solidFill>
              </a:rPr>
              <a:t>Nombre des enseignants certifiés comme ayant reçu la formation pédagogique systématique minimale (avant emploi ou en cours d’emploi) requise pour enseigner à un niveau spécifié d’enseignement, exprimé en pourcentage du nombre total des enseignants du même niveau d’enseignement. </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pourcentage élevé d’enseignants certifiés comme ayant reçu la formation pédagogique minimale requise pour enseigner implique qu’une majorité du corps enseignant est formée et possède les compétences pédagogiques nécessaires pour enseigner et utiliser efficacement les matériels d’enseignement disponibles.</a:t>
            </a:r>
          </a:p>
        </p:txBody>
      </p:sp>
      <p:pic>
        <p:nvPicPr>
          <p:cNvPr id="5" name="Image 4">
            <a:extLst>
              <a:ext uri="{FF2B5EF4-FFF2-40B4-BE49-F238E27FC236}">
                <a16:creationId xmlns:a16="http://schemas.microsoft.com/office/drawing/2014/main" id="{1268E896-C32F-4B57-BAF7-4414668CCF0B}"/>
              </a:ext>
            </a:extLst>
          </p:cNvPr>
          <p:cNvPicPr>
            <a:picLocks noChangeAspect="1"/>
          </p:cNvPicPr>
          <p:nvPr/>
        </p:nvPicPr>
        <p:blipFill>
          <a:blip r:embed="rId3"/>
          <a:stretch>
            <a:fillRect/>
          </a:stretch>
        </p:blipFill>
        <p:spPr>
          <a:xfrm>
            <a:off x="2228088" y="2284608"/>
            <a:ext cx="7735824" cy="539496"/>
          </a:xfrm>
          <a:prstGeom prst="rect">
            <a:avLst/>
          </a:prstGeom>
        </p:spPr>
      </p:pic>
      <p:pic>
        <p:nvPicPr>
          <p:cNvPr id="9" name="Image 8">
            <a:extLst>
              <a:ext uri="{FF2B5EF4-FFF2-40B4-BE49-F238E27FC236}">
                <a16:creationId xmlns:a16="http://schemas.microsoft.com/office/drawing/2014/main" id="{2BE65DA1-E2ED-4CB0-874E-AF7885925430}"/>
              </a:ext>
            </a:extLst>
          </p:cNvPr>
          <p:cNvPicPr>
            <a:picLocks noChangeAspect="1"/>
          </p:cNvPicPr>
          <p:nvPr/>
        </p:nvPicPr>
        <p:blipFill>
          <a:blip r:embed="rId4"/>
          <a:stretch>
            <a:fillRect/>
          </a:stretch>
        </p:blipFill>
        <p:spPr>
          <a:xfrm>
            <a:off x="2228088" y="5090417"/>
            <a:ext cx="7735824" cy="493776"/>
          </a:xfrm>
          <a:prstGeom prst="rect">
            <a:avLst/>
          </a:prstGeom>
        </p:spPr>
      </p:pic>
    </p:spTree>
    <p:extLst>
      <p:ext uri="{BB962C8B-B14F-4D97-AF65-F5344CB8AC3E}">
        <p14:creationId xmlns:p14="http://schemas.microsoft.com/office/powerpoint/2010/main" val="221529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Ratio manuel scolaire par élèves(RME)</a:t>
            </a:r>
          </a:p>
          <a:p>
            <a:pPr algn="l">
              <a:spcAft>
                <a:spcPts val="2250"/>
              </a:spcAft>
            </a:pPr>
            <a:r>
              <a:rPr lang="fr-FR" cap="none" dirty="0">
                <a:solidFill>
                  <a:srgbClr val="2E0C1F"/>
                </a:solidFill>
              </a:rPr>
              <a:t>Le ratio manuel/élève représente en théorie le nombre de manuels disponibles par élève.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S'il est inférieur à 1, certains élèves n'ont pas de manuel ; le besoin sera donc égal à la différence entre l'effectif des élèves et le nombre de manuels disponible.</a:t>
            </a:r>
          </a:p>
          <a:p>
            <a:pPr algn="l">
              <a:spcAft>
                <a:spcPts val="2250"/>
              </a:spcAft>
            </a:pPr>
            <a:r>
              <a:rPr lang="fr-FR" cap="none" dirty="0">
                <a:solidFill>
                  <a:srgbClr val="2E0C1F"/>
                </a:solidFill>
              </a:rPr>
              <a:t>Au delà des indicateurs présentés, d’autres variables d’analyses pertinentes sont généralement utilisées comme la disponibilité d’une bibliothèque, d’une cantine scolaire, d’une pharmacie, etc. dans l’analyse des conditions d’enseignements</a:t>
            </a:r>
          </a:p>
        </p:txBody>
      </p:sp>
      <p:pic>
        <p:nvPicPr>
          <p:cNvPr id="6" name="Image 5">
            <a:extLst>
              <a:ext uri="{FF2B5EF4-FFF2-40B4-BE49-F238E27FC236}">
                <a16:creationId xmlns:a16="http://schemas.microsoft.com/office/drawing/2014/main" id="{74EF093D-33C0-421F-AF88-3FC9C393925A}"/>
              </a:ext>
            </a:extLst>
          </p:cNvPr>
          <p:cNvPicPr/>
          <p:nvPr/>
        </p:nvPicPr>
        <p:blipFill>
          <a:blip r:embed="rId3"/>
          <a:stretch>
            <a:fillRect/>
          </a:stretch>
        </p:blipFill>
        <p:spPr>
          <a:xfrm>
            <a:off x="3290887" y="3110326"/>
            <a:ext cx="5610225" cy="657225"/>
          </a:xfrm>
          <a:prstGeom prst="rect">
            <a:avLst/>
          </a:prstGeom>
        </p:spPr>
      </p:pic>
    </p:spTree>
    <p:extLst>
      <p:ext uri="{BB962C8B-B14F-4D97-AF65-F5344CB8AC3E}">
        <p14:creationId xmlns:p14="http://schemas.microsoft.com/office/powerpoint/2010/main" val="83479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Espace réservé du contenu 11">
            <a:extLst>
              <a:ext uri="{FF2B5EF4-FFF2-40B4-BE49-F238E27FC236}">
                <a16:creationId xmlns:a16="http://schemas.microsoft.com/office/drawing/2014/main" id="{52F6F18B-F7B6-4224-8C4B-4B6F963CEDE9}"/>
              </a:ext>
            </a:extLst>
          </p:cNvPr>
          <p:cNvGraphicFramePr>
            <a:graphicFrameLocks noGrp="1"/>
          </p:cNvGraphicFramePr>
          <p:nvPr>
            <p:ph idx="1"/>
            <p:extLst>
              <p:ext uri="{D42A27DB-BD31-4B8C-83A1-F6EECF244321}">
                <p14:modId xmlns:p14="http://schemas.microsoft.com/office/powerpoint/2010/main" val="3702139316"/>
              </p:ext>
            </p:extLst>
          </p:nvPr>
        </p:nvGraphicFramePr>
        <p:xfrm>
          <a:off x="581194" y="973920"/>
          <a:ext cx="11029615" cy="4884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re 8">
            <a:extLst>
              <a:ext uri="{FF2B5EF4-FFF2-40B4-BE49-F238E27FC236}">
                <a16:creationId xmlns:a16="http://schemas.microsoft.com/office/drawing/2014/main" id="{2BD004F1-066F-403A-BF75-D150FF31309E}"/>
              </a:ext>
            </a:extLst>
          </p:cNvPr>
          <p:cNvSpPr>
            <a:spLocks noGrp="1"/>
          </p:cNvSpPr>
          <p:nvPr>
            <p:ph type="title"/>
          </p:nvPr>
        </p:nvSpPr>
        <p:spPr>
          <a:xfrm>
            <a:off x="581192" y="-1"/>
            <a:ext cx="11029616" cy="920131"/>
          </a:xfrm>
        </p:spPr>
        <p:txBody>
          <a:bodyPr/>
          <a:lstStyle/>
          <a:p>
            <a:r>
              <a:rPr lang="fr-FR" u="sng" dirty="0">
                <a:solidFill>
                  <a:srgbClr val="2E0C1F"/>
                </a:solidFill>
              </a:rPr>
              <a:t>Plan</a:t>
            </a:r>
          </a:p>
        </p:txBody>
      </p:sp>
    </p:spTree>
    <p:extLst>
      <p:ext uri="{BB962C8B-B14F-4D97-AF65-F5344CB8AC3E}">
        <p14:creationId xmlns:p14="http://schemas.microsoft.com/office/powerpoint/2010/main" val="381684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2">
                                            <p:graphicEl>
                                              <a:dgm id="{82BF0CFB-0A31-4CCC-B5CB-CFE8F1DAEDE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12">
                                            <p:graphicEl>
                                              <a:dgm id="{AB18730F-BDBA-4F57-8DD2-29B7B6D46FA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9"/>
                                          </p:stCondLst>
                                        </p:cTn>
                                        <p:tgtEl>
                                          <p:spTgt spid="12">
                                            <p:graphicEl>
                                              <a:dgm id="{C029191B-D69A-49A4-8FEE-1A08D6D3AB51}"/>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12">
                                            <p:graphicEl>
                                              <a:dgm id="{A897860E-3051-4A25-8713-4376E3B41FF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2">
                                            <p:graphicEl>
                                              <a:dgm id="{E583E0C3-4C7A-434C-89E2-2D46DB85030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12">
                                            <p:graphicEl>
                                              <a:dgm id="{3A0AD8C9-BBB0-4FB6-B418-ED6916098A9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9"/>
                                          </p:stCondLst>
                                        </p:cTn>
                                        <p:tgtEl>
                                          <p:spTgt spid="12">
                                            <p:graphicEl>
                                              <a:dgm id="{45C9A9C3-E48B-4AFB-B5B2-0B5FC336620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12">
                                            <p:graphicEl>
                                              <a:dgm id="{BA45DC5F-10FF-40D3-9692-57C92754CC1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12">
                                            <p:graphicEl>
                                              <a:dgm id="{C6874027-4446-470B-A3B1-2C5C85510A7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12">
                                            <p:graphicEl>
                                              <a:dgm id="{5C01C8B1-682A-4BA3-9EFE-F75667BA78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q"/>
            </a:pPr>
            <a:r>
              <a:rPr lang="fr-FR" b="1" cap="none" dirty="0">
                <a:solidFill>
                  <a:srgbClr val="0070C0"/>
                </a:solidFill>
              </a:rPr>
              <a:t>Le niveau des apprentissages</a:t>
            </a:r>
          </a:p>
          <a:p>
            <a:pPr marL="285750" indent="-285750" algn="l">
              <a:spcAft>
                <a:spcPts val="2250"/>
              </a:spcAft>
              <a:buFont typeface="Wingdings" panose="05000000000000000000" pitchFamily="2" charset="2"/>
              <a:buChar char="v"/>
            </a:pPr>
            <a:r>
              <a:rPr lang="fr-FR" cap="none" dirty="0">
                <a:solidFill>
                  <a:srgbClr val="2E0C1F"/>
                </a:solidFill>
              </a:rPr>
              <a:t>Pourcentage de réussite à un item(ERT)</a:t>
            </a:r>
          </a:p>
          <a:p>
            <a:pPr algn="l">
              <a:spcAft>
                <a:spcPts val="2250"/>
              </a:spcAft>
            </a:pPr>
            <a:r>
              <a:rPr lang="fr-FR" cap="none" dirty="0">
                <a:solidFill>
                  <a:srgbClr val="2E0C1F"/>
                </a:solidFill>
              </a:rPr>
              <a:t>Le pourcentage d’élèves ayant réussi à un item mesure le degré de maîtrise d’une compétence donnée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pourcentage de réussite à l’item élevé montre une maitrise de la compétence par un nombre élevé d’élèves.</a:t>
            </a:r>
          </a:p>
          <a:p>
            <a:pPr marL="285750" indent="-285750" algn="l">
              <a:spcAft>
                <a:spcPts val="2250"/>
              </a:spcAft>
              <a:buFont typeface="Wingdings" panose="05000000000000000000" pitchFamily="2" charset="2"/>
              <a:buChar char="v"/>
            </a:pPr>
            <a:r>
              <a:rPr lang="fr-FR" cap="none" dirty="0">
                <a:solidFill>
                  <a:srgbClr val="2E0C1F"/>
                </a:solidFill>
              </a:rPr>
              <a:t>Score au test d’un élève</a:t>
            </a:r>
          </a:p>
          <a:p>
            <a:pPr algn="l">
              <a:spcAft>
                <a:spcPts val="2250"/>
              </a:spcAft>
            </a:pPr>
            <a:r>
              <a:rPr lang="fr-FR" cap="none" dirty="0">
                <a:solidFill>
                  <a:srgbClr val="2E0C1F"/>
                </a:solidFill>
              </a:rPr>
              <a:t>Le score au test d’un élève mesure la performance d’un élève à un test. </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Le score au test permet de juger du niveau des élèves sur les compétences évaluées.</a:t>
            </a:r>
          </a:p>
        </p:txBody>
      </p:sp>
      <p:pic>
        <p:nvPicPr>
          <p:cNvPr id="6" name="Image 5">
            <a:extLst>
              <a:ext uri="{FF2B5EF4-FFF2-40B4-BE49-F238E27FC236}">
                <a16:creationId xmlns:a16="http://schemas.microsoft.com/office/drawing/2014/main" id="{436510D1-746E-4B7B-B08B-182AD8868F58}"/>
              </a:ext>
            </a:extLst>
          </p:cNvPr>
          <p:cNvPicPr/>
          <p:nvPr/>
        </p:nvPicPr>
        <p:blipFill>
          <a:blip r:embed="rId3"/>
          <a:stretch>
            <a:fillRect/>
          </a:stretch>
        </p:blipFill>
        <p:spPr>
          <a:xfrm>
            <a:off x="3109595" y="2735591"/>
            <a:ext cx="5972810" cy="671195"/>
          </a:xfrm>
          <a:prstGeom prst="rect">
            <a:avLst/>
          </a:prstGeom>
        </p:spPr>
      </p:pic>
      <p:pic>
        <p:nvPicPr>
          <p:cNvPr id="4" name="Image 3">
            <a:extLst>
              <a:ext uri="{FF2B5EF4-FFF2-40B4-BE49-F238E27FC236}">
                <a16:creationId xmlns:a16="http://schemas.microsoft.com/office/drawing/2014/main" id="{8BD59DD7-9E8C-4C37-AC29-3C7B8E5173D6}"/>
              </a:ext>
            </a:extLst>
          </p:cNvPr>
          <p:cNvPicPr>
            <a:picLocks noChangeAspect="1"/>
          </p:cNvPicPr>
          <p:nvPr/>
        </p:nvPicPr>
        <p:blipFill>
          <a:blip r:embed="rId4"/>
          <a:stretch>
            <a:fillRect/>
          </a:stretch>
        </p:blipFill>
        <p:spPr>
          <a:xfrm>
            <a:off x="3283976" y="5042588"/>
            <a:ext cx="5624047" cy="708721"/>
          </a:xfrm>
          <a:prstGeom prst="rect">
            <a:avLst/>
          </a:prstGeom>
        </p:spPr>
      </p:pic>
    </p:spTree>
    <p:extLst>
      <p:ext uri="{BB962C8B-B14F-4D97-AF65-F5344CB8AC3E}">
        <p14:creationId xmlns:p14="http://schemas.microsoft.com/office/powerpoint/2010/main" val="513993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le score moyen au test (SMT)</a:t>
            </a:r>
          </a:p>
          <a:p>
            <a:pPr algn="l">
              <a:spcAft>
                <a:spcPts val="2250"/>
              </a:spcAft>
            </a:pPr>
            <a:r>
              <a:rPr lang="fr-FR" cap="none" dirty="0">
                <a:solidFill>
                  <a:srgbClr val="2E0C1F"/>
                </a:solidFill>
              </a:rPr>
              <a:t>Le score moyen au test mesure le niveau général des élèves au test</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Le score moyen peut être utilisé pour comparer les performances des élèves dans différents tests ou pour suivre les progrès dans plusieurs systèmes éducatifs. </a:t>
            </a:r>
          </a:p>
          <a:p>
            <a:pPr marL="285750" indent="-285750" algn="l">
              <a:spcAft>
                <a:spcPts val="2250"/>
              </a:spcAft>
              <a:buFont typeface="Wingdings" panose="05000000000000000000" pitchFamily="2" charset="2"/>
              <a:buChar char="v"/>
            </a:pPr>
            <a:r>
              <a:rPr lang="fr-FR" cap="none" dirty="0">
                <a:solidFill>
                  <a:srgbClr val="2E0C1F"/>
                </a:solidFill>
              </a:rPr>
              <a:t>Pourcentage d’élèves en situation difficile (ESD)</a:t>
            </a:r>
          </a:p>
          <a:p>
            <a:pPr algn="l">
              <a:spcAft>
                <a:spcPts val="2250"/>
              </a:spcAft>
            </a:pPr>
            <a:r>
              <a:rPr lang="fr-FR" cap="none" dirty="0">
                <a:solidFill>
                  <a:srgbClr val="2E0C1F"/>
                </a:solidFill>
              </a:rPr>
              <a:t>Le pourcentage d’élèves en situation difficile permet d’apprécier le niveau de difficulté du test. Il est calculé à partir d’un seuil critique donné par les pédagogues.</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%ESD élevé montre un test globalement difficile pour le niveau évalué.</a:t>
            </a:r>
          </a:p>
        </p:txBody>
      </p:sp>
      <p:pic>
        <p:nvPicPr>
          <p:cNvPr id="4" name="Image 3">
            <a:extLst>
              <a:ext uri="{FF2B5EF4-FFF2-40B4-BE49-F238E27FC236}">
                <a16:creationId xmlns:a16="http://schemas.microsoft.com/office/drawing/2014/main" id="{F9CD9547-A40D-4DBF-83C6-F18E547151D3}"/>
              </a:ext>
            </a:extLst>
          </p:cNvPr>
          <p:cNvPicPr>
            <a:picLocks noChangeAspect="1"/>
          </p:cNvPicPr>
          <p:nvPr/>
        </p:nvPicPr>
        <p:blipFill>
          <a:blip r:embed="rId3"/>
          <a:stretch>
            <a:fillRect/>
          </a:stretch>
        </p:blipFill>
        <p:spPr>
          <a:xfrm>
            <a:off x="3158235" y="2283322"/>
            <a:ext cx="5875529" cy="701101"/>
          </a:xfrm>
          <a:prstGeom prst="rect">
            <a:avLst/>
          </a:prstGeom>
        </p:spPr>
      </p:pic>
      <p:pic>
        <p:nvPicPr>
          <p:cNvPr id="7" name="Image 6">
            <a:extLst>
              <a:ext uri="{FF2B5EF4-FFF2-40B4-BE49-F238E27FC236}">
                <a16:creationId xmlns:a16="http://schemas.microsoft.com/office/drawing/2014/main" id="{56C01B54-ABBD-4104-A405-309A7BD1070F}"/>
              </a:ext>
            </a:extLst>
          </p:cNvPr>
          <p:cNvPicPr/>
          <p:nvPr/>
        </p:nvPicPr>
        <p:blipFill>
          <a:blip r:embed="rId4"/>
          <a:stretch>
            <a:fillRect/>
          </a:stretch>
        </p:blipFill>
        <p:spPr>
          <a:xfrm>
            <a:off x="3109595" y="5030314"/>
            <a:ext cx="5972810" cy="554355"/>
          </a:xfrm>
          <a:prstGeom prst="rect">
            <a:avLst/>
          </a:prstGeom>
        </p:spPr>
      </p:pic>
    </p:spTree>
    <p:extLst>
      <p:ext uri="{BB962C8B-B14F-4D97-AF65-F5344CB8AC3E}">
        <p14:creationId xmlns:p14="http://schemas.microsoft.com/office/powerpoint/2010/main" val="51792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q"/>
            </a:pPr>
            <a:r>
              <a:rPr lang="fr-FR" b="1" cap="none" dirty="0">
                <a:solidFill>
                  <a:srgbClr val="0070C0"/>
                </a:solidFill>
              </a:rPr>
              <a:t>Analyse de l’efficacité interne/externe du système éducatif</a:t>
            </a:r>
          </a:p>
          <a:p>
            <a:pPr marL="285750" indent="-285750" algn="l">
              <a:spcAft>
                <a:spcPts val="2250"/>
              </a:spcAft>
              <a:buFont typeface="Wingdings" panose="05000000000000000000" pitchFamily="2" charset="2"/>
              <a:buChar char="v"/>
            </a:pPr>
            <a:r>
              <a:rPr lang="fr-FR" cap="none" dirty="0">
                <a:solidFill>
                  <a:srgbClr val="2E0C1F"/>
                </a:solidFill>
              </a:rPr>
              <a:t>Taux de promotion(TP)</a:t>
            </a:r>
          </a:p>
          <a:p>
            <a:pPr algn="l">
              <a:spcAft>
                <a:spcPts val="2250"/>
              </a:spcAft>
            </a:pPr>
            <a:r>
              <a:rPr lang="fr-FR" cap="none" dirty="0">
                <a:solidFill>
                  <a:srgbClr val="2E0C1F"/>
                </a:solidFill>
              </a:rPr>
              <a:t>Total des effectifs moins les redoublants d'une année d'études n exprimé en pourcentage du total des effectifs de l'année d'études n-1 l'année précédente.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élevé est le signe d’une grande efficience interne du système d’éducation. Ce taux désagrégé par année d’études permet d’identifier les années d’études où il y a une faible promotion.</a:t>
            </a:r>
          </a:p>
          <a:p>
            <a:pPr marL="285750" indent="-285750" algn="l">
              <a:spcAft>
                <a:spcPts val="2250"/>
              </a:spcAft>
              <a:buFont typeface="Wingdings" panose="05000000000000000000" pitchFamily="2" charset="2"/>
              <a:buChar char="v"/>
            </a:pPr>
            <a:r>
              <a:rPr lang="fr-FR" cap="none" dirty="0">
                <a:solidFill>
                  <a:srgbClr val="2E0C1F"/>
                </a:solidFill>
              </a:rPr>
              <a:t>Taux de redoublement par année d’étude (TR)</a:t>
            </a:r>
          </a:p>
          <a:p>
            <a:pPr algn="l">
              <a:spcAft>
                <a:spcPts val="2250"/>
              </a:spcAft>
            </a:pPr>
            <a:r>
              <a:rPr lang="fr-FR" cap="none" dirty="0">
                <a:solidFill>
                  <a:srgbClr val="2E0C1F"/>
                </a:solidFill>
              </a:rPr>
              <a:t>Proportion des élèves inscrits dans une classe donnée au cours d’une année scolaire donnée qui étudient dans la même classe au cours de l’année scolaire suivante.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Des taux de redoublement élevés sont révélateurs de problèmes d’efficacité interne du système éducatif et peuvent être l’indice d’un niveau d’instruction médiocre.</a:t>
            </a:r>
          </a:p>
        </p:txBody>
      </p:sp>
      <p:pic>
        <p:nvPicPr>
          <p:cNvPr id="7" name="Image 6">
            <a:extLst>
              <a:ext uri="{FF2B5EF4-FFF2-40B4-BE49-F238E27FC236}">
                <a16:creationId xmlns:a16="http://schemas.microsoft.com/office/drawing/2014/main" id="{930B7E58-BF70-4052-A93B-1A1BD55A12F2}"/>
              </a:ext>
            </a:extLst>
          </p:cNvPr>
          <p:cNvPicPr>
            <a:picLocks noChangeAspect="1"/>
          </p:cNvPicPr>
          <p:nvPr/>
        </p:nvPicPr>
        <p:blipFill>
          <a:blip r:embed="rId3"/>
          <a:stretch>
            <a:fillRect/>
          </a:stretch>
        </p:blipFill>
        <p:spPr>
          <a:xfrm>
            <a:off x="2228088" y="2817450"/>
            <a:ext cx="7735824" cy="507492"/>
          </a:xfrm>
          <a:prstGeom prst="rect">
            <a:avLst/>
          </a:prstGeom>
        </p:spPr>
      </p:pic>
      <p:pic>
        <p:nvPicPr>
          <p:cNvPr id="9" name="Image 8">
            <a:extLst>
              <a:ext uri="{FF2B5EF4-FFF2-40B4-BE49-F238E27FC236}">
                <a16:creationId xmlns:a16="http://schemas.microsoft.com/office/drawing/2014/main" id="{28CF4731-142A-4EBF-8694-E2FB45A18CD7}"/>
              </a:ext>
            </a:extLst>
          </p:cNvPr>
          <p:cNvPicPr/>
          <p:nvPr/>
        </p:nvPicPr>
        <p:blipFill>
          <a:blip r:embed="rId4"/>
          <a:stretch>
            <a:fillRect/>
          </a:stretch>
        </p:blipFill>
        <p:spPr>
          <a:xfrm>
            <a:off x="3638550" y="5302109"/>
            <a:ext cx="4914900" cy="666750"/>
          </a:xfrm>
          <a:prstGeom prst="rect">
            <a:avLst/>
          </a:prstGeom>
        </p:spPr>
      </p:pic>
    </p:spTree>
    <p:extLst>
      <p:ext uri="{BB962C8B-B14F-4D97-AF65-F5344CB8AC3E}">
        <p14:creationId xmlns:p14="http://schemas.microsoft.com/office/powerpoint/2010/main" val="153076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Pourcentage de redoublants</a:t>
            </a:r>
          </a:p>
          <a:p>
            <a:pPr algn="l">
              <a:spcAft>
                <a:spcPts val="2250"/>
              </a:spcAft>
            </a:pPr>
            <a:r>
              <a:rPr lang="fr-FR" cap="none" dirty="0">
                <a:solidFill>
                  <a:srgbClr val="2E0C1F"/>
                </a:solidFill>
              </a:rPr>
              <a:t>Nombre d'élèves inscris dans la même année d'études que l'année précédente, exprimé en pourcentage de l'ensemble des effectifs scolarisés dans l'année d'études considérée.</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pourcentage élevé est le signe d’un problème sérieux de redoublement ou d’un défaut important d’efficience interne. </a:t>
            </a:r>
          </a:p>
          <a:p>
            <a:pPr marL="285750" indent="-285750" algn="l">
              <a:spcAft>
                <a:spcPts val="2250"/>
              </a:spcAft>
              <a:buFont typeface="Wingdings" panose="05000000000000000000" pitchFamily="2" charset="2"/>
              <a:buChar char="v"/>
            </a:pPr>
            <a:r>
              <a:rPr lang="fr-FR" cap="none" dirty="0">
                <a:solidFill>
                  <a:srgbClr val="2E0C1F"/>
                </a:solidFill>
              </a:rPr>
              <a:t>Taux d’abandon par année d’étude (TA)</a:t>
            </a:r>
          </a:p>
          <a:p>
            <a:pPr algn="l">
              <a:spcAft>
                <a:spcPts val="2250"/>
              </a:spcAft>
            </a:pPr>
            <a:r>
              <a:rPr lang="fr-FR" cap="none" dirty="0">
                <a:solidFill>
                  <a:srgbClr val="2E0C1F"/>
                </a:solidFill>
              </a:rPr>
              <a:t>Pourcentage des élèves d’une cohorte inscrits dans une année d’étude donnée dans une année scolaire donnée qui abandonnent l’année scolaire suivante.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élevé d’abandon scolaire est le signe de problèmes d’efficience interne dans les systèmes d’éducation.</a:t>
            </a:r>
          </a:p>
        </p:txBody>
      </p:sp>
      <p:pic>
        <p:nvPicPr>
          <p:cNvPr id="5" name="Image 4">
            <a:extLst>
              <a:ext uri="{FF2B5EF4-FFF2-40B4-BE49-F238E27FC236}">
                <a16:creationId xmlns:a16="http://schemas.microsoft.com/office/drawing/2014/main" id="{3F2645F2-7BF0-40E9-920A-12E9506F61B9}"/>
              </a:ext>
            </a:extLst>
          </p:cNvPr>
          <p:cNvPicPr>
            <a:picLocks noChangeAspect="1"/>
          </p:cNvPicPr>
          <p:nvPr/>
        </p:nvPicPr>
        <p:blipFill>
          <a:blip r:embed="rId3"/>
          <a:stretch>
            <a:fillRect/>
          </a:stretch>
        </p:blipFill>
        <p:spPr>
          <a:xfrm>
            <a:off x="2228088" y="2370182"/>
            <a:ext cx="7735824" cy="507492"/>
          </a:xfrm>
          <a:prstGeom prst="rect">
            <a:avLst/>
          </a:prstGeom>
        </p:spPr>
      </p:pic>
      <p:pic>
        <p:nvPicPr>
          <p:cNvPr id="8" name="Image 7">
            <a:extLst>
              <a:ext uri="{FF2B5EF4-FFF2-40B4-BE49-F238E27FC236}">
                <a16:creationId xmlns:a16="http://schemas.microsoft.com/office/drawing/2014/main" id="{95D808E9-FA05-4719-B11F-A7B72ADBA5AF}"/>
              </a:ext>
            </a:extLst>
          </p:cNvPr>
          <p:cNvPicPr/>
          <p:nvPr/>
        </p:nvPicPr>
        <p:blipFill>
          <a:blip r:embed="rId4"/>
          <a:stretch>
            <a:fillRect/>
          </a:stretch>
        </p:blipFill>
        <p:spPr>
          <a:xfrm>
            <a:off x="3328985" y="5208517"/>
            <a:ext cx="2790825" cy="476250"/>
          </a:xfrm>
          <a:prstGeom prst="rect">
            <a:avLst/>
          </a:prstGeom>
        </p:spPr>
      </p:pic>
    </p:spTree>
    <p:extLst>
      <p:ext uri="{BB962C8B-B14F-4D97-AF65-F5344CB8AC3E}">
        <p14:creationId xmlns:p14="http://schemas.microsoft.com/office/powerpoint/2010/main" val="93057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200538"/>
            <a:ext cx="7557638" cy="499445"/>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Taux de survie par année d’étude (TS)</a:t>
            </a:r>
          </a:p>
          <a:p>
            <a:pPr algn="l">
              <a:spcAft>
                <a:spcPts val="2250"/>
              </a:spcAft>
            </a:pPr>
            <a:r>
              <a:rPr lang="fr-FR" cap="none" dirty="0">
                <a:solidFill>
                  <a:srgbClr val="2E0C1F"/>
                </a:solidFill>
              </a:rPr>
              <a:t>Pourcentage des élèves (ou étudiants) d’une cohorte qui ont été inscrits en première année d’un niveau (ou cycle) d’enseignement donné au cours d’une année scolaire donnée et qui sont supposés parvenir aux années d’étude successives.</a:t>
            </a:r>
          </a:p>
          <a:p>
            <a:pPr algn="l">
              <a:spcAft>
                <a:spcPts val="2250"/>
              </a:spcAft>
            </a:pPr>
            <a:endParaRPr lang="fr-FR" b="1"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Des taux proches de 100% indiquent un haut niveau de rétention et une faible incidence des abandons. La distinction entre le taux de survie avec ou sans répétition est nécessaire pour comparer l'ampleur du gaspillage dû à l'abandon et de redoublement.</a:t>
            </a:r>
          </a:p>
          <a:p>
            <a:pPr marL="285750" indent="-285750" algn="l">
              <a:spcAft>
                <a:spcPts val="2250"/>
              </a:spcAft>
              <a:buFont typeface="Wingdings" panose="05000000000000000000" pitchFamily="2" charset="2"/>
              <a:buChar char="v"/>
            </a:pPr>
            <a:r>
              <a:rPr lang="fr-FR" cap="none" dirty="0">
                <a:solidFill>
                  <a:srgbClr val="2E0C1F"/>
                </a:solidFill>
              </a:rPr>
              <a:t>Taux brut d'accès à la dernière année du primaire (TBADA)</a:t>
            </a:r>
          </a:p>
          <a:p>
            <a:pPr algn="l">
              <a:spcAft>
                <a:spcPts val="2250"/>
              </a:spcAft>
            </a:pPr>
            <a:r>
              <a:rPr lang="fr-FR" cap="none" dirty="0">
                <a:solidFill>
                  <a:srgbClr val="2E0C1F"/>
                </a:solidFill>
              </a:rPr>
              <a:t>Nombre total des nouveaux inscrits en dernière année de l'enseignement primaire, quel que soit leur âge, exprimé en pourcentage du nombre total des enfants en âge théorique d'accès à la dernière année du primaire.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taux élevé est le signe d’un niveau élevé de l’achèvement de l’enseignement primaire.</a:t>
            </a:r>
          </a:p>
        </p:txBody>
      </p:sp>
      <p:pic>
        <p:nvPicPr>
          <p:cNvPr id="6" name="Image 5">
            <a:extLst>
              <a:ext uri="{FF2B5EF4-FFF2-40B4-BE49-F238E27FC236}">
                <a16:creationId xmlns:a16="http://schemas.microsoft.com/office/drawing/2014/main" id="{EFAB6B9E-D935-4310-9601-1CFB5554A854}"/>
              </a:ext>
            </a:extLst>
          </p:cNvPr>
          <p:cNvPicPr>
            <a:picLocks noChangeAspect="1"/>
          </p:cNvPicPr>
          <p:nvPr/>
        </p:nvPicPr>
        <p:blipFill>
          <a:blip r:embed="rId3"/>
          <a:stretch>
            <a:fillRect/>
          </a:stretch>
        </p:blipFill>
        <p:spPr>
          <a:xfrm>
            <a:off x="2228088" y="2377275"/>
            <a:ext cx="7735824" cy="632460"/>
          </a:xfrm>
          <a:prstGeom prst="rect">
            <a:avLst/>
          </a:prstGeom>
        </p:spPr>
      </p:pic>
      <p:pic>
        <p:nvPicPr>
          <p:cNvPr id="9" name="Image 8">
            <a:extLst>
              <a:ext uri="{FF2B5EF4-FFF2-40B4-BE49-F238E27FC236}">
                <a16:creationId xmlns:a16="http://schemas.microsoft.com/office/drawing/2014/main" id="{0AE71482-66C1-4C92-8AC6-BC801796BFD9}"/>
              </a:ext>
            </a:extLst>
          </p:cNvPr>
          <p:cNvPicPr>
            <a:picLocks noChangeAspect="1"/>
          </p:cNvPicPr>
          <p:nvPr/>
        </p:nvPicPr>
        <p:blipFill>
          <a:blip r:embed="rId4"/>
          <a:stretch>
            <a:fillRect/>
          </a:stretch>
        </p:blipFill>
        <p:spPr>
          <a:xfrm>
            <a:off x="2228088" y="5293779"/>
            <a:ext cx="7735824" cy="484632"/>
          </a:xfrm>
          <a:prstGeom prst="rect">
            <a:avLst/>
          </a:prstGeom>
        </p:spPr>
      </p:pic>
    </p:spTree>
    <p:extLst>
      <p:ext uri="{BB962C8B-B14F-4D97-AF65-F5344CB8AC3E}">
        <p14:creationId xmlns:p14="http://schemas.microsoft.com/office/powerpoint/2010/main" val="1658089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168966"/>
            <a:ext cx="7557638" cy="531018"/>
          </a:xfrm>
        </p:spPr>
        <p:txBody>
          <a:bodyPr rtlCol="0" anchor="ctr">
            <a:noAutofit/>
          </a:bodyPr>
          <a:lstStyle/>
          <a:p>
            <a:pPr marL="457200" indent="-457200">
              <a:buFont typeface="Arial" panose="020B0604020202020204" pitchFamily="34" charset="0"/>
              <a:buChar char="•"/>
            </a:pPr>
            <a:r>
              <a:rPr lang="fr-FR" sz="2400" cap="none" dirty="0"/>
              <a:t>Calcul et interprétation des indicateurs de qualité</a:t>
            </a:r>
          </a:p>
        </p:txBody>
      </p:sp>
      <mc:AlternateContent xmlns:mc="http://schemas.openxmlformats.org/markup-compatibility/2006">
        <mc:Choice xmlns:a14="http://schemas.microsoft.com/office/drawing/2010/main" Requires="a14">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03606" y="699983"/>
                <a:ext cx="10847489" cy="5864087"/>
              </a:xfrm>
            </p:spPr>
            <p:txBody>
              <a:bodyPr rtlCol="0" anchor="ctr">
                <a:normAutofit lnSpcReduction="10000"/>
              </a:bodyPr>
              <a:lstStyle/>
              <a:p>
                <a:pPr marL="285750" indent="-285750" algn="l">
                  <a:spcAft>
                    <a:spcPts val="2250"/>
                  </a:spcAft>
                  <a:buFont typeface="Wingdings" panose="05000000000000000000" pitchFamily="2" charset="2"/>
                  <a:buChar char="v"/>
                </a:pPr>
                <a:r>
                  <a:rPr lang="fr-FR" cap="none" dirty="0">
                    <a:solidFill>
                      <a:srgbClr val="2E0C1F"/>
                    </a:solidFill>
                  </a:rPr>
                  <a:t>Espérance de vie scolaire (EVS)</a:t>
                </a:r>
              </a:p>
              <a:p>
                <a:pPr algn="l">
                  <a:spcAft>
                    <a:spcPts val="2250"/>
                  </a:spcAft>
                </a:pPr>
                <a:r>
                  <a:rPr lang="fr-FR" cap="none" dirty="0">
                    <a:solidFill>
                      <a:srgbClr val="2E0C1F"/>
                    </a:solidFill>
                  </a:rPr>
                  <a:t>Le nombre total d’années de scolarité qu’un enfant d’un certain âge peut s’attendre recevoir dans le futur, tout en supposant que la probabilité d’être inscrit à l'école à un âge donné est égale au taux de scolarisation actuel pour cet âge.</a:t>
                </a: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r>
                  <a:rPr lang="fr-FR" cap="none" dirty="0">
                    <a:solidFill>
                      <a:srgbClr val="2E0C1F"/>
                    </a:solidFill>
                  </a:rPr>
                  <a:t>Où : a représente l’âge pour lequel l’indicateur est calculé; t l’année de calcul de l’indicateur ; n l’âge théorique limite de scolarisation</a:t>
                </a:r>
              </a:p>
              <a:p>
                <a:pPr algn="l">
                  <a:spcAft>
                    <a:spcPts val="2250"/>
                  </a:spcAft>
                </a:pPr>
                <a14:m>
                  <m:oMath xmlns:m="http://schemas.openxmlformats.org/officeDocument/2006/math">
                    <m:sSubSup>
                      <m:sSubSupPr>
                        <m:ctrlPr>
                          <a:rPr lang="fr-FR" sz="1600" i="1">
                            <a:solidFill>
                              <a:schemeClr val="tx1"/>
                            </a:solidFill>
                            <a:latin typeface="Cambria Math" panose="02040503050406030204" pitchFamily="18" charset="0"/>
                          </a:rPr>
                        </m:ctrlPr>
                      </m:sSubSupPr>
                      <m:e>
                        <m:r>
                          <a:rPr lang="fr-FR" sz="1600" i="1">
                            <a:solidFill>
                              <a:schemeClr val="tx1"/>
                            </a:solidFill>
                            <a:latin typeface="Cambria Math" panose="02040503050406030204" pitchFamily="18" charset="0"/>
                          </a:rPr>
                          <m:t>𝐸</m:t>
                        </m:r>
                      </m:e>
                      <m:sub>
                        <m:r>
                          <a:rPr lang="fr-FR" sz="1600" i="1">
                            <a:solidFill>
                              <a:schemeClr val="tx1"/>
                            </a:solidFill>
                            <a:latin typeface="Cambria Math" panose="02040503050406030204" pitchFamily="18" charset="0"/>
                          </a:rPr>
                          <m:t>𝑖</m:t>
                        </m:r>
                      </m:sub>
                      <m:sup>
                        <m:r>
                          <a:rPr lang="fr-FR" sz="1600" i="1">
                            <a:solidFill>
                              <a:schemeClr val="tx1"/>
                            </a:solidFill>
                            <a:latin typeface="Cambria Math" panose="02040503050406030204" pitchFamily="18" charset="0"/>
                          </a:rPr>
                          <m:t>𝑡</m:t>
                        </m:r>
                      </m:sup>
                    </m:sSubSup>
                  </m:oMath>
                </a14:m>
                <a:r>
                  <a:rPr lang="fr-FR" sz="1600" dirty="0">
                    <a:solidFill>
                      <a:schemeClr val="tx1"/>
                    </a:solidFill>
                  </a:rPr>
                  <a:t> </a:t>
                </a:r>
                <a:r>
                  <a:rPr lang="fr-FR" sz="1600" cap="none" dirty="0">
                    <a:solidFill>
                      <a:srgbClr val="2E0C1F"/>
                    </a:solidFill>
                  </a:rPr>
                  <a:t>Effectifs scolarisés à l’âge i (i = a, a+1,…, n) durant l’année scolaire t</a:t>
                </a:r>
              </a:p>
              <a:p>
                <a:pPr algn="l">
                  <a:spcAft>
                    <a:spcPts val="2250"/>
                  </a:spcAft>
                </a:pPr>
                <a14:m>
                  <m:oMath xmlns:m="http://schemas.openxmlformats.org/officeDocument/2006/math">
                    <m:sSubSup>
                      <m:sSubSupPr>
                        <m:ctrlPr>
                          <a:rPr lang="fr-FR" sz="1600" i="1">
                            <a:solidFill>
                              <a:schemeClr val="tx1"/>
                            </a:solidFill>
                            <a:latin typeface="Cambria Math" panose="02040503050406030204" pitchFamily="18" charset="0"/>
                          </a:rPr>
                        </m:ctrlPr>
                      </m:sSubSupPr>
                      <m:e>
                        <m:r>
                          <a:rPr lang="fr-FR" sz="1600" i="1">
                            <a:solidFill>
                              <a:schemeClr val="tx1"/>
                            </a:solidFill>
                            <a:latin typeface="Cambria Math" panose="02040503050406030204" pitchFamily="18" charset="0"/>
                          </a:rPr>
                          <m:t>𝑃</m:t>
                        </m:r>
                      </m:e>
                      <m:sub>
                        <m:r>
                          <a:rPr lang="fr-FR" sz="1600" i="1">
                            <a:solidFill>
                              <a:schemeClr val="tx1"/>
                            </a:solidFill>
                            <a:latin typeface="Cambria Math" panose="02040503050406030204" pitchFamily="18" charset="0"/>
                          </a:rPr>
                          <m:t>𝑖</m:t>
                        </m:r>
                      </m:sub>
                      <m:sup>
                        <m:r>
                          <a:rPr lang="fr-FR" sz="1600" i="1">
                            <a:solidFill>
                              <a:schemeClr val="tx1"/>
                            </a:solidFill>
                            <a:latin typeface="Cambria Math" panose="02040503050406030204" pitchFamily="18" charset="0"/>
                          </a:rPr>
                          <m:t>𝑡</m:t>
                        </m:r>
                      </m:sup>
                    </m:sSubSup>
                  </m:oMath>
                </a14:m>
                <a:r>
                  <a:rPr lang="fr-FR" sz="1600" dirty="0">
                    <a:solidFill>
                      <a:schemeClr val="tx1"/>
                    </a:solidFill>
                  </a:rPr>
                  <a:t> </a:t>
                </a:r>
                <a:r>
                  <a:rPr lang="fr-FR" sz="1600" cap="none" dirty="0">
                    <a:solidFill>
                      <a:srgbClr val="2E0C1F"/>
                    </a:solidFill>
                  </a:rPr>
                  <a:t>Population ayant l’âge i durant l’année scolaire t, l’âge du niveau d’enseignement l correspondant au groupe d’âge théorique de ce niveau d’enseignement</a:t>
                </a:r>
              </a:p>
              <a:p>
                <a:pPr algn="l">
                  <a:spcAft>
                    <a:spcPts val="2250"/>
                  </a:spcAft>
                </a:pPr>
                <a14:m>
                  <m:oMath xmlns:m="http://schemas.openxmlformats.org/officeDocument/2006/math">
                    <m:sSub>
                      <m:sSubPr>
                        <m:ctrlPr>
                          <a:rPr lang="fr-FR" sz="1600" i="1">
                            <a:solidFill>
                              <a:schemeClr val="tx1"/>
                            </a:solidFill>
                            <a:latin typeface="Cambria Math" panose="02040503050406030204" pitchFamily="18" charset="0"/>
                          </a:rPr>
                        </m:ctrlPr>
                      </m:sSubPr>
                      <m:e>
                        <m:r>
                          <a:rPr lang="fr-FR" sz="1600" i="1">
                            <a:solidFill>
                              <a:schemeClr val="tx1"/>
                            </a:solidFill>
                            <a:latin typeface="Cambria Math" panose="02040503050406030204" pitchFamily="18" charset="0"/>
                          </a:rPr>
                          <m:t>𝐷</m:t>
                        </m:r>
                      </m:e>
                      <m:sub>
                        <m:r>
                          <a:rPr lang="fr-FR" sz="1600" i="1">
                            <a:solidFill>
                              <a:schemeClr val="tx1"/>
                            </a:solidFill>
                            <a:latin typeface="Cambria Math" panose="02040503050406030204" pitchFamily="18" charset="0"/>
                          </a:rPr>
                          <m:t>𝑙</m:t>
                        </m:r>
                      </m:sub>
                    </m:sSub>
                  </m:oMath>
                </a14:m>
                <a:r>
                  <a:rPr lang="fr-FR" sz="1600" dirty="0">
                    <a:solidFill>
                      <a:schemeClr val="tx1"/>
                    </a:solidFill>
                  </a:rPr>
                  <a:t> </a:t>
                </a:r>
                <a:r>
                  <a:rPr lang="fr-FR" sz="1600" cap="none" dirty="0">
                    <a:solidFill>
                      <a:srgbClr val="2E0C1F"/>
                    </a:solidFill>
                  </a:rPr>
                  <a:t>Durée théorique du niveau d’enseignement l</a:t>
                </a:r>
              </a:p>
              <a:p>
                <a:pPr algn="l">
                  <a:spcAft>
                    <a:spcPts val="2250"/>
                  </a:spcAft>
                </a:pPr>
                <a:r>
                  <a:rPr lang="fr-FR" b="1" cap="none" dirty="0">
                    <a:solidFill>
                      <a:srgbClr val="2E0C1F"/>
                    </a:solidFill>
                  </a:rPr>
                  <a:t>Interprétation</a:t>
                </a:r>
                <a:r>
                  <a:rPr lang="fr-FR" cap="none" dirty="0">
                    <a:solidFill>
                      <a:srgbClr val="2E0C1F"/>
                    </a:solidFill>
                  </a:rPr>
                  <a:t>: Une espérance de vie scolaire relativement élevée signifie que les enfants sont susceptibles de passer plus d’années dans le système d’éducation et que ce dernier affiche un taux de rétention plus favorable dans l’ensemble. Il faut noter qu’à cause du redoublement, le nombre d’années de scolarisation espéré ne correspond pas nécessairement au nombre d’années d’études espéré à achever.</a:t>
                </a:r>
              </a:p>
            </p:txBody>
          </p:sp>
        </mc:Choice>
        <mc:Fallback>
          <p:sp>
            <p:nvSpPr>
              <p:cNvPr id="3" name="Sous-titre 2">
                <a:extLst>
                  <a:ext uri="{FF2B5EF4-FFF2-40B4-BE49-F238E27FC236}">
                    <a16:creationId xmlns:a16="http://schemas.microsoft.com/office/drawing/2014/main" id="{7932A20C-8823-4E5C-BF21-C75BA56E76DE}"/>
                  </a:ext>
                </a:extLst>
              </p:cNvPr>
              <p:cNvSpPr>
                <a:spLocks noGrp="1" noRot="1" noChangeAspect="1" noMove="1" noResize="1" noEditPoints="1" noAdjustHandles="1" noChangeArrowheads="1" noChangeShapeType="1" noTextEdit="1"/>
              </p:cNvSpPr>
              <p:nvPr>
                <p:ph type="subTitle" idx="1"/>
              </p:nvPr>
            </p:nvSpPr>
            <p:spPr bwMode="black">
              <a:xfrm>
                <a:off x="403606" y="699983"/>
                <a:ext cx="10847489" cy="5864087"/>
              </a:xfrm>
              <a:blipFill>
                <a:blip r:embed="rId3"/>
                <a:stretch>
                  <a:fillRect l="-281" r="-449" b="-312"/>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2DD2AE7B-41EB-4FDB-AC60-74CD4D383D5A}"/>
              </a:ext>
            </a:extLst>
          </p:cNvPr>
          <p:cNvPicPr>
            <a:picLocks noChangeAspect="1"/>
          </p:cNvPicPr>
          <p:nvPr/>
        </p:nvPicPr>
        <p:blipFill>
          <a:blip r:embed="rId4"/>
          <a:stretch>
            <a:fillRect/>
          </a:stretch>
        </p:blipFill>
        <p:spPr>
          <a:xfrm>
            <a:off x="2228088" y="2087480"/>
            <a:ext cx="7735824" cy="864442"/>
          </a:xfrm>
          <a:prstGeom prst="rect">
            <a:avLst/>
          </a:prstGeom>
        </p:spPr>
      </p:pic>
    </p:spTree>
    <p:extLst>
      <p:ext uri="{BB962C8B-B14F-4D97-AF65-F5344CB8AC3E}">
        <p14:creationId xmlns:p14="http://schemas.microsoft.com/office/powerpoint/2010/main" val="2599780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847489" cy="5190565"/>
          </a:xfrm>
        </p:spPr>
        <p:txBody>
          <a:bodyPr rtlCol="0" anchor="ctr">
            <a:normAutofit lnSpcReduction="10000"/>
          </a:bodyPr>
          <a:lstStyle/>
          <a:p>
            <a:pPr marL="285750" indent="-285750" algn="l">
              <a:spcAft>
                <a:spcPts val="2250"/>
              </a:spcAft>
              <a:buFont typeface="Wingdings" panose="05000000000000000000" pitchFamily="2" charset="2"/>
              <a:buChar char="v"/>
            </a:pPr>
            <a:r>
              <a:rPr lang="fr-FR" cap="none" dirty="0">
                <a:solidFill>
                  <a:srgbClr val="2E0C1F"/>
                </a:solidFill>
              </a:rPr>
              <a:t>Coefficient d’efficacité (CE) </a:t>
            </a:r>
          </a:p>
          <a:p>
            <a:pPr algn="l">
              <a:spcAft>
                <a:spcPts val="2250"/>
              </a:spcAft>
            </a:pPr>
            <a:r>
              <a:rPr lang="fr-FR" cap="none" dirty="0">
                <a:solidFill>
                  <a:srgbClr val="2E0C1F"/>
                </a:solidFill>
              </a:rPr>
              <a:t> Nombre idéal (optimal) d’années-élèves nécessaires (c’est-à-dire en l’absence de redoublements et d’abandons) pour qu’un certain nombre d’élèves faisant partie d’une cohorte donnée achèvent leur scolarité à un cycle ou niveau d’éducation donné, exprimé en pourcentage du nombre effectif d’années-élèves consacrées à la formation desdits élèves. primaire.</a:t>
            </a: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a:t>
            </a:r>
            <a:r>
              <a:rPr lang="fr-FR" cap="none" dirty="0">
                <a:solidFill>
                  <a:srgbClr val="2E0C1F"/>
                </a:solidFill>
              </a:rPr>
              <a:t>: Un coefficient d’efficacité proche de 100 % indique un niveau général d’efficacité interne élevé et une faible déperdition due aux redoublements et aux abandons. Un coefficient d’efficacité inférieur à 100 % dénote l’inefficacité due aux redoublements et aux abandons.</a:t>
            </a:r>
          </a:p>
        </p:txBody>
      </p:sp>
      <p:sp>
        <p:nvSpPr>
          <p:cNvPr id="6" name="Titre 1">
            <a:extLst>
              <a:ext uri="{FF2B5EF4-FFF2-40B4-BE49-F238E27FC236}">
                <a16:creationId xmlns:a16="http://schemas.microsoft.com/office/drawing/2014/main" id="{21BDB76C-7255-4204-B6E0-F6CA047FC2A0}"/>
              </a:ext>
            </a:extLst>
          </p:cNvPr>
          <p:cNvSpPr txBox="1">
            <a:spLocks/>
          </p:cNvSpPr>
          <p:nvPr/>
        </p:nvSpPr>
        <p:spPr>
          <a:xfrm>
            <a:off x="493058" y="168966"/>
            <a:ext cx="7557638" cy="531018"/>
          </a:xfrm>
          <a:prstGeom prst="rect">
            <a:avLst/>
          </a:prstGeom>
          <a:effectLst/>
        </p:spPr>
        <p:txBody>
          <a:bodyPr vert="horz" lIns="91440" tIns="45720" rIns="91440" bIns="45720" rtlCol="0" anchor="ctr" anchorCtr="0">
            <a:noAutofit/>
          </a:bodyPr>
          <a:lstStyle>
            <a:lvl1pPr algn="ctr" defTabSz="342900" rtl="0" eaLnBrk="1" latinLnBrk="0" hangingPunct="1">
              <a:spcBef>
                <a:spcPct val="0"/>
              </a:spcBef>
              <a:buNone/>
              <a:defRPr sz="405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fr-FR" sz="2400" cap="none"/>
              <a:t>Calcul et interprétation des indicateurs de qualité</a:t>
            </a:r>
            <a:endParaRPr lang="fr-FR" sz="2400" cap="none" dirty="0"/>
          </a:p>
        </p:txBody>
      </p:sp>
      <p:pic>
        <p:nvPicPr>
          <p:cNvPr id="7" name="Image 6">
            <a:extLst>
              <a:ext uri="{FF2B5EF4-FFF2-40B4-BE49-F238E27FC236}">
                <a16:creationId xmlns:a16="http://schemas.microsoft.com/office/drawing/2014/main" id="{CEA3E1ED-2E8A-40F6-B3F3-2603D19127EB}"/>
              </a:ext>
            </a:extLst>
          </p:cNvPr>
          <p:cNvPicPr>
            <a:picLocks noChangeAspect="1"/>
          </p:cNvPicPr>
          <p:nvPr/>
        </p:nvPicPr>
        <p:blipFill>
          <a:blip r:embed="rId3"/>
          <a:stretch>
            <a:fillRect/>
          </a:stretch>
        </p:blipFill>
        <p:spPr>
          <a:xfrm>
            <a:off x="1703714" y="2983191"/>
            <a:ext cx="2568163" cy="891617"/>
          </a:xfrm>
          <a:prstGeom prst="rect">
            <a:avLst/>
          </a:prstGeom>
        </p:spPr>
      </p:pic>
      <p:pic>
        <p:nvPicPr>
          <p:cNvPr id="8" name="Image 7">
            <a:extLst>
              <a:ext uri="{FF2B5EF4-FFF2-40B4-BE49-F238E27FC236}">
                <a16:creationId xmlns:a16="http://schemas.microsoft.com/office/drawing/2014/main" id="{056C7380-042B-414D-806D-9E756D51601F}"/>
              </a:ext>
            </a:extLst>
          </p:cNvPr>
          <p:cNvPicPr>
            <a:picLocks noChangeAspect="1"/>
          </p:cNvPicPr>
          <p:nvPr/>
        </p:nvPicPr>
        <p:blipFill>
          <a:blip r:embed="rId4"/>
          <a:stretch>
            <a:fillRect/>
          </a:stretch>
        </p:blipFill>
        <p:spPr>
          <a:xfrm>
            <a:off x="5133326" y="2391454"/>
            <a:ext cx="6096528" cy="2415749"/>
          </a:xfrm>
          <a:prstGeom prst="rect">
            <a:avLst/>
          </a:prstGeom>
        </p:spPr>
      </p:pic>
    </p:spTree>
    <p:extLst>
      <p:ext uri="{BB962C8B-B14F-4D97-AF65-F5344CB8AC3E}">
        <p14:creationId xmlns:p14="http://schemas.microsoft.com/office/powerpoint/2010/main" val="157457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1F71052-02A2-4C89-B53F-A380F14421A2}"/>
              </a:ext>
            </a:extLst>
          </p:cNvPr>
          <p:cNvGraphicFramePr/>
          <p:nvPr>
            <p:extLst>
              <p:ext uri="{D42A27DB-BD31-4B8C-83A1-F6EECF244321}">
                <p14:modId xmlns:p14="http://schemas.microsoft.com/office/powerpoint/2010/main" val="1213540053"/>
              </p:ext>
            </p:extLst>
          </p:nvPr>
        </p:nvGraphicFramePr>
        <p:xfrm>
          <a:off x="581192" y="1999129"/>
          <a:ext cx="11029616" cy="245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711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5967377" cy="660027"/>
          </a:xfrm>
        </p:spPr>
        <p:txBody>
          <a:bodyPr rtlCol="0" anchor="ctr">
            <a:noAutofit/>
          </a:bodyPr>
          <a:lstStyle/>
          <a:p>
            <a:pPr marL="457200" indent="-457200">
              <a:buFont typeface="Arial" panose="020B0604020202020204" pitchFamily="34" charset="0"/>
              <a:buChar char="•"/>
            </a:pPr>
            <a:r>
              <a:rPr lang="fr-FR" sz="2400" cap="none" dirty="0"/>
              <a:t>Indicateurs de financement du secteur</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847489" cy="5190565"/>
          </a:xfrm>
        </p:spPr>
        <p:txBody>
          <a:bodyPr rtlCol="0" anchor="ctr">
            <a:normAutofit fontScale="92500" lnSpcReduction="10000"/>
          </a:bodyPr>
          <a:lstStyle/>
          <a:p>
            <a:pPr marL="285750" indent="-285750" algn="l">
              <a:spcAft>
                <a:spcPts val="2250"/>
              </a:spcAft>
              <a:buFont typeface="Wingdings" panose="05000000000000000000" pitchFamily="2" charset="2"/>
              <a:buChar char="v"/>
            </a:pPr>
            <a:r>
              <a:rPr lang="fr-FR" cap="none" dirty="0">
                <a:solidFill>
                  <a:srgbClr val="2E0C1F"/>
                </a:solidFill>
              </a:rPr>
              <a:t>Dépenses publiques totales pour l'éducation en pourcentage du RNB (DRNB)</a:t>
            </a:r>
          </a:p>
          <a:p>
            <a:pPr algn="l">
              <a:spcAft>
                <a:spcPts val="2250"/>
              </a:spcAft>
            </a:pPr>
            <a:r>
              <a:rPr lang="fr-FR" cap="none" dirty="0">
                <a:solidFill>
                  <a:srgbClr val="2E0C1F"/>
                </a:solidFill>
              </a:rPr>
              <a:t>L'ensemble des dépenses (de fonctionnement et en capital) consacrées à l'éducation, exprimé en pourcentage du Revenu National Brut (RNB) durant une année donnée.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Si les dépenses publiques de l’éducation sont élevées en proportion du RNB, cela montre que les autorités accordent une grande priorité à l’investissement dans l’éducation, et inversement.</a:t>
            </a:r>
          </a:p>
          <a:p>
            <a:pPr marL="285750" indent="-285750" algn="l">
              <a:spcAft>
                <a:spcPts val="2250"/>
              </a:spcAft>
              <a:buFont typeface="Wingdings" panose="05000000000000000000" pitchFamily="2" charset="2"/>
              <a:buChar char="v"/>
            </a:pPr>
            <a:r>
              <a:rPr lang="fr-FR" cap="none" dirty="0">
                <a:solidFill>
                  <a:srgbClr val="2E0C1F"/>
                </a:solidFill>
              </a:rPr>
              <a:t>Dépenses publiques totales pour l'éducation en pourcentage des dépenses totales du gouvernement (DPE)</a:t>
            </a:r>
          </a:p>
          <a:p>
            <a:pPr algn="l">
              <a:spcAft>
                <a:spcPts val="2250"/>
              </a:spcAft>
            </a:pPr>
            <a:r>
              <a:rPr lang="fr-FR" cap="none" dirty="0">
                <a:solidFill>
                  <a:srgbClr val="2E0C1F"/>
                </a:solidFill>
              </a:rPr>
              <a:t>L'ensemble des dépenses (de fonctionnement et en capital) consacrées à l'éducation, exprimé en pourcentage des dépenses totales du gouvernement durant une année donnée.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Si les dépenses publiques de l’éducation sont élevées par comparaison avec celles d’autres domaines de l’action publique, cela montre que les gouvernements accordent à l’éducation une grande priorité par rapport à des investissements d’autres domaines économiques ou sociaux.</a:t>
            </a:r>
          </a:p>
        </p:txBody>
      </p:sp>
      <p:pic>
        <p:nvPicPr>
          <p:cNvPr id="4" name="Image 3">
            <a:extLst>
              <a:ext uri="{FF2B5EF4-FFF2-40B4-BE49-F238E27FC236}">
                <a16:creationId xmlns:a16="http://schemas.microsoft.com/office/drawing/2014/main" id="{98110FEF-69DC-40EB-A410-89ED2263CF5C}"/>
              </a:ext>
            </a:extLst>
          </p:cNvPr>
          <p:cNvPicPr>
            <a:picLocks noChangeAspect="1"/>
          </p:cNvPicPr>
          <p:nvPr/>
        </p:nvPicPr>
        <p:blipFill>
          <a:blip r:embed="rId3"/>
          <a:stretch>
            <a:fillRect/>
          </a:stretch>
        </p:blipFill>
        <p:spPr>
          <a:xfrm>
            <a:off x="2228088" y="2321986"/>
            <a:ext cx="7735824" cy="484632"/>
          </a:xfrm>
          <a:prstGeom prst="rect">
            <a:avLst/>
          </a:prstGeom>
        </p:spPr>
      </p:pic>
      <p:pic>
        <p:nvPicPr>
          <p:cNvPr id="5" name="Image 4">
            <a:extLst>
              <a:ext uri="{FF2B5EF4-FFF2-40B4-BE49-F238E27FC236}">
                <a16:creationId xmlns:a16="http://schemas.microsoft.com/office/drawing/2014/main" id="{DA810FCC-B90B-4D4F-A5C7-F3FD2B48FCF2}"/>
              </a:ext>
            </a:extLst>
          </p:cNvPr>
          <p:cNvPicPr>
            <a:picLocks noChangeAspect="1"/>
          </p:cNvPicPr>
          <p:nvPr/>
        </p:nvPicPr>
        <p:blipFill>
          <a:blip r:embed="rId4"/>
          <a:stretch>
            <a:fillRect/>
          </a:stretch>
        </p:blipFill>
        <p:spPr>
          <a:xfrm>
            <a:off x="2228088" y="4836580"/>
            <a:ext cx="7735824" cy="484632"/>
          </a:xfrm>
          <a:prstGeom prst="rect">
            <a:avLst/>
          </a:prstGeom>
        </p:spPr>
      </p:pic>
    </p:spTree>
    <p:extLst>
      <p:ext uri="{BB962C8B-B14F-4D97-AF65-F5344CB8AC3E}">
        <p14:creationId xmlns:p14="http://schemas.microsoft.com/office/powerpoint/2010/main" val="173624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5967377" cy="660027"/>
          </a:xfrm>
        </p:spPr>
        <p:txBody>
          <a:bodyPr rtlCol="0" anchor="ctr">
            <a:noAutofit/>
          </a:bodyPr>
          <a:lstStyle/>
          <a:p>
            <a:pPr marL="457200" indent="-457200">
              <a:buFont typeface="Arial" panose="020B0604020202020204" pitchFamily="34" charset="0"/>
              <a:buChar char="•"/>
            </a:pPr>
            <a:r>
              <a:rPr lang="fr-FR" sz="2400" cap="none" dirty="0"/>
              <a:t>Indicateurs de financement du secteur</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9651"/>
            <a:ext cx="10847489" cy="5190565"/>
          </a:xfrm>
        </p:spPr>
        <p:txBody>
          <a:bodyPr rtlCol="0" anchor="ctr">
            <a:normAutofit fontScale="92500" lnSpcReduction="10000"/>
          </a:bodyPr>
          <a:lstStyle/>
          <a:p>
            <a:pPr marL="285750" indent="-285750" algn="l">
              <a:spcAft>
                <a:spcPts val="2250"/>
              </a:spcAft>
              <a:buFont typeface="Wingdings" panose="05000000000000000000" pitchFamily="2" charset="2"/>
              <a:buChar char="v"/>
            </a:pPr>
            <a:r>
              <a:rPr lang="fr-FR" cap="none" dirty="0">
                <a:solidFill>
                  <a:srgbClr val="2E0C1F"/>
                </a:solidFill>
              </a:rPr>
              <a:t>Dépenses publiques de fonctionnement par élève (étudiant) en pourcentage du revenu national brut (RNB) par habitant (DOPE)</a:t>
            </a:r>
          </a:p>
          <a:p>
            <a:pPr algn="l">
              <a:spcAft>
                <a:spcPts val="2250"/>
              </a:spcAft>
            </a:pPr>
            <a:r>
              <a:rPr lang="fr-FR" cap="none" dirty="0">
                <a:solidFill>
                  <a:srgbClr val="2E0C1F"/>
                </a:solidFill>
              </a:rPr>
              <a:t>Les dépenses publiques de fonctionnement par élève (ou étudiant) à chaque niveau d’enseignement, exprimées en pourcentage du Revenu National Brut (RNB) par habitant, pour un exercice financier donné.</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pourcentage élevé de cet indicateur dénote en général un niveau élevé de dépenses, en termes du RNB par habitant, sur un élève/étudiant d’un cycle donné d’éducation. Il mesure le coût par élève scolarisé par rapport au RNB par habitant..</a:t>
            </a:r>
          </a:p>
          <a:p>
            <a:pPr marL="285750" indent="-285750" algn="l">
              <a:spcAft>
                <a:spcPts val="2250"/>
              </a:spcAft>
              <a:buFont typeface="Wingdings" panose="05000000000000000000" pitchFamily="2" charset="2"/>
              <a:buChar char="v"/>
            </a:pPr>
            <a:r>
              <a:rPr lang="fr-FR" cap="none" dirty="0">
                <a:solidFill>
                  <a:srgbClr val="2E0C1F"/>
                </a:solidFill>
              </a:rPr>
              <a:t>Dépenses publiques de fonctionnement de l'éducation en pourcentage de l'ensemble des dépenses publiques pour l'éducation (DPFE)</a:t>
            </a:r>
          </a:p>
          <a:p>
            <a:pPr algn="l">
              <a:spcAft>
                <a:spcPts val="2250"/>
              </a:spcAft>
            </a:pPr>
            <a:r>
              <a:rPr lang="fr-FR" cap="none" dirty="0">
                <a:solidFill>
                  <a:srgbClr val="2E0C1F"/>
                </a:solidFill>
              </a:rPr>
              <a:t>Dépenses publiques de fonctionnement de l'éducation exprimées en pourcentage de l'ensemble des dépenses publiques pour l'éducation (de fonctionnement et en capital) dans une année budgétaire donnée.</a:t>
            </a: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pourcentage élevé indique qu’il est nécessaire de consacrer une grande part des dépenses publiques pour maintenir le fonctionnement du système d’éducation ainsi que l’évolution actuelle et projetée des effectifs scolarisés, le niveau de rémunération des personnels et frais opérationnels.</a:t>
            </a:r>
          </a:p>
        </p:txBody>
      </p:sp>
      <p:pic>
        <p:nvPicPr>
          <p:cNvPr id="7" name="Image 6">
            <a:extLst>
              <a:ext uri="{FF2B5EF4-FFF2-40B4-BE49-F238E27FC236}">
                <a16:creationId xmlns:a16="http://schemas.microsoft.com/office/drawing/2014/main" id="{D2E9A238-6454-4BCF-9BC5-CFB1F3D1B59B}"/>
              </a:ext>
            </a:extLst>
          </p:cNvPr>
          <p:cNvPicPr>
            <a:picLocks noChangeAspect="1"/>
          </p:cNvPicPr>
          <p:nvPr/>
        </p:nvPicPr>
        <p:blipFill>
          <a:blip r:embed="rId3"/>
          <a:stretch>
            <a:fillRect/>
          </a:stretch>
        </p:blipFill>
        <p:spPr>
          <a:xfrm>
            <a:off x="2228088" y="2291398"/>
            <a:ext cx="7735824" cy="486156"/>
          </a:xfrm>
          <a:prstGeom prst="rect">
            <a:avLst/>
          </a:prstGeom>
        </p:spPr>
      </p:pic>
      <p:pic>
        <p:nvPicPr>
          <p:cNvPr id="8" name="Image 7">
            <a:extLst>
              <a:ext uri="{FF2B5EF4-FFF2-40B4-BE49-F238E27FC236}">
                <a16:creationId xmlns:a16="http://schemas.microsoft.com/office/drawing/2014/main" id="{EB960E2A-8A39-4F6D-8153-672D256994DF}"/>
              </a:ext>
            </a:extLst>
          </p:cNvPr>
          <p:cNvPicPr>
            <a:picLocks noChangeAspect="1"/>
          </p:cNvPicPr>
          <p:nvPr/>
        </p:nvPicPr>
        <p:blipFill>
          <a:blip r:embed="rId4"/>
          <a:stretch>
            <a:fillRect/>
          </a:stretch>
        </p:blipFill>
        <p:spPr>
          <a:xfrm>
            <a:off x="2228088" y="4856457"/>
            <a:ext cx="7735824" cy="484632"/>
          </a:xfrm>
          <a:prstGeom prst="rect">
            <a:avLst/>
          </a:prstGeom>
        </p:spPr>
      </p:pic>
    </p:spTree>
    <p:extLst>
      <p:ext uri="{BB962C8B-B14F-4D97-AF65-F5344CB8AC3E}">
        <p14:creationId xmlns:p14="http://schemas.microsoft.com/office/powerpoint/2010/main" val="277687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1F71052-02A2-4C89-B53F-A380F14421A2}"/>
              </a:ext>
            </a:extLst>
          </p:cNvPr>
          <p:cNvGraphicFramePr/>
          <p:nvPr>
            <p:extLst>
              <p:ext uri="{D42A27DB-BD31-4B8C-83A1-F6EECF244321}">
                <p14:modId xmlns:p14="http://schemas.microsoft.com/office/powerpoint/2010/main" val="286211940"/>
              </p:ext>
            </p:extLst>
          </p:nvPr>
        </p:nvGraphicFramePr>
        <p:xfrm>
          <a:off x="581192" y="1999130"/>
          <a:ext cx="11029616" cy="2770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6348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5967377" cy="660027"/>
          </a:xfrm>
        </p:spPr>
        <p:txBody>
          <a:bodyPr rtlCol="0" anchor="ctr">
            <a:noAutofit/>
          </a:bodyPr>
          <a:lstStyle/>
          <a:p>
            <a:pPr marL="457200" indent="-457200">
              <a:buFont typeface="Arial" panose="020B0604020202020204" pitchFamily="34" charset="0"/>
              <a:buChar char="•"/>
            </a:pPr>
            <a:r>
              <a:rPr lang="fr-FR" sz="2400" cap="none" dirty="0"/>
              <a:t>Indicateurs de financement du secteur</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9651"/>
            <a:ext cx="10847489" cy="5190565"/>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Rémunération du personnel en pourcentage des dépenses publiques de fonctionnement de l’éducation(DOPE)</a:t>
            </a:r>
          </a:p>
          <a:p>
            <a:pPr algn="l">
              <a:spcAft>
                <a:spcPts val="2250"/>
              </a:spcAft>
            </a:pPr>
            <a:r>
              <a:rPr lang="fr-FR" cap="none" dirty="0">
                <a:solidFill>
                  <a:srgbClr val="2E0C1F"/>
                </a:solidFill>
              </a:rPr>
              <a:t>Dépenses publiques consacrées à la rémunération du personnel exprimées en pourcentage du total des dépenses publiques de fonctionnement de l’éducation..</a:t>
            </a: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pourcentage élevé montre que la rémunération du personnel absorbe une grande part des dépenses de fonctionnement au détriment d’autres postes de dépense, tels que la gestion administrative, le matériel pédagogique, les bourses d’études, etc. La ventilation des dépenses publiques de l’éducation entre les différents postes de dépense (dont la rémunération du personnel, l’entretien des établissements, l’achat de matériel pédagogique, etc.) peut influer sur la qualité de l’enseignement.</a:t>
            </a:r>
          </a:p>
        </p:txBody>
      </p:sp>
      <p:pic>
        <p:nvPicPr>
          <p:cNvPr id="4" name="Image 3">
            <a:extLst>
              <a:ext uri="{FF2B5EF4-FFF2-40B4-BE49-F238E27FC236}">
                <a16:creationId xmlns:a16="http://schemas.microsoft.com/office/drawing/2014/main" id="{BF7D0014-1E5B-48E2-881C-52B509E58C34}"/>
              </a:ext>
            </a:extLst>
          </p:cNvPr>
          <p:cNvPicPr>
            <a:picLocks noChangeAspect="1"/>
          </p:cNvPicPr>
          <p:nvPr/>
        </p:nvPicPr>
        <p:blipFill>
          <a:blip r:embed="rId3"/>
          <a:stretch>
            <a:fillRect/>
          </a:stretch>
        </p:blipFill>
        <p:spPr>
          <a:xfrm>
            <a:off x="2228088" y="3464982"/>
            <a:ext cx="7735824" cy="484632"/>
          </a:xfrm>
          <a:prstGeom prst="rect">
            <a:avLst/>
          </a:prstGeom>
        </p:spPr>
      </p:pic>
    </p:spTree>
    <p:extLst>
      <p:ext uri="{BB962C8B-B14F-4D97-AF65-F5344CB8AC3E}">
        <p14:creationId xmlns:p14="http://schemas.microsoft.com/office/powerpoint/2010/main" val="797125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1F71052-02A2-4C89-B53F-A380F14421A2}"/>
              </a:ext>
            </a:extLst>
          </p:cNvPr>
          <p:cNvGraphicFramePr/>
          <p:nvPr>
            <p:extLst>
              <p:ext uri="{D42A27DB-BD31-4B8C-83A1-F6EECF244321}">
                <p14:modId xmlns:p14="http://schemas.microsoft.com/office/powerpoint/2010/main" val="214514458"/>
              </p:ext>
            </p:extLst>
          </p:nvPr>
        </p:nvGraphicFramePr>
        <p:xfrm>
          <a:off x="581192" y="1999129"/>
          <a:ext cx="11029616" cy="245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588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7020925" cy="660027"/>
          </a:xfrm>
        </p:spPr>
        <p:txBody>
          <a:bodyPr rtlCol="0" anchor="ctr">
            <a:noAutofit/>
          </a:bodyPr>
          <a:lstStyle/>
          <a:p>
            <a:pPr marL="457200" indent="-457200">
              <a:buFont typeface="Arial" panose="020B0604020202020204" pitchFamily="34" charset="0"/>
              <a:buChar char="•"/>
            </a:pPr>
            <a:r>
              <a:rPr lang="fr-FR" sz="2400" cap="none" dirty="0"/>
              <a:t>Indicateurs d’équité et de disparité du système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9651"/>
            <a:ext cx="10847489" cy="5190565"/>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L’essentiel des indicateurs présentés sur la couverture et la qualité du système éducatif admettent une désagrégation par sexe et le milieu de résidence afin de capter la disparité et l’équité du système en place.</a:t>
            </a:r>
          </a:p>
          <a:p>
            <a:pPr marL="285750" indent="-285750" algn="l">
              <a:spcAft>
                <a:spcPts val="2250"/>
              </a:spcAft>
              <a:buFont typeface="Wingdings" panose="05000000000000000000" pitchFamily="2" charset="2"/>
              <a:buChar char="v"/>
            </a:pPr>
            <a:r>
              <a:rPr lang="fr-FR" cap="none" dirty="0">
                <a:solidFill>
                  <a:srgbClr val="2E0C1F"/>
                </a:solidFill>
              </a:rPr>
              <a:t>Indice de parité entre les sexes (IPS)</a:t>
            </a:r>
          </a:p>
          <a:p>
            <a:pPr algn="l">
              <a:spcAft>
                <a:spcPts val="2250"/>
              </a:spcAft>
            </a:pPr>
            <a:r>
              <a:rPr lang="fr-FR" cap="none" dirty="0">
                <a:solidFill>
                  <a:srgbClr val="2E0C1F"/>
                </a:solidFill>
              </a:rPr>
              <a:t>Rapport entre la valeur correspondant au sexe féminin et celle correspondant au sexe masculin pour un indicateur donné.</a:t>
            </a: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indice de parité égal à 1 indique une parfaite parité entre individus de sexe féminin et de sexe masculin. Des valeurs d’indice inférieures à 1 sont le signe de disparité en faveur des individus de sexe masculin et des valeurs supérieures à 1 reflètent une disparité en faveur des individus de sexe féminin.</a:t>
            </a:r>
          </a:p>
        </p:txBody>
      </p:sp>
      <p:pic>
        <p:nvPicPr>
          <p:cNvPr id="5" name="Image 4">
            <a:extLst>
              <a:ext uri="{FF2B5EF4-FFF2-40B4-BE49-F238E27FC236}">
                <a16:creationId xmlns:a16="http://schemas.microsoft.com/office/drawing/2014/main" id="{0B203AE1-9B8F-4A40-9E48-B0E621820C60}"/>
              </a:ext>
            </a:extLst>
          </p:cNvPr>
          <p:cNvPicPr>
            <a:picLocks noChangeAspect="1"/>
          </p:cNvPicPr>
          <p:nvPr/>
        </p:nvPicPr>
        <p:blipFill>
          <a:blip r:embed="rId3"/>
          <a:stretch>
            <a:fillRect/>
          </a:stretch>
        </p:blipFill>
        <p:spPr>
          <a:xfrm>
            <a:off x="2228088" y="3602277"/>
            <a:ext cx="7735824" cy="746760"/>
          </a:xfrm>
          <a:prstGeom prst="rect">
            <a:avLst/>
          </a:prstGeom>
        </p:spPr>
      </p:pic>
    </p:spTree>
    <p:extLst>
      <p:ext uri="{BB962C8B-B14F-4D97-AF65-F5344CB8AC3E}">
        <p14:creationId xmlns:p14="http://schemas.microsoft.com/office/powerpoint/2010/main" val="2743256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8" y="349624"/>
            <a:ext cx="7020925" cy="660027"/>
          </a:xfrm>
        </p:spPr>
        <p:txBody>
          <a:bodyPr rtlCol="0" anchor="ctr">
            <a:noAutofit/>
          </a:bodyPr>
          <a:lstStyle/>
          <a:p>
            <a:pPr marL="457200" indent="-457200">
              <a:buFont typeface="Arial" panose="020B0604020202020204" pitchFamily="34" charset="0"/>
              <a:buChar char="•"/>
            </a:pPr>
            <a:r>
              <a:rPr lang="fr-FR" sz="2400" cap="none" dirty="0"/>
              <a:t>Indicateurs d’équité et de disparité du système</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9651"/>
            <a:ext cx="10847489" cy="5190565"/>
          </a:xfrm>
        </p:spPr>
        <p:txBody>
          <a:bodyPr rtlCol="0" anchor="ctr">
            <a:normAutofit/>
          </a:bodyPr>
          <a:lstStyle/>
          <a:p>
            <a:pPr marL="285750" indent="-285750" algn="l">
              <a:spcAft>
                <a:spcPts val="2250"/>
              </a:spcAft>
              <a:buFont typeface="Wingdings" panose="05000000000000000000" pitchFamily="2" charset="2"/>
              <a:buChar char="v"/>
            </a:pPr>
            <a:r>
              <a:rPr lang="fr-FR" cap="none" dirty="0">
                <a:solidFill>
                  <a:srgbClr val="2E0C1F"/>
                </a:solidFill>
              </a:rPr>
              <a:t>Pourcentage des enseignantes</a:t>
            </a:r>
          </a:p>
          <a:p>
            <a:pPr algn="l">
              <a:spcAft>
                <a:spcPts val="2250"/>
              </a:spcAft>
            </a:pPr>
            <a:r>
              <a:rPr lang="fr-FR" cap="none" dirty="0">
                <a:solidFill>
                  <a:srgbClr val="2E0C1F"/>
                </a:solidFill>
              </a:rPr>
              <a:t>Nombre des enseignantes à un niveau d'enseignement donné, exprimé en pourcentage du nombre total des enseignants (de sexe masculin et féminin) au même niveau dans une année scolaire donnée.</a:t>
            </a:r>
          </a:p>
          <a:p>
            <a:pPr algn="l">
              <a:spcAft>
                <a:spcPts val="2250"/>
              </a:spcAft>
            </a:pPr>
            <a:endParaRPr lang="fr-FR" cap="none" dirty="0">
              <a:solidFill>
                <a:srgbClr val="2E0C1F"/>
              </a:solidFill>
            </a:endParaRPr>
          </a:p>
          <a:p>
            <a:pPr algn="l">
              <a:spcAft>
                <a:spcPts val="2250"/>
              </a:spcAft>
            </a:pPr>
            <a:endParaRPr lang="fr-FR" cap="none" dirty="0">
              <a:solidFill>
                <a:srgbClr val="2E0C1F"/>
              </a:solidFill>
            </a:endParaRPr>
          </a:p>
          <a:p>
            <a:pPr algn="l">
              <a:spcAft>
                <a:spcPts val="2250"/>
              </a:spcAft>
            </a:pPr>
            <a:r>
              <a:rPr lang="fr-FR" b="1" cap="none" dirty="0">
                <a:solidFill>
                  <a:srgbClr val="2E0C1F"/>
                </a:solidFill>
              </a:rPr>
              <a:t>Interprétation: </a:t>
            </a:r>
            <a:r>
              <a:rPr lang="fr-FR" cap="none" dirty="0">
                <a:solidFill>
                  <a:srgbClr val="2E0C1F"/>
                </a:solidFill>
              </a:rPr>
              <a:t>Un pourcentage d’enseignantes proche de 50 % est signe de parité entre les sexes dans le corps enseignant. Un pourcentage supérieur à 50 % indique que les femmes ont plus d’opportunités ou de préférence à enseigner à un niveau d’enseignement donné, dans une année d’études donnée ou dans une filière d’enseignement donnée.</a:t>
            </a:r>
          </a:p>
        </p:txBody>
      </p:sp>
      <p:pic>
        <p:nvPicPr>
          <p:cNvPr id="4" name="Image 3">
            <a:extLst>
              <a:ext uri="{FF2B5EF4-FFF2-40B4-BE49-F238E27FC236}">
                <a16:creationId xmlns:a16="http://schemas.microsoft.com/office/drawing/2014/main" id="{3084C991-B294-4E2E-958D-E7EBE4CE1B18}"/>
              </a:ext>
            </a:extLst>
          </p:cNvPr>
          <p:cNvPicPr>
            <a:picLocks noChangeAspect="1"/>
          </p:cNvPicPr>
          <p:nvPr/>
        </p:nvPicPr>
        <p:blipFill>
          <a:blip r:embed="rId3"/>
          <a:stretch>
            <a:fillRect/>
          </a:stretch>
        </p:blipFill>
        <p:spPr>
          <a:xfrm>
            <a:off x="2228088" y="3429000"/>
            <a:ext cx="7735824" cy="685800"/>
          </a:xfrm>
          <a:prstGeom prst="rect">
            <a:avLst/>
          </a:prstGeom>
        </p:spPr>
      </p:pic>
    </p:spTree>
    <p:extLst>
      <p:ext uri="{BB962C8B-B14F-4D97-AF65-F5344CB8AC3E}">
        <p14:creationId xmlns:p14="http://schemas.microsoft.com/office/powerpoint/2010/main" val="385009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1F71052-02A2-4C89-B53F-A380F14421A2}"/>
              </a:ext>
            </a:extLst>
          </p:cNvPr>
          <p:cNvGraphicFramePr/>
          <p:nvPr>
            <p:extLst>
              <p:ext uri="{D42A27DB-BD31-4B8C-83A1-F6EECF244321}">
                <p14:modId xmlns:p14="http://schemas.microsoft.com/office/powerpoint/2010/main" val="2764504385"/>
              </p:ext>
            </p:extLst>
          </p:nvPr>
        </p:nvGraphicFramePr>
        <p:xfrm>
          <a:off x="581192" y="1999129"/>
          <a:ext cx="11029616" cy="245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63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C4986F53-1073-4D4E-8455-1B4FA8A5227F}"/>
              </a:ext>
            </a:extLst>
          </p:cNvPr>
          <p:cNvSpPr>
            <a:spLocks noGrp="1"/>
          </p:cNvSpPr>
          <p:nvPr>
            <p:ph type="ctrTitle"/>
          </p:nvPr>
        </p:nvSpPr>
        <p:spPr>
          <a:xfrm>
            <a:off x="599227" y="2262820"/>
            <a:ext cx="10993549" cy="1475013"/>
          </a:xfrm>
        </p:spPr>
        <p:txBody>
          <a:bodyPr/>
          <a:lstStyle/>
          <a:p>
            <a:r>
              <a:rPr lang="fr-FR" dirty="0"/>
              <a:t>MERCI pour VOTRE ATTENTION!!!!</a:t>
            </a:r>
          </a:p>
        </p:txBody>
      </p:sp>
    </p:spTree>
    <p:extLst>
      <p:ext uri="{BB962C8B-B14F-4D97-AF65-F5344CB8AC3E}">
        <p14:creationId xmlns:p14="http://schemas.microsoft.com/office/powerpoint/2010/main" val="383035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9" y="349624"/>
            <a:ext cx="3756211" cy="660027"/>
          </a:xfrm>
        </p:spPr>
        <p:txBody>
          <a:bodyPr rtlCol="0" anchor="ctr">
            <a:noAutofit/>
          </a:bodyPr>
          <a:lstStyle/>
          <a:p>
            <a:pPr marL="457200" indent="-457200" algn="ctr" rtl="0">
              <a:buFont typeface="Arial" panose="020B0604020202020204" pitchFamily="34" charset="0"/>
              <a:buChar char="•"/>
            </a:pPr>
            <a:r>
              <a:rPr lang="fr-FR" sz="2400" cap="none" dirty="0"/>
              <a:t>Définition des concepts</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434917" cy="5190565"/>
          </a:xfrm>
        </p:spPr>
        <p:txBody>
          <a:bodyPr rtlCol="0" anchor="ctr">
            <a:normAutofit/>
          </a:bodyPr>
          <a:lstStyle/>
          <a:p>
            <a:pPr algn="l">
              <a:spcAft>
                <a:spcPts val="2250"/>
              </a:spcAft>
            </a:pPr>
            <a:r>
              <a:rPr lang="fr-FR" b="1" u="sng" cap="none" dirty="0">
                <a:solidFill>
                  <a:srgbClr val="2E0C1F"/>
                </a:solidFill>
              </a:rPr>
              <a:t>Éducation</a:t>
            </a:r>
            <a:r>
              <a:rPr lang="fr-FR" cap="none" dirty="0">
                <a:solidFill>
                  <a:srgbClr val="2E0C1F"/>
                </a:solidFill>
              </a:rPr>
              <a:t> : processus par lesquels les sociétés transmettent volontairement leurs informations, connaissances, compréhensions, attitudes, valeurs, aptitudes, compétences et comportements cumulés à travers les générations. Elle implique une communication destinée à susciter l’apprentissage.</a:t>
            </a:r>
          </a:p>
          <a:p>
            <a:pPr algn="l">
              <a:spcAft>
                <a:spcPts val="2250"/>
              </a:spcAft>
            </a:pPr>
            <a:r>
              <a:rPr lang="fr-FR" b="1" u="sng" cap="none" dirty="0">
                <a:solidFill>
                  <a:srgbClr val="2E0C1F"/>
                </a:solidFill>
              </a:rPr>
              <a:t>Enseignement formel </a:t>
            </a:r>
            <a:r>
              <a:rPr lang="fr-FR" cap="none" dirty="0">
                <a:solidFill>
                  <a:srgbClr val="2E0C1F"/>
                </a:solidFill>
              </a:rPr>
              <a:t>: enseignement institutionnalisé, volontaire et planifié au travers d’organismes publics et d’entités privées reconnues qui ensemble constituent le système éducatif formel d’un pays. Les programmes d’enseignement formel sont donc reconnus en tant que tels par les autorités compétentes pour l’éducation ou des autorités équivalentes.</a:t>
            </a:r>
          </a:p>
          <a:p>
            <a:pPr algn="l">
              <a:spcAft>
                <a:spcPts val="2250"/>
              </a:spcAft>
            </a:pPr>
            <a:r>
              <a:rPr lang="fr-FR" b="1" u="sng" cap="none" dirty="0">
                <a:solidFill>
                  <a:srgbClr val="2E0C1F"/>
                </a:solidFill>
              </a:rPr>
              <a:t>Enseignement non formel : </a:t>
            </a:r>
            <a:r>
              <a:rPr lang="fr-FR" cap="none" dirty="0">
                <a:solidFill>
                  <a:srgbClr val="2E0C1F"/>
                </a:solidFill>
              </a:rPr>
              <a:t>enseignement institutionnalisé, volontaire et planifié par un prestataire d’éducation. La caractéristique principale de l’enseignement non formel est qu’il constitue un ajout, une alternative et/ou complémentaire à l’enseignement formel dans le processus d’apprentissage tout au long de la vie des individus.</a:t>
            </a:r>
          </a:p>
          <a:p>
            <a:pPr algn="l">
              <a:spcAft>
                <a:spcPts val="2250"/>
              </a:spcAft>
            </a:pPr>
            <a:r>
              <a:rPr lang="fr-FR" b="1" u="sng" cap="none" dirty="0">
                <a:solidFill>
                  <a:srgbClr val="2E0C1F"/>
                </a:solidFill>
              </a:rPr>
              <a:t>Enseignement informel : </a:t>
            </a:r>
            <a:r>
              <a:rPr lang="fr-FR" cap="none" dirty="0">
                <a:solidFill>
                  <a:srgbClr val="2E0C1F"/>
                </a:solidFill>
              </a:rPr>
              <a:t>regroupe les activités d’apprentissage des individus dans le cadre familial, sur le lieu de travail, dans la collectivité locale et dans la vie quotidienne, à l’initiative personnelle des individus ou sous la direction de leur entourage familial ou de la société.</a:t>
            </a:r>
          </a:p>
        </p:txBody>
      </p:sp>
    </p:spTree>
    <p:extLst>
      <p:ext uri="{BB962C8B-B14F-4D97-AF65-F5344CB8AC3E}">
        <p14:creationId xmlns:p14="http://schemas.microsoft.com/office/powerpoint/2010/main" val="180603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9" y="349624"/>
            <a:ext cx="3774141" cy="660027"/>
          </a:xfrm>
        </p:spPr>
        <p:txBody>
          <a:bodyPr rtlCol="0" anchor="ctr">
            <a:noAutofit/>
          </a:bodyPr>
          <a:lstStyle/>
          <a:p>
            <a:pPr marL="457200" indent="-457200" algn="ctr" rtl="0">
              <a:buFont typeface="Arial" panose="020B0604020202020204" pitchFamily="34" charset="0"/>
              <a:buChar char="•"/>
            </a:pPr>
            <a:r>
              <a:rPr lang="fr-FR" sz="2400" cap="none" dirty="0"/>
              <a:t>Définition des concepts</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381129" cy="5190565"/>
          </a:xfrm>
        </p:spPr>
        <p:txBody>
          <a:bodyPr rtlCol="0" anchor="ctr">
            <a:normAutofit/>
          </a:bodyPr>
          <a:lstStyle/>
          <a:p>
            <a:pPr algn="l">
              <a:spcAft>
                <a:spcPts val="2250"/>
              </a:spcAft>
            </a:pPr>
            <a:r>
              <a:rPr lang="fr-FR" b="1" u="sng" cap="none" dirty="0">
                <a:solidFill>
                  <a:srgbClr val="2E0C1F"/>
                </a:solidFill>
              </a:rPr>
              <a:t>Enseignement initial : </a:t>
            </a:r>
            <a:r>
              <a:rPr lang="fr-FR" cap="none" dirty="0">
                <a:solidFill>
                  <a:srgbClr val="2E0C1F"/>
                </a:solidFill>
              </a:rPr>
              <a:t>Enseignement formel fourni à des individus avant leur première entrée sur le marché du travail, c’est-à-dire pendant qu’ils bénéficient normalement d’un enseignement à temps plein.</a:t>
            </a:r>
          </a:p>
          <a:p>
            <a:pPr algn="l">
              <a:spcAft>
                <a:spcPts val="2250"/>
              </a:spcAft>
            </a:pPr>
            <a:r>
              <a:rPr lang="fr-FR" b="1" u="sng" cap="none" dirty="0">
                <a:solidFill>
                  <a:srgbClr val="2E0C1F"/>
                </a:solidFill>
              </a:rPr>
              <a:t>Enseignement général : </a:t>
            </a:r>
            <a:r>
              <a:rPr lang="fr-FR" cap="none" dirty="0">
                <a:solidFill>
                  <a:srgbClr val="2E0C1F"/>
                </a:solidFill>
              </a:rPr>
              <a:t>Programmes d’enseignement qui vise à développer chez les apprenants les connaissances générales, les aptitudes et les compétences ainsi que les compétences en lecture et en calcul, souvent pour les préparer à des programmes éducatifs plus avancés au même niveau de la CITE ou à un niveau supérieur et pour établir les bases de l’apprentissage tout au long de la vie.</a:t>
            </a:r>
          </a:p>
          <a:p>
            <a:pPr algn="l">
              <a:spcAft>
                <a:spcPts val="2250"/>
              </a:spcAft>
            </a:pPr>
            <a:r>
              <a:rPr lang="fr-FR" b="1" u="sng" cap="none" dirty="0">
                <a:solidFill>
                  <a:srgbClr val="2E0C1F"/>
                </a:solidFill>
              </a:rPr>
              <a:t>Enseignement professionnel : </a:t>
            </a:r>
            <a:r>
              <a:rPr lang="fr-FR" cap="none" dirty="0">
                <a:solidFill>
                  <a:srgbClr val="2E0C1F"/>
                </a:solidFill>
              </a:rPr>
              <a:t>programmes éducatifs qui sont conçus pour que les participants acquièrent les connaissances, aptitudes et compétences spécifiques à une profession ou à un métier ou à un ensemble de professions ou de métiers.</a:t>
            </a:r>
          </a:p>
          <a:p>
            <a:pPr algn="l">
              <a:spcAft>
                <a:spcPts val="2250"/>
              </a:spcAft>
            </a:pPr>
            <a:r>
              <a:rPr lang="fr-FR" b="1" u="sng" cap="none" dirty="0">
                <a:solidFill>
                  <a:srgbClr val="2E0C1F"/>
                </a:solidFill>
              </a:rPr>
              <a:t>Éducation des adultes : </a:t>
            </a:r>
            <a:r>
              <a:rPr lang="fr-FR" cap="none" dirty="0">
                <a:solidFill>
                  <a:srgbClr val="2E0C1F"/>
                </a:solidFill>
              </a:rPr>
              <a:t>Éducation ciblant spécifiquement les individus considérés comme des adultes par leur société en vue d’améliorer leurs qualifications techniques ou professionnelles, de développer leurs capacités, d’enrichir leurs connaissances dans le but d’achever un niveau de l’enseignement formel ou d’acquérir, rafraichir ou mettre à jour des connaissances, des aptitudes et des compétences dans un domaine particulier.</a:t>
            </a:r>
          </a:p>
          <a:p>
            <a:pPr algn="l">
              <a:spcAft>
                <a:spcPts val="2250"/>
              </a:spcAft>
            </a:pPr>
            <a:r>
              <a:rPr lang="fr-FR" b="1" u="sng" cap="none" dirty="0">
                <a:solidFill>
                  <a:srgbClr val="2E0C1F"/>
                </a:solidFill>
              </a:rPr>
              <a:t>Education répondant à des besoins spéciaux : </a:t>
            </a:r>
            <a:r>
              <a:rPr lang="fr-FR" cap="none" dirty="0">
                <a:solidFill>
                  <a:srgbClr val="2E0C1F"/>
                </a:solidFill>
              </a:rPr>
              <a:t>Enseignement conçu pour faciliter l’apprentissage d’individus qui, pour une grande variété de raisons, ont besoin d’un soutien supplémentaire et de méthodes pédagogiques adaptées pour participer à un programme éducatif et atteindre les objectifs d’apprentissage de ce programme. </a:t>
            </a:r>
          </a:p>
        </p:txBody>
      </p:sp>
    </p:spTree>
    <p:extLst>
      <p:ext uri="{BB962C8B-B14F-4D97-AF65-F5344CB8AC3E}">
        <p14:creationId xmlns:p14="http://schemas.microsoft.com/office/powerpoint/2010/main" val="14447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9" y="349624"/>
            <a:ext cx="3756211" cy="660027"/>
          </a:xfrm>
        </p:spPr>
        <p:txBody>
          <a:bodyPr rtlCol="0" anchor="ctr">
            <a:noAutofit/>
          </a:bodyPr>
          <a:lstStyle/>
          <a:p>
            <a:pPr marL="457200" indent="-457200" algn="ctr" rtl="0">
              <a:buFont typeface="Arial" panose="020B0604020202020204" pitchFamily="34" charset="0"/>
              <a:buChar char="•"/>
            </a:pPr>
            <a:r>
              <a:rPr lang="fr-FR" sz="2400" cap="none" dirty="0"/>
              <a:t>Définition des concepts</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9" y="1004047"/>
            <a:ext cx="10461812" cy="5190565"/>
          </a:xfrm>
        </p:spPr>
        <p:txBody>
          <a:bodyPr rtlCol="0" anchor="ctr">
            <a:normAutofit fontScale="92500" lnSpcReduction="10000"/>
          </a:bodyPr>
          <a:lstStyle/>
          <a:p>
            <a:pPr algn="l">
              <a:spcAft>
                <a:spcPts val="2250"/>
              </a:spcAft>
            </a:pPr>
            <a:r>
              <a:rPr lang="fr-FR" b="1" u="sng" cap="none" dirty="0">
                <a:solidFill>
                  <a:srgbClr val="2E0C1F"/>
                </a:solidFill>
              </a:rPr>
              <a:t>Population scolarisable : </a:t>
            </a:r>
            <a:r>
              <a:rPr lang="fr-FR" cap="none" dirty="0">
                <a:solidFill>
                  <a:srgbClr val="2E0C1F"/>
                </a:solidFill>
              </a:rPr>
              <a:t>La population scolarisable correspond à la population en âge d’aller à l’école ; le groupe d’âge retenu varie selon les pays (soit 6-14 ans, 7-13 ans, ou 6-11 ans, etc.) et selon le degré d’enseignement concerné. </a:t>
            </a:r>
          </a:p>
          <a:p>
            <a:pPr algn="l">
              <a:spcAft>
                <a:spcPts val="2250"/>
              </a:spcAft>
            </a:pPr>
            <a:r>
              <a:rPr lang="fr-FR" b="1" u="sng" cap="none" dirty="0">
                <a:solidFill>
                  <a:srgbClr val="2E0C1F"/>
                </a:solidFill>
              </a:rPr>
              <a:t>Population scolarisée : </a:t>
            </a:r>
            <a:r>
              <a:rPr lang="fr-FR" cap="none" dirty="0">
                <a:solidFill>
                  <a:srgbClr val="2E0C1F"/>
                </a:solidFill>
              </a:rPr>
              <a:t>Individus officiellement inscrits dans un programme éducatif donné ou dans un cycle ou un module de ce programme, indépendamment de l’âge. </a:t>
            </a:r>
          </a:p>
          <a:p>
            <a:pPr algn="l">
              <a:spcAft>
                <a:spcPts val="2250"/>
              </a:spcAft>
            </a:pPr>
            <a:r>
              <a:rPr lang="fr-FR" b="1" u="sng" cap="none" dirty="0">
                <a:solidFill>
                  <a:srgbClr val="2E0C1F"/>
                </a:solidFill>
              </a:rPr>
              <a:t>Enfant non scolarisé : </a:t>
            </a:r>
            <a:r>
              <a:rPr lang="fr-FR" cap="none" dirty="0">
                <a:solidFill>
                  <a:srgbClr val="2E0C1F"/>
                </a:solidFill>
              </a:rPr>
              <a:t>Selon l’UNESCO, un enfant non scolarisé est un enfant de la tranche d’âge correspondant officiellement à l’enseignement primaire et qui n’est inscrit ni dans une école primaire, ni dans une école secondaire.</a:t>
            </a:r>
          </a:p>
          <a:p>
            <a:pPr algn="l">
              <a:spcAft>
                <a:spcPts val="2250"/>
              </a:spcAft>
            </a:pPr>
            <a:r>
              <a:rPr lang="fr-FR" b="1" u="sng" cap="none" dirty="0">
                <a:solidFill>
                  <a:srgbClr val="2E0C1F"/>
                </a:solidFill>
              </a:rPr>
              <a:t>Age scolaire : </a:t>
            </a:r>
            <a:r>
              <a:rPr lang="fr-FR" cap="none" dirty="0">
                <a:solidFill>
                  <a:srgbClr val="2E0C1F"/>
                </a:solidFill>
              </a:rPr>
              <a:t>L’âge scolaire est l’âge où l’enfant doit légalement aller à l’école. En d’autres termes, c’est l’âge minimum requis pour pouvoir aller à l’école.</a:t>
            </a:r>
          </a:p>
          <a:p>
            <a:pPr algn="l">
              <a:spcAft>
                <a:spcPts val="2250"/>
              </a:spcAft>
            </a:pPr>
            <a:r>
              <a:rPr lang="fr-FR" cap="none" dirty="0">
                <a:solidFill>
                  <a:srgbClr val="2E0C1F"/>
                </a:solidFill>
              </a:rPr>
              <a:t> </a:t>
            </a:r>
            <a:r>
              <a:rPr lang="fr-FR" b="1" u="sng" cap="none" dirty="0">
                <a:solidFill>
                  <a:srgbClr val="2E0C1F"/>
                </a:solidFill>
              </a:rPr>
              <a:t>Demande d’éducation : </a:t>
            </a:r>
            <a:r>
              <a:rPr lang="fr-FR" cap="none" dirty="0">
                <a:solidFill>
                  <a:srgbClr val="2E0C1F"/>
                </a:solidFill>
              </a:rPr>
              <a:t>Par définition, la demande d'éducation est l'intention exprimée ou non par une frange de la population d'entreprendre ou de poursuivre des études. Elle est matérialisée par la population scolarisable et résulte d'un ensemble de décisions déterminées par plusieurs facteurs.</a:t>
            </a:r>
          </a:p>
          <a:p>
            <a:pPr algn="l">
              <a:spcAft>
                <a:spcPts val="2250"/>
              </a:spcAft>
            </a:pPr>
            <a:r>
              <a:rPr lang="fr-FR" b="1" u="sng" cap="none" dirty="0">
                <a:solidFill>
                  <a:srgbClr val="2E0C1F"/>
                </a:solidFill>
              </a:rPr>
              <a:t>Offre d’éducation : </a:t>
            </a:r>
            <a:r>
              <a:rPr lang="fr-FR" cap="none" dirty="0">
                <a:solidFill>
                  <a:srgbClr val="2E0C1F"/>
                </a:solidFill>
              </a:rPr>
              <a:t>L'offre d'éducation renvoie aux capacités institutionnelles, aux moyens humains et matériels offerts et à leur répartition quantitative et qualitative sur le territoire national et entre les différents groupes sociaux. </a:t>
            </a:r>
          </a:p>
          <a:p>
            <a:pPr algn="l">
              <a:spcAft>
                <a:spcPts val="2250"/>
              </a:spcAft>
            </a:pPr>
            <a:r>
              <a:rPr lang="fr-FR" b="1" u="sng" cap="none" dirty="0">
                <a:solidFill>
                  <a:srgbClr val="2E0C1F"/>
                </a:solidFill>
              </a:rPr>
              <a:t>Dépense publique d’éducation : </a:t>
            </a:r>
            <a:r>
              <a:rPr lang="fr-FR" cap="none" dirty="0">
                <a:solidFill>
                  <a:srgbClr val="2E0C1F"/>
                </a:solidFill>
              </a:rPr>
              <a:t>Les dépenses d’éducation comprennent les dépenses au titre des biens et services primaires (celles au titre du personnel enseignant, des infrastructures scolaires, des manuels scolaires et du matériel pédagogique) et les dépenses au titre des biens et services secondaires (celles au titre des services auxiliaires, de l’administration générale et autres activités).</a:t>
            </a:r>
          </a:p>
        </p:txBody>
      </p:sp>
    </p:spTree>
    <p:extLst>
      <p:ext uri="{BB962C8B-B14F-4D97-AF65-F5344CB8AC3E}">
        <p14:creationId xmlns:p14="http://schemas.microsoft.com/office/powerpoint/2010/main" val="30547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9" y="349624"/>
            <a:ext cx="3774141" cy="660027"/>
          </a:xfrm>
        </p:spPr>
        <p:txBody>
          <a:bodyPr rtlCol="0" anchor="ctr">
            <a:noAutofit/>
          </a:bodyPr>
          <a:lstStyle/>
          <a:p>
            <a:pPr marL="457200" indent="-457200" algn="ctr" rtl="0">
              <a:buFont typeface="Arial" panose="020B0604020202020204" pitchFamily="34" charset="0"/>
              <a:buChar char="•"/>
            </a:pPr>
            <a:r>
              <a:rPr lang="fr-FR" sz="2400" cap="none" dirty="0"/>
              <a:t>Champs d’application</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9" y="1004047"/>
            <a:ext cx="9692342" cy="5190565"/>
          </a:xfrm>
        </p:spPr>
        <p:txBody>
          <a:bodyPr rtlCol="0" anchor="ctr">
            <a:normAutofit/>
          </a:bodyPr>
          <a:lstStyle/>
          <a:p>
            <a:pPr algn="l">
              <a:spcAft>
                <a:spcPts val="2250"/>
              </a:spcAft>
            </a:pPr>
            <a:r>
              <a:rPr lang="fr-FR" cap="none" dirty="0">
                <a:solidFill>
                  <a:srgbClr val="2E0C1F"/>
                </a:solidFill>
              </a:rPr>
              <a:t>La CITE 2011 couvre les programmes éducatifs formel et non formel proposés à n’importe quel cycle de la vie d’un individu.</a:t>
            </a:r>
          </a:p>
          <a:p>
            <a:pPr algn="l">
              <a:spcAft>
                <a:spcPts val="2250"/>
              </a:spcAft>
            </a:pPr>
            <a:r>
              <a:rPr lang="fr-FR" cap="none" dirty="0">
                <a:solidFill>
                  <a:srgbClr val="2E0C1F"/>
                </a:solidFill>
              </a:rPr>
              <a:t>Les certifications reconnues par les autorités nationales compétentes pour l’éducation, quelle que soit la manière dont elles ont été obtenues (achèvement complet d’un programme éducatif formel, programme éducatif non formel ou activité d’apprentissage informelle) sont utilisées afin de mesurer le niveau d’éducation atteint. </a:t>
            </a:r>
          </a:p>
          <a:p>
            <a:pPr algn="l">
              <a:spcAft>
                <a:spcPts val="2250"/>
              </a:spcAft>
            </a:pPr>
            <a:r>
              <a:rPr lang="fr-FR" cap="none" dirty="0">
                <a:solidFill>
                  <a:srgbClr val="2E0C1F"/>
                </a:solidFill>
              </a:rPr>
              <a:t>La CITE ne couvre pas les programmes de l’apprentissage informel, fortuit ou aléatoire ni les certifications non reconnues.</a:t>
            </a:r>
          </a:p>
          <a:p>
            <a:pPr algn="l">
              <a:spcAft>
                <a:spcPts val="2250"/>
              </a:spcAft>
            </a:pPr>
            <a:r>
              <a:rPr lang="fr-FR" cap="none" dirty="0">
                <a:solidFill>
                  <a:srgbClr val="2E0C1F"/>
                </a:solidFill>
              </a:rPr>
              <a:t>Bien que l’enseignement non formel soit reconnue dans la CITE 2011, les exercices de collecte des données et de production des statistiques de l’éducation se limitent à l’enseignement formel pour des raisons de comparabilité internationale et de faisabilité.</a:t>
            </a:r>
          </a:p>
        </p:txBody>
      </p:sp>
    </p:spTree>
    <p:extLst>
      <p:ext uri="{BB962C8B-B14F-4D97-AF65-F5344CB8AC3E}">
        <p14:creationId xmlns:p14="http://schemas.microsoft.com/office/powerpoint/2010/main" val="58724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9EA0F-FD88-464F-99D9-0E151D11E785}"/>
              </a:ext>
            </a:extLst>
          </p:cNvPr>
          <p:cNvSpPr>
            <a:spLocks noGrp="1"/>
          </p:cNvSpPr>
          <p:nvPr>
            <p:ph type="ctrTitle"/>
          </p:nvPr>
        </p:nvSpPr>
        <p:spPr>
          <a:xfrm>
            <a:off x="493059" y="349624"/>
            <a:ext cx="4697506" cy="660027"/>
          </a:xfrm>
        </p:spPr>
        <p:txBody>
          <a:bodyPr rtlCol="0" anchor="ctr">
            <a:noAutofit/>
          </a:bodyPr>
          <a:lstStyle/>
          <a:p>
            <a:pPr marL="457200" indent="-457200" algn="ctr" rtl="0">
              <a:buFont typeface="Arial" panose="020B0604020202020204" pitchFamily="34" charset="0"/>
              <a:buChar char="•"/>
            </a:pPr>
            <a:r>
              <a:rPr lang="fr-FR" sz="2400" cap="none" dirty="0"/>
              <a:t>Classification dans l’éducation </a:t>
            </a:r>
          </a:p>
        </p:txBody>
      </p:sp>
      <p:sp>
        <p:nvSpPr>
          <p:cNvPr id="3" name="Sous-titr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493058" y="1004047"/>
            <a:ext cx="10797793" cy="5190565"/>
          </a:xfrm>
        </p:spPr>
        <p:txBody>
          <a:bodyPr rtlCol="0" anchor="ctr">
            <a:normAutofit/>
          </a:bodyPr>
          <a:lstStyle/>
          <a:p>
            <a:pPr algn="l">
              <a:spcAft>
                <a:spcPts val="2250"/>
              </a:spcAft>
            </a:pPr>
            <a:r>
              <a:rPr lang="fr-FR" cap="none" dirty="0">
                <a:solidFill>
                  <a:srgbClr val="2E0C1F"/>
                </a:solidFill>
              </a:rPr>
              <a:t>Les unités fondamentales de classification de la CITE sont les programmes éducatifs nationaux et leurs certifications correspondantes reconnues.</a:t>
            </a:r>
          </a:p>
          <a:p>
            <a:pPr algn="l">
              <a:spcAft>
                <a:spcPts val="2250"/>
              </a:spcAft>
            </a:pPr>
            <a:r>
              <a:rPr lang="fr-FR" cap="none" dirty="0">
                <a:solidFill>
                  <a:srgbClr val="2E0C1F"/>
                </a:solidFill>
              </a:rPr>
              <a:t>Les programmes éducatifs sont classés en fonction de leur contenu sur la base de deux principales variables de classification : </a:t>
            </a:r>
            <a:r>
              <a:rPr lang="fr-FR" b="1" cap="none" dirty="0">
                <a:solidFill>
                  <a:srgbClr val="2E0C1F"/>
                </a:solidFill>
              </a:rPr>
              <a:t>les niveaux d’éducation et les domaines d’études.</a:t>
            </a:r>
          </a:p>
          <a:p>
            <a:pPr algn="l">
              <a:spcAft>
                <a:spcPts val="2250"/>
              </a:spcAft>
            </a:pPr>
            <a:r>
              <a:rPr lang="fr-FR" cap="none" dirty="0">
                <a:solidFill>
                  <a:srgbClr val="2E0C1F"/>
                </a:solidFill>
              </a:rPr>
              <a:t>La classification des programmes éducatifs détermine la structure de la soumission des statistiques relatives aux systèmes éducatifs (effectifs scolarisés, les entrants, les enseignants et les autres ressources humaines et financières).</a:t>
            </a:r>
          </a:p>
          <a:p>
            <a:pPr algn="l">
              <a:spcAft>
                <a:spcPts val="2250"/>
              </a:spcAft>
            </a:pPr>
            <a:r>
              <a:rPr lang="fr-FR" cap="none" dirty="0">
                <a:solidFill>
                  <a:srgbClr val="2E0C1F"/>
                </a:solidFill>
              </a:rPr>
              <a:t> La CITE 2011 , compte neuf niveaux d’éducation (niveau 0 à 8) :</a:t>
            </a:r>
            <a:r>
              <a:rPr lang="fr-FR" cap="none" dirty="0">
                <a:solidFill>
                  <a:srgbClr val="2E0C1F"/>
                </a:solidFill>
                <a:hlinkClick r:id="rId3" action="ppaction://hlinkfile"/>
              </a:rPr>
              <a:t>(voir </a:t>
            </a:r>
            <a:r>
              <a:rPr lang="fr-FR" cap="none" dirty="0" err="1">
                <a:solidFill>
                  <a:srgbClr val="2E0C1F"/>
                </a:solidFill>
                <a:hlinkClick r:id="rId3" action="ppaction://hlinkfile"/>
              </a:rPr>
              <a:t>iced</a:t>
            </a:r>
            <a:r>
              <a:rPr lang="fr-FR" cap="none" dirty="0">
                <a:solidFill>
                  <a:srgbClr val="2E0C1F"/>
                </a:solidFill>
                <a:hlinkClick r:id="rId3" action="ppaction://hlinkfile"/>
              </a:rPr>
              <a:t> 2011, page 20)</a:t>
            </a:r>
            <a:endParaRPr lang="fr-FR" cap="none" dirty="0">
              <a:solidFill>
                <a:srgbClr val="7030A0"/>
              </a:solidFill>
            </a:endParaRPr>
          </a:p>
          <a:p>
            <a:pPr algn="l">
              <a:spcAft>
                <a:spcPts val="2250"/>
              </a:spcAft>
            </a:pPr>
            <a:r>
              <a:rPr lang="fr-FR" cap="none" dirty="0">
                <a:solidFill>
                  <a:srgbClr val="2E0C1F"/>
                </a:solidFill>
              </a:rPr>
              <a:t>Étant donné l’absence de mesures directes pour classifier le contenu éducatif, la CITE se fonde sur des critères d’approximation contribuant à assigner un programme éducatif donné à un niveau approprié de la CITE. </a:t>
            </a:r>
            <a:r>
              <a:rPr lang="fr-FR" cap="none" dirty="0">
                <a:solidFill>
                  <a:srgbClr val="2E0C1F"/>
                </a:solidFill>
                <a:hlinkClick r:id="rId3" action="ppaction://hlinkfile"/>
              </a:rPr>
              <a:t>(voir ICED,2011, page 16)</a:t>
            </a:r>
            <a:endParaRPr lang="fr-FR" cap="none" dirty="0">
              <a:solidFill>
                <a:srgbClr val="2E0C1F"/>
              </a:solidFill>
            </a:endParaRPr>
          </a:p>
          <a:p>
            <a:pPr algn="l">
              <a:spcAft>
                <a:spcPts val="2250"/>
              </a:spcAft>
            </a:pPr>
            <a:r>
              <a:rPr lang="fr-FR" cap="none" dirty="0">
                <a:solidFill>
                  <a:srgbClr val="2E0C1F"/>
                </a:solidFill>
              </a:rPr>
              <a:t>Les domaines de classification sont également accessible à travers ce liens: </a:t>
            </a:r>
            <a:r>
              <a:rPr lang="fr-FR" cap="none" dirty="0">
                <a:solidFill>
                  <a:srgbClr val="2E0C1F"/>
                </a:solidFill>
                <a:hlinkClick r:id="rId4"/>
              </a:rPr>
              <a:t>https://uis.unesco.org/fr</a:t>
            </a:r>
            <a:r>
              <a:rPr lang="fr-FR" cap="none" dirty="0">
                <a:solidFill>
                  <a:srgbClr val="2E0C1F"/>
                </a:solidFill>
              </a:rPr>
              <a:t> </a:t>
            </a:r>
          </a:p>
        </p:txBody>
      </p:sp>
    </p:spTree>
    <p:extLst>
      <p:ext uri="{BB962C8B-B14F-4D97-AF65-F5344CB8AC3E}">
        <p14:creationId xmlns:p14="http://schemas.microsoft.com/office/powerpoint/2010/main" val="32237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1F71052-02A2-4C89-B53F-A380F14421A2}"/>
              </a:ext>
            </a:extLst>
          </p:cNvPr>
          <p:cNvGraphicFramePr/>
          <p:nvPr>
            <p:extLst>
              <p:ext uri="{D42A27DB-BD31-4B8C-83A1-F6EECF244321}">
                <p14:modId xmlns:p14="http://schemas.microsoft.com/office/powerpoint/2010/main" val="1496355888"/>
              </p:ext>
            </p:extLst>
          </p:nvPr>
        </p:nvGraphicFramePr>
        <p:xfrm>
          <a:off x="581192" y="1999129"/>
          <a:ext cx="11029616" cy="245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4718996"/>
      </p:ext>
    </p:extLst>
  </p:cSld>
  <p:clrMapOvr>
    <a:masterClrMapping/>
  </p:clrMapOvr>
</p:sld>
</file>

<file path=ppt/theme/theme1.xml><?xml version="1.0" encoding="utf-8"?>
<a:theme xmlns:a="http://schemas.openxmlformats.org/drawingml/2006/main" name="Dividende">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Office_30478006_TF00315753" id="{0F0D53F9-FF63-4790-98E1-17CE9E87DD90}" vid="{160F1BF7-7A07-4C15-83C7-9010985EA33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58AF07-9E42-47AF-83DF-C9E8FADF7120}">
  <ds:schemaRefs>
    <ds:schemaRef ds:uri="http://schemas.microsoft.com/sharepoint/v3/contenttype/forms"/>
  </ds:schemaRefs>
</ds:datastoreItem>
</file>

<file path=customXml/itemProps2.xml><?xml version="1.0" encoding="utf-8"?>
<ds:datastoreItem xmlns:ds="http://schemas.openxmlformats.org/officeDocument/2006/customXml" ds:itemID="{DFC4EF74-2977-4065-95FE-55F8E4B639D4}">
  <ds:schemaRefs>
    <ds:schemaRef ds:uri="http://purl.org/dc/dcmitype/"/>
    <ds:schemaRef ds:uri="http://www.w3.org/XML/1998/namespace"/>
    <ds:schemaRef ds:uri="http://schemas.microsoft.com/office/2006/documentManagement/types"/>
    <ds:schemaRef ds:uri="http://schemas.microsoft.com/office/infopath/2007/PartnerControls"/>
    <ds:schemaRef ds:uri="http://schemas.microsoft.com/sharepoint/v3"/>
    <ds:schemaRef ds:uri="fb0879af-3eba-417a-a55a-ffe6dcd6ca77"/>
    <ds:schemaRef ds:uri="6dc4bcd6-49db-4c07-9060-8acfc67cef9f"/>
    <ds:schemaRef ds:uri="http://schemas.openxmlformats.org/package/2006/metadata/core-propertie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653253B1-1887-43EF-BBA6-7E1941C42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4839</Words>
  <Application>Microsoft Office PowerPoint</Application>
  <PresentationFormat>Grand écran</PresentationFormat>
  <Paragraphs>301</Paragraphs>
  <Slides>35</Slides>
  <Notes>33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Arial</vt:lpstr>
      <vt:lpstr>Calibri</vt:lpstr>
      <vt:lpstr>Cambria Math</vt:lpstr>
      <vt:lpstr>Candara</vt:lpstr>
      <vt:lpstr>Courier New</vt:lpstr>
      <vt:lpstr>Wingdings</vt:lpstr>
      <vt:lpstr>Wingdings 2</vt:lpstr>
      <vt:lpstr>Dividende</vt:lpstr>
      <vt:lpstr>Statistiques de l’éducation et Analyse sectorielle de l’éducation</vt:lpstr>
      <vt:lpstr>Plan</vt:lpstr>
      <vt:lpstr>Présentation PowerPoint</vt:lpstr>
      <vt:lpstr>Définition des concepts</vt:lpstr>
      <vt:lpstr>Définition des concepts</vt:lpstr>
      <vt:lpstr>Définition des concepts</vt:lpstr>
      <vt:lpstr>Champs d’application</vt:lpstr>
      <vt:lpstr>Classification dans l’éducation </vt:lpstr>
      <vt:lpstr>Présentation PowerPoint</vt:lpstr>
      <vt:lpstr>Définition et qualité d’un indicateur</vt:lpstr>
      <vt:lpstr>Calcul et interprétation des indicateurs de couverture</vt:lpstr>
      <vt:lpstr>Calcul et interprétation des indicateurs de couverture</vt:lpstr>
      <vt:lpstr>Calcul et interprétation des indicateurs de couverture</vt:lpstr>
      <vt:lpstr>Calcul et interprétation des indicateurs de couverture</vt:lpstr>
      <vt:lpstr>Calcul et interprétation des indicateurs de couverture</vt:lpstr>
      <vt:lpstr>Calcul et interprétation des indicateurs de couverture</vt:lpstr>
      <vt:lpstr>Calcul et interprétation des indicateurs de couverture</vt:lpstr>
      <vt:lpstr>Calcul et interprétation des indicateurs de qualité</vt:lpstr>
      <vt:lpstr>Calcul et interprétation des indicateurs de qualité</vt:lpstr>
      <vt:lpstr>Calcul et interprétation des indicateurs de qualité</vt:lpstr>
      <vt:lpstr>Calcul et interprétation des indicateurs de qualité</vt:lpstr>
      <vt:lpstr>Calcul et interprétation des indicateurs de qualité</vt:lpstr>
      <vt:lpstr>Calcul et interprétation des indicateurs de qualité</vt:lpstr>
      <vt:lpstr>Calcul et interprétation des indicateurs de qualité</vt:lpstr>
      <vt:lpstr>Calcul et interprétation des indicateurs de qualité</vt:lpstr>
      <vt:lpstr>Présentation PowerPoint</vt:lpstr>
      <vt:lpstr>Présentation PowerPoint</vt:lpstr>
      <vt:lpstr>Indicateurs de financement du secteur</vt:lpstr>
      <vt:lpstr>Indicateurs de financement du secteur</vt:lpstr>
      <vt:lpstr>Indicateurs de financement du secteur</vt:lpstr>
      <vt:lpstr>Présentation PowerPoint</vt:lpstr>
      <vt:lpstr>Indicateurs d’équité et de disparité du système</vt:lpstr>
      <vt:lpstr>Indicateurs d’équité et de disparité du système</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2024-05-15T16:17:49Z</dcterms:created>
  <dcterms:modified xsi:type="dcterms:W3CDTF">2024-05-30T18:29:07Z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