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Lst>
  <p:notesMasterIdLst>
    <p:notesMasterId r:id="rId18"/>
  </p:notesMasterIdLst>
  <p:sldIdLst>
    <p:sldId id="256" r:id="rId2"/>
    <p:sldId id="257" r:id="rId3"/>
    <p:sldId id="258" r:id="rId4"/>
    <p:sldId id="259" r:id="rId5"/>
    <p:sldId id="263" r:id="rId6"/>
    <p:sldId id="264" r:id="rId7"/>
    <p:sldId id="260" r:id="rId8"/>
    <p:sldId id="261" r:id="rId9"/>
    <p:sldId id="265" r:id="rId10"/>
    <p:sldId id="266" r:id="rId11"/>
    <p:sldId id="262" r:id="rId12"/>
    <p:sldId id="267" r:id="rId13"/>
    <p:sldId id="268" r:id="rId14"/>
    <p:sldId id="269" r:id="rId15"/>
    <p:sldId id="270"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53D8DB-B878-40B7-A59F-E3D8E21C0812}" v="1001" dt="2023-05-19T19:00:50.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3" d="100"/>
          <a:sy n="83" d="100"/>
        </p:scale>
        <p:origin x="59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CB7DE-0C52-4E48-B3F1-58B2BB2C1928}" type="datetimeFigureOut">
              <a:rPr lang="ru-RU" smtClean="0"/>
              <a:t>22.05.2023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9392C-30DA-48E1-A4C4-A2B2DC73ACAE}" type="slidenum">
              <a:rPr lang="ru-RU" smtClean="0"/>
              <a:t>‹#›</a:t>
            </a:fld>
            <a:endParaRPr lang="ru-RU"/>
          </a:p>
        </p:txBody>
      </p:sp>
    </p:spTree>
    <p:extLst>
      <p:ext uri="{BB962C8B-B14F-4D97-AF65-F5344CB8AC3E}">
        <p14:creationId xmlns:p14="http://schemas.microsoft.com/office/powerpoint/2010/main" val="3063183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0A7501C-97FA-44B5-B26C-F88A537264ED}" type="datetime1">
              <a:rPr lang="en-US" smtClean="0"/>
              <a:t>5/22/2023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2359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C9624B5-E191-40AD-9670-3541D5687ACB}"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1573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5C6D1C-5C60-4469-AEDD-C33D4D048C00}"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8833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22F0C08-1B32-434D-8F7E-88E207E9E569}"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2544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4C342EA-3773-4E94-BA51-54AE11B0E3DA}"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4662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D242594-CDD5-4E4A-8FE3-F9D6BF683056}"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322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C45CCE6-CADC-4AFE-8511-71EBD79196D6}" type="datetime1">
              <a:rPr lang="en-US" smtClean="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4509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1066BD0-8E24-4991-9A1C-BA976AB450E8}" type="datetime1">
              <a:rPr lang="en-US" smtClean="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5284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0347A-75B1-4F4F-BAEC-96E55A173397}" type="datetime1">
              <a:rPr lang="en-US" smtClean="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5934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9301CFB-253A-459D-8456-8765F4957B50}"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2193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31B43AB-48E1-4087-9A7C-FFE1A1A84B6B}"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1062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543C283-D1ED-4EB2-8238-8505A5B90003}" type="datetime1">
              <a:rPr lang="en-US" smtClean="0"/>
              <a:t>5/22/2023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2020436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322BCA3-31C1-4329-B0BA-4748F937B5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p:cNvSpPr>
            <a:spLocks noGrp="1"/>
          </p:cNvSpPr>
          <p:nvPr>
            <p:ph type="ctrTitle"/>
          </p:nvPr>
        </p:nvSpPr>
        <p:spPr>
          <a:xfrm>
            <a:off x="0" y="1"/>
            <a:ext cx="12191999" cy="6197599"/>
          </a:xfrm>
          <a:noFill/>
        </p:spPr>
        <p:txBody>
          <a:bodyPr anchor="ctr">
            <a:normAutofit/>
          </a:bodyPr>
          <a:lstStyle/>
          <a:p>
            <a:pPr algn="ctr"/>
            <a:r>
              <a:rPr lang="ru-RU" sz="6000" dirty="0"/>
              <a:t>The </a:t>
            </a:r>
            <a:r>
              <a:rPr lang="ru-RU" sz="6000" dirty="0">
                <a:ea typeface="+mj-lt"/>
                <a:cs typeface="+mj-lt"/>
              </a:rPr>
              <a:t>Game</a:t>
            </a:r>
            <a:br>
              <a:rPr lang="ru-RU" sz="6000" dirty="0">
                <a:ea typeface="+mj-lt"/>
                <a:cs typeface="+mj-lt"/>
              </a:rPr>
            </a:br>
            <a:r>
              <a:rPr lang="ru-RU" sz="6000" dirty="0">
                <a:ea typeface="+mj-lt"/>
                <a:cs typeface="+mj-lt"/>
              </a:rPr>
              <a:t>«TV-Tennis»</a:t>
            </a:r>
            <a:endParaRPr lang="ru-RU" sz="6000" dirty="0"/>
          </a:p>
        </p:txBody>
      </p:sp>
      <p:sp>
        <p:nvSpPr>
          <p:cNvPr id="3" name="Подзаголовок 2"/>
          <p:cNvSpPr>
            <a:spLocks noGrp="1"/>
          </p:cNvSpPr>
          <p:nvPr>
            <p:ph type="subTitle" idx="1"/>
          </p:nvPr>
        </p:nvSpPr>
        <p:spPr>
          <a:xfrm>
            <a:off x="1968456" y="4833581"/>
            <a:ext cx="8399770" cy="1928734"/>
          </a:xfrm>
        </p:spPr>
        <p:txBody>
          <a:bodyPr vert="horz" lIns="91440" tIns="45720" rIns="91440" bIns="45720" rtlCol="0" anchor="t">
            <a:normAutofit/>
          </a:bodyPr>
          <a:lstStyle/>
          <a:p>
            <a:pPr algn="r"/>
            <a:r>
              <a:rPr lang="ru-RU" sz="2000" dirty="0">
                <a:solidFill>
                  <a:schemeClr val="accent2"/>
                </a:solidFill>
              </a:rPr>
              <a:t>Developed by</a:t>
            </a:r>
          </a:p>
          <a:p>
            <a:pPr algn="r"/>
            <a:r>
              <a:rPr lang="ru-RU" sz="2000" dirty="0">
                <a:solidFill>
                  <a:schemeClr val="tx2"/>
                </a:solidFill>
              </a:rPr>
              <a:t>Kadilenko Ivan</a:t>
            </a:r>
          </a:p>
          <a:p>
            <a:pPr algn="r"/>
            <a:r>
              <a:rPr lang="ru-RU" sz="2000" dirty="0">
                <a:solidFill>
                  <a:schemeClr val="tx2"/>
                </a:solidFill>
              </a:rPr>
              <a:t>Kil Dmitriy</a:t>
            </a:r>
          </a:p>
          <a:p>
            <a:pPr algn="r"/>
            <a:r>
              <a:rPr lang="ru-RU" sz="2000" dirty="0">
                <a:solidFill>
                  <a:schemeClr val="tx2"/>
                </a:solidFill>
              </a:rPr>
              <a:t>Semenov Daniil</a:t>
            </a:r>
          </a:p>
          <a:p>
            <a:pPr algn="r"/>
            <a:endParaRPr lang="ru-RU" sz="2000" dirty="0">
              <a:solidFill>
                <a:schemeClr val="accent2"/>
              </a:solidFill>
            </a:endParaRPr>
          </a:p>
        </p:txBody>
      </p:sp>
      <p:sp>
        <p:nvSpPr>
          <p:cNvPr id="10" name="Rectangle 9">
            <a:extLst>
              <a:ext uri="{FF2B5EF4-FFF2-40B4-BE49-F238E27FC236}">
                <a16:creationId xmlns:a16="http://schemas.microsoft.com/office/drawing/2014/main" id="{F6C1DD8F-426A-45F7-A524-5569263BE5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98D39CD7-AB20-4006-930C-6368406D01E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50388" y="5359400"/>
            <a:ext cx="255031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D65D7AA-A0C8-491E-9211-059F0D299A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16515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B4A436-EC30-8538-01CB-A58B21C49C2E}"/>
              </a:ext>
            </a:extLst>
          </p:cNvPr>
          <p:cNvSpPr>
            <a:spLocks noGrp="1"/>
          </p:cNvSpPr>
          <p:nvPr>
            <p:ph type="title"/>
          </p:nvPr>
        </p:nvSpPr>
        <p:spPr/>
        <p:txBody>
          <a:bodyPr/>
          <a:lstStyle/>
          <a:p>
            <a:pPr>
              <a:lnSpc>
                <a:spcPct val="95000"/>
              </a:lnSpc>
              <a:spcBef>
                <a:spcPts val="1400"/>
              </a:spcBef>
              <a:spcAft>
                <a:spcPts val="200"/>
              </a:spcAft>
            </a:pPr>
            <a:endParaRPr lang="ru-RU" sz="1700" dirty="0">
              <a:solidFill>
                <a:schemeClr val="tx2"/>
              </a:solidFill>
              <a:latin typeface="Arial"/>
              <a:cs typeface="Arial"/>
            </a:endParaRPr>
          </a:p>
          <a:p>
            <a:endParaRPr lang="ru-RU" dirty="0"/>
          </a:p>
        </p:txBody>
      </p:sp>
      <p:sp>
        <p:nvSpPr>
          <p:cNvPr id="7" name="Заголовок 1">
            <a:extLst>
              <a:ext uri="{FF2B5EF4-FFF2-40B4-BE49-F238E27FC236}">
                <a16:creationId xmlns:a16="http://schemas.microsoft.com/office/drawing/2014/main" id="{375E4197-239F-0DF4-46DA-B6DFBABF72A2}"/>
              </a:ext>
            </a:extLst>
          </p:cNvPr>
          <p:cNvSpPr txBox="1">
            <a:spLocks/>
          </p:cNvSpPr>
          <p:nvPr/>
        </p:nvSpPr>
        <p:spPr>
          <a:xfrm>
            <a:off x="1261872" y="518160"/>
            <a:ext cx="9980077"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ea typeface="+mj-lt"/>
                <a:cs typeface="+mj-lt"/>
              </a:rPr>
              <a:t>C</a:t>
            </a:r>
            <a:r>
              <a:rPr lang="ru-RU" dirty="0" smtClean="0">
                <a:ea typeface="+mj-lt"/>
                <a:cs typeface="+mj-lt"/>
              </a:rPr>
              <a:t>hanging</a:t>
            </a:r>
            <a:r>
              <a:rPr lang="ru-RU" dirty="0">
                <a:ea typeface="+mj-lt"/>
                <a:cs typeface="+mj-lt"/>
              </a:rPr>
              <a:t> the number of points to win, score and robot speed</a:t>
            </a:r>
            <a:endParaRPr lang="ru-RU" dirty="0"/>
          </a:p>
        </p:txBody>
      </p:sp>
      <p:pic>
        <p:nvPicPr>
          <p:cNvPr id="3" name="Рисунок 2"/>
          <p:cNvPicPr>
            <a:picLocks noChangeAspect="1"/>
          </p:cNvPicPr>
          <p:nvPr/>
        </p:nvPicPr>
        <p:blipFill>
          <a:blip r:embed="rId2"/>
          <a:stretch>
            <a:fillRect/>
          </a:stretch>
        </p:blipFill>
        <p:spPr>
          <a:xfrm>
            <a:off x="692309" y="1843722"/>
            <a:ext cx="10459910" cy="2057687"/>
          </a:xfrm>
          <a:prstGeom prst="rect">
            <a:avLst/>
          </a:prstGeom>
        </p:spPr>
      </p:pic>
      <p:pic>
        <p:nvPicPr>
          <p:cNvPr id="6" name="Рисунок 5"/>
          <p:cNvPicPr>
            <a:picLocks noChangeAspect="1"/>
          </p:cNvPicPr>
          <p:nvPr/>
        </p:nvPicPr>
        <p:blipFill>
          <a:blip r:embed="rId3"/>
          <a:stretch>
            <a:fillRect/>
          </a:stretch>
        </p:blipFill>
        <p:spPr>
          <a:xfrm>
            <a:off x="1261872" y="3901409"/>
            <a:ext cx="8543131" cy="2888161"/>
          </a:xfrm>
          <a:prstGeom prst="rect">
            <a:avLst/>
          </a:prstGeom>
        </p:spPr>
      </p:pic>
      <p:sp>
        <p:nvSpPr>
          <p:cNvPr id="4" name="Номер слайда 3"/>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724273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514414-5848-970D-B5CE-3873F8E52EB2}"/>
              </a:ext>
            </a:extLst>
          </p:cNvPr>
          <p:cNvSpPr>
            <a:spLocks noGrp="1"/>
          </p:cNvSpPr>
          <p:nvPr>
            <p:ph type="title"/>
          </p:nvPr>
        </p:nvSpPr>
        <p:spPr>
          <a:xfrm>
            <a:off x="1261872" y="365760"/>
            <a:ext cx="9692640" cy="722376"/>
          </a:xfrm>
        </p:spPr>
        <p:txBody>
          <a:bodyPr/>
          <a:lstStyle/>
          <a:p>
            <a:r>
              <a:rPr lang="ru-RU" dirty="0"/>
              <a:t>Game status</a:t>
            </a:r>
          </a:p>
        </p:txBody>
      </p:sp>
      <p:pic>
        <p:nvPicPr>
          <p:cNvPr id="3" name="Рисунок 2"/>
          <p:cNvPicPr>
            <a:picLocks noChangeAspect="1"/>
          </p:cNvPicPr>
          <p:nvPr/>
        </p:nvPicPr>
        <p:blipFill>
          <a:blip r:embed="rId2"/>
          <a:stretch>
            <a:fillRect/>
          </a:stretch>
        </p:blipFill>
        <p:spPr>
          <a:xfrm>
            <a:off x="2104866" y="2282431"/>
            <a:ext cx="7072663" cy="2829065"/>
          </a:xfrm>
          <a:prstGeom prst="rect">
            <a:avLst/>
          </a:prstGeom>
        </p:spPr>
      </p:pic>
      <p:sp>
        <p:nvSpPr>
          <p:cNvPr id="4" name="Номер слайда 3"/>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422061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7BD036-C65D-41E3-13D8-C5E3956DC8AA}"/>
              </a:ext>
            </a:extLst>
          </p:cNvPr>
          <p:cNvSpPr>
            <a:spLocks noGrp="1"/>
          </p:cNvSpPr>
          <p:nvPr>
            <p:ph type="title"/>
          </p:nvPr>
        </p:nvSpPr>
        <p:spPr>
          <a:xfrm>
            <a:off x="1261872" y="365760"/>
            <a:ext cx="1929384" cy="1380744"/>
          </a:xfrm>
        </p:spPr>
        <p:txBody>
          <a:bodyPr>
            <a:normAutofit/>
          </a:bodyPr>
          <a:lstStyle/>
          <a:p>
            <a:r>
              <a:rPr lang="ru-RU" dirty="0"/>
              <a:t>Robot </a:t>
            </a:r>
            <a:r>
              <a:rPr lang="en-US" dirty="0" smtClean="0"/>
              <a:t/>
            </a:r>
            <a:br>
              <a:rPr lang="en-US" dirty="0" smtClean="0"/>
            </a:br>
            <a:r>
              <a:rPr lang="ru-RU" dirty="0" smtClean="0"/>
              <a:t>chip</a:t>
            </a:r>
            <a:endParaRPr lang="ru-RU" dirty="0"/>
          </a:p>
        </p:txBody>
      </p:sp>
      <p:pic>
        <p:nvPicPr>
          <p:cNvPr id="3" name="Рисунок 2"/>
          <p:cNvPicPr>
            <a:picLocks noChangeAspect="1"/>
          </p:cNvPicPr>
          <p:nvPr/>
        </p:nvPicPr>
        <p:blipFill>
          <a:blip r:embed="rId2"/>
          <a:stretch>
            <a:fillRect/>
          </a:stretch>
        </p:blipFill>
        <p:spPr>
          <a:xfrm>
            <a:off x="3549336" y="365759"/>
            <a:ext cx="6527351" cy="6445759"/>
          </a:xfrm>
          <a:prstGeom prst="rect">
            <a:avLst/>
          </a:prstGeom>
        </p:spPr>
      </p:pic>
      <p:sp>
        <p:nvSpPr>
          <p:cNvPr id="4" name="Номер слайда 3"/>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321437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5C7DB-BE49-C720-4F43-D1BF7AA5E15E}"/>
              </a:ext>
            </a:extLst>
          </p:cNvPr>
          <p:cNvSpPr>
            <a:spLocks noGrp="1"/>
          </p:cNvSpPr>
          <p:nvPr>
            <p:ph type="title"/>
          </p:nvPr>
        </p:nvSpPr>
        <p:spPr/>
        <p:txBody>
          <a:bodyPr/>
          <a:lstStyle/>
          <a:p>
            <a:r>
              <a:rPr lang="ru-RU" dirty="0"/>
              <a:t>Ball position</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B0FD7542-8361-2F03-FD45-CE92F59DB1A1}"/>
              </a:ext>
            </a:extLst>
          </p:cNvPr>
          <p:cNvPicPr>
            <a:picLocks noChangeAspect="1"/>
          </p:cNvPicPr>
          <p:nvPr/>
        </p:nvPicPr>
        <p:blipFill>
          <a:blip r:embed="rId2"/>
          <a:stretch>
            <a:fillRect/>
          </a:stretch>
        </p:blipFill>
        <p:spPr>
          <a:xfrm>
            <a:off x="1261640" y="1691731"/>
            <a:ext cx="3823503" cy="4120789"/>
          </a:xfrm>
          <a:prstGeom prst="rect">
            <a:avLst/>
          </a:prstGeom>
        </p:spPr>
      </p:pic>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1145CD7F-7489-B34A-D66F-3022D69C69E9}"/>
              </a:ext>
            </a:extLst>
          </p:cNvPr>
          <p:cNvPicPr>
            <a:picLocks noChangeAspect="1"/>
          </p:cNvPicPr>
          <p:nvPr/>
        </p:nvPicPr>
        <p:blipFill>
          <a:blip r:embed="rId3"/>
          <a:stretch>
            <a:fillRect/>
          </a:stretch>
        </p:blipFill>
        <p:spPr>
          <a:xfrm>
            <a:off x="5708249" y="1687979"/>
            <a:ext cx="3437680" cy="4128292"/>
          </a:xfrm>
          <a:prstGeom prst="rect">
            <a:avLst/>
          </a:prstGeom>
        </p:spPr>
      </p:pic>
      <p:sp>
        <p:nvSpPr>
          <p:cNvPr id="3" name="Номер слайда 2"/>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2442117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1458AAD2-04AD-56F6-3E0E-48CFA79E903B}"/>
              </a:ext>
            </a:extLst>
          </p:cNvPr>
          <p:cNvPicPr>
            <a:picLocks noGrp="1" noChangeAspect="1"/>
          </p:cNvPicPr>
          <p:nvPr>
            <p:ph idx="1"/>
          </p:nvPr>
        </p:nvPicPr>
        <p:blipFill>
          <a:blip r:embed="rId2"/>
          <a:stretch>
            <a:fillRect/>
          </a:stretch>
        </p:blipFill>
        <p:spPr>
          <a:xfrm>
            <a:off x="1266550" y="1712681"/>
            <a:ext cx="4390181" cy="3599726"/>
          </a:xfrm>
        </p:spPr>
      </p:pic>
      <p:pic>
        <p:nvPicPr>
          <p:cNvPr id="6" name="Рисунок 6" descr="Изображение выглядит как текст&#10;&#10;Автоматически созданное описание">
            <a:extLst>
              <a:ext uri="{FF2B5EF4-FFF2-40B4-BE49-F238E27FC236}">
                <a16:creationId xmlns:a16="http://schemas.microsoft.com/office/drawing/2014/main" id="{7340CAD2-F0FD-2FAD-65E1-A2602071008D}"/>
              </a:ext>
            </a:extLst>
          </p:cNvPr>
          <p:cNvPicPr>
            <a:picLocks noChangeAspect="1"/>
          </p:cNvPicPr>
          <p:nvPr/>
        </p:nvPicPr>
        <p:blipFill>
          <a:blip r:embed="rId3"/>
          <a:stretch>
            <a:fillRect/>
          </a:stretch>
        </p:blipFill>
        <p:spPr>
          <a:xfrm>
            <a:off x="6450957" y="1709611"/>
            <a:ext cx="4440820" cy="3593106"/>
          </a:xfrm>
          <a:prstGeom prst="rect">
            <a:avLst/>
          </a:prstGeom>
        </p:spPr>
      </p:pic>
      <p:sp>
        <p:nvSpPr>
          <p:cNvPr id="2" name="Номер слайда 1"/>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92973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071C94-D70D-E80E-8121-443AE5C8CCD9}"/>
              </a:ext>
            </a:extLst>
          </p:cNvPr>
          <p:cNvSpPr>
            <a:spLocks noGrp="1"/>
          </p:cNvSpPr>
          <p:nvPr>
            <p:ph type="title"/>
          </p:nvPr>
        </p:nvSpPr>
        <p:spPr>
          <a:xfrm>
            <a:off x="1261872" y="365760"/>
            <a:ext cx="9692640" cy="795528"/>
          </a:xfrm>
        </p:spPr>
        <p:txBody>
          <a:bodyPr/>
          <a:lstStyle/>
          <a:p>
            <a:r>
              <a:rPr lang="ru-RU" dirty="0"/>
              <a:t>Сonclusion</a:t>
            </a:r>
          </a:p>
        </p:txBody>
      </p:sp>
      <p:sp>
        <p:nvSpPr>
          <p:cNvPr id="3" name="Объект 2">
            <a:extLst>
              <a:ext uri="{FF2B5EF4-FFF2-40B4-BE49-F238E27FC236}">
                <a16:creationId xmlns:a16="http://schemas.microsoft.com/office/drawing/2014/main" id="{E047A78C-16A0-D71E-0ED4-96A3288E146B}"/>
              </a:ext>
            </a:extLst>
          </p:cNvPr>
          <p:cNvSpPr>
            <a:spLocks noGrp="1"/>
          </p:cNvSpPr>
          <p:nvPr>
            <p:ph idx="1"/>
          </p:nvPr>
        </p:nvSpPr>
        <p:spPr>
          <a:xfrm>
            <a:off x="1197864" y="1161288"/>
            <a:ext cx="8595360" cy="1234440"/>
          </a:xfrm>
        </p:spPr>
        <p:txBody>
          <a:bodyPr vert="horz" lIns="91440" tIns="45720" rIns="91440" bIns="45720" rtlCol="0" anchor="t">
            <a:normAutofit/>
          </a:bodyPr>
          <a:lstStyle/>
          <a:p>
            <a:r>
              <a:rPr lang="ru-RU" dirty="0">
                <a:solidFill>
                  <a:schemeClr val="tx2"/>
                </a:solidFill>
                <a:ea typeface="+mn-lt"/>
                <a:cs typeface="+mn-lt"/>
              </a:rPr>
              <a:t>As a result of the work done, we have created one of the first computer games in the world. The work was done by building diagrams and writing code for the processor. During the project, we gained knowledge on how to build circuits, write assembly code and work with the processor.</a:t>
            </a:r>
          </a:p>
          <a:p>
            <a:endParaRPr lang="ru-RU" dirty="0"/>
          </a:p>
        </p:txBody>
      </p:sp>
      <p:pic>
        <p:nvPicPr>
          <p:cNvPr id="5" name="Рисунок 4"/>
          <p:cNvPicPr>
            <a:picLocks noChangeAspect="1"/>
          </p:cNvPicPr>
          <p:nvPr/>
        </p:nvPicPr>
        <p:blipFill>
          <a:blip r:embed="rId2"/>
          <a:stretch>
            <a:fillRect/>
          </a:stretch>
        </p:blipFill>
        <p:spPr>
          <a:xfrm>
            <a:off x="3818854" y="2395728"/>
            <a:ext cx="3353380" cy="4109817"/>
          </a:xfrm>
          <a:prstGeom prst="rect">
            <a:avLst/>
          </a:prstGeom>
        </p:spPr>
      </p:pic>
      <p:sp>
        <p:nvSpPr>
          <p:cNvPr id="4" name="Номер слайда 3"/>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649398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txBody>
          <a:bodyPr anchor="ctr">
            <a:noAutofit/>
          </a:bodyPr>
          <a:lstStyle/>
          <a:p>
            <a:pPr algn="ctr"/>
            <a:r>
              <a:rPr lang="en-US" sz="8000" dirty="0"/>
              <a:t>T</a:t>
            </a:r>
            <a:r>
              <a:rPr lang="en-US" sz="8000" dirty="0" smtClean="0"/>
              <a:t>hank </a:t>
            </a:r>
            <a:r>
              <a:rPr lang="en-US" sz="8000" dirty="0"/>
              <a:t>you for your </a:t>
            </a:r>
            <a:r>
              <a:rPr lang="en-US" sz="8000" dirty="0" smtClean="0"/>
              <a:t>attention.</a:t>
            </a:r>
            <a:endParaRPr lang="ru-RU" sz="8000" dirty="0"/>
          </a:p>
        </p:txBody>
      </p:sp>
      <p:sp>
        <p:nvSpPr>
          <p:cNvPr id="3" name="Номер слайда 2"/>
          <p:cNvSpPr>
            <a:spLocks noGrp="1"/>
          </p:cNvSpPr>
          <p:nvPr>
            <p:ph type="sldNum" sz="quarter" idx="12"/>
          </p:nvPr>
        </p:nvSpPr>
        <p:spPr/>
        <p:txBody>
          <a:bodyPr>
            <a:normAutofit lnSpcReduction="10000"/>
          </a:bodyPr>
          <a:lstStyle/>
          <a:p>
            <a:endParaRPr lang="ru-RU" dirty="0" smtClean="0"/>
          </a:p>
          <a:p>
            <a:endParaRPr lang="en-US" dirty="0"/>
          </a:p>
        </p:txBody>
      </p:sp>
    </p:spTree>
    <p:extLst>
      <p:ext uri="{BB962C8B-B14F-4D97-AF65-F5344CB8AC3E}">
        <p14:creationId xmlns:p14="http://schemas.microsoft.com/office/powerpoint/2010/main" val="3496432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A12B1B-AFD6-7474-B0E2-8ED3E87BAAD0}"/>
              </a:ext>
            </a:extLst>
          </p:cNvPr>
          <p:cNvSpPr>
            <a:spLocks noGrp="1"/>
          </p:cNvSpPr>
          <p:nvPr>
            <p:ph type="title"/>
          </p:nvPr>
        </p:nvSpPr>
        <p:spPr>
          <a:xfrm>
            <a:off x="1261872" y="365760"/>
            <a:ext cx="9692640" cy="798022"/>
          </a:xfrm>
        </p:spPr>
        <p:txBody>
          <a:bodyPr/>
          <a:lstStyle/>
          <a:p>
            <a:r>
              <a:rPr lang="ru-RU" dirty="0"/>
              <a:t>What is TV-Tennis?</a:t>
            </a:r>
          </a:p>
        </p:txBody>
      </p:sp>
      <p:pic>
        <p:nvPicPr>
          <p:cNvPr id="4" name="Рисунок 4" descr="Изображение выглядит как текст, темный, измерительный прибор&#10;&#10;Автоматически созданное описание">
            <a:extLst>
              <a:ext uri="{FF2B5EF4-FFF2-40B4-BE49-F238E27FC236}">
                <a16:creationId xmlns:a16="http://schemas.microsoft.com/office/drawing/2014/main" id="{9CA5840D-B184-C946-C81A-B0E41AB46ACB}"/>
              </a:ext>
            </a:extLst>
          </p:cNvPr>
          <p:cNvPicPr>
            <a:picLocks noGrp="1" noChangeAspect="1"/>
          </p:cNvPicPr>
          <p:nvPr>
            <p:ph idx="1"/>
          </p:nvPr>
        </p:nvPicPr>
        <p:blipFill>
          <a:blip r:embed="rId2"/>
          <a:stretch>
            <a:fillRect/>
          </a:stretch>
        </p:blipFill>
        <p:spPr>
          <a:xfrm>
            <a:off x="1934077" y="1632041"/>
            <a:ext cx="8348230" cy="4695880"/>
          </a:xfrm>
        </p:spPr>
      </p:pic>
      <p:sp>
        <p:nvSpPr>
          <p:cNvPr id="3" name="Номер слайда 2"/>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548996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0FE44F-9D8E-0395-EAAE-07BBA2330990}"/>
              </a:ext>
            </a:extLst>
          </p:cNvPr>
          <p:cNvSpPr>
            <a:spLocks noGrp="1"/>
          </p:cNvSpPr>
          <p:nvPr>
            <p:ph type="title"/>
          </p:nvPr>
        </p:nvSpPr>
        <p:spPr/>
        <p:txBody>
          <a:bodyPr/>
          <a:lstStyle/>
          <a:p>
            <a:r>
              <a:rPr lang="ru-RU" dirty="0"/>
              <a:t>The aim and the </a:t>
            </a:r>
            <a:r>
              <a:rPr lang="ru-RU" dirty="0" smtClean="0"/>
              <a:t>problems</a:t>
            </a:r>
            <a:endParaRPr lang="ru-RU" dirty="0"/>
          </a:p>
        </p:txBody>
      </p:sp>
      <p:sp>
        <p:nvSpPr>
          <p:cNvPr id="3" name="Объект 2">
            <a:extLst>
              <a:ext uri="{FF2B5EF4-FFF2-40B4-BE49-F238E27FC236}">
                <a16:creationId xmlns:a16="http://schemas.microsoft.com/office/drawing/2014/main" id="{5B3EDDA7-EA3F-6B74-78D5-A7F13350A657}"/>
              </a:ext>
            </a:extLst>
          </p:cNvPr>
          <p:cNvSpPr>
            <a:spLocks noGrp="1"/>
          </p:cNvSpPr>
          <p:nvPr>
            <p:ph idx="1"/>
          </p:nvPr>
        </p:nvSpPr>
        <p:spPr/>
        <p:txBody>
          <a:bodyPr vert="horz" lIns="91440" tIns="45720" rIns="91440" bIns="45720" rtlCol="0" anchor="t">
            <a:normAutofit/>
          </a:bodyPr>
          <a:lstStyle/>
          <a:p>
            <a:r>
              <a:rPr lang="ru-RU" sz="2000" dirty="0">
                <a:solidFill>
                  <a:schemeClr val="tx2"/>
                </a:solidFill>
                <a:latin typeface="Century Schoolbook"/>
                <a:cs typeface="Arial"/>
              </a:rPr>
              <a:t>the main goal of the project was the development and creation of the game "TV-Tennis" on logical circuits using the CdM-8 processor and its assembly language</a:t>
            </a:r>
            <a:r>
              <a:rPr lang="ru-RU" sz="2000" dirty="0" smtClean="0">
                <a:solidFill>
                  <a:schemeClr val="tx2"/>
                </a:solidFill>
                <a:latin typeface="Century Schoolbook"/>
                <a:cs typeface="Arial"/>
              </a:rPr>
              <a:t>.</a:t>
            </a:r>
          </a:p>
          <a:p>
            <a:pPr marL="0" indent="0">
              <a:buNone/>
            </a:pPr>
            <a:endParaRPr lang="ru-RU" sz="2000" dirty="0">
              <a:solidFill>
                <a:schemeClr val="tx2"/>
              </a:solidFill>
              <a:latin typeface="Century Schoolbook"/>
              <a:cs typeface="Arial"/>
            </a:endParaRPr>
          </a:p>
          <a:p>
            <a:r>
              <a:rPr lang="ru-RU" sz="2000" dirty="0">
                <a:solidFill>
                  <a:schemeClr val="tx2"/>
                </a:solidFill>
                <a:latin typeface="Century Schoolbook"/>
                <a:cs typeface="Arial"/>
              </a:rPr>
              <a:t>The problems:</a:t>
            </a:r>
          </a:p>
          <a:p>
            <a:pPr lvl="1"/>
            <a:r>
              <a:rPr lang="ru-RU" sz="2000" spc="10" dirty="0">
                <a:solidFill>
                  <a:schemeClr val="tx2"/>
                </a:solidFill>
                <a:latin typeface="Century Schoolbook"/>
                <a:cs typeface="Arial"/>
              </a:rPr>
              <a:t>To study examples of "TV-Tennis game"</a:t>
            </a:r>
          </a:p>
          <a:p>
            <a:pPr lvl="1"/>
            <a:r>
              <a:rPr lang="ru-RU" sz="2000" spc="10" dirty="0">
                <a:solidFill>
                  <a:schemeClr val="tx2"/>
                </a:solidFill>
                <a:latin typeface="Century Schoolbook"/>
                <a:cs typeface="Arial"/>
              </a:rPr>
              <a:t>To study and analyze the processor documentation</a:t>
            </a:r>
          </a:p>
          <a:p>
            <a:pPr lvl="1"/>
            <a:r>
              <a:rPr lang="ru-RU" sz="2000" spc="10" dirty="0">
                <a:solidFill>
                  <a:schemeClr val="tx2"/>
                </a:solidFill>
                <a:latin typeface="Century Schoolbook"/>
                <a:cs typeface="Arial"/>
              </a:rPr>
              <a:t>To study the programms for creating logical circuits and assebly language</a:t>
            </a:r>
          </a:p>
          <a:p>
            <a:pPr lvl="1"/>
            <a:r>
              <a:rPr lang="ru-RU" sz="2000" spc="10" dirty="0">
                <a:solidFill>
                  <a:schemeClr val="tx2"/>
                </a:solidFill>
                <a:latin typeface="Century Schoolbook"/>
                <a:cs typeface="Arial"/>
              </a:rPr>
              <a:t>To make Game based on the studied materials</a:t>
            </a:r>
          </a:p>
        </p:txBody>
      </p:sp>
      <p:sp>
        <p:nvSpPr>
          <p:cNvPr id="4" name="Номер слайда 3"/>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66053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E6DBAF-C7D1-4C6E-3C98-6ADAE4197FBB}"/>
              </a:ext>
            </a:extLst>
          </p:cNvPr>
          <p:cNvSpPr>
            <a:spLocks noGrp="1"/>
          </p:cNvSpPr>
          <p:nvPr>
            <p:ph type="title"/>
          </p:nvPr>
        </p:nvSpPr>
        <p:spPr/>
        <p:txBody>
          <a:bodyPr/>
          <a:lstStyle/>
          <a:p>
            <a:endParaRPr lang="ru-RU" dirty="0"/>
          </a:p>
          <a:p>
            <a:r>
              <a:rPr lang="ru-RU" dirty="0">
                <a:ea typeface="+mj-lt"/>
                <a:cs typeface="+mj-lt"/>
              </a:rPr>
              <a:t>The functional requirements</a:t>
            </a:r>
            <a:endParaRPr lang="ru-RU" dirty="0"/>
          </a:p>
        </p:txBody>
      </p:sp>
      <p:sp>
        <p:nvSpPr>
          <p:cNvPr id="3" name="Объект 2">
            <a:extLst>
              <a:ext uri="{FF2B5EF4-FFF2-40B4-BE49-F238E27FC236}">
                <a16:creationId xmlns:a16="http://schemas.microsoft.com/office/drawing/2014/main" id="{9A54C01C-18AF-26B8-BAD6-42E33074772C}"/>
              </a:ext>
            </a:extLst>
          </p:cNvPr>
          <p:cNvSpPr>
            <a:spLocks noGrp="1"/>
          </p:cNvSpPr>
          <p:nvPr>
            <p:ph idx="1"/>
          </p:nvPr>
        </p:nvSpPr>
        <p:spPr/>
        <p:txBody>
          <a:bodyPr vert="horz" lIns="91440" tIns="45720" rIns="91440" bIns="45720" rtlCol="0" anchor="t">
            <a:normAutofit/>
          </a:bodyPr>
          <a:lstStyle/>
          <a:p>
            <a:r>
              <a:rPr lang="en-US" sz="2000" dirty="0" smtClean="0">
                <a:solidFill>
                  <a:schemeClr val="tx2"/>
                </a:solidFill>
              </a:rPr>
              <a:t>Video chip</a:t>
            </a:r>
          </a:p>
          <a:p>
            <a:r>
              <a:rPr lang="ru-RU" sz="2000" dirty="0" smtClean="0">
                <a:solidFill>
                  <a:schemeClr val="tx2"/>
                </a:solidFill>
              </a:rPr>
              <a:t>Player </a:t>
            </a:r>
            <a:r>
              <a:rPr lang="ru-RU" sz="2000" dirty="0">
                <a:solidFill>
                  <a:schemeClr val="tx2"/>
                </a:solidFill>
              </a:rPr>
              <a:t>bat controller</a:t>
            </a:r>
          </a:p>
          <a:p>
            <a:r>
              <a:rPr lang="ru-RU" sz="2000" dirty="0">
                <a:solidFill>
                  <a:schemeClr val="tx2"/>
                </a:solidFill>
              </a:rPr>
              <a:t>Robot bat control</a:t>
            </a:r>
          </a:p>
          <a:p>
            <a:r>
              <a:rPr lang="ru-RU" sz="2000" dirty="0">
                <a:solidFill>
                  <a:schemeClr val="tx2"/>
                </a:solidFill>
                <a:ea typeface="+mn-lt"/>
                <a:cs typeface="+mn-lt"/>
              </a:rPr>
              <a:t>Robot chip</a:t>
            </a:r>
          </a:p>
          <a:p>
            <a:r>
              <a:rPr lang="en-US" sz="2000" dirty="0" smtClean="0">
                <a:solidFill>
                  <a:schemeClr val="tx2"/>
                </a:solidFill>
                <a:ea typeface="+mn-lt"/>
                <a:cs typeface="+mn-lt"/>
              </a:rPr>
              <a:t>Pause</a:t>
            </a:r>
            <a:endParaRPr lang="ru-RU" sz="2000" dirty="0">
              <a:solidFill>
                <a:schemeClr val="tx2"/>
              </a:solidFill>
              <a:ea typeface="+mn-lt"/>
              <a:cs typeface="+mn-lt"/>
            </a:endParaRPr>
          </a:p>
          <a:p>
            <a:r>
              <a:rPr lang="ru-RU" sz="2000" dirty="0">
                <a:solidFill>
                  <a:schemeClr val="tx2"/>
                </a:solidFill>
              </a:rPr>
              <a:t>Ball coordinates</a:t>
            </a:r>
          </a:p>
          <a:p>
            <a:r>
              <a:rPr lang="ru-RU" sz="2000" dirty="0">
                <a:solidFill>
                  <a:schemeClr val="tx2"/>
                </a:solidFill>
              </a:rPr>
              <a:t>UI</a:t>
            </a:r>
          </a:p>
          <a:p>
            <a:r>
              <a:rPr lang="en-US" sz="2000" dirty="0" smtClean="0">
                <a:solidFill>
                  <a:schemeClr val="tx2"/>
                </a:solidFill>
                <a:ea typeface="+mn-lt"/>
                <a:cs typeface="+mn-lt"/>
              </a:rPr>
              <a:t>C</a:t>
            </a:r>
            <a:r>
              <a:rPr lang="ru-RU" sz="2000" dirty="0" smtClean="0">
                <a:solidFill>
                  <a:schemeClr val="tx2"/>
                </a:solidFill>
                <a:ea typeface="+mn-lt"/>
                <a:cs typeface="+mn-lt"/>
              </a:rPr>
              <a:t>hanging </a:t>
            </a:r>
            <a:r>
              <a:rPr lang="ru-RU" sz="2000" dirty="0">
                <a:solidFill>
                  <a:schemeClr val="tx2"/>
                </a:solidFill>
                <a:ea typeface="+mn-lt"/>
                <a:cs typeface="+mn-lt"/>
              </a:rPr>
              <a:t>the number of points to win, score and robot speed</a:t>
            </a:r>
          </a:p>
          <a:p>
            <a:r>
              <a:rPr lang="ru-RU" sz="2000" dirty="0">
                <a:solidFill>
                  <a:schemeClr val="tx2"/>
                </a:solidFill>
              </a:rPr>
              <a:t>Ball </a:t>
            </a:r>
            <a:r>
              <a:rPr lang="ru-RU" sz="2000" dirty="0" smtClean="0">
                <a:solidFill>
                  <a:schemeClr val="tx2"/>
                </a:solidFill>
              </a:rPr>
              <a:t>position </a:t>
            </a:r>
            <a:r>
              <a:rPr lang="en-US" sz="2000" dirty="0" smtClean="0">
                <a:solidFill>
                  <a:schemeClr val="tx2"/>
                </a:solidFill>
              </a:rPr>
              <a:t>prediction for robot </a:t>
            </a:r>
            <a:r>
              <a:rPr lang="ru-RU" sz="2000" dirty="0" smtClean="0">
                <a:solidFill>
                  <a:schemeClr val="tx2"/>
                </a:solidFill>
              </a:rPr>
              <a:t>(assembly </a:t>
            </a:r>
            <a:r>
              <a:rPr lang="ru-RU" sz="2000" dirty="0">
                <a:solidFill>
                  <a:schemeClr val="tx2"/>
                </a:solidFill>
              </a:rPr>
              <a:t>code)</a:t>
            </a:r>
          </a:p>
        </p:txBody>
      </p:sp>
      <p:sp>
        <p:nvSpPr>
          <p:cNvPr id="4" name="Номер слайда 3"/>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451011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C9DFEC-50D9-98B4-C0C6-8F13F6DA9B00}"/>
              </a:ext>
            </a:extLst>
          </p:cNvPr>
          <p:cNvSpPr>
            <a:spLocks noGrp="1"/>
          </p:cNvSpPr>
          <p:nvPr>
            <p:ph type="title"/>
          </p:nvPr>
        </p:nvSpPr>
        <p:spPr>
          <a:xfrm>
            <a:off x="1261872" y="365760"/>
            <a:ext cx="9692640" cy="740664"/>
          </a:xfrm>
        </p:spPr>
        <p:txBody>
          <a:bodyPr/>
          <a:lstStyle/>
          <a:p>
            <a:r>
              <a:rPr lang="en-US" dirty="0" smtClean="0"/>
              <a:t>Main</a:t>
            </a:r>
            <a:endParaRPr lang="ru-RU" dirty="0"/>
          </a:p>
        </p:txBody>
      </p:sp>
      <p:pic>
        <p:nvPicPr>
          <p:cNvPr id="4" name="Рисунок 3"/>
          <p:cNvPicPr>
            <a:picLocks noChangeAspect="1"/>
          </p:cNvPicPr>
          <p:nvPr/>
        </p:nvPicPr>
        <p:blipFill>
          <a:blip r:embed="rId2"/>
          <a:stretch>
            <a:fillRect/>
          </a:stretch>
        </p:blipFill>
        <p:spPr>
          <a:xfrm>
            <a:off x="3711516" y="630936"/>
            <a:ext cx="4793351" cy="5874609"/>
          </a:xfrm>
          <a:prstGeom prst="rect">
            <a:avLst/>
          </a:prstGeom>
        </p:spPr>
      </p:pic>
      <p:sp>
        <p:nvSpPr>
          <p:cNvPr id="3" name="Номер слайда 2"/>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503250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CBF309-59B7-2E14-50A9-74C88422BF4D}"/>
              </a:ext>
            </a:extLst>
          </p:cNvPr>
          <p:cNvSpPr>
            <a:spLocks noGrp="1"/>
          </p:cNvSpPr>
          <p:nvPr>
            <p:ph type="title"/>
          </p:nvPr>
        </p:nvSpPr>
        <p:spPr>
          <a:xfrm>
            <a:off x="1261872" y="365760"/>
            <a:ext cx="9692640" cy="704088"/>
          </a:xfrm>
        </p:spPr>
        <p:txBody>
          <a:bodyPr/>
          <a:lstStyle/>
          <a:p>
            <a:r>
              <a:rPr lang="ru-RU" dirty="0"/>
              <a:t>Clock </a:t>
            </a:r>
            <a:r>
              <a:rPr lang="ru-RU" dirty="0" err="1" smtClean="0"/>
              <a:t>generator</a:t>
            </a:r>
            <a:r>
              <a:rPr lang="en-US" dirty="0" smtClean="0"/>
              <a:t>s</a:t>
            </a:r>
            <a:endParaRPr lang="ru-RU" dirty="0"/>
          </a:p>
        </p:txBody>
      </p:sp>
      <p:pic>
        <p:nvPicPr>
          <p:cNvPr id="5" name="Рисунок 4"/>
          <p:cNvPicPr>
            <a:picLocks noChangeAspect="1"/>
          </p:cNvPicPr>
          <p:nvPr/>
        </p:nvPicPr>
        <p:blipFill>
          <a:blip r:embed="rId2"/>
          <a:stretch>
            <a:fillRect/>
          </a:stretch>
        </p:blipFill>
        <p:spPr>
          <a:xfrm>
            <a:off x="1261872" y="2202986"/>
            <a:ext cx="9780610" cy="2670765"/>
          </a:xfrm>
          <a:prstGeom prst="rect">
            <a:avLst/>
          </a:prstGeom>
        </p:spPr>
      </p:pic>
      <p:sp>
        <p:nvSpPr>
          <p:cNvPr id="3" name="Номер слайда 2"/>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8721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681E78-33B8-BA45-34A7-2BE1BB2C446E}"/>
              </a:ext>
            </a:extLst>
          </p:cNvPr>
          <p:cNvSpPr>
            <a:spLocks noGrp="1"/>
          </p:cNvSpPr>
          <p:nvPr>
            <p:ph type="title"/>
          </p:nvPr>
        </p:nvSpPr>
        <p:spPr>
          <a:xfrm>
            <a:off x="1261872" y="365760"/>
            <a:ext cx="9692640" cy="777240"/>
          </a:xfrm>
        </p:spPr>
        <p:txBody>
          <a:bodyPr/>
          <a:lstStyle/>
          <a:p>
            <a:r>
              <a:rPr lang="ru-RU" dirty="0"/>
              <a:t>Player bat controller</a:t>
            </a:r>
          </a:p>
        </p:txBody>
      </p:sp>
      <p:pic>
        <p:nvPicPr>
          <p:cNvPr id="3" name="Рисунок 2"/>
          <p:cNvPicPr>
            <a:picLocks noChangeAspect="1"/>
          </p:cNvPicPr>
          <p:nvPr/>
        </p:nvPicPr>
        <p:blipFill>
          <a:blip r:embed="rId2"/>
          <a:stretch>
            <a:fillRect/>
          </a:stretch>
        </p:blipFill>
        <p:spPr>
          <a:xfrm>
            <a:off x="1261872" y="2052062"/>
            <a:ext cx="8965893" cy="3525777"/>
          </a:xfrm>
          <a:prstGeom prst="rect">
            <a:avLst/>
          </a:prstGeom>
        </p:spPr>
      </p:pic>
      <p:sp>
        <p:nvSpPr>
          <p:cNvPr id="4" name="Номер слайда 3"/>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4236224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BDB7EF-2692-DF38-A338-ABBED294AD99}"/>
              </a:ext>
            </a:extLst>
          </p:cNvPr>
          <p:cNvSpPr>
            <a:spLocks noGrp="1"/>
          </p:cNvSpPr>
          <p:nvPr>
            <p:ph type="title"/>
          </p:nvPr>
        </p:nvSpPr>
        <p:spPr>
          <a:xfrm>
            <a:off x="1261872" y="365760"/>
            <a:ext cx="9692640" cy="704088"/>
          </a:xfrm>
        </p:spPr>
        <p:txBody>
          <a:bodyPr/>
          <a:lstStyle/>
          <a:p>
            <a:r>
              <a:rPr lang="ru-RU" dirty="0"/>
              <a:t>Robot bat control</a:t>
            </a:r>
          </a:p>
        </p:txBody>
      </p:sp>
      <p:pic>
        <p:nvPicPr>
          <p:cNvPr id="3" name="Рисунок 2"/>
          <p:cNvPicPr>
            <a:picLocks noChangeAspect="1"/>
          </p:cNvPicPr>
          <p:nvPr/>
        </p:nvPicPr>
        <p:blipFill>
          <a:blip r:embed="rId2"/>
          <a:stretch>
            <a:fillRect/>
          </a:stretch>
        </p:blipFill>
        <p:spPr>
          <a:xfrm>
            <a:off x="1261872" y="2064234"/>
            <a:ext cx="8571309" cy="3422166"/>
          </a:xfrm>
          <a:prstGeom prst="rect">
            <a:avLst/>
          </a:prstGeom>
        </p:spPr>
      </p:pic>
      <p:sp>
        <p:nvSpPr>
          <p:cNvPr id="4" name="Номер слайда 3"/>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334851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BD2338-1953-D4A2-9E53-1198D2423922}"/>
              </a:ext>
            </a:extLst>
          </p:cNvPr>
          <p:cNvSpPr>
            <a:spLocks noGrp="1"/>
          </p:cNvSpPr>
          <p:nvPr>
            <p:ph type="title"/>
          </p:nvPr>
        </p:nvSpPr>
        <p:spPr>
          <a:xfrm>
            <a:off x="1261872" y="365760"/>
            <a:ext cx="9692640" cy="704088"/>
          </a:xfrm>
        </p:spPr>
        <p:txBody>
          <a:bodyPr/>
          <a:lstStyle/>
          <a:p>
            <a:r>
              <a:rPr lang="ru-RU" dirty="0"/>
              <a:t>Ball coordinates</a:t>
            </a:r>
          </a:p>
        </p:txBody>
      </p:sp>
      <p:pic>
        <p:nvPicPr>
          <p:cNvPr id="3" name="Рисунок 2"/>
          <p:cNvPicPr>
            <a:picLocks noChangeAspect="1"/>
          </p:cNvPicPr>
          <p:nvPr/>
        </p:nvPicPr>
        <p:blipFill rotWithShape="1">
          <a:blip r:embed="rId2"/>
          <a:srcRect t="378"/>
          <a:stretch/>
        </p:blipFill>
        <p:spPr>
          <a:xfrm>
            <a:off x="1261872" y="1082040"/>
            <a:ext cx="4079919" cy="5523944"/>
          </a:xfrm>
          <a:prstGeom prst="rect">
            <a:avLst/>
          </a:prstGeom>
        </p:spPr>
      </p:pic>
      <p:pic>
        <p:nvPicPr>
          <p:cNvPr id="5" name="Рисунок 4"/>
          <p:cNvPicPr>
            <a:picLocks noChangeAspect="1"/>
          </p:cNvPicPr>
          <p:nvPr/>
        </p:nvPicPr>
        <p:blipFill>
          <a:blip r:embed="rId3"/>
          <a:stretch>
            <a:fillRect/>
          </a:stretch>
        </p:blipFill>
        <p:spPr>
          <a:xfrm>
            <a:off x="5971032" y="1069848"/>
            <a:ext cx="4682240" cy="5540441"/>
          </a:xfrm>
          <a:prstGeom prst="rect">
            <a:avLst/>
          </a:prstGeom>
        </p:spPr>
      </p:pic>
      <p:sp>
        <p:nvSpPr>
          <p:cNvPr id="4" name="Номер слайда 3"/>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344437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142</Words>
  <Application>Microsoft Office PowerPoint</Application>
  <PresentationFormat>Широкоэкранный</PresentationFormat>
  <Paragraphs>51</Paragraphs>
  <Slides>16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Calibri</vt:lpstr>
      <vt:lpstr>Century Schoolbook</vt:lpstr>
      <vt:lpstr>Wingdings 2</vt:lpstr>
      <vt:lpstr>View</vt:lpstr>
      <vt:lpstr>The Game «TV-Tennis»</vt:lpstr>
      <vt:lpstr>What is TV-Tennis?</vt:lpstr>
      <vt:lpstr>The aim and the problems</vt:lpstr>
      <vt:lpstr> The functional requirements</vt:lpstr>
      <vt:lpstr>Main</vt:lpstr>
      <vt:lpstr>Clock generators</vt:lpstr>
      <vt:lpstr>Player bat controller</vt:lpstr>
      <vt:lpstr>Robot bat control</vt:lpstr>
      <vt:lpstr>Ball coordinates</vt:lpstr>
      <vt:lpstr> </vt:lpstr>
      <vt:lpstr>Game status</vt:lpstr>
      <vt:lpstr>Robot  chip</vt:lpstr>
      <vt:lpstr>Ball position</vt:lpstr>
      <vt:lpstr>Презентация PowerPoint</vt:lpstr>
      <vt:lpstr>Сonclusion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Ivan K</cp:lastModifiedBy>
  <cp:revision>329</cp:revision>
  <dcterms:created xsi:type="dcterms:W3CDTF">2023-05-19T15:15:42Z</dcterms:created>
  <dcterms:modified xsi:type="dcterms:W3CDTF">2023-05-22T05:20:50Z</dcterms:modified>
</cp:coreProperties>
</file>