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0373D9-BC6A-4971-AF65-472A1AEEB90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FA77-349E-4E67-897E-9639B7ADC2C0}" type="slidenum">
              <a:rPr lang="en-US" smtClean="0"/>
              <a:t>‹#›</a:t>
            </a:fld>
            <a:endParaRPr lang="en-US"/>
          </a:p>
        </p:txBody>
      </p:sp>
    </p:spTree>
    <p:extLst>
      <p:ext uri="{BB962C8B-B14F-4D97-AF65-F5344CB8AC3E}">
        <p14:creationId xmlns:p14="http://schemas.microsoft.com/office/powerpoint/2010/main" val="1353179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D0373D9-BC6A-4971-AF65-472A1AEEB900}"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3FA77-349E-4E67-897E-9639B7ADC2C0}" type="slidenum">
              <a:rPr lang="en-US" smtClean="0"/>
              <a:t>‹#›</a:t>
            </a:fld>
            <a:endParaRPr lang="en-US"/>
          </a:p>
        </p:txBody>
      </p:sp>
    </p:spTree>
    <p:extLst>
      <p:ext uri="{BB962C8B-B14F-4D97-AF65-F5344CB8AC3E}">
        <p14:creationId xmlns:p14="http://schemas.microsoft.com/office/powerpoint/2010/main" val="380572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D0373D9-BC6A-4971-AF65-472A1AEEB90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FA77-349E-4E67-897E-9639B7ADC2C0}" type="slidenum">
              <a:rPr lang="en-US" smtClean="0"/>
              <a:t>‹#›</a:t>
            </a:fld>
            <a:endParaRPr lang="en-US"/>
          </a:p>
        </p:txBody>
      </p:sp>
    </p:spTree>
    <p:extLst>
      <p:ext uri="{BB962C8B-B14F-4D97-AF65-F5344CB8AC3E}">
        <p14:creationId xmlns:p14="http://schemas.microsoft.com/office/powerpoint/2010/main" val="993562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D0373D9-BC6A-4971-AF65-472A1AEEB90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FA77-349E-4E67-897E-9639B7ADC2C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32745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0373D9-BC6A-4971-AF65-472A1AEEB90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FA77-349E-4E67-897E-9639B7ADC2C0}" type="slidenum">
              <a:rPr lang="en-US" smtClean="0"/>
              <a:t>‹#›</a:t>
            </a:fld>
            <a:endParaRPr lang="en-US"/>
          </a:p>
        </p:txBody>
      </p:sp>
    </p:spTree>
    <p:extLst>
      <p:ext uri="{BB962C8B-B14F-4D97-AF65-F5344CB8AC3E}">
        <p14:creationId xmlns:p14="http://schemas.microsoft.com/office/powerpoint/2010/main" val="3188598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D0373D9-BC6A-4971-AF65-472A1AEEB900}" type="datetimeFigureOut">
              <a:rPr lang="en-US" smtClean="0"/>
              <a:t>5/1/2019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FA77-349E-4E67-897E-9639B7ADC2C0}" type="slidenum">
              <a:rPr lang="en-US" smtClean="0"/>
              <a:t>‹#›</a:t>
            </a:fld>
            <a:endParaRPr lang="en-US"/>
          </a:p>
        </p:txBody>
      </p:sp>
    </p:spTree>
    <p:extLst>
      <p:ext uri="{BB962C8B-B14F-4D97-AF65-F5344CB8AC3E}">
        <p14:creationId xmlns:p14="http://schemas.microsoft.com/office/powerpoint/2010/main" val="1515816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D0373D9-BC6A-4971-AF65-472A1AEEB900}" type="datetimeFigureOut">
              <a:rPr lang="en-US" smtClean="0"/>
              <a:t>5/1/2019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FA77-349E-4E67-897E-9639B7ADC2C0}" type="slidenum">
              <a:rPr lang="en-US" smtClean="0"/>
              <a:t>‹#›</a:t>
            </a:fld>
            <a:endParaRPr lang="en-US"/>
          </a:p>
        </p:txBody>
      </p:sp>
    </p:spTree>
    <p:extLst>
      <p:ext uri="{BB962C8B-B14F-4D97-AF65-F5344CB8AC3E}">
        <p14:creationId xmlns:p14="http://schemas.microsoft.com/office/powerpoint/2010/main" val="4279602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373D9-BC6A-4971-AF65-472A1AEEB90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FA77-349E-4E67-897E-9639B7ADC2C0}" type="slidenum">
              <a:rPr lang="en-US" smtClean="0"/>
              <a:t>‹#›</a:t>
            </a:fld>
            <a:endParaRPr lang="en-US"/>
          </a:p>
        </p:txBody>
      </p:sp>
    </p:spTree>
    <p:extLst>
      <p:ext uri="{BB962C8B-B14F-4D97-AF65-F5344CB8AC3E}">
        <p14:creationId xmlns:p14="http://schemas.microsoft.com/office/powerpoint/2010/main" val="3534500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373D9-BC6A-4971-AF65-472A1AEEB90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FA77-349E-4E67-897E-9639B7ADC2C0}" type="slidenum">
              <a:rPr lang="en-US" smtClean="0"/>
              <a:t>‹#›</a:t>
            </a:fld>
            <a:endParaRPr lang="en-US"/>
          </a:p>
        </p:txBody>
      </p:sp>
    </p:spTree>
    <p:extLst>
      <p:ext uri="{BB962C8B-B14F-4D97-AF65-F5344CB8AC3E}">
        <p14:creationId xmlns:p14="http://schemas.microsoft.com/office/powerpoint/2010/main" val="54053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D0373D9-BC6A-4971-AF65-472A1AEEB90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FA77-349E-4E67-897E-9639B7ADC2C0}" type="slidenum">
              <a:rPr lang="en-US" smtClean="0"/>
              <a:t>‹#›</a:t>
            </a:fld>
            <a:endParaRPr lang="en-US"/>
          </a:p>
        </p:txBody>
      </p:sp>
    </p:spTree>
    <p:extLst>
      <p:ext uri="{BB962C8B-B14F-4D97-AF65-F5344CB8AC3E}">
        <p14:creationId xmlns:p14="http://schemas.microsoft.com/office/powerpoint/2010/main" val="387714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0373D9-BC6A-4971-AF65-472A1AEEB90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FA77-349E-4E67-897E-9639B7ADC2C0}" type="slidenum">
              <a:rPr lang="en-US" smtClean="0"/>
              <a:t>‹#›</a:t>
            </a:fld>
            <a:endParaRPr lang="en-US"/>
          </a:p>
        </p:txBody>
      </p:sp>
    </p:spTree>
    <p:extLst>
      <p:ext uri="{BB962C8B-B14F-4D97-AF65-F5344CB8AC3E}">
        <p14:creationId xmlns:p14="http://schemas.microsoft.com/office/powerpoint/2010/main" val="4083589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0373D9-BC6A-4971-AF65-472A1AEEB900}"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3FA77-349E-4E67-897E-9639B7ADC2C0}" type="slidenum">
              <a:rPr lang="en-US" smtClean="0"/>
              <a:t>‹#›</a:t>
            </a:fld>
            <a:endParaRPr lang="en-US"/>
          </a:p>
        </p:txBody>
      </p:sp>
    </p:spTree>
    <p:extLst>
      <p:ext uri="{BB962C8B-B14F-4D97-AF65-F5344CB8AC3E}">
        <p14:creationId xmlns:p14="http://schemas.microsoft.com/office/powerpoint/2010/main" val="404345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0373D9-BC6A-4971-AF65-472A1AEEB900}" type="datetimeFigureOut">
              <a:rPr lang="en-US" smtClean="0"/>
              <a:t>5/1/2019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73FA77-349E-4E67-897E-9639B7ADC2C0}" type="slidenum">
              <a:rPr lang="en-US" smtClean="0"/>
              <a:t>‹#›</a:t>
            </a:fld>
            <a:endParaRPr lang="en-US"/>
          </a:p>
        </p:txBody>
      </p:sp>
    </p:spTree>
    <p:extLst>
      <p:ext uri="{BB962C8B-B14F-4D97-AF65-F5344CB8AC3E}">
        <p14:creationId xmlns:p14="http://schemas.microsoft.com/office/powerpoint/2010/main" val="151656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D0373D9-BC6A-4971-AF65-472A1AEEB900}" type="datetimeFigureOut">
              <a:rPr lang="en-US" smtClean="0"/>
              <a:t>5/1/2019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873FA77-349E-4E67-897E-9639B7ADC2C0}" type="slidenum">
              <a:rPr lang="en-US" smtClean="0"/>
              <a:t>‹#›</a:t>
            </a:fld>
            <a:endParaRPr lang="en-US"/>
          </a:p>
        </p:txBody>
      </p:sp>
    </p:spTree>
    <p:extLst>
      <p:ext uri="{BB962C8B-B14F-4D97-AF65-F5344CB8AC3E}">
        <p14:creationId xmlns:p14="http://schemas.microsoft.com/office/powerpoint/2010/main" val="200186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D0373D9-BC6A-4971-AF65-472A1AEEB900}" type="datetimeFigureOut">
              <a:rPr lang="en-US" smtClean="0"/>
              <a:t>5/1/2019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873FA77-349E-4E67-897E-9639B7ADC2C0}" type="slidenum">
              <a:rPr lang="en-US" smtClean="0"/>
              <a:t>‹#›</a:t>
            </a:fld>
            <a:endParaRPr lang="en-US"/>
          </a:p>
        </p:txBody>
      </p:sp>
    </p:spTree>
    <p:extLst>
      <p:ext uri="{BB962C8B-B14F-4D97-AF65-F5344CB8AC3E}">
        <p14:creationId xmlns:p14="http://schemas.microsoft.com/office/powerpoint/2010/main" val="126106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D0373D9-BC6A-4971-AF65-472A1AEEB900}" type="datetimeFigureOut">
              <a:rPr lang="en-US" smtClean="0"/>
              <a:t>5/1/2019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873FA77-349E-4E67-897E-9639B7ADC2C0}" type="slidenum">
              <a:rPr lang="en-US" smtClean="0"/>
              <a:t>‹#›</a:t>
            </a:fld>
            <a:endParaRPr lang="en-US"/>
          </a:p>
        </p:txBody>
      </p:sp>
    </p:spTree>
    <p:extLst>
      <p:ext uri="{BB962C8B-B14F-4D97-AF65-F5344CB8AC3E}">
        <p14:creationId xmlns:p14="http://schemas.microsoft.com/office/powerpoint/2010/main" val="3943135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D0373D9-BC6A-4971-AF65-472A1AEEB900}"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3FA77-349E-4E67-897E-9639B7ADC2C0}" type="slidenum">
              <a:rPr lang="en-US" smtClean="0"/>
              <a:t>‹#›</a:t>
            </a:fld>
            <a:endParaRPr lang="en-US"/>
          </a:p>
        </p:txBody>
      </p:sp>
    </p:spTree>
    <p:extLst>
      <p:ext uri="{BB962C8B-B14F-4D97-AF65-F5344CB8AC3E}">
        <p14:creationId xmlns:p14="http://schemas.microsoft.com/office/powerpoint/2010/main" val="3112395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D0373D9-BC6A-4971-AF65-472A1AEEB900}" type="datetimeFigureOut">
              <a:rPr lang="en-US" smtClean="0"/>
              <a:t>5/1/2019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873FA77-349E-4E67-897E-9639B7ADC2C0}" type="slidenum">
              <a:rPr lang="en-US" smtClean="0"/>
              <a:t>‹#›</a:t>
            </a:fld>
            <a:endParaRPr lang="en-US"/>
          </a:p>
        </p:txBody>
      </p:sp>
    </p:spTree>
    <p:extLst>
      <p:ext uri="{BB962C8B-B14F-4D97-AF65-F5344CB8AC3E}">
        <p14:creationId xmlns:p14="http://schemas.microsoft.com/office/powerpoint/2010/main" val="10334999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5635-5A8D-444D-ADB1-936A487B73A6}"/>
              </a:ext>
            </a:extLst>
          </p:cNvPr>
          <p:cNvSpPr>
            <a:spLocks noGrp="1"/>
          </p:cNvSpPr>
          <p:nvPr>
            <p:ph type="ctrTitle"/>
          </p:nvPr>
        </p:nvSpPr>
        <p:spPr>
          <a:xfrm>
            <a:off x="884622" y="913228"/>
            <a:ext cx="10422756" cy="3329581"/>
          </a:xfrm>
        </p:spPr>
        <p:txBody>
          <a:bodyPr/>
          <a:lstStyle/>
          <a:p>
            <a:r>
              <a:rPr lang="en-US" dirty="0"/>
              <a:t>Junior research project preproposal</a:t>
            </a:r>
          </a:p>
        </p:txBody>
      </p:sp>
      <p:sp>
        <p:nvSpPr>
          <p:cNvPr id="3" name="Subtitle 2">
            <a:extLst>
              <a:ext uri="{FF2B5EF4-FFF2-40B4-BE49-F238E27FC236}">
                <a16:creationId xmlns:a16="http://schemas.microsoft.com/office/drawing/2014/main" id="{3C53C555-0DD2-483B-8FDD-B9937405DA9D}"/>
              </a:ext>
            </a:extLst>
          </p:cNvPr>
          <p:cNvSpPr>
            <a:spLocks noGrp="1"/>
          </p:cNvSpPr>
          <p:nvPr>
            <p:ph type="subTitle" idx="1"/>
          </p:nvPr>
        </p:nvSpPr>
        <p:spPr/>
        <p:txBody>
          <a:bodyPr>
            <a:normAutofit fontScale="70000" lnSpcReduction="20000"/>
          </a:bodyPr>
          <a:lstStyle/>
          <a:p>
            <a:r>
              <a:rPr lang="en-US" dirty="0"/>
              <a:t>Kadin Ali</a:t>
            </a:r>
          </a:p>
          <a:p>
            <a:r>
              <a:rPr lang="en-US" dirty="0"/>
              <a:t>Teacher – Crowe</a:t>
            </a:r>
          </a:p>
          <a:p>
            <a:r>
              <a:rPr lang="en-US" dirty="0"/>
              <a:t>Fields – Physics and machine learning</a:t>
            </a:r>
          </a:p>
        </p:txBody>
      </p:sp>
    </p:spTree>
    <p:extLst>
      <p:ext uri="{BB962C8B-B14F-4D97-AF65-F5344CB8AC3E}">
        <p14:creationId xmlns:p14="http://schemas.microsoft.com/office/powerpoint/2010/main" val="204758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0379-3380-4655-9071-CC887C9916C0}"/>
              </a:ext>
            </a:extLst>
          </p:cNvPr>
          <p:cNvSpPr>
            <a:spLocks noGrp="1"/>
          </p:cNvSpPr>
          <p:nvPr>
            <p:ph type="title"/>
          </p:nvPr>
        </p:nvSpPr>
        <p:spPr>
          <a:xfrm>
            <a:off x="0" y="-2008"/>
            <a:ext cx="5314536" cy="1325563"/>
          </a:xfrm>
        </p:spPr>
        <p:txBody>
          <a:bodyPr>
            <a:normAutofit/>
          </a:bodyPr>
          <a:lstStyle/>
          <a:p>
            <a:r>
              <a:rPr lang="en-US" dirty="0"/>
              <a:t>Current research</a:t>
            </a:r>
          </a:p>
        </p:txBody>
      </p:sp>
      <p:sp>
        <p:nvSpPr>
          <p:cNvPr id="3" name="Content Placeholder 2">
            <a:extLst>
              <a:ext uri="{FF2B5EF4-FFF2-40B4-BE49-F238E27FC236}">
                <a16:creationId xmlns:a16="http://schemas.microsoft.com/office/drawing/2014/main" id="{245BC995-B28B-49BD-B5CC-B5A544063ACC}"/>
              </a:ext>
            </a:extLst>
          </p:cNvPr>
          <p:cNvSpPr>
            <a:spLocks noGrp="1"/>
          </p:cNvSpPr>
          <p:nvPr>
            <p:ph idx="1"/>
          </p:nvPr>
        </p:nvSpPr>
        <p:spPr>
          <a:xfrm>
            <a:off x="-1" y="1664071"/>
            <a:ext cx="6750141" cy="5193929"/>
          </a:xfrm>
        </p:spPr>
        <p:txBody>
          <a:bodyPr anchor="t">
            <a:normAutofit fontScale="85000" lnSpcReduction="10000"/>
          </a:bodyPr>
          <a:lstStyle/>
          <a:p>
            <a:pPr marL="0" indent="0">
              <a:buNone/>
            </a:pPr>
            <a:r>
              <a:rPr lang="en-US" sz="1800" dirty="0"/>
              <a:t>Currently, doped graphene, specifically n- and p- doping, has shown to have a property of electron excitation when stimulated by a photon (Johannsen, J. C., </a:t>
            </a:r>
            <a:r>
              <a:rPr lang="en-US" sz="1800" dirty="0" err="1"/>
              <a:t>Ulstrup</a:t>
            </a:r>
            <a:r>
              <a:rPr lang="en-US" sz="1800" dirty="0"/>
              <a:t>, S., </a:t>
            </a:r>
            <a:r>
              <a:rPr lang="en-US" sz="1800" dirty="0" err="1"/>
              <a:t>Crepaldi</a:t>
            </a:r>
            <a:r>
              <a:rPr lang="en-US" sz="1800" dirty="0"/>
              <a:t>, A., Cilento, F., </a:t>
            </a:r>
            <a:r>
              <a:rPr lang="en-US" sz="1800" dirty="0" err="1"/>
              <a:t>Zacchigna</a:t>
            </a:r>
            <a:r>
              <a:rPr lang="en-US" sz="1800" dirty="0"/>
              <a:t>, M., Miwa, J. A., … Hofmann, P., 2014). This means that when the graphene layer is exposed to a photon, an electron will rise to an excited state, fall, and release energy which will in turn cause on average two more electrons to rise and fall in a chain effect. This process multiplies the power of light per say, and could be a method of improving the efficiency of solar panels since this energy transfer is highly efficient.</a:t>
            </a:r>
          </a:p>
          <a:p>
            <a:pPr marL="0" indent="0">
              <a:buNone/>
            </a:pPr>
            <a:endParaRPr lang="en-US" sz="1800" dirty="0"/>
          </a:p>
          <a:p>
            <a:pPr marL="0" indent="0">
              <a:buNone/>
            </a:pPr>
            <a:r>
              <a:rPr lang="en-US" sz="1800" dirty="0"/>
              <a:t>Another property of graphene discovered was the display of Brownian motion in intrinsic graphene (Ackerman, M. L., Kumar, P., Neek-Amal, M., </a:t>
            </a:r>
            <a:r>
              <a:rPr lang="en-US" sz="1800" dirty="0" err="1"/>
              <a:t>Thibado</a:t>
            </a:r>
            <a:r>
              <a:rPr lang="en-US" sz="1800" dirty="0"/>
              <a:t>, P. M., </a:t>
            </a:r>
            <a:r>
              <a:rPr lang="en-US" sz="1800" dirty="0" err="1"/>
              <a:t>Peeters</a:t>
            </a:r>
            <a:r>
              <a:rPr lang="en-US" sz="1800" dirty="0"/>
              <a:t>, F. M., &amp; Singh, S., 2016). This motion causes a graphene plane to suddenly invert at times, and when hooked up to a series of electrodes, could be used as a power source. The energy sourced from this process increases exponentially with the size of the graphene plane, which was measured from 10 nanometers to 10 microns (10,000 nanometers).</a:t>
            </a:r>
          </a:p>
          <a:p>
            <a:pPr marL="0" indent="0">
              <a:buNone/>
            </a:pPr>
            <a:endParaRPr lang="en-US" sz="1800" dirty="0"/>
          </a:p>
          <a:p>
            <a:pPr marL="0" indent="0">
              <a:buNone/>
            </a:pPr>
            <a:r>
              <a:rPr lang="en-US" sz="1800" dirty="0"/>
              <a:t>Both of these experiments were conducted in a vacuum chamber.</a:t>
            </a:r>
          </a:p>
        </p:txBody>
      </p:sp>
      <p:pic>
        <p:nvPicPr>
          <p:cNvPr id="6" name="Picture 5">
            <a:extLst>
              <a:ext uri="{FF2B5EF4-FFF2-40B4-BE49-F238E27FC236}">
                <a16:creationId xmlns:a16="http://schemas.microsoft.com/office/drawing/2014/main" id="{FBF6DF8F-A1B9-41B7-8974-D223E6D27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831" y="1664070"/>
            <a:ext cx="5169300" cy="2388945"/>
          </a:xfrm>
          <a:prstGeom prst="rect">
            <a:avLst/>
          </a:prstGeom>
        </p:spPr>
      </p:pic>
    </p:spTree>
    <p:extLst>
      <p:ext uri="{BB962C8B-B14F-4D97-AF65-F5344CB8AC3E}">
        <p14:creationId xmlns:p14="http://schemas.microsoft.com/office/powerpoint/2010/main" val="317299111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458C-CC6C-4E6B-8056-08BB5DC66B4C}"/>
              </a:ext>
            </a:extLst>
          </p:cNvPr>
          <p:cNvSpPr>
            <a:spLocks noGrp="1"/>
          </p:cNvSpPr>
          <p:nvPr>
            <p:ph type="title"/>
          </p:nvPr>
        </p:nvSpPr>
        <p:spPr>
          <a:xfrm>
            <a:off x="762001" y="803325"/>
            <a:ext cx="5314536" cy="1325563"/>
          </a:xfrm>
        </p:spPr>
        <p:txBody>
          <a:bodyPr>
            <a:normAutofit/>
          </a:bodyPr>
          <a:lstStyle/>
          <a:p>
            <a:r>
              <a:rPr lang="en-US" dirty="0"/>
              <a:t>Purpose</a:t>
            </a:r>
          </a:p>
        </p:txBody>
      </p:sp>
      <p:sp>
        <p:nvSpPr>
          <p:cNvPr id="3" name="Content Placeholder 2">
            <a:extLst>
              <a:ext uri="{FF2B5EF4-FFF2-40B4-BE49-F238E27FC236}">
                <a16:creationId xmlns:a16="http://schemas.microsoft.com/office/drawing/2014/main" id="{FF236978-47DA-46CC-818D-6BD40E044A2D}"/>
              </a:ext>
            </a:extLst>
          </p:cNvPr>
          <p:cNvSpPr>
            <a:spLocks noGrp="1"/>
          </p:cNvSpPr>
          <p:nvPr>
            <p:ph idx="1"/>
          </p:nvPr>
        </p:nvSpPr>
        <p:spPr>
          <a:xfrm>
            <a:off x="0" y="2279018"/>
            <a:ext cx="6582780" cy="4578982"/>
          </a:xfrm>
        </p:spPr>
        <p:txBody>
          <a:bodyPr anchor="t">
            <a:noAutofit/>
          </a:bodyPr>
          <a:lstStyle/>
          <a:p>
            <a:pPr marL="0" indent="0">
              <a:buNone/>
            </a:pPr>
            <a:r>
              <a:rPr lang="en-US" sz="2000" dirty="0"/>
              <a:t>With this research project, I plan to utilize the aforementioned electron excitation property of graphene in order to outsource power to a lightbulb that causes this property in a self-powered cycle. Then machine learning will be used to find the size, position, and amount of graphene planes needed for the predicted maximum efficiency of the system. Multiple planes of graphene positioned in different areas around the bulb may be needed to utilize a greater amount of photons, as well as possibly integrating the idea of a source powered by the Brownian motion displayed.</a:t>
            </a:r>
          </a:p>
          <a:p>
            <a:pPr marL="0" indent="0">
              <a:buNone/>
            </a:pPr>
            <a:endParaRPr lang="en-US" sz="2000" dirty="0"/>
          </a:p>
          <a:p>
            <a:pPr marL="0" indent="0">
              <a:buNone/>
            </a:pPr>
            <a:r>
              <a:rPr lang="en-US" sz="2000" dirty="0"/>
              <a:t>This project could possibly create either an extremely efficient source of power to be integrated into items such as solar panels, or even a new source of power in a self-powered cycle. </a:t>
            </a:r>
          </a:p>
        </p:txBody>
      </p:sp>
      <p:pic>
        <p:nvPicPr>
          <p:cNvPr id="1026" name="Picture 2" descr="Image result for solar panels">
            <a:extLst>
              <a:ext uri="{FF2B5EF4-FFF2-40B4-BE49-F238E27FC236}">
                <a16:creationId xmlns:a16="http://schemas.microsoft.com/office/drawing/2014/main" id="{7ED51DCF-7E61-43AC-A6E0-CDDA8D6B79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562" r="5400" b="-1"/>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55DDE28-B1D6-4AA1-A820-4F8C7F58CDF9}"/>
              </a:ext>
            </a:extLst>
          </p:cNvPr>
          <p:cNvSpPr/>
          <p:nvPr/>
        </p:nvSpPr>
        <p:spPr>
          <a:xfrm>
            <a:off x="7760043" y="5806826"/>
            <a:ext cx="4522573" cy="246221"/>
          </a:xfrm>
          <a:prstGeom prst="rect">
            <a:avLst/>
          </a:prstGeom>
        </p:spPr>
        <p:txBody>
          <a:bodyPr wrap="square">
            <a:spAutoFit/>
          </a:bodyPr>
          <a:lstStyle/>
          <a:p>
            <a:r>
              <a:rPr lang="en-US" sz="1000" dirty="0"/>
              <a:t>https://www.azocleantech.com/images/Article_Images/ImageForArticle_723(1).jpg</a:t>
            </a:r>
          </a:p>
        </p:txBody>
      </p:sp>
    </p:spTree>
    <p:extLst>
      <p:ext uri="{BB962C8B-B14F-4D97-AF65-F5344CB8AC3E}">
        <p14:creationId xmlns:p14="http://schemas.microsoft.com/office/powerpoint/2010/main" val="38572686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4F47F-BDC3-4213-AC0F-C8519E61C10B}"/>
              </a:ext>
            </a:extLst>
          </p:cNvPr>
          <p:cNvSpPr>
            <a:spLocks noGrp="1"/>
          </p:cNvSpPr>
          <p:nvPr>
            <p:ph type="title"/>
          </p:nvPr>
        </p:nvSpPr>
        <p:spPr/>
        <p:txBody>
          <a:bodyPr/>
          <a:lstStyle/>
          <a:p>
            <a:r>
              <a:rPr lang="en-US" dirty="0"/>
              <a:t>How it will be accomplished</a:t>
            </a:r>
          </a:p>
        </p:txBody>
      </p:sp>
      <p:sp>
        <p:nvSpPr>
          <p:cNvPr id="3" name="Content Placeholder 2">
            <a:extLst>
              <a:ext uri="{FF2B5EF4-FFF2-40B4-BE49-F238E27FC236}">
                <a16:creationId xmlns:a16="http://schemas.microsoft.com/office/drawing/2014/main" id="{B199310B-4883-4B1B-B286-DD6E5D2A9A04}"/>
              </a:ext>
            </a:extLst>
          </p:cNvPr>
          <p:cNvSpPr>
            <a:spLocks noGrp="1"/>
          </p:cNvSpPr>
          <p:nvPr>
            <p:ph idx="1"/>
          </p:nvPr>
        </p:nvSpPr>
        <p:spPr/>
        <p:txBody>
          <a:bodyPr>
            <a:normAutofit/>
          </a:bodyPr>
          <a:lstStyle/>
          <a:p>
            <a:pPr marL="0" indent="0">
              <a:buNone/>
            </a:pPr>
            <a:r>
              <a:rPr lang="en-US" sz="2000" dirty="0"/>
              <a:t>To go through with this experiment, a vacuum chamber, doped graphene, and a device to measure electrical current such as a microammeter. The general procedure will work by setting up a system of a light source, graphene, and the device, and measuring the electrical current produced at different positions, sizes of graphene, and amount of layers. </a:t>
            </a:r>
          </a:p>
          <a:p>
            <a:pPr marL="0" indent="0">
              <a:buNone/>
            </a:pPr>
            <a:r>
              <a:rPr lang="en-US" sz="2000" dirty="0"/>
              <a:t>The system does will have an external power source as the goal at this point is to simply measure the total output, the input for additional items and any loss of energy to the environment from self-input can be calculated at a later time.</a:t>
            </a:r>
          </a:p>
        </p:txBody>
      </p:sp>
    </p:spTree>
    <p:extLst>
      <p:ext uri="{BB962C8B-B14F-4D97-AF65-F5344CB8AC3E}">
        <p14:creationId xmlns:p14="http://schemas.microsoft.com/office/powerpoint/2010/main" val="218359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39AD-37DF-4FCA-B395-D307F97B49CA}"/>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C47828B-66D3-4934-8DC1-8115B0979E2D}"/>
              </a:ext>
            </a:extLst>
          </p:cNvPr>
          <p:cNvSpPr>
            <a:spLocks noGrp="1"/>
          </p:cNvSpPr>
          <p:nvPr>
            <p:ph idx="1"/>
          </p:nvPr>
        </p:nvSpPr>
        <p:spPr>
          <a:xfrm>
            <a:off x="678543" y="1690688"/>
            <a:ext cx="10515600" cy="4351338"/>
          </a:xfrm>
        </p:spPr>
        <p:txBody>
          <a:bodyPr>
            <a:normAutofit/>
          </a:bodyPr>
          <a:lstStyle/>
          <a:p>
            <a:pPr marL="0" indent="0">
              <a:buNone/>
            </a:pPr>
            <a:r>
              <a:rPr lang="en-US" sz="2000" dirty="0"/>
              <a:t>Ackerman, M. L., Kumar, P., Neek-Amal, M., </a:t>
            </a:r>
            <a:r>
              <a:rPr lang="en-US" sz="2000" dirty="0" err="1"/>
              <a:t>Thibado</a:t>
            </a:r>
            <a:r>
              <a:rPr lang="en-US" sz="2000" dirty="0"/>
              <a:t>, P. M., </a:t>
            </a:r>
            <a:r>
              <a:rPr lang="en-US" sz="2000" dirty="0" err="1"/>
              <a:t>Peeters</a:t>
            </a:r>
            <a:r>
              <a:rPr lang="en-US" sz="2000" dirty="0"/>
              <a:t>, F. M., &amp; Singh, S. 	(2016). </a:t>
            </a:r>
            <a:r>
              <a:rPr lang="en-US" sz="2000" i="1" dirty="0"/>
              <a:t>Anomalous Dynamical Behavior of Freestanding Graphene Membranes. </a:t>
            </a:r>
            <a:r>
              <a:rPr lang="en-US" sz="2000" dirty="0"/>
              <a:t>Physical 	Review Letters,</a:t>
            </a:r>
            <a:r>
              <a:rPr lang="en-US" sz="2000" i="1" dirty="0"/>
              <a:t> 117(12).</a:t>
            </a:r>
            <a:r>
              <a:rPr lang="en-US" sz="2000" dirty="0"/>
              <a:t>doi:10.1103/physrevlett.117.126801</a:t>
            </a:r>
          </a:p>
          <a:p>
            <a:pPr marL="0" indent="0">
              <a:buNone/>
            </a:pPr>
            <a:endParaRPr lang="en-US" sz="2000" dirty="0"/>
          </a:p>
          <a:p>
            <a:pPr marL="0" indent="0">
              <a:buNone/>
            </a:pPr>
            <a:r>
              <a:rPr lang="en-US" sz="2000" dirty="0"/>
              <a:t>Johannsen, J. C., </a:t>
            </a:r>
            <a:r>
              <a:rPr lang="en-US" sz="2000" dirty="0" err="1"/>
              <a:t>Ulstrup</a:t>
            </a:r>
            <a:r>
              <a:rPr lang="en-US" sz="2000" dirty="0"/>
              <a:t>, S., </a:t>
            </a:r>
            <a:r>
              <a:rPr lang="en-US" sz="2000" dirty="0" err="1"/>
              <a:t>Crepaldi</a:t>
            </a:r>
            <a:r>
              <a:rPr lang="en-US" sz="2000" dirty="0"/>
              <a:t>, A., Cilento, F., </a:t>
            </a:r>
            <a:r>
              <a:rPr lang="en-US" sz="2000" dirty="0" err="1"/>
              <a:t>Zacchigna</a:t>
            </a:r>
            <a:r>
              <a:rPr lang="en-US" sz="2000" dirty="0"/>
              <a:t>, M., Miwa, J. A., … Hofmann, P. 	(2014). </a:t>
            </a:r>
            <a:r>
              <a:rPr lang="en-US" sz="2000" i="1" dirty="0"/>
              <a:t>Tunable Carrier Multiplication and Cooling in Graphene</a:t>
            </a:r>
            <a:r>
              <a:rPr lang="en-US" sz="2000" dirty="0"/>
              <a:t>. Nano Letters, 15(1), 326–	331. doi:10.1021/nl503614v</a:t>
            </a:r>
          </a:p>
        </p:txBody>
      </p:sp>
    </p:spTree>
    <p:extLst>
      <p:ext uri="{BB962C8B-B14F-4D97-AF65-F5344CB8AC3E}">
        <p14:creationId xmlns:p14="http://schemas.microsoft.com/office/powerpoint/2010/main" val="2269905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TotalTime>
  <Words>575</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Junior research project preproposal</vt:lpstr>
      <vt:lpstr>Current research</vt:lpstr>
      <vt:lpstr>Purpose</vt:lpstr>
      <vt:lpstr>How it will be accomplished</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Junior research project preproposal</dc:title>
  <dc:creator>KADIN ALI (788158)</dc:creator>
  <cp:lastModifiedBy>KADIN ALI (788158)</cp:lastModifiedBy>
  <cp:revision>3</cp:revision>
  <dcterms:created xsi:type="dcterms:W3CDTF">2019-05-03T11:46:58Z</dcterms:created>
  <dcterms:modified xsi:type="dcterms:W3CDTF">2019-05-03T12:07:45Z</dcterms:modified>
</cp:coreProperties>
</file>