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1DE1F-EA09-4956-9243-1B9CBEDC1811}" v="1" dt="2025-02-11T18:24:52.786"/>
    <p1510:client id="{64BE21FD-3401-2F3D-C6AE-425F9460B5FD}" v="755" dt="2025-02-13T06:44:0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0867C-5056-4E8F-8493-28848757E1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4F359E-4727-4227-A839-4B99D5EE3791}">
      <dgm:prSet/>
      <dgm:spPr/>
      <dgm:t>
        <a:bodyPr/>
        <a:lstStyle/>
        <a:p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Value</a:t>
          </a:r>
        </a:p>
      </dgm:t>
    </dgm:pt>
    <dgm:pt modelId="{811E7EE4-0F46-40AE-BE46-84B07D1B584A}" type="parTrans" cxnId="{6679FC7C-CA7A-4F52-8C3C-43F8D4A69040}">
      <dgm:prSet/>
      <dgm:spPr/>
      <dgm:t>
        <a:bodyPr/>
        <a:lstStyle/>
        <a:p>
          <a:endParaRPr lang="en-US"/>
        </a:p>
      </dgm:t>
    </dgm:pt>
    <dgm:pt modelId="{39F24180-2944-43FE-ADBD-1A2C04194ED6}" type="sibTrans" cxnId="{6679FC7C-CA7A-4F52-8C3C-43F8D4A69040}">
      <dgm:prSet/>
      <dgm:spPr/>
      <dgm:t>
        <a:bodyPr/>
        <a:lstStyle/>
        <a:p>
          <a:endParaRPr lang="en-US"/>
        </a:p>
      </dgm:t>
    </dgm:pt>
    <dgm:pt modelId="{E82A3CD4-EFBF-4D3F-9A67-BC5F614C1626}">
      <dgm:prSet/>
      <dgm:spPr/>
      <dgm:t>
        <a:bodyPr/>
        <a:lstStyle/>
        <a:p>
          <a:r>
            <a:rPr lang="en-US" dirty="0"/>
            <a:t>0.053</a:t>
          </a:r>
        </a:p>
      </dgm:t>
    </dgm:pt>
    <dgm:pt modelId="{0EFB89DE-E357-4BC5-9868-A48305D96F8D}" type="parTrans" cxnId="{C830B7CD-73AE-4B5A-B13B-B2C3A6E8EC57}">
      <dgm:prSet/>
      <dgm:spPr/>
      <dgm:t>
        <a:bodyPr/>
        <a:lstStyle/>
        <a:p>
          <a:endParaRPr lang="en-US"/>
        </a:p>
      </dgm:t>
    </dgm:pt>
    <dgm:pt modelId="{BD0FD49D-A0D8-46E2-86B7-B9C9DF4FE7E1}" type="sibTrans" cxnId="{C830B7CD-73AE-4B5A-B13B-B2C3A6E8EC57}">
      <dgm:prSet/>
      <dgm:spPr/>
      <dgm:t>
        <a:bodyPr/>
        <a:lstStyle/>
        <a:p>
          <a:endParaRPr lang="en-US"/>
        </a:p>
      </dgm:t>
    </dgm:pt>
    <dgm:pt modelId="{9C83B156-F178-418C-BD7D-9C7EC33F4D13}">
      <dgm:prSet/>
      <dgm:spPr/>
      <dgm:t>
        <a:bodyPr/>
        <a:lstStyle/>
        <a:p>
          <a:r>
            <a:rPr lang="en-US" dirty="0"/>
            <a:t>Categories used</a:t>
          </a:r>
        </a:p>
      </dgm:t>
    </dgm:pt>
    <dgm:pt modelId="{EAC7F263-812E-4FCF-851F-245C71F47CB2}" type="parTrans" cxnId="{ED7BEB31-8AD2-49BA-A6CB-4C8F0D404DD7}">
      <dgm:prSet/>
      <dgm:spPr/>
      <dgm:t>
        <a:bodyPr/>
        <a:lstStyle/>
        <a:p>
          <a:endParaRPr lang="en-US"/>
        </a:p>
      </dgm:t>
    </dgm:pt>
    <dgm:pt modelId="{B6CD35E6-2FE1-4792-BF83-CD64FD088E46}" type="sibTrans" cxnId="{ED7BEB31-8AD2-49BA-A6CB-4C8F0D404DD7}">
      <dgm:prSet/>
      <dgm:spPr/>
      <dgm:t>
        <a:bodyPr/>
        <a:lstStyle/>
        <a:p>
          <a:endParaRPr lang="en-US"/>
        </a:p>
      </dgm:t>
    </dgm:pt>
    <dgm:pt modelId="{EFE669F7-569D-4A57-8428-2938B1ABD5F4}">
      <dgm:prSet/>
      <dgm:spPr/>
      <dgm:t>
        <a:bodyPr/>
        <a:lstStyle/>
        <a:p>
          <a:r>
            <a:rPr lang="en-US" dirty="0"/>
            <a:t>Demographic</a:t>
          </a:r>
        </a:p>
      </dgm:t>
    </dgm:pt>
    <dgm:pt modelId="{95BB9CF5-7957-499B-BA44-EECC8841C790}" type="parTrans" cxnId="{81EDF56D-0AF5-47F8-A23B-84C52D5602AC}">
      <dgm:prSet/>
      <dgm:spPr/>
      <dgm:t>
        <a:bodyPr/>
        <a:lstStyle/>
        <a:p>
          <a:endParaRPr lang="en-US"/>
        </a:p>
      </dgm:t>
    </dgm:pt>
    <dgm:pt modelId="{C1A11617-FE97-413F-91C3-8EA63AB20259}" type="sibTrans" cxnId="{81EDF56D-0AF5-47F8-A23B-84C52D5602AC}">
      <dgm:prSet/>
      <dgm:spPr/>
      <dgm:t>
        <a:bodyPr/>
        <a:lstStyle/>
        <a:p>
          <a:endParaRPr lang="en-US"/>
        </a:p>
      </dgm:t>
    </dgm:pt>
    <dgm:pt modelId="{7DB67946-EADA-433C-8EFB-7298BC702B85}">
      <dgm:prSet/>
      <dgm:spPr/>
      <dgm:t>
        <a:bodyPr/>
        <a:lstStyle/>
        <a:p>
          <a:r>
            <a:rPr lang="en-US" dirty="0"/>
            <a:t>Examination</a:t>
          </a:r>
        </a:p>
      </dgm:t>
    </dgm:pt>
    <dgm:pt modelId="{21ACCD5A-F235-48BD-A219-F2955435943F}" type="parTrans" cxnId="{77CF32A4-F0CA-4391-A4F6-541B8F161DFB}">
      <dgm:prSet/>
      <dgm:spPr/>
      <dgm:t>
        <a:bodyPr/>
        <a:lstStyle/>
        <a:p>
          <a:endParaRPr lang="en-US"/>
        </a:p>
      </dgm:t>
    </dgm:pt>
    <dgm:pt modelId="{7BC47DFD-5F3C-4FE5-AA49-D2FE2C2CFF1A}" type="sibTrans" cxnId="{77CF32A4-F0CA-4391-A4F6-541B8F161DFB}">
      <dgm:prSet/>
      <dgm:spPr/>
      <dgm:t>
        <a:bodyPr/>
        <a:lstStyle/>
        <a:p>
          <a:endParaRPr lang="en-US"/>
        </a:p>
      </dgm:t>
    </dgm:pt>
    <dgm:pt modelId="{3D9E43FC-3C36-4D37-B631-473266D05751}">
      <dgm:prSet/>
      <dgm:spPr/>
      <dgm:t>
        <a:bodyPr/>
        <a:lstStyle/>
        <a:p>
          <a:r>
            <a:rPr lang="en-US" dirty="0"/>
            <a:t>Chest </a:t>
          </a:r>
          <a:r>
            <a:rPr lang="en-US" dirty="0">
              <a:latin typeface="Neue Haas Grotesk Text Pro"/>
            </a:rPr>
            <a:t>x-ray</a:t>
          </a:r>
          <a:r>
            <a:rPr lang="en-US" dirty="0"/>
            <a:t> data</a:t>
          </a:r>
        </a:p>
      </dgm:t>
    </dgm:pt>
    <dgm:pt modelId="{91F83C48-0B71-4891-9252-B8447E9F32BB}" type="parTrans" cxnId="{58F518B3-4807-4CC1-A0FF-BD83FA5984E1}">
      <dgm:prSet/>
      <dgm:spPr/>
      <dgm:t>
        <a:bodyPr/>
        <a:lstStyle/>
        <a:p>
          <a:endParaRPr lang="en-US"/>
        </a:p>
      </dgm:t>
    </dgm:pt>
    <dgm:pt modelId="{E343DFB8-00AF-49AC-9C2F-94D6F9603093}" type="sibTrans" cxnId="{58F518B3-4807-4CC1-A0FF-BD83FA5984E1}">
      <dgm:prSet/>
      <dgm:spPr/>
      <dgm:t>
        <a:bodyPr/>
        <a:lstStyle/>
        <a:p>
          <a:endParaRPr lang="en-US"/>
        </a:p>
      </dgm:t>
    </dgm:pt>
    <dgm:pt modelId="{C0D3907B-7E74-44A0-AAF3-8BA1B683A555}" type="pres">
      <dgm:prSet presAssocID="{4240867C-5056-4E8F-8493-28848757E16E}" presName="linear" presStyleCnt="0">
        <dgm:presLayoutVars>
          <dgm:animLvl val="lvl"/>
          <dgm:resizeHandles val="exact"/>
        </dgm:presLayoutVars>
      </dgm:prSet>
      <dgm:spPr/>
    </dgm:pt>
    <dgm:pt modelId="{B952EE85-5AD8-40BD-9482-F5974A5B8FA9}" type="pres">
      <dgm:prSet presAssocID="{164F359E-4727-4227-A839-4B99D5EE37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0BFFDF-9CE3-444E-8EE8-1B78E8F727C1}" type="pres">
      <dgm:prSet presAssocID="{164F359E-4727-4227-A839-4B99D5EE3791}" presName="childText" presStyleLbl="revTx" presStyleIdx="0" presStyleCnt="2">
        <dgm:presLayoutVars>
          <dgm:bulletEnabled val="1"/>
        </dgm:presLayoutVars>
      </dgm:prSet>
      <dgm:spPr/>
    </dgm:pt>
    <dgm:pt modelId="{6DEB284E-DB79-423C-AB11-5263C978F312}" type="pres">
      <dgm:prSet presAssocID="{9C83B156-F178-418C-BD7D-9C7EC33F4D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41C691-6EB9-4BD5-B3F3-3396DC49FEEA}" type="pres">
      <dgm:prSet presAssocID="{9C83B156-F178-418C-BD7D-9C7EC33F4D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67CE719-AC1C-42F2-AA87-9BB99D5767A8}" type="presOf" srcId="{7DB67946-EADA-433C-8EFB-7298BC702B85}" destId="{4841C691-6EB9-4BD5-B3F3-3396DC49FEEA}" srcOrd="0" destOrd="1" presId="urn:microsoft.com/office/officeart/2005/8/layout/vList2"/>
    <dgm:cxn modelId="{ED7BEB31-8AD2-49BA-A6CB-4C8F0D404DD7}" srcId="{4240867C-5056-4E8F-8493-28848757E16E}" destId="{9C83B156-F178-418C-BD7D-9C7EC33F4D13}" srcOrd="1" destOrd="0" parTransId="{EAC7F263-812E-4FCF-851F-245C71F47CB2}" sibTransId="{B6CD35E6-2FE1-4792-BF83-CD64FD088E46}"/>
    <dgm:cxn modelId="{D5E47B5C-51AE-407A-BEE1-4402EE3839A1}" type="presOf" srcId="{164F359E-4727-4227-A839-4B99D5EE3791}" destId="{B952EE85-5AD8-40BD-9482-F5974A5B8FA9}" srcOrd="0" destOrd="0" presId="urn:microsoft.com/office/officeart/2005/8/layout/vList2"/>
    <dgm:cxn modelId="{81EDF56D-0AF5-47F8-A23B-84C52D5602AC}" srcId="{9C83B156-F178-418C-BD7D-9C7EC33F4D13}" destId="{EFE669F7-569D-4A57-8428-2938B1ABD5F4}" srcOrd="0" destOrd="0" parTransId="{95BB9CF5-7957-499B-BA44-EECC8841C790}" sibTransId="{C1A11617-FE97-413F-91C3-8EA63AB20259}"/>
    <dgm:cxn modelId="{F6129B57-BF84-4790-A62B-E3C125947009}" type="presOf" srcId="{E82A3CD4-EFBF-4D3F-9A67-BC5F614C1626}" destId="{C70BFFDF-9CE3-444E-8EE8-1B78E8F727C1}" srcOrd="0" destOrd="0" presId="urn:microsoft.com/office/officeart/2005/8/layout/vList2"/>
    <dgm:cxn modelId="{6679FC7C-CA7A-4F52-8C3C-43F8D4A69040}" srcId="{4240867C-5056-4E8F-8493-28848757E16E}" destId="{164F359E-4727-4227-A839-4B99D5EE3791}" srcOrd="0" destOrd="0" parTransId="{811E7EE4-0F46-40AE-BE46-84B07D1B584A}" sibTransId="{39F24180-2944-43FE-ADBD-1A2C04194ED6}"/>
    <dgm:cxn modelId="{E900C39C-F826-4B52-BDCD-13C5C0E6521C}" type="presOf" srcId="{4240867C-5056-4E8F-8493-28848757E16E}" destId="{C0D3907B-7E74-44A0-AAF3-8BA1B683A555}" srcOrd="0" destOrd="0" presId="urn:microsoft.com/office/officeart/2005/8/layout/vList2"/>
    <dgm:cxn modelId="{77CF32A4-F0CA-4391-A4F6-541B8F161DFB}" srcId="{9C83B156-F178-418C-BD7D-9C7EC33F4D13}" destId="{7DB67946-EADA-433C-8EFB-7298BC702B85}" srcOrd="1" destOrd="0" parTransId="{21ACCD5A-F235-48BD-A219-F2955435943F}" sibTransId="{7BC47DFD-5F3C-4FE5-AA49-D2FE2C2CFF1A}"/>
    <dgm:cxn modelId="{8CB173AF-B0E2-465B-9CC3-476934244A76}" type="presOf" srcId="{9C83B156-F178-418C-BD7D-9C7EC33F4D13}" destId="{6DEB284E-DB79-423C-AB11-5263C978F312}" srcOrd="0" destOrd="0" presId="urn:microsoft.com/office/officeart/2005/8/layout/vList2"/>
    <dgm:cxn modelId="{58F518B3-4807-4CC1-A0FF-BD83FA5984E1}" srcId="{9C83B156-F178-418C-BD7D-9C7EC33F4D13}" destId="{3D9E43FC-3C36-4D37-B631-473266D05751}" srcOrd="2" destOrd="0" parTransId="{91F83C48-0B71-4891-9252-B8447E9F32BB}" sibTransId="{E343DFB8-00AF-49AC-9C2F-94D6F9603093}"/>
    <dgm:cxn modelId="{C92479B6-4FEA-4EA8-9FC5-2191990BD735}" type="presOf" srcId="{EFE669F7-569D-4A57-8428-2938B1ABD5F4}" destId="{4841C691-6EB9-4BD5-B3F3-3396DC49FEEA}" srcOrd="0" destOrd="0" presId="urn:microsoft.com/office/officeart/2005/8/layout/vList2"/>
    <dgm:cxn modelId="{C830B7CD-73AE-4B5A-B13B-B2C3A6E8EC57}" srcId="{164F359E-4727-4227-A839-4B99D5EE3791}" destId="{E82A3CD4-EFBF-4D3F-9A67-BC5F614C1626}" srcOrd="0" destOrd="0" parTransId="{0EFB89DE-E357-4BC5-9868-A48305D96F8D}" sibTransId="{BD0FD49D-A0D8-46E2-86B7-B9C9DF4FE7E1}"/>
    <dgm:cxn modelId="{8FB931F0-C624-405A-BCCA-0E0279926207}" type="presOf" srcId="{3D9E43FC-3C36-4D37-B631-473266D05751}" destId="{4841C691-6EB9-4BD5-B3F3-3396DC49FEEA}" srcOrd="0" destOrd="2" presId="urn:microsoft.com/office/officeart/2005/8/layout/vList2"/>
    <dgm:cxn modelId="{1A95FAAE-BA07-4292-9A89-EACFF0C01A3D}" type="presParOf" srcId="{C0D3907B-7E74-44A0-AAF3-8BA1B683A555}" destId="{B952EE85-5AD8-40BD-9482-F5974A5B8FA9}" srcOrd="0" destOrd="0" presId="urn:microsoft.com/office/officeart/2005/8/layout/vList2"/>
    <dgm:cxn modelId="{475F1994-D652-48F3-8E6B-19051129D16E}" type="presParOf" srcId="{C0D3907B-7E74-44A0-AAF3-8BA1B683A555}" destId="{C70BFFDF-9CE3-444E-8EE8-1B78E8F727C1}" srcOrd="1" destOrd="0" presId="urn:microsoft.com/office/officeart/2005/8/layout/vList2"/>
    <dgm:cxn modelId="{97B21BC3-A311-4A2D-95EE-A0ED4AE3C333}" type="presParOf" srcId="{C0D3907B-7E74-44A0-AAF3-8BA1B683A555}" destId="{6DEB284E-DB79-423C-AB11-5263C978F312}" srcOrd="2" destOrd="0" presId="urn:microsoft.com/office/officeart/2005/8/layout/vList2"/>
    <dgm:cxn modelId="{5E9E141B-F369-4FFC-A0D0-9B1C4644B57F}" type="presParOf" srcId="{C0D3907B-7E74-44A0-AAF3-8BA1B683A555}" destId="{4841C691-6EB9-4BD5-B3F3-3396DC49FE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2EE85-5AD8-40BD-9482-F5974A5B8FA9}">
      <dsp:nvSpPr>
        <dsp:cNvPr id="0" name=""/>
        <dsp:cNvSpPr/>
      </dsp:nvSpPr>
      <dsp:spPr>
        <a:xfrm>
          <a:off x="0" y="8706"/>
          <a:ext cx="6949440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</a:t>
          </a:r>
          <a:r>
            <a:rPr lang="en-US" sz="5500" kern="1200" baseline="30000" dirty="0"/>
            <a:t>2</a:t>
          </a:r>
          <a:r>
            <a:rPr lang="en-US" sz="5500" kern="1200" dirty="0"/>
            <a:t> Value</a:t>
          </a:r>
        </a:p>
      </dsp:txBody>
      <dsp:txXfrm>
        <a:off x="64397" y="73103"/>
        <a:ext cx="6820646" cy="1190381"/>
      </dsp:txXfrm>
    </dsp:sp>
    <dsp:sp modelId="{C70BFFDF-9CE3-444E-8EE8-1B78E8F727C1}">
      <dsp:nvSpPr>
        <dsp:cNvPr id="0" name=""/>
        <dsp:cNvSpPr/>
      </dsp:nvSpPr>
      <dsp:spPr>
        <a:xfrm>
          <a:off x="0" y="1327881"/>
          <a:ext cx="694944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0.053</a:t>
          </a:r>
        </a:p>
      </dsp:txBody>
      <dsp:txXfrm>
        <a:off x="0" y="1327881"/>
        <a:ext cx="6949440" cy="910800"/>
      </dsp:txXfrm>
    </dsp:sp>
    <dsp:sp modelId="{6DEB284E-DB79-423C-AB11-5263C978F312}">
      <dsp:nvSpPr>
        <dsp:cNvPr id="0" name=""/>
        <dsp:cNvSpPr/>
      </dsp:nvSpPr>
      <dsp:spPr>
        <a:xfrm>
          <a:off x="0" y="2238681"/>
          <a:ext cx="6949440" cy="1319175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Categories used</a:t>
          </a:r>
        </a:p>
      </dsp:txBody>
      <dsp:txXfrm>
        <a:off x="64397" y="2303078"/>
        <a:ext cx="6820646" cy="1190381"/>
      </dsp:txXfrm>
    </dsp:sp>
    <dsp:sp modelId="{4841C691-6EB9-4BD5-B3F3-3396DC49FEEA}">
      <dsp:nvSpPr>
        <dsp:cNvPr id="0" name=""/>
        <dsp:cNvSpPr/>
      </dsp:nvSpPr>
      <dsp:spPr>
        <a:xfrm>
          <a:off x="0" y="3557856"/>
          <a:ext cx="6949440" cy="222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69850" rIns="391160" bIns="6985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Demographic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Examination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300" kern="1200" dirty="0"/>
            <a:t>Chest </a:t>
          </a:r>
          <a:r>
            <a:rPr lang="en-US" sz="4300" kern="1200" dirty="0">
              <a:latin typeface="Neue Haas Grotesk Text Pro"/>
            </a:rPr>
            <a:t>x-ray</a:t>
          </a:r>
          <a:r>
            <a:rPr lang="en-US" sz="4300" kern="1200" dirty="0"/>
            <a:t> data</a:t>
          </a:r>
        </a:p>
      </dsp:txBody>
      <dsp:txXfrm>
        <a:off x="0" y="3557856"/>
        <a:ext cx="6949440" cy="222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7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9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7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FF2A34C-5CE3-E173-789C-669E5C976F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460" b="1929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F2781-FA1E-A91D-9CF2-B0945F34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CAPO and Time to Clinical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C47CF-2D1E-A3FC-C4B9-9131B44F4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57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hinking Blue Face">
            <a:extLst>
              <a:ext uri="{FF2B5EF4-FFF2-40B4-BE49-F238E27FC236}">
                <a16:creationId xmlns:a16="http://schemas.microsoft.com/office/drawing/2014/main" id="{723E5B55-4902-99FD-ABE1-D0E50CA4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6" r="561"/>
          <a:stretch/>
        </p:blipFill>
        <p:spPr>
          <a:xfrm>
            <a:off x="5818632" y="-1"/>
            <a:ext cx="637336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86E40-D8D3-2C0B-D009-1D7A8BC5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603504"/>
            <a:ext cx="4656328" cy="1527048"/>
          </a:xfrm>
        </p:spPr>
        <p:txBody>
          <a:bodyPr anchor="b">
            <a:noAutofit/>
          </a:bodyPr>
          <a:lstStyle/>
          <a:p>
            <a:r>
              <a:rPr lang="en-US" dirty="0"/>
              <a:t>Logistic Regression Models Including Lab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460-90ED-46B2-7E3A-50268132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212848"/>
            <a:ext cx="4361688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R</a:t>
            </a:r>
            <a:r>
              <a:rPr lang="en-US" sz="1200" baseline="30000" dirty="0"/>
              <a:t>2</a:t>
            </a:r>
            <a:r>
              <a:rPr lang="en-US" sz="1800" dirty="0"/>
              <a:t> values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TCS Early/ TCS Late: 0.98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Stable/ Not Stable: -2.26</a:t>
            </a:r>
          </a:p>
          <a:p>
            <a:r>
              <a:rPr lang="en-US" sz="1800" dirty="0"/>
              <a:t>Categories used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Same as previous categories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Lab data included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6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847F-E7FB-E65B-C5BA-7FA92504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A7F5-FF77-92DF-2ACE-9593AE56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Knowing if patients would have an early or late TCS is reliable</a:t>
            </a:r>
          </a:p>
          <a:p>
            <a:r>
              <a:rPr lang="en-US" dirty="0"/>
              <a:t>If the patients will become stable or not stable is unreliable</a:t>
            </a:r>
          </a:p>
          <a:p>
            <a:r>
              <a:rPr lang="en-US" dirty="0"/>
              <a:t>Regression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Performed poorly</a:t>
            </a:r>
          </a:p>
          <a:p>
            <a:r>
              <a:rPr lang="en-US" dirty="0"/>
              <a:t>Logistic Regression Models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Early TCS/ Late TCS consistently performed well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Stable/ Not Stable was extremely inconsistent 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7B1C-F303-8107-2DFE-002DB07B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7EB99-3FA3-F17F-DCC3-BEB0EEAF7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413" y="2221456"/>
            <a:ext cx="10288436" cy="3581900"/>
          </a:xfrm>
        </p:spPr>
      </p:pic>
    </p:spTree>
    <p:extLst>
      <p:ext uri="{BB962C8B-B14F-4D97-AF65-F5344CB8AC3E}">
        <p14:creationId xmlns:p14="http://schemas.microsoft.com/office/powerpoint/2010/main" val="159803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B4E0-4F63-88BA-0430-655DC602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2964BA-D9DF-5A91-D82B-BB17BED3E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87" y="2183351"/>
            <a:ext cx="10126488" cy="3658111"/>
          </a:xfrm>
        </p:spPr>
      </p:pic>
    </p:spTree>
    <p:extLst>
      <p:ext uri="{BB962C8B-B14F-4D97-AF65-F5344CB8AC3E}">
        <p14:creationId xmlns:p14="http://schemas.microsoft.com/office/powerpoint/2010/main" val="147783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69683-AFC2-30E1-EAC6-83FB7D06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Calculating Time to Clinical Stability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74561-A2AC-6DC9-5904-6AA6BC1D7AB9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Only concerned with patients whose TCS is &lt;/= 7 days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Right-censors data at 8 days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987412-1546-811A-116B-F2416898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3959324"/>
            <a:ext cx="8743376" cy="19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F09DF-526C-2E38-B1EA-6E5FF42E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21" y="2388021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Survival Curve of TCS Outcomes</a:t>
            </a:r>
            <a:endParaRPr lang="en-US"/>
          </a:p>
        </p:txBody>
      </p:sp>
      <p:pic>
        <p:nvPicPr>
          <p:cNvPr id="4" name="Content Placeholder 3" descr="A graph of a graph&#10;&#10;AI-generated content may be incorrect.">
            <a:extLst>
              <a:ext uri="{FF2B5EF4-FFF2-40B4-BE49-F238E27FC236}">
                <a16:creationId xmlns:a16="http://schemas.microsoft.com/office/drawing/2014/main" id="{5684BFC6-E245-6CB6-30A7-6BF0CD0B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19" y="621840"/>
            <a:ext cx="7947219" cy="58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4D57-55AC-0D2A-4F1B-B3806A6C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6EBC-0949-E139-95C5-71C637A5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Uses linear regression model from </a:t>
            </a:r>
            <a:r>
              <a:rPr lang="en-US" dirty="0" err="1"/>
              <a:t>Sklearn</a:t>
            </a:r>
          </a:p>
          <a:p>
            <a:r>
              <a:rPr lang="en-US" dirty="0"/>
              <a:t>Predict time to clinical stability</a:t>
            </a:r>
          </a:p>
          <a:p>
            <a:r>
              <a:rPr lang="en-US" dirty="0"/>
              <a:t>Evaluate the model using </a:t>
            </a:r>
            <a:r>
              <a:rPr lang="en-US" dirty="0">
                <a:latin typeface="Neue Haas Grotesk Text Pro"/>
                <a:ea typeface="Calibri"/>
                <a:cs typeface="Calibri"/>
              </a:rPr>
              <a:t>R</a:t>
            </a:r>
            <a:r>
              <a:rPr lang="en-US" baseline="30000" dirty="0">
                <a:latin typeface="Neue Haas Grotesk Text Pro"/>
                <a:ea typeface="Calibri"/>
                <a:cs typeface="Calibri"/>
              </a:rPr>
              <a:t>2</a:t>
            </a:r>
            <a:r>
              <a:rPr lang="en-US" dirty="0">
                <a:latin typeface="Neue Haas Grotesk Text Pro"/>
                <a:ea typeface="Calibri"/>
                <a:cs typeface="Calibri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72446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B38C7-1A20-C993-7E3A-A8BC586E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Regression Model Outcomes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D05E66F-22C0-D2BD-F2E4-6B66CB471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22816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7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368-93E3-73A7-5DF9-729F9667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Logistic Regression Models Goals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725BE6-B1B6-4BAB-E696-87EF5F68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5210833" cy="31488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Create two classification variables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Early TCS (TCS &lt; 4)/ Late TCS (TCS &gt;= 4)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/>
              <a:t>Stable/ Not Stable (TCS &gt; 8)</a:t>
            </a:r>
          </a:p>
          <a:p>
            <a:r>
              <a:rPr lang="en-US" sz="1800"/>
              <a:t>Evaluate the model using R</a:t>
            </a:r>
            <a:r>
              <a:rPr lang="en-US" sz="1800" baseline="30000"/>
              <a:t>2</a:t>
            </a:r>
            <a:r>
              <a:rPr lang="en-US" sz="1800"/>
              <a:t> Value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4B60EEF9-300C-A227-80D2-DEE5D266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Emoji or Joobi - Free Smiley Download">
            <a:extLst>
              <a:ext uri="{FF2B5EF4-FFF2-40B4-BE49-F238E27FC236}">
                <a16:creationId xmlns:a16="http://schemas.microsoft.com/office/drawing/2014/main" id="{966D6B2C-19D5-30A3-269B-3CB3CCB02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0" r="4980" b="4"/>
          <a:stretch/>
        </p:blipFill>
        <p:spPr>
          <a:xfrm>
            <a:off x="5818632" y="-1"/>
            <a:ext cx="637336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66F3D-D4A2-6749-444B-93ED3884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603504"/>
            <a:ext cx="4859528" cy="15270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Logistic Regression Models Outcomes</a:t>
            </a:r>
            <a:endParaRPr lang="en-US" b="0" dirty="0"/>
          </a:p>
          <a:p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E5FA-BF11-C829-2DF7-0D64A235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212848"/>
            <a:ext cx="4361688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R</a:t>
            </a:r>
            <a:r>
              <a:rPr lang="en-US" sz="1800" baseline="30000" dirty="0"/>
              <a:t>2</a:t>
            </a:r>
            <a:r>
              <a:rPr lang="en-US" sz="1800" dirty="0"/>
              <a:t>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TCS Early/ TCS Late: 1.00 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Stable/ Not Stable: -2.27</a:t>
            </a:r>
          </a:p>
          <a:p>
            <a:r>
              <a:rPr lang="en-US" sz="1800" dirty="0"/>
              <a:t>Categories used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Same as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2999318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CAPO and Time to Clinical Stability</vt:lpstr>
      <vt:lpstr>Data Selection</vt:lpstr>
      <vt:lpstr>Data Processing</vt:lpstr>
      <vt:lpstr>Calculating Time to Clinical Stability</vt:lpstr>
      <vt:lpstr>Survival Curve of TCS Outcomes</vt:lpstr>
      <vt:lpstr>Regression Model Goal</vt:lpstr>
      <vt:lpstr>Regression Model Outcomes</vt:lpstr>
      <vt:lpstr>Logistic Regression Models Goals</vt:lpstr>
      <vt:lpstr>Logistic Regression Models Outcomes </vt:lpstr>
      <vt:lpstr>Logistic Regression Models Including Lab Data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W. Thomas</dc:creator>
  <cp:lastModifiedBy>Brandon W. Thomas</cp:lastModifiedBy>
  <cp:revision>161</cp:revision>
  <dcterms:created xsi:type="dcterms:W3CDTF">2025-02-11T18:10:48Z</dcterms:created>
  <dcterms:modified xsi:type="dcterms:W3CDTF">2025-02-13T06:45:14Z</dcterms:modified>
</cp:coreProperties>
</file>