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6" r:id="rId4"/>
    <p:sldId id="259" r:id="rId5"/>
    <p:sldId id="260" r:id="rId6"/>
    <p:sldId id="262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12.02.2018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2/12/2018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Learning </a:t>
            </a:r>
            <a:r>
              <a:rPr lang="tr-TR" dirty="0" err="1" smtClean="0"/>
              <a:t>From</a:t>
            </a:r>
            <a:r>
              <a:rPr lang="tr-TR" dirty="0" smtClean="0"/>
              <a:t>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BLG</a:t>
            </a:r>
            <a:r>
              <a:rPr lang="en-US" dirty="0" smtClean="0"/>
              <a:t> </a:t>
            </a:r>
            <a:r>
              <a:rPr lang="tr-TR" dirty="0" smtClean="0"/>
              <a:t>454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tr-TR" dirty="0" smtClean="0"/>
              <a:t>Spring</a:t>
            </a:r>
            <a:r>
              <a:rPr lang="en-US" dirty="0" smtClean="0"/>
              <a:t> Term</a:t>
            </a:r>
            <a:br>
              <a:rPr lang="en-US" dirty="0" smtClean="0"/>
            </a:br>
            <a:r>
              <a:rPr lang="en-US" dirty="0" smtClean="0"/>
              <a:t>201</a:t>
            </a:r>
            <a:r>
              <a:rPr lang="tr-TR" dirty="0"/>
              <a:t>7</a:t>
            </a:r>
            <a:r>
              <a:rPr lang="en-US" dirty="0" smtClean="0"/>
              <a:t>-201</a:t>
            </a:r>
            <a:r>
              <a:rPr lang="tr-TR" dirty="0" smtClean="0"/>
              <a:t>8</a:t>
            </a:r>
            <a:br>
              <a:rPr lang="tr-T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Class Time:</a:t>
            </a:r>
            <a:r>
              <a:rPr lang="en-US" dirty="0" smtClean="0"/>
              <a:t> </a:t>
            </a:r>
            <a:r>
              <a:rPr lang="tr-TR" dirty="0" err="1" smtClean="0"/>
              <a:t>Wednesday</a:t>
            </a:r>
            <a:r>
              <a:rPr lang="en-US" dirty="0" smtClean="0"/>
              <a:t>, </a:t>
            </a:r>
            <a:r>
              <a:rPr lang="tr-TR" dirty="0" smtClean="0"/>
              <a:t>13</a:t>
            </a:r>
            <a:r>
              <a:rPr lang="en-US" dirty="0" smtClean="0"/>
              <a:t>:30-1</a:t>
            </a:r>
            <a:r>
              <a:rPr lang="tr-TR" dirty="0" smtClean="0"/>
              <a:t>6:30</a:t>
            </a:r>
            <a:endParaRPr lang="en-US" dirty="0" smtClean="0"/>
          </a:p>
          <a:p>
            <a:r>
              <a:rPr lang="en-US" b="1" dirty="0" smtClean="0"/>
              <a:t>Instructor </a:t>
            </a:r>
            <a:r>
              <a:rPr lang="en-US" dirty="0" smtClean="0"/>
              <a:t>Assist</a:t>
            </a:r>
            <a:r>
              <a:rPr lang="en-US" dirty="0"/>
              <a:t>. Prof. Dr. </a:t>
            </a:r>
            <a:r>
              <a:rPr lang="tr-TR" dirty="0"/>
              <a:t>Yusuf </a:t>
            </a:r>
            <a:r>
              <a:rPr lang="tr-TR" dirty="0" smtClean="0"/>
              <a:t>YASLAN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	Class </a:t>
            </a:r>
            <a:r>
              <a:rPr lang="tr-TR" dirty="0" err="1" smtClean="0"/>
              <a:t>location</a:t>
            </a:r>
            <a:r>
              <a:rPr lang="tr-TR" dirty="0" smtClean="0"/>
              <a:t>: EEB-5105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Office: EEB- </a:t>
            </a:r>
            <a:r>
              <a:rPr lang="tr-TR" dirty="0" smtClean="0"/>
              <a:t>2216</a:t>
            </a:r>
            <a:endParaRPr lang="en-US" dirty="0" smtClean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 smtClean="0"/>
              <a:t>yyaslan@itu.edu.tr</a:t>
            </a:r>
            <a:endParaRPr lang="en-US" sz="2400" dirty="0"/>
          </a:p>
          <a:p>
            <a:pPr marL="349211" lvl="1" indent="0">
              <a:buNone/>
            </a:pP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Course Assistants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>Hasan Kıvrak: kivrakh@itu.edu.tr</a:t>
            </a:r>
          </a:p>
          <a:p>
            <a:pPr marL="0" indent="0">
              <a:buNone/>
            </a:pPr>
            <a:r>
              <a:rPr lang="tr-TR" dirty="0"/>
              <a:t>Yunus Emre </a:t>
            </a:r>
            <a:r>
              <a:rPr lang="tr-TR" dirty="0" smtClean="0"/>
              <a:t>Cebeci: </a:t>
            </a:r>
            <a:r>
              <a:rPr lang="pl-PL" dirty="0" smtClean="0"/>
              <a:t>cebeci16</a:t>
            </a:r>
            <a:r>
              <a:rPr lang="tr-TR" dirty="0" smtClean="0"/>
              <a:t>@</a:t>
            </a:r>
            <a:r>
              <a:rPr lang="pl-PL" dirty="0" smtClean="0"/>
              <a:t>itu </a:t>
            </a:r>
            <a:r>
              <a:rPr lang="pl-PL" dirty="0"/>
              <a:t>edu 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Linear </a:t>
            </a:r>
            <a:r>
              <a:rPr lang="en-US" dirty="0" smtClean="0"/>
              <a:t>Algebra </a:t>
            </a:r>
            <a:r>
              <a:rPr lang="en-US" dirty="0"/>
              <a:t>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Calculus </a:t>
            </a:r>
            <a:r>
              <a:rPr lang="en-US" dirty="0" smtClean="0"/>
              <a:t>Knowledge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Programming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Sources</a:t>
            </a:r>
            <a:r>
              <a:rPr lang="en-US" b="1" u="sng" dirty="0"/>
              <a:t>: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/>
              <a:t>Introduction to Machine Learning, Third </a:t>
            </a:r>
            <a:r>
              <a:rPr lang="en-US" dirty="0" smtClean="0"/>
              <a:t>Edition</a:t>
            </a:r>
            <a:r>
              <a:rPr lang="tr-TR" dirty="0" smtClean="0"/>
              <a:t>,Ethem Alpaydın, 2014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Machine Learning</a:t>
            </a:r>
            <a:r>
              <a:rPr lang="en-US" dirty="0" smtClean="0"/>
              <a:t>, </a:t>
            </a:r>
            <a:r>
              <a:rPr lang="tr-TR" dirty="0" err="1" smtClean="0"/>
              <a:t>Christopher</a:t>
            </a:r>
            <a:r>
              <a:rPr lang="tr-TR" dirty="0" smtClean="0"/>
              <a:t> M. </a:t>
            </a:r>
            <a:r>
              <a:rPr lang="tr-TR" dirty="0" err="1" smtClean="0"/>
              <a:t>Bishop</a:t>
            </a:r>
            <a:r>
              <a:rPr lang="tr-TR" dirty="0" smtClean="0"/>
              <a:t>, </a:t>
            </a:r>
            <a:r>
              <a:rPr lang="tr-TR" dirty="0" err="1" smtClean="0"/>
              <a:t>Springer</a:t>
            </a:r>
            <a:r>
              <a:rPr lang="en-US" dirty="0" smtClean="0"/>
              <a:t>, 200</a:t>
            </a:r>
            <a:r>
              <a:rPr lang="tr-TR" dirty="0" smtClean="0"/>
              <a:t>6</a:t>
            </a:r>
            <a:endParaRPr lang="en-US" dirty="0" smtClean="0"/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dirty="0" smtClean="0"/>
              <a:t>Learning </a:t>
            </a:r>
            <a:r>
              <a:rPr lang="en-US" dirty="0"/>
              <a:t>from </a:t>
            </a:r>
            <a:r>
              <a:rPr lang="en-US" dirty="0" smtClean="0"/>
              <a:t>data</a:t>
            </a:r>
            <a:r>
              <a:rPr lang="tr-TR" dirty="0" smtClean="0"/>
              <a:t>, </a:t>
            </a:r>
            <a:r>
              <a:rPr lang="en-US" dirty="0"/>
              <a:t>Abu-Mostafa, Y. S., </a:t>
            </a:r>
            <a:r>
              <a:rPr lang="en-US" dirty="0" err="1"/>
              <a:t>Magdon</a:t>
            </a:r>
            <a:r>
              <a:rPr lang="en-US" dirty="0"/>
              <a:t>-Ismail, M., &amp; Lin, H. T. </a:t>
            </a:r>
            <a:r>
              <a:rPr lang="tr-TR" dirty="0" smtClean="0"/>
              <a:t>, </a:t>
            </a:r>
            <a:r>
              <a:rPr lang="en-US" dirty="0" err="1" smtClean="0"/>
              <a:t>AMLBook</a:t>
            </a:r>
            <a:r>
              <a:rPr lang="tr-TR" dirty="0" smtClean="0"/>
              <a:t>,</a:t>
            </a:r>
            <a:r>
              <a:rPr lang="en-US" dirty="0"/>
              <a:t> </a:t>
            </a:r>
            <a:r>
              <a:rPr lang="en-US" dirty="0" smtClean="0"/>
              <a:t>2012</a:t>
            </a:r>
            <a:r>
              <a:rPr lang="tr-TR" dirty="0" smtClean="0"/>
              <a:t>,</a:t>
            </a:r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 smtClean="0"/>
              <a:t>TensorFlow</a:t>
            </a:r>
            <a:r>
              <a:rPr lang="tr-TR" dirty="0" smtClean="0"/>
              <a:t>, Safari, 2017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Homeworks</a:t>
            </a:r>
            <a:r>
              <a:rPr lang="tr-TR" dirty="0" smtClean="0">
                <a:solidFill>
                  <a:srgbClr val="FF0000"/>
                </a:solidFill>
              </a:rPr>
              <a:t> (</a:t>
            </a:r>
            <a:r>
              <a:rPr lang="tr-TR" dirty="0" err="1" smtClean="0">
                <a:solidFill>
                  <a:srgbClr val="FF0000"/>
                </a:solidFill>
              </a:rPr>
              <a:t>HWs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tr-TR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 %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tr-TR" dirty="0" err="1" smtClean="0">
                <a:solidFill>
                  <a:srgbClr val="FF0000"/>
                </a:solidFill>
              </a:rPr>
              <a:t>Term</a:t>
            </a:r>
            <a:r>
              <a:rPr lang="tr-TR" dirty="0" smtClean="0">
                <a:solidFill>
                  <a:srgbClr val="FF0000"/>
                </a:solidFill>
              </a:rPr>
              <a:t> Project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Midterm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30</a:t>
            </a:r>
            <a:r>
              <a:rPr lang="en-US" dirty="0" smtClean="0">
                <a:solidFill>
                  <a:srgbClr val="FF0000"/>
                </a:solidFill>
              </a:rPr>
              <a:t>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Final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tr-TR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Final </a:t>
            </a:r>
            <a:r>
              <a:rPr lang="en-US" dirty="0">
                <a:solidFill>
                  <a:srgbClr val="FF0000"/>
                </a:solidFill>
              </a:rPr>
              <a:t>Exam Condition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(M</a:t>
            </a:r>
            <a:r>
              <a:rPr lang="tr-TR" dirty="0" err="1" smtClean="0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+ (First 3 HWs)) &gt; 30/100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8000" b="1" u="sng" dirty="0"/>
              <a:t>Cheating attempts: </a:t>
            </a:r>
            <a:endParaRPr lang="tr-TR" sz="8000" b="1" u="sng" dirty="0" smtClean="0"/>
          </a:p>
          <a:p>
            <a:r>
              <a:rPr lang="en-US" sz="8000" dirty="0" smtClean="0"/>
              <a:t>Disciplinary </a:t>
            </a:r>
            <a:r>
              <a:rPr lang="en-US" sz="8000" dirty="0"/>
              <a:t>action will be taken.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228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457"/>
            <a:ext cx="8229600" cy="775855"/>
          </a:xfrm>
        </p:spPr>
        <p:txBody>
          <a:bodyPr/>
          <a:lstStyle/>
          <a:p>
            <a:r>
              <a:rPr lang="tr-TR" dirty="0" err="1" smtClean="0"/>
              <a:t>Syllabus</a:t>
            </a:r>
            <a:r>
              <a:rPr lang="tr-TR" dirty="0" smtClean="0"/>
              <a:t>-(</a:t>
            </a:r>
            <a:r>
              <a:rPr lang="tr-TR" dirty="0" err="1" smtClean="0"/>
              <a:t>Tentative</a:t>
            </a:r>
            <a:r>
              <a:rPr lang="tr-TR" dirty="0" smtClean="0"/>
              <a:t>)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52521183"/>
              </p:ext>
            </p:extLst>
          </p:nvPr>
        </p:nvGraphicFramePr>
        <p:xfrm>
          <a:off x="122830" y="910573"/>
          <a:ext cx="8911988" cy="587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Week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Content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07.02.2018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Introduction to Machine Learning, major applications</a:t>
                      </a:r>
                      <a:r>
                        <a:rPr lang="tr-TR" sz="180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14.02.2018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Mathematical background, Bayesian</a:t>
                      </a:r>
                      <a:r>
                        <a:rPr lang="tr-TR" sz="1800" dirty="0" smtClean="0"/>
                        <a:t> </a:t>
                      </a:r>
                      <a:r>
                        <a:rPr lang="en-US" sz="1800" dirty="0" smtClean="0"/>
                        <a:t>decision theory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21.02.2018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Maximum Likelihood estimate</a:t>
                      </a:r>
                      <a:r>
                        <a:rPr lang="tr-TR" sz="1800" dirty="0" smtClean="0"/>
                        <a:t>, (HW1)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28.02.2018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b="0" dirty="0" smtClean="0"/>
                        <a:t>07.03.2018</a:t>
                      </a:r>
                      <a:endParaRPr lang="tr-T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Linear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regression</a:t>
                      </a:r>
                      <a:r>
                        <a:rPr lang="tr-TR" sz="1800" dirty="0" smtClean="0"/>
                        <a:t> (</a:t>
                      </a:r>
                      <a:r>
                        <a:rPr lang="tr-TR" sz="1800" dirty="0" err="1" smtClean="0"/>
                        <a:t>Term</a:t>
                      </a:r>
                      <a:r>
                        <a:rPr lang="tr-TR" sz="1800" dirty="0" smtClean="0"/>
                        <a:t> Project </a:t>
                      </a:r>
                      <a:r>
                        <a:rPr lang="tr-TR" sz="1800" dirty="0" err="1" smtClean="0"/>
                        <a:t>will</a:t>
                      </a:r>
                      <a:r>
                        <a:rPr lang="tr-TR" sz="1800" dirty="0" smtClean="0"/>
                        <a:t> be </a:t>
                      </a:r>
                      <a:r>
                        <a:rPr lang="tr-TR" sz="1800" dirty="0" err="1" smtClean="0"/>
                        <a:t>Announcced</a:t>
                      </a:r>
                      <a:r>
                        <a:rPr lang="tr-TR" sz="1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14.03.2018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Bias-variance dilemma, regularization,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21.03.2018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R</a:t>
                      </a:r>
                      <a:r>
                        <a:rPr lang="en-US" sz="1800" dirty="0" err="1" smtClean="0"/>
                        <a:t>idge</a:t>
                      </a:r>
                      <a:r>
                        <a:rPr lang="en-US" sz="1800" dirty="0" smtClean="0"/>
                        <a:t> </a:t>
                      </a:r>
                      <a:r>
                        <a:rPr lang="tr-TR" sz="1800" dirty="0" smtClean="0"/>
                        <a:t>R</a:t>
                      </a:r>
                      <a:r>
                        <a:rPr lang="en-US" sz="1800" dirty="0" smtClean="0"/>
                        <a:t>egression and </a:t>
                      </a:r>
                      <a:r>
                        <a:rPr lang="tr-TR" sz="1800" dirty="0" smtClean="0"/>
                        <a:t>L</a:t>
                      </a:r>
                      <a:r>
                        <a:rPr lang="en-US" sz="1800" dirty="0" err="1" smtClean="0"/>
                        <a:t>asso</a:t>
                      </a:r>
                      <a:r>
                        <a:rPr lang="tr-TR" sz="1800" dirty="0" smtClean="0"/>
                        <a:t> </a:t>
                      </a:r>
                      <a:r>
                        <a:rPr lang="en-US" sz="1800" dirty="0" smtClean="0"/>
                        <a:t>Linear classifiers</a:t>
                      </a:r>
                      <a:r>
                        <a:rPr lang="tr-TR" sz="1800" dirty="0" smtClean="0"/>
                        <a:t> (HW2)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28.03.2018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noProof="0" dirty="0" smtClean="0"/>
                        <a:t>Spring</a:t>
                      </a:r>
                      <a:r>
                        <a:rPr lang="tr-TR" sz="1800" baseline="0" noProof="0" dirty="0" smtClean="0"/>
                        <a:t> Break 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04.04.2018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Logistic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regression</a:t>
                      </a:r>
                      <a:r>
                        <a:rPr lang="tr-TR" dirty="0" smtClean="0"/>
                        <a:t> (HW3) 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11.04.2018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noProof="0" smtClean="0"/>
                        <a:t>Midterm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18.04.2018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Neural networks</a:t>
                      </a:r>
                      <a:r>
                        <a:rPr lang="tr-TR" sz="1800" noProof="0" dirty="0" smtClean="0"/>
                        <a:t> </a:t>
                      </a:r>
                      <a:r>
                        <a:rPr lang="tr-TR" sz="1800" dirty="0" smtClean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25.04.2018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Neural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networks</a:t>
                      </a:r>
                      <a:r>
                        <a:rPr lang="tr-TR" sz="1800" dirty="0" smtClean="0"/>
                        <a:t> II (HW4)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02.05.2018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Decision trees and random forests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09.05.2018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Unsupervised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learning</a:t>
                      </a:r>
                      <a:r>
                        <a:rPr lang="tr-TR" sz="1800" dirty="0" smtClean="0"/>
                        <a:t>, </a:t>
                      </a:r>
                      <a:r>
                        <a:rPr lang="tr-TR" sz="1800" dirty="0" err="1" smtClean="0"/>
                        <a:t>clustering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smtClean="0"/>
                        <a:t>16.05.2018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Latest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Trends</a:t>
                      </a:r>
                      <a:r>
                        <a:rPr lang="tr-TR" sz="1800" dirty="0" smtClean="0"/>
                        <a:t> in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400" dirty="0" smtClean="0"/>
              <a:t>1. </a:t>
            </a:r>
            <a:r>
              <a:rPr lang="en-US" sz="2400" dirty="0" smtClean="0"/>
              <a:t>Get </a:t>
            </a:r>
            <a:r>
              <a:rPr lang="en-US" sz="2400" dirty="0"/>
              <a:t>familiar with the main problems and approaches for machine learning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2. Apply various machine learning methods for solving regression, classification 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clustering problems.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3. Learn to extract, select and reduce features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4. Select an appropriate model for the problem at hand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5. Assess and compare the generalization performance of different models</a:t>
            </a:r>
            <a:endParaRPr lang="tr-TR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You should learn by DOING it yourself (assignments)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2893</TotalTime>
  <Words>306</Words>
  <Application>Microsoft Office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Gill Sans MT</vt:lpstr>
      <vt:lpstr>Wingdings</vt:lpstr>
      <vt:lpstr>Wingdings 3</vt:lpstr>
      <vt:lpstr>Origin</vt:lpstr>
      <vt:lpstr>Learning From Data BLG 454E Spring Term 2017-2018 </vt:lpstr>
      <vt:lpstr>General Info</vt:lpstr>
      <vt:lpstr>General Info</vt:lpstr>
      <vt:lpstr>General Info</vt:lpstr>
      <vt:lpstr>General Info</vt:lpstr>
      <vt:lpstr>General Info</vt:lpstr>
      <vt:lpstr>PowerPoint Presentation</vt:lpstr>
      <vt:lpstr>Syllabus-(Tentative)</vt:lpstr>
      <vt:lpstr>Goals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142</cp:revision>
  <dcterms:created xsi:type="dcterms:W3CDTF">2012-09-21T10:30:37Z</dcterms:created>
  <dcterms:modified xsi:type="dcterms:W3CDTF">2018-02-12T05:33:52Z</dcterms:modified>
</cp:coreProperties>
</file>