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85" r:id="rId6"/>
    <p:sldId id="261" r:id="rId7"/>
    <p:sldId id="262" r:id="rId8"/>
    <p:sldId id="263" r:id="rId9"/>
    <p:sldId id="288" r:id="rId10"/>
    <p:sldId id="289" r:id="rId11"/>
    <p:sldId id="290" r:id="rId12"/>
    <p:sldId id="264" r:id="rId13"/>
    <p:sldId id="265" r:id="rId1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C0CEB-8E5F-41B9-8F6F-1C3902867758}" type="datetimeFigureOut">
              <a:rPr lang="tr-TR" smtClean="0"/>
              <a:pPr/>
              <a:t>29.11.2012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C40B4-3B7C-46EE-B6B1-4C6E54F57FF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645161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AA78F0-6C0B-4533-B95E-015692557BF0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22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1E361A-CA64-4D2C-83CF-3B7E03F8B567}" type="slidenum">
              <a:rPr lang="en-US"/>
              <a:pPr/>
              <a:t>10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See Section 22-2 in the main text.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AF8C08-F03C-4611-A0C6-EC84970505C7}" type="slidenum">
              <a:rPr lang="en-US"/>
              <a:pPr/>
              <a:t>11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See Section 22-3 in the main text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5D636A-5FA2-4485-9937-19F59433E403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29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22-3 in the main text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DB2121-B0F4-429F-9BAD-2829C71FA657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30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BD7EE4-57C3-460C-98A3-C863968471F2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23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dirty="0" smtClean="0"/>
              <a:t>See the introduction to Chapter 22 in the main text.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9CAB68-DFE4-4459-A61B-413A85A6E4C5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24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the introduction to Chapter 22 in the main text, also Section 22-1.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FE6A6B-0C9A-4752-A296-5CD1C2EBBEC1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256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22-1 in the main text.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8E77E1-DC10-4EE6-8512-3C196ACDA05A}" type="slidenum">
              <a:rPr lang="en-US"/>
              <a:pPr/>
              <a:t>5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See Section 22-1 in the main text.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3385DD-A72F-4B11-BF35-8F5D3AF7E488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26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22-2 in the main text.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4A283E-5626-4EA6-80B0-E3266126DE96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2768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Box 22-3 in the main text.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C35E4-D5A2-47F7-80CC-9EDAEF34EB7E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28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Box 22-3 in the main text.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033593-1E88-463A-8541-52AD854D53F3}" type="slidenum">
              <a:rPr lang="en-US"/>
              <a:pPr/>
              <a:t>9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See Section 22-2 in the main text.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FEA14-B784-4345-A5C3-1814F55F0F79}" type="datetimeFigureOut">
              <a:rPr lang="tr-TR"/>
              <a:pPr>
                <a:defRPr/>
              </a:pPr>
              <a:t>29.11.2012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96AA3-99BA-426A-91EA-17192085E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526AD-B8A8-4221-8A75-D710B7198CE6}" type="datetimeFigureOut">
              <a:rPr lang="tr-TR"/>
              <a:pPr>
                <a:defRPr/>
              </a:pPr>
              <a:t>29.11.2012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C1446-D38B-4E6B-B9E1-1C768DA0B0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8DA23-AE31-4FFA-89AF-0BAA4B96EC8D}" type="datetimeFigureOut">
              <a:rPr lang="tr-TR"/>
              <a:pPr>
                <a:defRPr/>
              </a:pPr>
              <a:t>29.11.2012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228C4-1529-4B3D-88E8-5480F9DD1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 rtlCol="0">
            <a:normAutofit/>
          </a:bodyPr>
          <a:lstStyle/>
          <a:p>
            <a:pPr lvl="0"/>
            <a:endParaRPr lang="tr-TR" noProof="0" smtClean="0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190CA1-7FFA-4B79-A635-57550623C6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6761413-9B25-4E57-B0C1-963B3FD96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685800" y="1981200"/>
            <a:ext cx="3810000" cy="4114800"/>
          </a:xfrm>
        </p:spPr>
        <p:txBody>
          <a:bodyPr rtlCol="0">
            <a:normAutofit/>
          </a:bodyPr>
          <a:lstStyle/>
          <a:p>
            <a:pPr lvl="0"/>
            <a:endParaRPr lang="tr-T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2339975" y="6308725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49D9A-1125-4271-B407-2F2DC1CCB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A96FC-57F2-47CB-B9F5-CD9B346CCCDB}" type="datetimeFigureOut">
              <a:rPr lang="tr-TR"/>
              <a:pPr>
                <a:defRPr/>
              </a:pPr>
              <a:t>29.11.2012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43142-5688-41E7-9D81-B2BF2BD91B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F0873-8ED3-481C-B131-E03385ADC37B}" type="datetimeFigureOut">
              <a:rPr lang="tr-TR"/>
              <a:pPr>
                <a:defRPr/>
              </a:pPr>
              <a:t>29.11.2012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E69E9-4B44-442E-A615-2A19AFECFA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3EF18-0820-41B2-ACDA-C0B4820455BF}" type="datetimeFigureOut">
              <a:rPr lang="tr-TR"/>
              <a:pPr>
                <a:defRPr/>
              </a:pPr>
              <a:t>29.11.2012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7BBFF-3271-4B29-B4A9-7770AE54D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F2481-9E32-4C78-85C6-1428F0CA9314}" type="datetimeFigureOut">
              <a:rPr lang="tr-TR"/>
              <a:pPr>
                <a:defRPr/>
              </a:pPr>
              <a:t>29.11.2012</a:t>
            </a:fld>
            <a:endParaRPr lang="tr-TR"/>
          </a:p>
        </p:txBody>
      </p:sp>
      <p:sp>
        <p:nvSpPr>
          <p:cNvPr id="8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3F021-E107-4B6B-81F4-1D642E5BBE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C11EA-A139-4EB1-A50C-075073B7EE1B}" type="datetimeFigureOut">
              <a:rPr lang="tr-TR"/>
              <a:pPr>
                <a:defRPr/>
              </a:pPr>
              <a:t>29.11.2012</a:t>
            </a:fld>
            <a:endParaRPr lang="tr-TR"/>
          </a:p>
        </p:txBody>
      </p:sp>
      <p:sp>
        <p:nvSpPr>
          <p:cNvPr id="4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80E63-533A-4624-AC78-6FD63D560A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25230-93C3-464C-8352-0FA3521EA8A7}" type="datetimeFigureOut">
              <a:rPr lang="tr-TR"/>
              <a:pPr>
                <a:defRPr/>
              </a:pPr>
              <a:t>29.11.2012</a:t>
            </a:fld>
            <a:endParaRPr lang="tr-TR"/>
          </a:p>
        </p:txBody>
      </p:sp>
      <p:sp>
        <p:nvSpPr>
          <p:cNvPr id="3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684EB-BE62-413F-A27E-638DA46592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FC5AC-E91B-43CF-AA62-94C83B87362A}" type="datetimeFigureOut">
              <a:rPr lang="tr-TR"/>
              <a:pPr>
                <a:defRPr/>
              </a:pPr>
              <a:t>29.11.2012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6C061-177B-4481-B855-A19911DA2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61ABB-CA09-4E80-9BB5-E0E306DE4C4C}" type="datetimeFigureOut">
              <a:rPr lang="tr-TR"/>
              <a:pPr>
                <a:defRPr/>
              </a:pPr>
              <a:t>29.11.2012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7270B-01C8-4B38-A5C4-C243E3202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Başlık Yer Tutucusu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</a:p>
        </p:txBody>
      </p:sp>
      <p:sp>
        <p:nvSpPr>
          <p:cNvPr id="10243" name="2 Metin Yer Tutucusu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E3649F5-CED9-4FD6-83E2-AE94B4F44BB3}" type="datetimeFigureOut">
              <a:rPr lang="tr-TR">
                <a:latin typeface="Arial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29.11.2012</a:t>
            </a:fld>
            <a:endParaRPr lang="tr-TR">
              <a:latin typeface="Arial" pitchFamily="34" charset="0"/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latin typeface="Arial" pitchFamily="34" charset="0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897050B-3419-4A95-A2E3-8370B6F8B14B}" type="slidenum">
              <a:rPr lang="en-US">
                <a:latin typeface="Arial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Arial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133600"/>
            <a:ext cx="7772400" cy="1524000"/>
          </a:xfrm>
        </p:spPr>
        <p:txBody>
          <a:bodyPr/>
          <a:lstStyle/>
          <a:p>
            <a:pPr eaLnBrk="1" hangingPunct="1"/>
            <a:r>
              <a:rPr lang="tr-TR" sz="4000" b="1" smtClean="0"/>
              <a:t>Bölüm</a:t>
            </a:r>
            <a:r>
              <a:rPr lang="en-US" sz="4000" b="1" smtClean="0"/>
              <a:t> 22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tr-TR" sz="4000" b="1" smtClean="0"/>
              <a:t>Para ve Banka</a:t>
            </a:r>
            <a:endParaRPr lang="en-US" sz="4000" smtClean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8750" y="4000500"/>
            <a:ext cx="6400800" cy="1752600"/>
          </a:xfrm>
        </p:spPr>
        <p:txBody>
          <a:bodyPr/>
          <a:lstStyle/>
          <a:p>
            <a:pPr eaLnBrk="1" hangingPunct="1"/>
            <a:r>
              <a:rPr lang="en-GB" sz="1400" smtClean="0">
                <a:solidFill>
                  <a:srgbClr val="FFC000"/>
                </a:solidFill>
              </a:rPr>
              <a:t>David Begg, Stanley Fischer and Rudiger Dornbusch, </a:t>
            </a:r>
            <a:r>
              <a:rPr lang="en-GB" sz="1400" i="1" smtClean="0">
                <a:solidFill>
                  <a:srgbClr val="FFC000"/>
                </a:solidFill>
              </a:rPr>
              <a:t>Economics</a:t>
            </a:r>
            <a:r>
              <a:rPr lang="en-GB" sz="1400" smtClean="0">
                <a:solidFill>
                  <a:srgbClr val="FFC000"/>
                </a:solidFill>
              </a:rPr>
              <a:t>, </a:t>
            </a:r>
          </a:p>
          <a:p>
            <a:pPr eaLnBrk="1" hangingPunct="1"/>
            <a:r>
              <a:rPr lang="en-GB" sz="1400" smtClean="0">
                <a:solidFill>
                  <a:srgbClr val="FFC000"/>
                </a:solidFill>
              </a:rPr>
              <a:t>8th Edition, McGraw-Hill, 2005</a:t>
            </a:r>
          </a:p>
          <a:p>
            <a:pPr eaLnBrk="1" hangingPunct="1"/>
            <a:r>
              <a:rPr lang="en-GB" sz="1400" smtClean="0">
                <a:solidFill>
                  <a:srgbClr val="FFC000"/>
                </a:solidFill>
              </a:rPr>
              <a:t>PowerPoint presentation by Alex Tackie and Damian Ward</a:t>
            </a:r>
            <a:endParaRPr lang="en-US" sz="140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459D-E8EB-4101-93DC-738D92A965F9}" type="slidenum">
              <a:rPr lang="tr-TR" altLang="en-US"/>
              <a:pPr/>
              <a:t>10</a:t>
            </a:fld>
            <a:endParaRPr lang="tr-TR" altLang="en-US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r>
              <a:rPr lang="en-GB" sz="4000" b="1" dirty="0"/>
              <a:t>Modern </a:t>
            </a:r>
            <a:r>
              <a:rPr lang="tr-TR" sz="4000" b="1" dirty="0"/>
              <a:t>Bankacılık</a:t>
            </a:r>
            <a:endParaRPr lang="en-GB" sz="4000" b="1" dirty="0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569325" cy="4967287"/>
          </a:xfrm>
        </p:spPr>
        <p:txBody>
          <a:bodyPr/>
          <a:lstStyle/>
          <a:p>
            <a:pPr marL="609600" indent="-609600" algn="just">
              <a:buFont typeface="Wingdings" pitchFamily="2" charset="2"/>
              <a:buNone/>
            </a:pPr>
            <a:r>
              <a:rPr lang="tr-TR" sz="1700"/>
              <a:t> </a:t>
            </a:r>
            <a:endParaRPr lang="en-GB" sz="2100"/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323850" y="1628775"/>
            <a:ext cx="882015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tr-TR" sz="2200" b="1" dirty="0"/>
              <a:t>Rezerv: </a:t>
            </a:r>
            <a:r>
              <a:rPr lang="tr-TR" sz="2200" dirty="0"/>
              <a:t>Mevduat sahiplerinin taleplerini hemen karşılayabilmek için gerekli para</a:t>
            </a:r>
          </a:p>
          <a:p>
            <a:pPr eaLnBrk="0" hangingPunct="0"/>
            <a:endParaRPr lang="tr-TR" sz="2200" b="1" dirty="0"/>
          </a:p>
          <a:p>
            <a:pPr eaLnBrk="0" hangingPunct="0"/>
            <a:r>
              <a:rPr lang="tr-TR" sz="2200" b="1" dirty="0"/>
              <a:t>Rezerv Gereği:</a:t>
            </a:r>
            <a:r>
              <a:rPr lang="tr-TR" sz="2200" dirty="0"/>
              <a:t> </a:t>
            </a:r>
            <a:r>
              <a:rPr lang="tr-TR" sz="2200" dirty="0" smtClean="0"/>
              <a:t>tedbir </a:t>
            </a:r>
            <a:r>
              <a:rPr lang="tr-TR" sz="2200" dirty="0"/>
              <a:t>gereği mevduat sahiplerinin günlük nakit ihtiyacını karşılamak üzere elde bir miktar nakit </a:t>
            </a:r>
            <a:r>
              <a:rPr lang="tr-TR" sz="2200" dirty="0" smtClean="0"/>
              <a:t>bulundurulması </a:t>
            </a:r>
            <a:endParaRPr lang="tr-TR" sz="2200" dirty="0"/>
          </a:p>
          <a:p>
            <a:pPr eaLnBrk="0" hangingPunct="0"/>
            <a:endParaRPr lang="tr-TR" sz="2200" dirty="0"/>
          </a:p>
          <a:p>
            <a:pPr eaLnBrk="0" hangingPunct="0"/>
            <a:r>
              <a:rPr lang="tr-TR" sz="2200" b="1" dirty="0"/>
              <a:t>Rezerv Oranı: </a:t>
            </a:r>
            <a:r>
              <a:rPr lang="tr-TR" sz="2200" dirty="0"/>
              <a:t>Bankaların tuttuğu rezervlerin mevduatına oranı…</a:t>
            </a:r>
          </a:p>
          <a:p>
            <a:pPr eaLnBrk="0" hangingPunct="0"/>
            <a:endParaRPr lang="tr-TR" sz="2200" dirty="0"/>
          </a:p>
          <a:p>
            <a:pPr eaLnBrk="0" hangingPunct="0"/>
            <a:r>
              <a:rPr lang="tr-TR" sz="2200" dirty="0"/>
              <a:t>Banka bu miktarın üzerinde rezerv bulundurursa buna rezerv fazlası denir.</a:t>
            </a:r>
          </a:p>
        </p:txBody>
      </p:sp>
    </p:spTree>
    <p:extLst>
      <p:ext uri="{BB962C8B-B14F-4D97-AF65-F5344CB8AC3E}">
        <p14:creationId xmlns:p14="http://schemas.microsoft.com/office/powerpoint/2010/main" xmlns="" val="1941075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 bldLvl="3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FF21-A903-4816-B3F6-E93DED03CB79}" type="slidenum">
              <a:rPr lang="tr-TR" altLang="en-US"/>
              <a:pPr/>
              <a:t>11</a:t>
            </a:fld>
            <a:endParaRPr lang="tr-TR" alt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b="1" dirty="0"/>
              <a:t>Bankaların Kredi Yaratma Mekanizması</a:t>
            </a:r>
            <a:endParaRPr lang="en-GB" sz="4000" b="1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675687" cy="4537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400" dirty="0"/>
              <a:t>Kağıt para hem nakdi hem de vadesiz mevduatı kapsar. </a:t>
            </a:r>
            <a:endParaRPr lang="tr-TR" sz="2400" dirty="0" smtClean="0"/>
          </a:p>
          <a:p>
            <a:pPr>
              <a:lnSpc>
                <a:spcPct val="90000"/>
              </a:lnSpc>
            </a:pPr>
            <a:endParaRPr lang="tr-TR" sz="2400" dirty="0"/>
          </a:p>
          <a:p>
            <a:pPr>
              <a:lnSpc>
                <a:spcPct val="90000"/>
              </a:lnSpc>
            </a:pPr>
            <a:r>
              <a:rPr lang="tr-TR" sz="2400" dirty="0"/>
              <a:t>Bankalardaki mevduat değişince dolaşımdaki para miktarı veya kısaca para arzı da değişir. </a:t>
            </a:r>
            <a:endParaRPr lang="tr-TR" sz="2400" dirty="0" smtClean="0"/>
          </a:p>
          <a:p>
            <a:pPr>
              <a:lnSpc>
                <a:spcPct val="90000"/>
              </a:lnSpc>
            </a:pPr>
            <a:endParaRPr lang="tr-TR" sz="2400" dirty="0"/>
          </a:p>
          <a:p>
            <a:pPr>
              <a:lnSpc>
                <a:spcPct val="90000"/>
              </a:lnSpc>
            </a:pPr>
            <a:r>
              <a:rPr lang="tr-TR" sz="2400" dirty="0"/>
              <a:t>Öte yandan bankalar vadesiz mevduat hesapları karşılığında yeni vadesiz mevduat yaratırlar. </a:t>
            </a:r>
          </a:p>
          <a:p>
            <a:pPr lvl="2">
              <a:lnSpc>
                <a:spcPct val="90000"/>
              </a:lnSpc>
            </a:pPr>
            <a:r>
              <a:rPr lang="tr-TR" sz="2000" dirty="0"/>
              <a:t>Ticari</a:t>
            </a:r>
            <a:r>
              <a:rPr lang="en-GB" sz="2000" dirty="0"/>
              <a:t> bank</a:t>
            </a:r>
            <a:r>
              <a:rPr lang="tr-TR" sz="2000" dirty="0"/>
              <a:t>alar</a:t>
            </a:r>
            <a:r>
              <a:rPr lang="en-GB" sz="2000" dirty="0"/>
              <a:t> </a:t>
            </a:r>
            <a:r>
              <a:rPr lang="tr-TR" sz="2000" dirty="0"/>
              <a:t>varlıklarının </a:t>
            </a:r>
            <a:r>
              <a:rPr lang="en-GB" sz="2000" dirty="0" err="1"/>
              <a:t>sadece</a:t>
            </a:r>
            <a:r>
              <a:rPr lang="en-GB" sz="2000" dirty="0"/>
              <a:t> </a:t>
            </a:r>
            <a:r>
              <a:rPr lang="tr-TR" sz="2000" dirty="0"/>
              <a:t>belirli bir oranını nakit rezerv olarak tutarlar…</a:t>
            </a:r>
            <a:endParaRPr lang="en-GB" sz="2000" dirty="0"/>
          </a:p>
          <a:p>
            <a:pPr lvl="2">
              <a:lnSpc>
                <a:spcPct val="90000"/>
              </a:lnSpc>
            </a:pPr>
            <a:r>
              <a:rPr lang="tr-TR" sz="2000" dirty="0"/>
              <a:t>böylece kredi yaratma imkanına </a:t>
            </a:r>
            <a:r>
              <a:rPr lang="tr-TR" sz="2000" dirty="0" smtClean="0"/>
              <a:t>kavuşurlar</a:t>
            </a:r>
          </a:p>
          <a:p>
            <a:pPr lvl="2">
              <a:lnSpc>
                <a:spcPct val="90000"/>
              </a:lnSpc>
            </a:pPr>
            <a:endParaRPr lang="tr-TR" sz="2000" dirty="0"/>
          </a:p>
          <a:p>
            <a:pPr>
              <a:lnSpc>
                <a:spcPct val="90000"/>
              </a:lnSpc>
            </a:pPr>
            <a:r>
              <a:rPr lang="tr-TR" sz="2400" dirty="0"/>
              <a:t>Bankaların yarattıkları vadesiz mevduata “kaydi para” ya da banka parası denir. </a:t>
            </a:r>
            <a:endParaRPr lang="en-GB" sz="2400" dirty="0"/>
          </a:p>
          <a:p>
            <a:pPr lvl="2">
              <a:lnSpc>
                <a:spcPct val="90000"/>
              </a:lnSpc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xmlns="" val="2327742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Bankalar nasıl kredi yaratırlar?</a:t>
            </a:r>
            <a:endParaRPr lang="en-GB" sz="4000" b="1" smtClean="0"/>
          </a:p>
        </p:txBody>
      </p:sp>
      <p:sp>
        <p:nvSpPr>
          <p:cNvPr id="64515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434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2400" smtClean="0"/>
              <a:t>Ticari bankalar sahip oldukları varlıkların ancak küçük bir oranını ellerinde nakit olarak tutarlar.</a:t>
            </a:r>
          </a:p>
          <a:p>
            <a:pPr lvl="1" eaLnBrk="1" hangingPunct="1">
              <a:lnSpc>
                <a:spcPct val="80000"/>
              </a:lnSpc>
            </a:pPr>
            <a:r>
              <a:rPr lang="tr-TR" sz="2000" smtClean="0"/>
              <a:t>Bu orana Mevduat Munzam Karşılığı (Reserve Requirement Ratio) denir.</a:t>
            </a:r>
          </a:p>
          <a:p>
            <a:pPr lvl="1" eaLnBrk="1" hangingPunct="1">
              <a:lnSpc>
                <a:spcPct val="80000"/>
              </a:lnSpc>
            </a:pPr>
            <a:r>
              <a:rPr lang="tr-TR" sz="2000" smtClean="0"/>
              <a:t>Böylelikle varlıklarının önemli bir kısmını krediye dönüştürebilirler.</a:t>
            </a:r>
            <a:endParaRPr lang="en-GB" sz="2000" smtClean="0"/>
          </a:p>
          <a:p>
            <a:pPr eaLnBrk="1" hangingPunct="1">
              <a:lnSpc>
                <a:spcPct val="80000"/>
              </a:lnSpc>
            </a:pPr>
            <a:r>
              <a:rPr lang="tr-TR" sz="2400" smtClean="0"/>
              <a:t>Örnek:</a:t>
            </a:r>
            <a:endParaRPr lang="en-GB" sz="2400" smtClean="0"/>
          </a:p>
          <a:p>
            <a:pPr lvl="1" eaLnBrk="1" hangingPunct="1">
              <a:lnSpc>
                <a:spcPct val="80000"/>
              </a:lnSpc>
            </a:pPr>
            <a:r>
              <a:rPr lang="tr-TR" sz="2000" smtClean="0"/>
              <a:t>Sonsuz sayıda banka olduğunu, bankaların mevduatlarının %10’ununu yasal karşılık olarak tutmaları gerektiğini varsayalım.</a:t>
            </a:r>
          </a:p>
          <a:p>
            <a:pPr lvl="1" eaLnBrk="1" hangingPunct="1">
              <a:lnSpc>
                <a:spcPct val="80000"/>
              </a:lnSpc>
            </a:pPr>
            <a:r>
              <a:rPr lang="tr-TR" sz="2000" smtClean="0"/>
              <a:t>A kişisi 100 TL’sini 1. Banka’ya yatırsın</a:t>
            </a:r>
          </a:p>
          <a:p>
            <a:pPr lvl="1" eaLnBrk="1" hangingPunct="1">
              <a:lnSpc>
                <a:spcPct val="80000"/>
              </a:lnSpc>
            </a:pPr>
            <a:r>
              <a:rPr lang="tr-TR" sz="2000" smtClean="0"/>
              <a:t>1. Banka kasasında 10 TL karşılık ayırır, kalan 90 lirayı kredi olarak B kişisine verir.</a:t>
            </a:r>
          </a:p>
          <a:p>
            <a:pPr lvl="1" eaLnBrk="1" hangingPunct="1">
              <a:lnSpc>
                <a:spcPct val="80000"/>
              </a:lnSpc>
            </a:pPr>
            <a:r>
              <a:rPr lang="tr-TR" sz="2000" smtClean="0"/>
              <a:t>B kişisi 90 TL’yi 2.Banka’ya yatırır. 2.Banka 9 TL karşılık ayırıp 81 TL’sini 3. kişiye kredi olarak verir. </a:t>
            </a:r>
            <a:endParaRPr lang="en-GB" sz="2000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A342CED-EA6D-4763-9B64-EDDD88056CC4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Bankalar nasıl kredi yaratırlar? (2)</a:t>
            </a:r>
            <a:endParaRPr lang="en-US" sz="4000" b="1" smtClean="0"/>
          </a:p>
        </p:txBody>
      </p:sp>
      <p:sp>
        <p:nvSpPr>
          <p:cNvPr id="8909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2800" smtClean="0"/>
              <a:t>Bankacılık sistemi olmadığında para arzı 100 TL olarak kalacaktı.</a:t>
            </a:r>
          </a:p>
          <a:p>
            <a:pPr eaLnBrk="1" hangingPunct="1">
              <a:lnSpc>
                <a:spcPct val="80000"/>
              </a:lnSpc>
            </a:pPr>
            <a:r>
              <a:rPr lang="tr-TR" sz="2800" smtClean="0"/>
              <a:t>Ancak bankacılık sistemi, kredi mekanizmasıyla piyasadaki para arzını genişletir</a:t>
            </a:r>
          </a:p>
          <a:p>
            <a:pPr eaLnBrk="1" hangingPunct="1">
              <a:lnSpc>
                <a:spcPct val="80000"/>
              </a:lnSpc>
            </a:pPr>
            <a:r>
              <a:rPr lang="tr-TR" sz="2800" smtClean="0"/>
              <a:t>3. kişi ile beraber para arzı=100+90+81 olarak genişlemiştir.</a:t>
            </a:r>
          </a:p>
          <a:p>
            <a:pPr eaLnBrk="1" hangingPunct="1">
              <a:lnSpc>
                <a:spcPct val="80000"/>
              </a:lnSpc>
            </a:pPr>
            <a:r>
              <a:rPr lang="tr-TR" sz="2800" smtClean="0"/>
              <a:t>Kişi sayısı sonsuza giderken, para arzı da azalarak artmaya devam eder ve 1000 TL’ye ulaşır.</a:t>
            </a:r>
            <a:endParaRPr lang="en-US" sz="2800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B6D55DB-5C4A-40CF-9DE3-B7C10D4A8182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Birtakım önemli sorular</a:t>
            </a:r>
            <a:endParaRPr lang="en-GB" sz="4000" b="1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tr-TR" smtClean="0"/>
              <a:t>Toplum paraya neden ihtiyaç duyar?</a:t>
            </a:r>
          </a:p>
          <a:p>
            <a:pPr eaLnBrk="1" hangingPunct="1">
              <a:lnSpc>
                <a:spcPct val="110000"/>
              </a:lnSpc>
            </a:pPr>
            <a:r>
              <a:rPr lang="tr-TR" smtClean="0"/>
              <a:t>Hükümetler para arzını neden değiştirirler?</a:t>
            </a:r>
            <a:endParaRPr lang="en-GB" smtClean="0"/>
          </a:p>
          <a:p>
            <a:pPr eaLnBrk="1" hangingPunct="1">
              <a:lnSpc>
                <a:spcPct val="110000"/>
              </a:lnSpc>
            </a:pPr>
            <a:r>
              <a:rPr lang="tr-TR" smtClean="0"/>
              <a:t>Finans piyasalarının reel sektörle etkileşimi nasıldır?</a:t>
            </a:r>
            <a:endParaRPr lang="en-GB" smtClean="0"/>
          </a:p>
          <a:p>
            <a:pPr eaLnBrk="1" hangingPunct="1">
              <a:lnSpc>
                <a:spcPct val="110000"/>
              </a:lnSpc>
            </a:pPr>
            <a:r>
              <a:rPr lang="tr-TR" smtClean="0"/>
              <a:t>Parayla faiz oranı arasındaki ilişki nedir?</a:t>
            </a:r>
            <a:endParaRPr lang="en-GB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C8AF22C-66CC-4A69-B43B-0FDDEFAB4E7C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Para</a:t>
            </a:r>
            <a:endParaRPr lang="en-GB" sz="4000" b="1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Ekonomide herkes tarafından kabul görmüş bir alışveriş ve borç ödeme aracıdır.</a:t>
            </a:r>
          </a:p>
          <a:p>
            <a:pPr eaLnBrk="1" hangingPunct="1"/>
            <a:r>
              <a:rPr lang="tr-TR" dirty="0" smtClean="0"/>
              <a:t>Paranın Çeşitleri:</a:t>
            </a:r>
            <a:endParaRPr lang="en-GB" dirty="0" smtClean="0"/>
          </a:p>
          <a:p>
            <a:pPr lvl="1" eaLnBrk="1" hangingPunct="1"/>
            <a:r>
              <a:rPr lang="tr-TR" dirty="0" smtClean="0"/>
              <a:t>MAL PARA: Tütün, ipek, altın</a:t>
            </a:r>
          </a:p>
          <a:p>
            <a:pPr lvl="1" eaLnBrk="1" hangingPunct="1"/>
            <a:r>
              <a:rPr lang="tr-TR" dirty="0" smtClean="0"/>
              <a:t>KANUNİ PARA: Banknotlar ve bozuk paralar</a:t>
            </a:r>
          </a:p>
          <a:p>
            <a:pPr lvl="1" eaLnBrk="1" hangingPunct="1"/>
            <a:r>
              <a:rPr lang="tr-TR" dirty="0" smtClean="0"/>
              <a:t>KAYDİ PARA: Banka parası</a:t>
            </a:r>
            <a:endParaRPr lang="en-GB" dirty="0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82CB718-3E05-49AD-9188-67689D0E2933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bldLvl="3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Paranın</a:t>
            </a:r>
            <a:r>
              <a:rPr lang="tr-TR" b="1" smtClean="0"/>
              <a:t> fonksiyonları</a:t>
            </a:r>
            <a:endParaRPr lang="en-GB" b="1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tr-TR" sz="2000" smtClean="0"/>
              <a:t>Değişim (mübadele) Aracı (</a:t>
            </a:r>
            <a:r>
              <a:rPr lang="en-GB" sz="2000" smtClean="0"/>
              <a:t>Medium of exchange</a:t>
            </a:r>
            <a:r>
              <a:rPr lang="tr-TR" sz="2000" smtClean="0"/>
              <a:t>)</a:t>
            </a:r>
          </a:p>
          <a:p>
            <a:pPr lvl="1" eaLnBrk="1" hangingPunct="1">
              <a:lnSpc>
                <a:spcPct val="120000"/>
              </a:lnSpc>
            </a:pPr>
            <a:r>
              <a:rPr lang="tr-TR" sz="1800" smtClean="0"/>
              <a:t>Alışveriş ve borçların ödenmesinde para takastan (barter) daha etkili bir araçtır.</a:t>
            </a:r>
            <a:endParaRPr lang="en-GB" sz="1800" smtClean="0"/>
          </a:p>
          <a:p>
            <a:pPr eaLnBrk="1" hangingPunct="1">
              <a:lnSpc>
                <a:spcPct val="120000"/>
              </a:lnSpc>
            </a:pPr>
            <a:r>
              <a:rPr lang="tr-TR" sz="2000" smtClean="0"/>
              <a:t>Hesap Birimi Aracı (Unit of Account)</a:t>
            </a:r>
            <a:endParaRPr lang="en-GB" sz="2000" smtClean="0"/>
          </a:p>
          <a:p>
            <a:pPr lvl="1" eaLnBrk="1" hangingPunct="1">
              <a:lnSpc>
                <a:spcPct val="120000"/>
              </a:lnSpc>
            </a:pPr>
            <a:r>
              <a:rPr lang="tr-TR" sz="1800" smtClean="0"/>
              <a:t>Fiyatların ve hesapların büyüklüğünü ölçen bir birimdir.</a:t>
            </a:r>
          </a:p>
          <a:p>
            <a:pPr eaLnBrk="1" hangingPunct="1">
              <a:lnSpc>
                <a:spcPct val="120000"/>
              </a:lnSpc>
            </a:pPr>
            <a:r>
              <a:rPr lang="tr-TR" sz="2000" smtClean="0"/>
              <a:t>Değer Saklama Aracı (</a:t>
            </a:r>
            <a:r>
              <a:rPr lang="en-GB" sz="2000" smtClean="0"/>
              <a:t>Store of value</a:t>
            </a:r>
            <a:r>
              <a:rPr lang="tr-TR" sz="2000" smtClean="0"/>
              <a:t>)</a:t>
            </a:r>
            <a:endParaRPr lang="en-GB" sz="2000" smtClean="0"/>
          </a:p>
          <a:p>
            <a:pPr lvl="1" eaLnBrk="1" hangingPunct="1">
              <a:lnSpc>
                <a:spcPct val="120000"/>
              </a:lnSpc>
            </a:pPr>
            <a:r>
              <a:rPr lang="tr-TR" sz="1800" smtClean="0"/>
              <a:t>Para gelecekte alışverişte kullanılmak üzere elde tutulabilir.</a:t>
            </a:r>
          </a:p>
          <a:p>
            <a:pPr eaLnBrk="1" hangingPunct="1">
              <a:lnSpc>
                <a:spcPct val="120000"/>
              </a:lnSpc>
            </a:pPr>
            <a:r>
              <a:rPr lang="tr-TR" sz="2000" smtClean="0"/>
              <a:t>Borç ödeme aracı: Borçların (gelecekte geri ödemelerin) para birimi cinsinden belirlenmesi</a:t>
            </a:r>
            <a:endParaRPr lang="en-GB" sz="200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E689B09-839F-4DD6-9DE2-12518123EC8C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4000-C3EF-4871-9EBA-FE390F9B3518}" type="slidenum">
              <a:rPr lang="tr-TR" altLang="en-US"/>
              <a:pPr/>
              <a:t>5</a:t>
            </a:fld>
            <a:endParaRPr lang="tr-TR" alt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/>
              <a:t>…</a:t>
            </a:r>
            <a:endParaRPr lang="en-GB" sz="4000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3988" cy="4632325"/>
          </a:xfrm>
        </p:spPr>
        <p:txBody>
          <a:bodyPr/>
          <a:lstStyle/>
          <a:p>
            <a:pPr marL="609600" indent="-609600">
              <a:lnSpc>
                <a:spcPct val="120000"/>
              </a:lnSpc>
            </a:pPr>
            <a:r>
              <a:rPr lang="tr-TR" sz="2600" b="1" i="1" dirty="0"/>
              <a:t>Likidite: </a:t>
            </a:r>
            <a:r>
              <a:rPr lang="tr-TR" sz="2600" dirty="0"/>
              <a:t>Herhangi bir servetin paraya dönüştürülebilme kabiliyeti</a:t>
            </a:r>
          </a:p>
          <a:p>
            <a:pPr marL="609600" indent="-609600">
              <a:lnSpc>
                <a:spcPct val="120000"/>
              </a:lnSpc>
              <a:buFont typeface="Wingdings" pitchFamily="2" charset="2"/>
              <a:buNone/>
            </a:pPr>
            <a:r>
              <a:rPr lang="tr-TR" sz="2600" i="1" dirty="0"/>
              <a:t>Bir diğer deyişle:</a:t>
            </a:r>
            <a:r>
              <a:rPr lang="tr-TR" sz="2600" dirty="0"/>
              <a:t> paraya yakınlık derecesi</a:t>
            </a:r>
            <a:r>
              <a:rPr lang="tr-TR" dirty="0"/>
              <a:t> </a:t>
            </a:r>
          </a:p>
          <a:p>
            <a:pPr marL="609600" indent="-609600">
              <a:lnSpc>
                <a:spcPct val="120000"/>
              </a:lnSpc>
            </a:pPr>
            <a:r>
              <a:rPr lang="tr-TR" b="1" i="1" dirty="0"/>
              <a:t>PARA: </a:t>
            </a:r>
            <a:r>
              <a:rPr lang="tr-TR" dirty="0"/>
              <a:t>tam likit servet şekli…</a:t>
            </a:r>
          </a:p>
          <a:p>
            <a:pPr marL="609600" indent="-609600">
              <a:lnSpc>
                <a:spcPct val="120000"/>
              </a:lnSpc>
            </a:pPr>
            <a:r>
              <a:rPr lang="tr-TR" dirty="0"/>
              <a:t>Hisse senedi, bono, emlak, </a:t>
            </a:r>
            <a:endParaRPr lang="en-GB" b="1" i="1" dirty="0"/>
          </a:p>
        </p:txBody>
      </p:sp>
      <p:sp>
        <p:nvSpPr>
          <p:cNvPr id="104452" name="Line 4"/>
          <p:cNvSpPr>
            <a:spLocks noChangeShapeType="1"/>
          </p:cNvSpPr>
          <p:nvPr/>
        </p:nvSpPr>
        <p:spPr bwMode="auto">
          <a:xfrm>
            <a:off x="4572000" y="5157788"/>
            <a:ext cx="2808288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4453" name="Line 5"/>
          <p:cNvSpPr>
            <a:spLocks noChangeShapeType="1"/>
          </p:cNvSpPr>
          <p:nvPr/>
        </p:nvSpPr>
        <p:spPr bwMode="auto">
          <a:xfrm flipH="1">
            <a:off x="1476375" y="5157788"/>
            <a:ext cx="23749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1331913" y="5373688"/>
            <a:ext cx="266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tr-TR" sz="2400"/>
              <a:t>Likidite yüksek</a:t>
            </a:r>
          </a:p>
        </p:txBody>
      </p:sp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4716463" y="5373688"/>
            <a:ext cx="266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tr-TR" sz="2400"/>
              <a:t>Likidite az</a:t>
            </a:r>
          </a:p>
        </p:txBody>
      </p:sp>
    </p:spTree>
    <p:extLst>
      <p:ext uri="{BB962C8B-B14F-4D97-AF65-F5344CB8AC3E}">
        <p14:creationId xmlns:p14="http://schemas.microsoft.com/office/powerpoint/2010/main" xmlns="" val="30218863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dirty="0" smtClean="0"/>
              <a:t>Modern Bankacılık</a:t>
            </a:r>
            <a:endParaRPr lang="en-GB" sz="4000" b="1" dirty="0" smtClean="0"/>
          </a:p>
        </p:txBody>
      </p:sp>
      <p:sp>
        <p:nvSpPr>
          <p:cNvPr id="58371" name="Rectangle 1027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7772400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tr-TR" sz="2400" smtClean="0"/>
              <a:t>Finansal Aracı</a:t>
            </a:r>
            <a:endParaRPr lang="en-GB" sz="2400" smtClean="0"/>
          </a:p>
          <a:p>
            <a:pPr lvl="1" eaLnBrk="1" hangingPunct="1">
              <a:lnSpc>
                <a:spcPct val="120000"/>
              </a:lnSpc>
            </a:pPr>
            <a:r>
              <a:rPr lang="tr-TR" sz="2400" smtClean="0"/>
              <a:t>Borç verenle alanı biraraya getirme konusunda uzmanlaşmış bir kurumdur.</a:t>
            </a:r>
            <a:endParaRPr lang="en-GB" sz="2400" smtClean="0"/>
          </a:p>
          <a:p>
            <a:pPr lvl="2" eaLnBrk="1" hangingPunct="1">
              <a:lnSpc>
                <a:spcPct val="120000"/>
              </a:lnSpc>
            </a:pPr>
            <a:r>
              <a:rPr lang="tr-TR" smtClean="0"/>
              <a:t>Örneğin ticari bankalar hükümetin izni altında kredi verebilir ve mevduat kabul edebilir,</a:t>
            </a:r>
            <a:endParaRPr lang="en-GB" smtClean="0"/>
          </a:p>
          <a:p>
            <a:pPr lvl="2" eaLnBrk="1" hangingPunct="1">
              <a:lnSpc>
                <a:spcPct val="120000"/>
              </a:lnSpc>
            </a:pPr>
            <a:r>
              <a:rPr lang="tr-TR" smtClean="0"/>
              <a:t>Çek hesapları açabilir.</a:t>
            </a:r>
            <a:endParaRPr lang="en-GB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DDAF451-C0F6-4DC0-A710-8F438DD170BF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bldLvl="3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274638"/>
            <a:ext cx="8715375" cy="1143000"/>
          </a:xfrm>
        </p:spPr>
        <p:txBody>
          <a:bodyPr/>
          <a:lstStyle/>
          <a:p>
            <a:pPr eaLnBrk="1" hangingPunct="1"/>
            <a:r>
              <a:rPr lang="tr-TR" sz="3600" b="1" dirty="0" smtClean="0"/>
              <a:t>Finansal Piyasalar hakkında genel bilgiler</a:t>
            </a:r>
            <a:endParaRPr lang="en-GB" sz="3600" b="1" dirty="0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470535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tr-TR" sz="2400" dirty="0" smtClean="0"/>
              <a:t>Finansal Varlık (</a:t>
            </a:r>
            <a:r>
              <a:rPr lang="en-GB" sz="2400" dirty="0" smtClean="0"/>
              <a:t>Financial asset</a:t>
            </a:r>
            <a:r>
              <a:rPr lang="tr-TR" sz="2400" dirty="0" smtClean="0"/>
              <a:t>)</a:t>
            </a:r>
            <a:endParaRPr lang="en-GB" sz="2400" dirty="0" smtClean="0"/>
          </a:p>
          <a:p>
            <a:pPr lvl="1" eaLnBrk="1" hangingPunct="1">
              <a:lnSpc>
                <a:spcPct val="70000"/>
              </a:lnSpc>
            </a:pPr>
            <a:r>
              <a:rPr lang="tr-TR" sz="2000" dirty="0" smtClean="0"/>
              <a:t>Belirli bir dönem boyunca sahip olduğu kişiye belirli bir faiz geliri getiren değerli kağıda verilen isimdir.</a:t>
            </a:r>
          </a:p>
          <a:p>
            <a:pPr lvl="1" eaLnBrk="1" hangingPunct="1">
              <a:lnSpc>
                <a:spcPct val="70000"/>
              </a:lnSpc>
            </a:pPr>
            <a:endParaRPr lang="tr-TR" sz="2000" dirty="0" smtClean="0"/>
          </a:p>
          <a:p>
            <a:pPr eaLnBrk="1" hangingPunct="1">
              <a:lnSpc>
                <a:spcPct val="70000"/>
              </a:lnSpc>
            </a:pPr>
            <a:r>
              <a:rPr lang="tr-TR" sz="2400" dirty="0" smtClean="0"/>
              <a:t>Nakit (</a:t>
            </a:r>
            <a:r>
              <a:rPr lang="en-GB" sz="2400" dirty="0" smtClean="0"/>
              <a:t>Cash</a:t>
            </a:r>
            <a:r>
              <a:rPr lang="tr-TR" sz="2400" dirty="0" smtClean="0"/>
              <a:t>)</a:t>
            </a:r>
            <a:endParaRPr lang="en-GB" sz="2400" dirty="0" smtClean="0"/>
          </a:p>
          <a:p>
            <a:pPr lvl="1" eaLnBrk="1" hangingPunct="1">
              <a:lnSpc>
                <a:spcPct val="70000"/>
              </a:lnSpc>
            </a:pPr>
            <a:r>
              <a:rPr lang="tr-TR" sz="2000" dirty="0" smtClean="0"/>
              <a:t>Banknot ve bozuk para, faiz geliri getirmez.</a:t>
            </a:r>
            <a:endParaRPr lang="en-GB" sz="2000" dirty="0" smtClean="0"/>
          </a:p>
          <a:p>
            <a:pPr lvl="1" eaLnBrk="1" hangingPunct="1">
              <a:lnSpc>
                <a:spcPct val="70000"/>
              </a:lnSpc>
            </a:pPr>
            <a:r>
              <a:rPr lang="tr-TR" sz="2000" dirty="0" smtClean="0"/>
              <a:t>Tüm varlıklar içinde en likit olanı nakit paradır.</a:t>
            </a:r>
          </a:p>
          <a:p>
            <a:pPr lvl="1" eaLnBrk="1" hangingPunct="1">
              <a:lnSpc>
                <a:spcPct val="70000"/>
              </a:lnSpc>
            </a:pPr>
            <a:endParaRPr lang="en-GB" sz="2000" dirty="0" smtClean="0"/>
          </a:p>
          <a:p>
            <a:pPr eaLnBrk="1" hangingPunct="1">
              <a:lnSpc>
                <a:spcPct val="70000"/>
              </a:lnSpc>
            </a:pPr>
            <a:r>
              <a:rPr lang="tr-TR" sz="2400" dirty="0" smtClean="0"/>
              <a:t>Bonolar (</a:t>
            </a:r>
            <a:r>
              <a:rPr lang="en-GB" sz="2400" dirty="0" smtClean="0"/>
              <a:t>Bills</a:t>
            </a:r>
            <a:r>
              <a:rPr lang="tr-TR" sz="2400" dirty="0" smtClean="0"/>
              <a:t>)</a:t>
            </a:r>
            <a:endParaRPr lang="en-GB" sz="2400" dirty="0" smtClean="0"/>
          </a:p>
          <a:p>
            <a:pPr lvl="1" eaLnBrk="1" hangingPunct="1">
              <a:lnSpc>
                <a:spcPct val="70000"/>
              </a:lnSpc>
            </a:pPr>
            <a:r>
              <a:rPr lang="tr-TR" sz="2000" dirty="0" smtClean="0"/>
              <a:t>Bir seneden az vadeli, bilinen bir tarihte piyasaya çıkartan kurum tarafından satın alınması garanti edilmiş finansal varlık</a:t>
            </a:r>
            <a:endParaRPr lang="en-GB" sz="2000" dirty="0" smtClean="0"/>
          </a:p>
          <a:p>
            <a:pPr lvl="1" eaLnBrk="1" hangingPunct="1">
              <a:lnSpc>
                <a:spcPct val="70000"/>
              </a:lnSpc>
            </a:pPr>
            <a:r>
              <a:rPr lang="tr-TR" sz="2000" dirty="0" smtClean="0"/>
              <a:t>Likiditesi yüksektir</a:t>
            </a:r>
          </a:p>
          <a:p>
            <a:pPr lvl="1" eaLnBrk="1" hangingPunct="1">
              <a:lnSpc>
                <a:spcPct val="70000"/>
              </a:lnSpc>
            </a:pPr>
            <a:endParaRPr lang="en-GB" sz="2000" dirty="0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BAC70B3-D422-410F-9BE8-5D0EC4C25ED9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14313" y="419100"/>
            <a:ext cx="8643937" cy="1104900"/>
          </a:xfrm>
        </p:spPr>
        <p:txBody>
          <a:bodyPr/>
          <a:lstStyle/>
          <a:p>
            <a:pPr eaLnBrk="1" hangingPunct="1"/>
            <a:r>
              <a:rPr lang="tr-TR" sz="3600" b="1" dirty="0" smtClean="0"/>
              <a:t>Finansal Piyasalar hakkında genel bilgiler </a:t>
            </a:r>
            <a:r>
              <a:rPr lang="en-GB" sz="3600" b="1" dirty="0" smtClean="0"/>
              <a:t>(</a:t>
            </a:r>
            <a:r>
              <a:rPr lang="tr-TR" sz="3600" b="1" dirty="0" smtClean="0"/>
              <a:t>devam</a:t>
            </a:r>
            <a:r>
              <a:rPr lang="en-GB" sz="3600" b="1" dirty="0" smtClean="0"/>
              <a:t>)</a:t>
            </a:r>
          </a:p>
        </p:txBody>
      </p:sp>
      <p:sp>
        <p:nvSpPr>
          <p:cNvPr id="62467" name="Rectangle 2051"/>
          <p:cNvSpPr>
            <a:spLocks noGrp="1" noChangeArrowheads="1"/>
          </p:cNvSpPr>
          <p:nvPr>
            <p:ph idx="1"/>
          </p:nvPr>
        </p:nvSpPr>
        <p:spPr>
          <a:xfrm>
            <a:off x="827584" y="2204864"/>
            <a:ext cx="7772400" cy="41148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tr-TR" sz="2400" dirty="0"/>
              <a:t>Tahviller (</a:t>
            </a:r>
            <a:r>
              <a:rPr lang="en-GB" sz="2400" dirty="0"/>
              <a:t>Bonds</a:t>
            </a:r>
            <a:r>
              <a:rPr lang="tr-TR" sz="2400" dirty="0"/>
              <a:t>)</a:t>
            </a:r>
            <a:endParaRPr lang="en-GB" sz="2400" dirty="0"/>
          </a:p>
          <a:p>
            <a:pPr lvl="1" eaLnBrk="1" hangingPunct="1"/>
            <a:r>
              <a:rPr lang="tr-TR" sz="2000" dirty="0"/>
              <a:t>Uzun vadeli finansal varlıklardır, daha uzun zaman dilimleri belirsizliği de arttırdığından daha az likittirler</a:t>
            </a:r>
            <a:r>
              <a:rPr lang="tr-TR" sz="2000" dirty="0" smtClean="0"/>
              <a:t>.</a:t>
            </a:r>
          </a:p>
          <a:p>
            <a:pPr lvl="1" eaLnBrk="1" hangingPunct="1"/>
            <a:endParaRPr lang="en-GB" sz="2000" dirty="0"/>
          </a:p>
          <a:p>
            <a:pPr eaLnBrk="1" hangingPunct="1">
              <a:lnSpc>
                <a:spcPct val="110000"/>
              </a:lnSpc>
            </a:pPr>
            <a:r>
              <a:rPr lang="tr-TR" sz="2400" dirty="0" smtClean="0"/>
              <a:t>Hisse Senetleri (</a:t>
            </a:r>
            <a:r>
              <a:rPr lang="en-GB" sz="2400" dirty="0" smtClean="0"/>
              <a:t>Industrial shares</a:t>
            </a:r>
            <a:r>
              <a:rPr lang="tr-TR" sz="2400" dirty="0" smtClean="0"/>
              <a:t>,</a:t>
            </a:r>
            <a:r>
              <a:rPr lang="en-GB" sz="2400" dirty="0" smtClean="0"/>
              <a:t>equities)</a:t>
            </a:r>
          </a:p>
          <a:p>
            <a:pPr lvl="1" eaLnBrk="1" hangingPunct="1">
              <a:lnSpc>
                <a:spcPct val="110000"/>
              </a:lnSpc>
            </a:pPr>
            <a:r>
              <a:rPr lang="tr-TR" sz="2000" dirty="0" smtClean="0"/>
              <a:t>Sahibine temettü geliri (kâr payı) sağlar</a:t>
            </a:r>
            <a:endParaRPr lang="en-GB" sz="2000" dirty="0" smtClean="0"/>
          </a:p>
          <a:p>
            <a:pPr lvl="1" eaLnBrk="1" hangingPunct="1">
              <a:lnSpc>
                <a:spcPct val="110000"/>
              </a:lnSpc>
            </a:pPr>
            <a:r>
              <a:rPr lang="tr-TR" sz="2000" dirty="0" smtClean="0"/>
              <a:t>Likiditesi yüksek değildir.</a:t>
            </a:r>
          </a:p>
          <a:p>
            <a:pPr lvl="1" eaLnBrk="1" hangingPunct="1">
              <a:lnSpc>
                <a:spcPct val="110000"/>
              </a:lnSpc>
            </a:pPr>
            <a:endParaRPr lang="en-GB" sz="2000" dirty="0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36F8DC-D008-47A3-8134-212C5C26BCE9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bldLvl="3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D185-D15F-4903-8CD0-94CDE975D890}" type="slidenum">
              <a:rPr lang="tr-TR" altLang="en-US"/>
              <a:pPr/>
              <a:t>9</a:t>
            </a:fld>
            <a:endParaRPr lang="tr-TR" alt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r>
              <a:rPr lang="en-GB" sz="4000" b="1" dirty="0"/>
              <a:t>Modern </a:t>
            </a:r>
            <a:r>
              <a:rPr lang="tr-TR" sz="4000" b="1" dirty="0"/>
              <a:t>bankacılık</a:t>
            </a:r>
            <a:endParaRPr lang="en-GB" sz="4000" b="1" dirty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569325" cy="4967287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tr-TR" sz="1900" dirty="0"/>
              <a:t> </a:t>
            </a:r>
            <a:r>
              <a:rPr lang="tr-TR" sz="2500" dirty="0"/>
              <a:t>Modern bankacılık sisteminde iki tip bankacılık vardır: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tr-TR" sz="25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tr-TR" sz="2500" dirty="0"/>
              <a:t>az sayıda banka vardır ve bunların her birinin çok sayıda şubesi mevcuttur. (İngiltere ve Kanada) 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tr-TR" sz="2500" dirty="0"/>
              <a:t>birçok bağısız bankalar vardır. (Amerika)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tr-TR" sz="2500" dirty="0"/>
          </a:p>
          <a:p>
            <a:pPr marL="609600" indent="-609600">
              <a:lnSpc>
                <a:spcPct val="90000"/>
              </a:lnSpc>
            </a:pPr>
            <a:r>
              <a:rPr lang="tr-TR" sz="2000" dirty="0"/>
              <a:t>Ticari </a:t>
            </a:r>
            <a:r>
              <a:rPr lang="tr-TR" sz="2000" dirty="0" smtClean="0"/>
              <a:t>bankalar: </a:t>
            </a:r>
            <a:r>
              <a:rPr lang="tr-TR" sz="2000" dirty="0"/>
              <a:t>özel kişi veya kurumlara ait kar amacı güden </a:t>
            </a:r>
            <a:r>
              <a:rPr lang="tr-TR" sz="2000" dirty="0" smtClean="0"/>
              <a:t>kurumlar </a:t>
            </a:r>
          </a:p>
          <a:p>
            <a:pPr marL="1009650" lvl="1" indent="-609600">
              <a:lnSpc>
                <a:spcPct val="90000"/>
              </a:lnSpc>
            </a:pPr>
            <a:r>
              <a:rPr lang="tr-TR" sz="1600" dirty="0" smtClean="0"/>
              <a:t>Bütün </a:t>
            </a:r>
            <a:r>
              <a:rPr lang="tr-TR" sz="1600" dirty="0"/>
              <a:t>ticari bankaların bir çok ortak yönleri vardır: müşterilerinin mevduatlarını tutarlar, belli mevduatların çekle hesaplar arasında transferlerine izin verirler, hane halklarına ve firmalara borç verirler ve devletin değerli kağıtlarına yatırımlar yaparlar. </a:t>
            </a:r>
            <a:endParaRPr lang="en-GB" sz="2100" dirty="0"/>
          </a:p>
        </p:txBody>
      </p:sp>
    </p:spTree>
    <p:extLst>
      <p:ext uri="{BB962C8B-B14F-4D97-AF65-F5344CB8AC3E}">
        <p14:creationId xmlns:p14="http://schemas.microsoft.com/office/powerpoint/2010/main" xmlns="" val="3660470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6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6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build="p" bldLvl="3" autoUpdateAnimBg="0"/>
    </p:bldLst>
  </p:timing>
</p:sld>
</file>

<file path=ppt/theme/theme1.xml><?xml version="1.0" encoding="utf-8"?>
<a:theme xmlns:a="http://schemas.openxmlformats.org/drawingml/2006/main" name="1_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örünüş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836</Words>
  <Application>Microsoft Office PowerPoint</Application>
  <PresentationFormat>Ekran Gösterisi (4:3)</PresentationFormat>
  <Paragraphs>130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4" baseType="lpstr">
      <vt:lpstr>1_Ofis Teması</vt:lpstr>
      <vt:lpstr>Bölüm 22 Para ve Banka</vt:lpstr>
      <vt:lpstr>Birtakım önemli sorular</vt:lpstr>
      <vt:lpstr>Para</vt:lpstr>
      <vt:lpstr>Paranın fonksiyonları</vt:lpstr>
      <vt:lpstr>…</vt:lpstr>
      <vt:lpstr>Modern Bankacılık</vt:lpstr>
      <vt:lpstr>Finansal Piyasalar hakkında genel bilgiler</vt:lpstr>
      <vt:lpstr>Finansal Piyasalar hakkında genel bilgiler (devam)</vt:lpstr>
      <vt:lpstr>Modern bankacılık</vt:lpstr>
      <vt:lpstr>Modern Bankacılık</vt:lpstr>
      <vt:lpstr>Bankaların Kredi Yaratma Mekanizması</vt:lpstr>
      <vt:lpstr>Bankalar nasıl kredi yaratırlar?</vt:lpstr>
      <vt:lpstr>Bankalar nasıl kredi yaratırlar? (2)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Bölüm 22 Para ve Banka</dc:title>
  <dc:creator>tegam2</dc:creator>
  <cp:lastModifiedBy>tegam2</cp:lastModifiedBy>
  <cp:revision>20</cp:revision>
  <dcterms:created xsi:type="dcterms:W3CDTF">2012-09-28T09:15:31Z</dcterms:created>
  <dcterms:modified xsi:type="dcterms:W3CDTF">2012-11-29T09:46:32Z</dcterms:modified>
</cp:coreProperties>
</file>