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Kitap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idb\Desktop\inflation.xls"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Chart%20in%20Microsoft%20Office%20PowerPoint"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Chart%20in%20Microsoft%20Office%20PowerPoint" TargetMode="External"/><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1" Type="http://schemas.openxmlformats.org/officeDocument/2006/relationships/oleObject" Target="file:///C:\Users\bidb\Desktop\unemployment.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bidb\Downloads\gdpgrowth.xls"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Users\Gulcin%20Yucel\Desktop\23%20EYL&#220;L%202012.xlsx" TargetMode="External"/><Relationship Id="rId1" Type="http://schemas.openxmlformats.org/officeDocument/2006/relationships/themeOverride" Target="../theme/themeOverride3.xml"/></Relationships>
</file>

<file path=ppt/charts/_rels/chart8.xml.rels><?xml version="1.0" encoding="UTF-8" standalone="yes"?>
<Relationships xmlns="http://schemas.openxmlformats.org/package/2006/relationships"><Relationship Id="rId2" Type="http://schemas.openxmlformats.org/officeDocument/2006/relationships/oleObject" Target="file:///C:\Users\Gulcin%20Yucel\Desktop\23%20EYL&#220;L%202012.xlsx" TargetMode="External"/><Relationship Id="rId1" Type="http://schemas.openxmlformats.org/officeDocument/2006/relationships/themeOverride" Target="../theme/themeOverride4.xml"/></Relationships>
</file>

<file path=ppt/charts/_rels/chart9.xml.rels><?xml version="1.0" encoding="UTF-8" standalone="yes"?>
<Relationships xmlns="http://schemas.openxmlformats.org/package/2006/relationships"><Relationship Id="rId2" Type="http://schemas.openxmlformats.org/officeDocument/2006/relationships/oleObject" Target="file:///F:\ITU-ARCHIVE\16.08.2012_pittsburgh'a%20gitmeden%20hemen%20&#246;nce\OKUL\2012-2013%20G&#220;Z_pittsburgh\EKO%20HAVUZ\Benim%20kulland&#305;&#287;&#305;m%20veriler\BEGG%20GUNCELLEME%20ICIN%20VERI\sekt&#246;rlerin%20gayri%20safi%20yurti&#231;i%20has&#305;la%20i&#231;indeki%20paylar&#305;.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tr-TR"/>
  <c:style val="34"/>
  <c:chart>
    <c:title>
      <c:layout/>
    </c:title>
    <c:plotArea>
      <c:layout/>
      <c:lineChart>
        <c:grouping val="standard"/>
        <c:ser>
          <c:idx val="0"/>
          <c:order val="0"/>
          <c:tx>
            <c:strRef>
              <c:f>Sayfa1!$B$1</c:f>
              <c:strCache>
                <c:ptCount val="1"/>
                <c:pt idx="0">
                  <c:v>Enflasyon</c:v>
                </c:pt>
              </c:strCache>
            </c:strRef>
          </c:tx>
          <c:marker>
            <c:symbol val="none"/>
          </c:marker>
          <c:cat>
            <c:numRef>
              <c:f>Sayfa1!$A$2:$A$10</c:f>
              <c:numCache>
                <c:formatCode>General</c:formatCode>
                <c:ptCount val="9"/>
                <c:pt idx="0">
                  <c:v>2003</c:v>
                </c:pt>
                <c:pt idx="1">
                  <c:v>2004</c:v>
                </c:pt>
                <c:pt idx="2">
                  <c:v>2005</c:v>
                </c:pt>
                <c:pt idx="3">
                  <c:v>2006</c:v>
                </c:pt>
                <c:pt idx="4">
                  <c:v>2007</c:v>
                </c:pt>
                <c:pt idx="5">
                  <c:v>2008</c:v>
                </c:pt>
                <c:pt idx="6">
                  <c:v>2009</c:v>
                </c:pt>
                <c:pt idx="7">
                  <c:v>2010</c:v>
                </c:pt>
                <c:pt idx="8">
                  <c:v>2011</c:v>
                </c:pt>
              </c:numCache>
            </c:numRef>
          </c:cat>
          <c:val>
            <c:numRef>
              <c:f>Sayfa1!$B$2:$B$10</c:f>
              <c:numCache>
                <c:formatCode>General</c:formatCode>
                <c:ptCount val="9"/>
                <c:pt idx="0">
                  <c:v>18.399999999999999</c:v>
                </c:pt>
                <c:pt idx="1">
                  <c:v>9.4</c:v>
                </c:pt>
                <c:pt idx="2">
                  <c:v>7.7</c:v>
                </c:pt>
                <c:pt idx="3">
                  <c:v>9.7000000000000011</c:v>
                </c:pt>
                <c:pt idx="4">
                  <c:v>8.4</c:v>
                </c:pt>
                <c:pt idx="5">
                  <c:v>10.1</c:v>
                </c:pt>
                <c:pt idx="6">
                  <c:v>6.5</c:v>
                </c:pt>
                <c:pt idx="7">
                  <c:v>6.4</c:v>
                </c:pt>
                <c:pt idx="8">
                  <c:v>10.5</c:v>
                </c:pt>
              </c:numCache>
            </c:numRef>
          </c:val>
        </c:ser>
        <c:marker val="1"/>
        <c:axId val="175432064"/>
        <c:axId val="175433600"/>
      </c:lineChart>
      <c:catAx>
        <c:axId val="175432064"/>
        <c:scaling>
          <c:orientation val="minMax"/>
        </c:scaling>
        <c:axPos val="b"/>
        <c:numFmt formatCode="General" sourceLinked="1"/>
        <c:tickLblPos val="nextTo"/>
        <c:crossAx val="175433600"/>
        <c:crosses val="autoZero"/>
        <c:auto val="1"/>
        <c:lblAlgn val="ctr"/>
        <c:lblOffset val="100"/>
      </c:catAx>
      <c:valAx>
        <c:axId val="175433600"/>
        <c:scaling>
          <c:orientation val="minMax"/>
        </c:scaling>
        <c:axPos val="l"/>
        <c:majorGridlines/>
        <c:numFmt formatCode="General" sourceLinked="1"/>
        <c:tickLblPos val="nextTo"/>
        <c:crossAx val="175432064"/>
        <c:crosses val="autoZero"/>
        <c:crossBetween val="between"/>
      </c:valAx>
    </c:plotArea>
    <c:plotVisOnly val="1"/>
  </c:chart>
  <c:txPr>
    <a:bodyPr/>
    <a:lstStyle/>
    <a:p>
      <a:pPr>
        <a:defRPr sz="1400" baseline="0"/>
      </a:pPr>
      <a:endParaRPr lang="tr-TR"/>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tr-TR"/>
  <c:style val="34"/>
  <c:chart>
    <c:plotArea>
      <c:layout/>
      <c:barChart>
        <c:barDir val="col"/>
        <c:grouping val="clustered"/>
        <c:ser>
          <c:idx val="0"/>
          <c:order val="0"/>
          <c:tx>
            <c:strRef>
              <c:f>Sheet1!$D$10</c:f>
              <c:strCache>
                <c:ptCount val="1"/>
                <c:pt idx="0">
                  <c:v>Almanya</c:v>
                </c:pt>
              </c:strCache>
            </c:strRef>
          </c:tx>
          <c:cat>
            <c:strRef>
              <c:f>Sheet1!$E$9:$J$9</c:f>
              <c:strCache>
                <c:ptCount val="6"/>
                <c:pt idx="0">
                  <c:v>1960-1973</c:v>
                </c:pt>
                <c:pt idx="1">
                  <c:v>1974-1981</c:v>
                </c:pt>
                <c:pt idx="2">
                  <c:v>1982-1990</c:v>
                </c:pt>
                <c:pt idx="3">
                  <c:v>1991-2001</c:v>
                </c:pt>
                <c:pt idx="4">
                  <c:v>2002-2004</c:v>
                </c:pt>
                <c:pt idx="5">
                  <c:v>2005-2011</c:v>
                </c:pt>
              </c:strCache>
            </c:strRef>
          </c:cat>
          <c:val>
            <c:numRef>
              <c:f>Sheet1!$E$10:$J$10</c:f>
              <c:numCache>
                <c:formatCode>General</c:formatCode>
                <c:ptCount val="6"/>
                <c:pt idx="0">
                  <c:v>3</c:v>
                </c:pt>
                <c:pt idx="1">
                  <c:v>5</c:v>
                </c:pt>
                <c:pt idx="2">
                  <c:v>3</c:v>
                </c:pt>
                <c:pt idx="3" formatCode="0">
                  <c:v>2.2261400220927485</c:v>
                </c:pt>
                <c:pt idx="4" formatCode="0">
                  <c:v>1.523043507587893</c:v>
                </c:pt>
                <c:pt idx="5" formatCode="0">
                  <c:v>1.6842943725347099</c:v>
                </c:pt>
              </c:numCache>
            </c:numRef>
          </c:val>
        </c:ser>
        <c:ser>
          <c:idx val="1"/>
          <c:order val="1"/>
          <c:tx>
            <c:strRef>
              <c:f>Sheet1!$D$11</c:f>
              <c:strCache>
                <c:ptCount val="1"/>
                <c:pt idx="0">
                  <c:v>İngiltere</c:v>
                </c:pt>
              </c:strCache>
            </c:strRef>
          </c:tx>
          <c:cat>
            <c:strRef>
              <c:f>Sheet1!$E$9:$J$9</c:f>
              <c:strCache>
                <c:ptCount val="6"/>
                <c:pt idx="0">
                  <c:v>1960-1973</c:v>
                </c:pt>
                <c:pt idx="1">
                  <c:v>1974-1981</c:v>
                </c:pt>
                <c:pt idx="2">
                  <c:v>1982-1990</c:v>
                </c:pt>
                <c:pt idx="3">
                  <c:v>1991-2001</c:v>
                </c:pt>
                <c:pt idx="4">
                  <c:v>2002-2004</c:v>
                </c:pt>
                <c:pt idx="5">
                  <c:v>2005-2011</c:v>
                </c:pt>
              </c:strCache>
            </c:strRef>
          </c:cat>
          <c:val>
            <c:numRef>
              <c:f>Sheet1!$E$11:$J$11</c:f>
              <c:numCache>
                <c:formatCode>General</c:formatCode>
                <c:ptCount val="6"/>
                <c:pt idx="0">
                  <c:v>5</c:v>
                </c:pt>
                <c:pt idx="1">
                  <c:v>15</c:v>
                </c:pt>
                <c:pt idx="2">
                  <c:v>6</c:v>
                </c:pt>
                <c:pt idx="3" formatCode="0">
                  <c:v>2.5581983545897238</c:v>
                </c:pt>
                <c:pt idx="4" formatCode="0">
                  <c:v>1.2999011206266111</c:v>
                </c:pt>
                <c:pt idx="5" formatCode="0">
                  <c:v>2.6998139959212137</c:v>
                </c:pt>
              </c:numCache>
            </c:numRef>
          </c:val>
        </c:ser>
        <c:ser>
          <c:idx val="2"/>
          <c:order val="2"/>
          <c:tx>
            <c:strRef>
              <c:f>Sheet1!$D$12</c:f>
              <c:strCache>
                <c:ptCount val="1"/>
                <c:pt idx="0">
                  <c:v>Amerika</c:v>
                </c:pt>
              </c:strCache>
            </c:strRef>
          </c:tx>
          <c:cat>
            <c:strRef>
              <c:f>Sheet1!$E$9:$J$9</c:f>
              <c:strCache>
                <c:ptCount val="6"/>
                <c:pt idx="0">
                  <c:v>1960-1973</c:v>
                </c:pt>
                <c:pt idx="1">
                  <c:v>1974-1981</c:v>
                </c:pt>
                <c:pt idx="2">
                  <c:v>1982-1990</c:v>
                </c:pt>
                <c:pt idx="3">
                  <c:v>1991-2001</c:v>
                </c:pt>
                <c:pt idx="4">
                  <c:v>2002-2004</c:v>
                </c:pt>
                <c:pt idx="5">
                  <c:v>2005-2011</c:v>
                </c:pt>
              </c:strCache>
            </c:strRef>
          </c:cat>
          <c:val>
            <c:numRef>
              <c:f>Sheet1!$E$12:$J$12</c:f>
              <c:numCache>
                <c:formatCode>0</c:formatCode>
                <c:ptCount val="6"/>
                <c:pt idx="0">
                  <c:v>3.1891091325048877</c:v>
                </c:pt>
                <c:pt idx="1">
                  <c:v>9.3911362949631112</c:v>
                </c:pt>
                <c:pt idx="2">
                  <c:v>4.7400630495584792</c:v>
                </c:pt>
                <c:pt idx="3">
                  <c:v>3.0198739294150219</c:v>
                </c:pt>
                <c:pt idx="4">
                  <c:v>2.1777877643196026</c:v>
                </c:pt>
                <c:pt idx="5">
                  <c:v>2.5359717812949203</c:v>
                </c:pt>
              </c:numCache>
            </c:numRef>
          </c:val>
        </c:ser>
        <c:ser>
          <c:idx val="3"/>
          <c:order val="3"/>
          <c:tx>
            <c:strRef>
              <c:f>Sheet1!$D$13</c:f>
              <c:strCache>
                <c:ptCount val="1"/>
                <c:pt idx="0">
                  <c:v>Türkiye</c:v>
                </c:pt>
              </c:strCache>
            </c:strRef>
          </c:tx>
          <c:cat>
            <c:strRef>
              <c:f>Sheet1!$E$9:$J$9</c:f>
              <c:strCache>
                <c:ptCount val="6"/>
                <c:pt idx="0">
                  <c:v>1960-1973</c:v>
                </c:pt>
                <c:pt idx="1">
                  <c:v>1974-1981</c:v>
                </c:pt>
                <c:pt idx="2">
                  <c:v>1982-1990</c:v>
                </c:pt>
                <c:pt idx="3">
                  <c:v>1991-2001</c:v>
                </c:pt>
                <c:pt idx="4">
                  <c:v>2002-2004</c:v>
                </c:pt>
                <c:pt idx="5">
                  <c:v>2005-2011</c:v>
                </c:pt>
              </c:strCache>
            </c:strRef>
          </c:cat>
          <c:val>
            <c:numRef>
              <c:f>Sheet1!$E$13:$J$13</c:f>
              <c:numCache>
                <c:formatCode>0</c:formatCode>
                <c:ptCount val="6"/>
                <c:pt idx="0">
                  <c:v>6.4103215282743093</c:v>
                </c:pt>
                <c:pt idx="1">
                  <c:v>41.273008482938813</c:v>
                </c:pt>
                <c:pt idx="2">
                  <c:v>47.366417072440044</c:v>
                </c:pt>
                <c:pt idx="3">
                  <c:v>74.674022912598815</c:v>
                </c:pt>
                <c:pt idx="4">
                  <c:v>26.948242554367315</c:v>
                </c:pt>
                <c:pt idx="5">
                  <c:v>8.7341416274928054</c:v>
                </c:pt>
              </c:numCache>
            </c:numRef>
          </c:val>
        </c:ser>
        <c:axId val="175620096"/>
        <c:axId val="175621632"/>
      </c:barChart>
      <c:catAx>
        <c:axId val="175620096"/>
        <c:scaling>
          <c:orientation val="minMax"/>
        </c:scaling>
        <c:axPos val="b"/>
        <c:numFmt formatCode="General" sourceLinked="1"/>
        <c:tickLblPos val="nextTo"/>
        <c:txPr>
          <a:bodyPr rot="0" vert="horz"/>
          <a:lstStyle/>
          <a:p>
            <a:pPr>
              <a:defRPr/>
            </a:pPr>
            <a:endParaRPr lang="tr-TR"/>
          </a:p>
        </c:txPr>
        <c:crossAx val="175621632"/>
        <c:crosses val="autoZero"/>
        <c:auto val="1"/>
        <c:lblAlgn val="ctr"/>
        <c:lblOffset val="100"/>
      </c:catAx>
      <c:valAx>
        <c:axId val="175621632"/>
        <c:scaling>
          <c:orientation val="minMax"/>
        </c:scaling>
        <c:axPos val="l"/>
        <c:majorGridlines/>
        <c:numFmt formatCode="General" sourceLinked="1"/>
        <c:tickLblPos val="nextTo"/>
        <c:crossAx val="175620096"/>
        <c:crosses val="autoZero"/>
        <c:crossBetween val="between"/>
      </c:valAx>
    </c:plotArea>
    <c:legend>
      <c:legendPos val="b"/>
      <c:layout/>
    </c:legend>
    <c:plotVisOnly val="1"/>
    <c:dispBlanksAs val="gap"/>
  </c:chart>
  <c:txPr>
    <a:bodyPr/>
    <a:lstStyle/>
    <a:p>
      <a:pPr>
        <a:defRPr sz="1500" baseline="0"/>
      </a:pPr>
      <a:endParaRPr lang="tr-T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tr-TR"/>
  <c:style val="34"/>
  <c:clrMapOvr bg1="dk1" tx1="lt1" bg2="dk2" tx2="lt2" accent1="accent1" accent2="accent2" accent3="accent3" accent4="accent4" accent5="accent5" accent6="accent6" hlink="hlink" folHlink="folHlink"/>
  <c:chart>
    <c:autoTitleDeleted val="1"/>
    <c:plotArea>
      <c:layout/>
      <c:lineChart>
        <c:grouping val="standard"/>
        <c:ser>
          <c:idx val="0"/>
          <c:order val="0"/>
          <c:tx>
            <c:strRef>
              <c:f>'[Chart in Microsoft Office PowerPoint]Sayfa1'!$B$2</c:f>
              <c:strCache>
                <c:ptCount val="1"/>
                <c:pt idx="0">
                  <c:v>Unemployment Rate</c:v>
                </c:pt>
              </c:strCache>
            </c:strRef>
          </c:tx>
          <c:marker>
            <c:symbol val="none"/>
          </c:marker>
          <c:cat>
            <c:numRef>
              <c:f>'[Chart in Microsoft Office PowerPoint]Sayfa1'!$A$3:$A$26</c:f>
              <c:numCache>
                <c:formatCode>General</c:formatCode>
                <c:ptCount val="24"/>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pt idx="21">
                  <c:v>2009</c:v>
                </c:pt>
                <c:pt idx="22">
                  <c:v>2010</c:v>
                </c:pt>
                <c:pt idx="23">
                  <c:v>2011</c:v>
                </c:pt>
              </c:numCache>
            </c:numRef>
          </c:cat>
          <c:val>
            <c:numRef>
              <c:f>'[Chart in Microsoft Office PowerPoint]Sayfa1'!$B$3:$B$26</c:f>
              <c:numCache>
                <c:formatCode>0.00</c:formatCode>
                <c:ptCount val="24"/>
                <c:pt idx="0">
                  <c:v>8.4472177814449889</c:v>
                </c:pt>
                <c:pt idx="1">
                  <c:v>8.7000000000000011</c:v>
                </c:pt>
                <c:pt idx="2">
                  <c:v>7.4</c:v>
                </c:pt>
                <c:pt idx="3">
                  <c:v>8.5</c:v>
                </c:pt>
                <c:pt idx="4">
                  <c:v>8.4</c:v>
                </c:pt>
                <c:pt idx="5">
                  <c:v>9.2000000000000011</c:v>
                </c:pt>
                <c:pt idx="6">
                  <c:v>8.3000000000000007</c:v>
                </c:pt>
                <c:pt idx="7">
                  <c:v>7.3</c:v>
                </c:pt>
                <c:pt idx="8">
                  <c:v>6.3</c:v>
                </c:pt>
                <c:pt idx="9">
                  <c:v>7.2</c:v>
                </c:pt>
                <c:pt idx="10">
                  <c:v>6.7</c:v>
                </c:pt>
                <c:pt idx="11">
                  <c:v>7.4</c:v>
                </c:pt>
                <c:pt idx="12">
                  <c:v>6.5</c:v>
                </c:pt>
                <c:pt idx="13">
                  <c:v>8.4</c:v>
                </c:pt>
                <c:pt idx="14">
                  <c:v>10.3</c:v>
                </c:pt>
                <c:pt idx="15">
                  <c:v>10.5</c:v>
                </c:pt>
                <c:pt idx="16">
                  <c:v>10.3</c:v>
                </c:pt>
                <c:pt idx="17">
                  <c:v>10.3</c:v>
                </c:pt>
                <c:pt idx="18">
                  <c:v>9.9</c:v>
                </c:pt>
                <c:pt idx="19">
                  <c:v>11.4</c:v>
                </c:pt>
                <c:pt idx="20">
                  <c:v>11</c:v>
                </c:pt>
                <c:pt idx="21">
                  <c:v>14</c:v>
                </c:pt>
                <c:pt idx="22">
                  <c:v>11.9</c:v>
                </c:pt>
                <c:pt idx="23">
                  <c:v>9.8000000000000007</c:v>
                </c:pt>
              </c:numCache>
            </c:numRef>
          </c:val>
        </c:ser>
        <c:marker val="1"/>
        <c:axId val="175454080"/>
        <c:axId val="175455616"/>
      </c:lineChart>
      <c:catAx>
        <c:axId val="175454080"/>
        <c:scaling>
          <c:orientation val="minMax"/>
        </c:scaling>
        <c:axPos val="b"/>
        <c:numFmt formatCode="General" sourceLinked="1"/>
        <c:tickLblPos val="nextTo"/>
        <c:txPr>
          <a:bodyPr rot="-5400000" vert="horz"/>
          <a:lstStyle/>
          <a:p>
            <a:pPr>
              <a:defRPr lang="en-US"/>
            </a:pPr>
            <a:endParaRPr lang="tr-TR"/>
          </a:p>
        </c:txPr>
        <c:crossAx val="175455616"/>
        <c:crosses val="autoZero"/>
        <c:auto val="1"/>
        <c:lblAlgn val="ctr"/>
        <c:lblOffset val="100"/>
      </c:catAx>
      <c:valAx>
        <c:axId val="175455616"/>
        <c:scaling>
          <c:orientation val="minMax"/>
        </c:scaling>
        <c:axPos val="l"/>
        <c:majorGridlines/>
        <c:numFmt formatCode="0.00" sourceLinked="1"/>
        <c:tickLblPos val="nextTo"/>
        <c:txPr>
          <a:bodyPr/>
          <a:lstStyle/>
          <a:p>
            <a:pPr>
              <a:defRPr lang="en-US"/>
            </a:pPr>
            <a:endParaRPr lang="tr-TR"/>
          </a:p>
        </c:txPr>
        <c:crossAx val="175454080"/>
        <c:crosses val="autoZero"/>
        <c:crossBetween val="between"/>
      </c:valAx>
    </c:plotArea>
    <c:plotVisOnly val="1"/>
  </c:chart>
  <c:txPr>
    <a:bodyPr/>
    <a:lstStyle/>
    <a:p>
      <a:pPr>
        <a:defRPr sz="1400" baseline="0"/>
      </a:pPr>
      <a:endParaRPr lang="tr-TR"/>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tr-TR"/>
  <c:style val="34"/>
  <c:clrMapOvr bg1="dk1" tx1="lt1" bg2="dk2" tx2="lt2" accent1="accent1" accent2="accent2" accent3="accent3" accent4="accent4" accent5="accent5" accent6="accent6" hlink="hlink" folHlink="folHlink"/>
  <c:chart>
    <c:autoTitleDeleted val="1"/>
    <c:plotArea>
      <c:layout/>
      <c:lineChart>
        <c:grouping val="standard"/>
        <c:ser>
          <c:idx val="0"/>
          <c:order val="0"/>
          <c:tx>
            <c:strRef>
              <c:f>'[Chart in Microsoft Office PowerPoint]Sayfa1'!$B$2</c:f>
              <c:strCache>
                <c:ptCount val="1"/>
                <c:pt idx="0">
                  <c:v>Unemployment Rate</c:v>
                </c:pt>
              </c:strCache>
            </c:strRef>
          </c:tx>
          <c:marker>
            <c:symbol val="none"/>
          </c:marker>
          <c:cat>
            <c:numRef>
              <c:f>'[Chart in Microsoft Office PowerPoint]Sayfa1'!$A$3:$A$26</c:f>
              <c:numCache>
                <c:formatCode>General</c:formatCode>
                <c:ptCount val="24"/>
                <c:pt idx="0">
                  <c:v>1988</c:v>
                </c:pt>
                <c:pt idx="1">
                  <c:v>1989</c:v>
                </c:pt>
                <c:pt idx="2">
                  <c:v>1990</c:v>
                </c:pt>
                <c:pt idx="3">
                  <c:v>1991</c:v>
                </c:pt>
                <c:pt idx="4">
                  <c:v>1992</c:v>
                </c:pt>
                <c:pt idx="5">
                  <c:v>1993</c:v>
                </c:pt>
                <c:pt idx="6">
                  <c:v>1994</c:v>
                </c:pt>
                <c:pt idx="7">
                  <c:v>1995</c:v>
                </c:pt>
                <c:pt idx="8">
                  <c:v>1996</c:v>
                </c:pt>
                <c:pt idx="9">
                  <c:v>1997</c:v>
                </c:pt>
                <c:pt idx="10">
                  <c:v>1998</c:v>
                </c:pt>
                <c:pt idx="11">
                  <c:v>1999</c:v>
                </c:pt>
                <c:pt idx="12">
                  <c:v>2000</c:v>
                </c:pt>
                <c:pt idx="13">
                  <c:v>2001</c:v>
                </c:pt>
                <c:pt idx="14">
                  <c:v>2002</c:v>
                </c:pt>
                <c:pt idx="15">
                  <c:v>2003</c:v>
                </c:pt>
                <c:pt idx="16">
                  <c:v>2004</c:v>
                </c:pt>
                <c:pt idx="17">
                  <c:v>2005</c:v>
                </c:pt>
                <c:pt idx="18">
                  <c:v>2006</c:v>
                </c:pt>
                <c:pt idx="19">
                  <c:v>2007</c:v>
                </c:pt>
                <c:pt idx="20">
                  <c:v>2008</c:v>
                </c:pt>
                <c:pt idx="21">
                  <c:v>2009</c:v>
                </c:pt>
                <c:pt idx="22">
                  <c:v>2010</c:v>
                </c:pt>
                <c:pt idx="23">
                  <c:v>2011</c:v>
                </c:pt>
              </c:numCache>
            </c:numRef>
          </c:cat>
          <c:val>
            <c:numRef>
              <c:f>'[Chart in Microsoft Office PowerPoint]Sayfa1'!$B$3:$B$26</c:f>
              <c:numCache>
                <c:formatCode>0.00</c:formatCode>
                <c:ptCount val="24"/>
                <c:pt idx="0">
                  <c:v>8.4472177814449889</c:v>
                </c:pt>
                <c:pt idx="1">
                  <c:v>8.7000000000000011</c:v>
                </c:pt>
                <c:pt idx="2">
                  <c:v>7.4</c:v>
                </c:pt>
                <c:pt idx="3">
                  <c:v>8.5</c:v>
                </c:pt>
                <c:pt idx="4">
                  <c:v>8.4</c:v>
                </c:pt>
                <c:pt idx="5">
                  <c:v>9.2000000000000011</c:v>
                </c:pt>
                <c:pt idx="6">
                  <c:v>8.3000000000000007</c:v>
                </c:pt>
                <c:pt idx="7">
                  <c:v>7.3</c:v>
                </c:pt>
                <c:pt idx="8">
                  <c:v>6.3</c:v>
                </c:pt>
                <c:pt idx="9">
                  <c:v>7.2</c:v>
                </c:pt>
                <c:pt idx="10">
                  <c:v>6.7</c:v>
                </c:pt>
                <c:pt idx="11">
                  <c:v>7.4</c:v>
                </c:pt>
                <c:pt idx="12">
                  <c:v>6.5</c:v>
                </c:pt>
                <c:pt idx="13">
                  <c:v>8.4</c:v>
                </c:pt>
                <c:pt idx="14">
                  <c:v>10.3</c:v>
                </c:pt>
                <c:pt idx="15">
                  <c:v>10.5</c:v>
                </c:pt>
                <c:pt idx="16">
                  <c:v>10.3</c:v>
                </c:pt>
                <c:pt idx="17">
                  <c:v>10.3</c:v>
                </c:pt>
                <c:pt idx="18">
                  <c:v>9.9</c:v>
                </c:pt>
                <c:pt idx="19">
                  <c:v>11.4</c:v>
                </c:pt>
                <c:pt idx="20">
                  <c:v>11</c:v>
                </c:pt>
                <c:pt idx="21">
                  <c:v>14</c:v>
                </c:pt>
                <c:pt idx="22">
                  <c:v>11.9</c:v>
                </c:pt>
                <c:pt idx="23">
                  <c:v>9.8000000000000007</c:v>
                </c:pt>
              </c:numCache>
            </c:numRef>
          </c:val>
        </c:ser>
        <c:marker val="1"/>
        <c:axId val="175491712"/>
        <c:axId val="175538560"/>
      </c:lineChart>
      <c:catAx>
        <c:axId val="175491712"/>
        <c:scaling>
          <c:orientation val="minMax"/>
        </c:scaling>
        <c:axPos val="b"/>
        <c:numFmt formatCode="General" sourceLinked="1"/>
        <c:tickLblPos val="nextTo"/>
        <c:txPr>
          <a:bodyPr rot="-5400000" vert="horz"/>
          <a:lstStyle/>
          <a:p>
            <a:pPr>
              <a:defRPr lang="en-US"/>
            </a:pPr>
            <a:endParaRPr lang="tr-TR"/>
          </a:p>
        </c:txPr>
        <c:crossAx val="175538560"/>
        <c:crosses val="autoZero"/>
        <c:auto val="1"/>
        <c:lblAlgn val="ctr"/>
        <c:lblOffset val="100"/>
      </c:catAx>
      <c:valAx>
        <c:axId val="175538560"/>
        <c:scaling>
          <c:orientation val="minMax"/>
        </c:scaling>
        <c:axPos val="l"/>
        <c:majorGridlines/>
        <c:numFmt formatCode="0.00" sourceLinked="1"/>
        <c:tickLblPos val="nextTo"/>
        <c:txPr>
          <a:bodyPr/>
          <a:lstStyle/>
          <a:p>
            <a:pPr>
              <a:defRPr lang="en-US"/>
            </a:pPr>
            <a:endParaRPr lang="tr-TR"/>
          </a:p>
        </c:txPr>
        <c:crossAx val="175491712"/>
        <c:crosses val="autoZero"/>
        <c:crossBetween val="between"/>
      </c:valAx>
    </c:plotArea>
    <c:plotVisOnly val="1"/>
  </c:chart>
  <c:txPr>
    <a:bodyPr/>
    <a:lstStyle/>
    <a:p>
      <a:pPr>
        <a:defRPr sz="1400" baseline="0"/>
      </a:pPr>
      <a:endParaRPr lang="tr-TR"/>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tr-TR"/>
  <c:style val="34"/>
  <c:chart>
    <c:plotArea>
      <c:layout/>
      <c:barChart>
        <c:barDir val="col"/>
        <c:grouping val="clustered"/>
        <c:ser>
          <c:idx val="0"/>
          <c:order val="0"/>
          <c:tx>
            <c:strRef>
              <c:f>Sheet1!$C$17</c:f>
              <c:strCache>
                <c:ptCount val="1"/>
                <c:pt idx="0">
                  <c:v>Almanya</c:v>
                </c:pt>
              </c:strCache>
            </c:strRef>
          </c:tx>
          <c:cat>
            <c:strRef>
              <c:f>Sheet1!$D$16:$I$16</c:f>
              <c:strCache>
                <c:ptCount val="6"/>
                <c:pt idx="0">
                  <c:v>1960-1973</c:v>
                </c:pt>
                <c:pt idx="1">
                  <c:v>1974-1981</c:v>
                </c:pt>
                <c:pt idx="2">
                  <c:v>1982-1990</c:v>
                </c:pt>
                <c:pt idx="3">
                  <c:v>1991-2001</c:v>
                </c:pt>
                <c:pt idx="4">
                  <c:v>2002-2004</c:v>
                </c:pt>
                <c:pt idx="5">
                  <c:v>2005-2010</c:v>
                </c:pt>
              </c:strCache>
            </c:strRef>
          </c:cat>
          <c:val>
            <c:numRef>
              <c:f>Sheet1!$D$17:$I$17</c:f>
              <c:numCache>
                <c:formatCode>General</c:formatCode>
                <c:ptCount val="6"/>
                <c:pt idx="0">
                  <c:v>1</c:v>
                </c:pt>
                <c:pt idx="1">
                  <c:v>3</c:v>
                </c:pt>
                <c:pt idx="2" formatCode="0">
                  <c:v>10</c:v>
                </c:pt>
                <c:pt idx="3" formatCode="0">
                  <c:v>8.0363635583357382</c:v>
                </c:pt>
                <c:pt idx="4" formatCode="0">
                  <c:v>9.4000002543131504</c:v>
                </c:pt>
                <c:pt idx="5" formatCode="0">
                  <c:v>8.7166667779286708</c:v>
                </c:pt>
              </c:numCache>
            </c:numRef>
          </c:val>
        </c:ser>
        <c:ser>
          <c:idx val="1"/>
          <c:order val="1"/>
          <c:tx>
            <c:strRef>
              <c:f>Sheet1!$C$18</c:f>
              <c:strCache>
                <c:ptCount val="1"/>
                <c:pt idx="0">
                  <c:v>İngiltere</c:v>
                </c:pt>
              </c:strCache>
            </c:strRef>
          </c:tx>
          <c:cat>
            <c:strRef>
              <c:f>Sheet1!$D$16:$I$16</c:f>
              <c:strCache>
                <c:ptCount val="6"/>
                <c:pt idx="0">
                  <c:v>1960-1973</c:v>
                </c:pt>
                <c:pt idx="1">
                  <c:v>1974-1981</c:v>
                </c:pt>
                <c:pt idx="2">
                  <c:v>1982-1990</c:v>
                </c:pt>
                <c:pt idx="3">
                  <c:v>1991-2001</c:v>
                </c:pt>
                <c:pt idx="4">
                  <c:v>2002-2004</c:v>
                </c:pt>
                <c:pt idx="5">
                  <c:v>2005-2010</c:v>
                </c:pt>
              </c:strCache>
            </c:strRef>
          </c:cat>
          <c:val>
            <c:numRef>
              <c:f>Sheet1!$D$18:$I$18</c:f>
              <c:numCache>
                <c:formatCode>General</c:formatCode>
                <c:ptCount val="6"/>
                <c:pt idx="0">
                  <c:v>3</c:v>
                </c:pt>
                <c:pt idx="1">
                  <c:v>6</c:v>
                </c:pt>
                <c:pt idx="2" formatCode="0">
                  <c:v>9.7000000817435019</c:v>
                </c:pt>
                <c:pt idx="3" formatCode="0">
                  <c:v>7.6272727792913262</c:v>
                </c:pt>
                <c:pt idx="4" formatCode="0">
                  <c:v>4.8333333333333499</c:v>
                </c:pt>
                <c:pt idx="5" formatCode="0">
                  <c:v>6</c:v>
                </c:pt>
              </c:numCache>
            </c:numRef>
          </c:val>
        </c:ser>
        <c:ser>
          <c:idx val="2"/>
          <c:order val="2"/>
          <c:tx>
            <c:strRef>
              <c:f>Sheet1!$C$19</c:f>
              <c:strCache>
                <c:ptCount val="1"/>
                <c:pt idx="0">
                  <c:v>Amerika</c:v>
                </c:pt>
              </c:strCache>
            </c:strRef>
          </c:tx>
          <c:cat>
            <c:strRef>
              <c:f>Sheet1!$D$16:$I$16</c:f>
              <c:strCache>
                <c:ptCount val="6"/>
                <c:pt idx="0">
                  <c:v>1960-1973</c:v>
                </c:pt>
                <c:pt idx="1">
                  <c:v>1974-1981</c:v>
                </c:pt>
                <c:pt idx="2">
                  <c:v>1982-1990</c:v>
                </c:pt>
                <c:pt idx="3">
                  <c:v>1991-2001</c:v>
                </c:pt>
                <c:pt idx="4">
                  <c:v>2002-2004</c:v>
                </c:pt>
                <c:pt idx="5">
                  <c:v>2005-2010</c:v>
                </c:pt>
              </c:strCache>
            </c:strRef>
          </c:cat>
          <c:val>
            <c:numRef>
              <c:f>Sheet1!$D$19:$I$19</c:f>
              <c:numCache>
                <c:formatCode>General</c:formatCode>
                <c:ptCount val="6"/>
                <c:pt idx="0">
                  <c:v>5</c:v>
                </c:pt>
                <c:pt idx="1">
                  <c:v>7</c:v>
                </c:pt>
                <c:pt idx="2" formatCode="0">
                  <c:v>7.0666666560702858</c:v>
                </c:pt>
                <c:pt idx="3" formatCode="0">
                  <c:v>5.5090909004211523</c:v>
                </c:pt>
                <c:pt idx="4" formatCode="0">
                  <c:v>5.7666667302449701</c:v>
                </c:pt>
                <c:pt idx="5" formatCode="0">
                  <c:v>6.5000000794728585</c:v>
                </c:pt>
              </c:numCache>
            </c:numRef>
          </c:val>
        </c:ser>
        <c:ser>
          <c:idx val="3"/>
          <c:order val="3"/>
          <c:tx>
            <c:strRef>
              <c:f>Sheet1!$C$20</c:f>
              <c:strCache>
                <c:ptCount val="1"/>
                <c:pt idx="0">
                  <c:v>Türkiye</c:v>
                </c:pt>
              </c:strCache>
            </c:strRef>
          </c:tx>
          <c:cat>
            <c:strRef>
              <c:f>Sheet1!$D$16:$I$16</c:f>
              <c:strCache>
                <c:ptCount val="6"/>
                <c:pt idx="0">
                  <c:v>1960-1973</c:v>
                </c:pt>
                <c:pt idx="1">
                  <c:v>1974-1981</c:v>
                </c:pt>
                <c:pt idx="2">
                  <c:v>1982-1990</c:v>
                </c:pt>
                <c:pt idx="3">
                  <c:v>1991-2001</c:v>
                </c:pt>
                <c:pt idx="4">
                  <c:v>2002-2004</c:v>
                </c:pt>
                <c:pt idx="5">
                  <c:v>2005-2010</c:v>
                </c:pt>
              </c:strCache>
            </c:strRef>
          </c:cat>
          <c:val>
            <c:numRef>
              <c:f>Sheet1!$D$20:$I$20</c:f>
              <c:numCache>
                <c:formatCode>General</c:formatCode>
                <c:ptCount val="6"/>
                <c:pt idx="2" formatCode="0">
                  <c:v>9</c:v>
                </c:pt>
                <c:pt idx="3" formatCode="0">
                  <c:v>8</c:v>
                </c:pt>
                <c:pt idx="4" formatCode="0">
                  <c:v>11</c:v>
                </c:pt>
                <c:pt idx="5" formatCode="0">
                  <c:v>11</c:v>
                </c:pt>
              </c:numCache>
            </c:numRef>
          </c:val>
        </c:ser>
        <c:axId val="175551616"/>
        <c:axId val="175553152"/>
      </c:barChart>
      <c:catAx>
        <c:axId val="175551616"/>
        <c:scaling>
          <c:orientation val="minMax"/>
        </c:scaling>
        <c:axPos val="b"/>
        <c:tickLblPos val="nextTo"/>
        <c:crossAx val="175553152"/>
        <c:crosses val="autoZero"/>
        <c:auto val="1"/>
        <c:lblAlgn val="ctr"/>
        <c:lblOffset val="100"/>
      </c:catAx>
      <c:valAx>
        <c:axId val="175553152"/>
        <c:scaling>
          <c:orientation val="minMax"/>
        </c:scaling>
        <c:axPos val="l"/>
        <c:majorGridlines/>
        <c:numFmt formatCode="General" sourceLinked="1"/>
        <c:tickLblPos val="nextTo"/>
        <c:crossAx val="175551616"/>
        <c:crosses val="autoZero"/>
        <c:crossBetween val="between"/>
      </c:valAx>
    </c:plotArea>
    <c:legend>
      <c:legendPos val="b"/>
    </c:legend>
    <c:plotVisOnly val="1"/>
  </c:chart>
  <c:txPr>
    <a:bodyPr/>
    <a:lstStyle/>
    <a:p>
      <a:pPr>
        <a:defRPr sz="1500" baseline="0"/>
      </a:pPr>
      <a:endParaRPr lang="tr-TR"/>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tr-TR"/>
  <c:style val="34"/>
  <c:chart>
    <c:plotArea>
      <c:layout/>
      <c:barChart>
        <c:barDir val="col"/>
        <c:grouping val="clustered"/>
        <c:ser>
          <c:idx val="0"/>
          <c:order val="0"/>
          <c:tx>
            <c:strRef>
              <c:f>Sheet1!$B$18</c:f>
              <c:strCache>
                <c:ptCount val="1"/>
                <c:pt idx="0">
                  <c:v>Almanya</c:v>
                </c:pt>
              </c:strCache>
            </c:strRef>
          </c:tx>
          <c:cat>
            <c:strRef>
              <c:f>Sheet1!$C$17:$H$17</c:f>
              <c:strCache>
                <c:ptCount val="6"/>
                <c:pt idx="0">
                  <c:v>1960-1973</c:v>
                </c:pt>
                <c:pt idx="1">
                  <c:v>1974-1981</c:v>
                </c:pt>
                <c:pt idx="2">
                  <c:v>1982-1990</c:v>
                </c:pt>
                <c:pt idx="3">
                  <c:v>1991-2001</c:v>
                </c:pt>
                <c:pt idx="4">
                  <c:v>2002-2004</c:v>
                </c:pt>
                <c:pt idx="5">
                  <c:v>2005-2011</c:v>
                </c:pt>
              </c:strCache>
            </c:strRef>
          </c:cat>
          <c:val>
            <c:numRef>
              <c:f>Sheet1!$C$18:$H$18</c:f>
              <c:numCache>
                <c:formatCode>0</c:formatCode>
                <c:ptCount val="6"/>
                <c:pt idx="0">
                  <c:v>4.0701759871769845</c:v>
                </c:pt>
                <c:pt idx="1">
                  <c:v>2.1770914624254472</c:v>
                </c:pt>
                <c:pt idx="2">
                  <c:v>2.5418596419122741</c:v>
                </c:pt>
                <c:pt idx="3">
                  <c:v>1.9090741565919351</c:v>
                </c:pt>
                <c:pt idx="4">
                  <c:v>0.2652789465538728</c:v>
                </c:pt>
                <c:pt idx="5">
                  <c:v>1.4708325649764131</c:v>
                </c:pt>
              </c:numCache>
            </c:numRef>
          </c:val>
        </c:ser>
        <c:ser>
          <c:idx val="1"/>
          <c:order val="1"/>
          <c:tx>
            <c:strRef>
              <c:f>Sheet1!$B$19</c:f>
              <c:strCache>
                <c:ptCount val="1"/>
                <c:pt idx="0">
                  <c:v>İngiltere</c:v>
                </c:pt>
              </c:strCache>
            </c:strRef>
          </c:tx>
          <c:cat>
            <c:strRef>
              <c:f>Sheet1!$C$17:$H$17</c:f>
              <c:strCache>
                <c:ptCount val="6"/>
                <c:pt idx="0">
                  <c:v>1960-1973</c:v>
                </c:pt>
                <c:pt idx="1">
                  <c:v>1974-1981</c:v>
                </c:pt>
                <c:pt idx="2">
                  <c:v>1982-1990</c:v>
                </c:pt>
                <c:pt idx="3">
                  <c:v>1991-2001</c:v>
                </c:pt>
                <c:pt idx="4">
                  <c:v>2002-2004</c:v>
                </c:pt>
                <c:pt idx="5">
                  <c:v>2005-2011</c:v>
                </c:pt>
              </c:strCache>
            </c:strRef>
          </c:cat>
          <c:val>
            <c:numRef>
              <c:f>Sheet1!$C$19:$H$19</c:f>
              <c:numCache>
                <c:formatCode>0</c:formatCode>
                <c:ptCount val="6"/>
                <c:pt idx="0">
                  <c:v>3.1735487355651038</c:v>
                </c:pt>
                <c:pt idx="1">
                  <c:v>0.70966477435112263</c:v>
                </c:pt>
                <c:pt idx="2">
                  <c:v>3.20867112675871</c:v>
                </c:pt>
                <c:pt idx="3">
                  <c:v>2.9549670318037577</c:v>
                </c:pt>
                <c:pt idx="4">
                  <c:v>3.0458192079391275</c:v>
                </c:pt>
                <c:pt idx="5">
                  <c:v>0.77567481729454302</c:v>
                </c:pt>
              </c:numCache>
            </c:numRef>
          </c:val>
        </c:ser>
        <c:ser>
          <c:idx val="2"/>
          <c:order val="2"/>
          <c:tx>
            <c:strRef>
              <c:f>Sheet1!$B$20</c:f>
              <c:strCache>
                <c:ptCount val="1"/>
                <c:pt idx="0">
                  <c:v>Amerika</c:v>
                </c:pt>
              </c:strCache>
            </c:strRef>
          </c:tx>
          <c:cat>
            <c:strRef>
              <c:f>Sheet1!$C$17:$H$17</c:f>
              <c:strCache>
                <c:ptCount val="6"/>
                <c:pt idx="0">
                  <c:v>1960-1973</c:v>
                </c:pt>
                <c:pt idx="1">
                  <c:v>1974-1981</c:v>
                </c:pt>
                <c:pt idx="2">
                  <c:v>1982-1990</c:v>
                </c:pt>
                <c:pt idx="3">
                  <c:v>1991-2001</c:v>
                </c:pt>
                <c:pt idx="4">
                  <c:v>2002-2004</c:v>
                </c:pt>
                <c:pt idx="5">
                  <c:v>2005-2011</c:v>
                </c:pt>
              </c:strCache>
            </c:strRef>
          </c:cat>
          <c:val>
            <c:numRef>
              <c:f>Sheet1!$C$20:$H$20</c:f>
              <c:numCache>
                <c:formatCode>0</c:formatCode>
                <c:ptCount val="6"/>
                <c:pt idx="0">
                  <c:v>4.3839171919055442</c:v>
                </c:pt>
                <c:pt idx="1">
                  <c:v>2.5462226437754545</c:v>
                </c:pt>
                <c:pt idx="2">
                  <c:v>3.3286709501935068</c:v>
                </c:pt>
                <c:pt idx="3">
                  <c:v>3.2280330343075412</c:v>
                </c:pt>
                <c:pt idx="4">
                  <c:v>2.6201261036329719</c:v>
                </c:pt>
                <c:pt idx="5">
                  <c:v>1.2110164522037379</c:v>
                </c:pt>
              </c:numCache>
            </c:numRef>
          </c:val>
        </c:ser>
        <c:ser>
          <c:idx val="3"/>
          <c:order val="3"/>
          <c:tx>
            <c:strRef>
              <c:f>Sheet1!$B$21</c:f>
              <c:strCache>
                <c:ptCount val="1"/>
                <c:pt idx="0">
                  <c:v>Türkiye</c:v>
                </c:pt>
              </c:strCache>
            </c:strRef>
          </c:tx>
          <c:cat>
            <c:strRef>
              <c:f>Sheet1!$C$17:$H$17</c:f>
              <c:strCache>
                <c:ptCount val="6"/>
                <c:pt idx="0">
                  <c:v>1960-1973</c:v>
                </c:pt>
                <c:pt idx="1">
                  <c:v>1974-1981</c:v>
                </c:pt>
                <c:pt idx="2">
                  <c:v>1982-1990</c:v>
                </c:pt>
                <c:pt idx="3">
                  <c:v>1991-2001</c:v>
                </c:pt>
                <c:pt idx="4">
                  <c:v>2002-2004</c:v>
                </c:pt>
                <c:pt idx="5">
                  <c:v>2005-2011</c:v>
                </c:pt>
              </c:strCache>
            </c:strRef>
          </c:cat>
          <c:val>
            <c:numRef>
              <c:f>Sheet1!$C$21:$H$21</c:f>
              <c:numCache>
                <c:formatCode>0</c:formatCode>
                <c:ptCount val="6"/>
                <c:pt idx="0">
                  <c:v>5.4130140976602865</c:v>
                </c:pt>
                <c:pt idx="1">
                  <c:v>3.7405692847772292</c:v>
                </c:pt>
                <c:pt idx="2">
                  <c:v>5.3180397213543991</c:v>
                </c:pt>
                <c:pt idx="3">
                  <c:v>2.8722250057302556</c:v>
                </c:pt>
                <c:pt idx="4">
                  <c:v>6.9306377437554234</c:v>
                </c:pt>
                <c:pt idx="5">
                  <c:v>4.7774745488569978</c:v>
                </c:pt>
              </c:numCache>
            </c:numRef>
          </c:val>
        </c:ser>
        <c:axId val="175756032"/>
        <c:axId val="175757568"/>
      </c:barChart>
      <c:catAx>
        <c:axId val="175756032"/>
        <c:scaling>
          <c:orientation val="minMax"/>
        </c:scaling>
        <c:axPos val="b"/>
        <c:tickLblPos val="nextTo"/>
        <c:crossAx val="175757568"/>
        <c:crosses val="autoZero"/>
        <c:auto val="1"/>
        <c:lblAlgn val="ctr"/>
        <c:lblOffset val="100"/>
      </c:catAx>
      <c:valAx>
        <c:axId val="175757568"/>
        <c:scaling>
          <c:orientation val="minMax"/>
        </c:scaling>
        <c:axPos val="l"/>
        <c:majorGridlines/>
        <c:numFmt formatCode="0" sourceLinked="1"/>
        <c:tickLblPos val="nextTo"/>
        <c:crossAx val="175756032"/>
        <c:crosses val="autoZero"/>
        <c:crossBetween val="between"/>
      </c:valAx>
    </c:plotArea>
    <c:legend>
      <c:legendPos val="b"/>
    </c:legend>
    <c:plotVisOnly val="1"/>
  </c:chart>
  <c:txPr>
    <a:bodyPr/>
    <a:lstStyle/>
    <a:p>
      <a:pPr>
        <a:defRPr sz="1300" baseline="0"/>
      </a:pPr>
      <a:endParaRPr lang="tr-TR"/>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tr-TR"/>
  <c:style val="34"/>
  <c:clrMapOvr bg1="dk1" tx1="lt1" bg2="dk2" tx2="lt2" accent1="accent1" accent2="accent2" accent3="accent3" accent4="accent4" accent5="accent5" accent6="accent6" hlink="hlink" folHlink="folHlink"/>
  <c:chart>
    <c:title>
      <c:txPr>
        <a:bodyPr/>
        <a:lstStyle/>
        <a:p>
          <a:pPr>
            <a:defRPr lang="en-US"/>
          </a:pPr>
          <a:endParaRPr lang="tr-TR"/>
        </a:p>
      </c:txPr>
    </c:title>
    <c:plotArea>
      <c:layout/>
      <c:lineChart>
        <c:grouping val="standard"/>
        <c:ser>
          <c:idx val="0"/>
          <c:order val="0"/>
          <c:tx>
            <c:strRef>
              <c:f>Sheet7!$B$1</c:f>
              <c:strCache>
                <c:ptCount val="1"/>
                <c:pt idx="0">
                  <c:v>Büyüme (%)</c:v>
                </c:pt>
              </c:strCache>
            </c:strRef>
          </c:tx>
          <c:marker>
            <c:symbol val="none"/>
          </c:marker>
          <c:cat>
            <c:numRef>
              <c:f>Sheet7!$A$2:$A$11</c:f>
              <c:numCache>
                <c:formatCode>General</c:formatCode>
                <c:ptCount val="10"/>
                <c:pt idx="0">
                  <c:v>2002</c:v>
                </c:pt>
                <c:pt idx="1">
                  <c:v>2003</c:v>
                </c:pt>
                <c:pt idx="2">
                  <c:v>2004</c:v>
                </c:pt>
                <c:pt idx="3">
                  <c:v>2005</c:v>
                </c:pt>
                <c:pt idx="4">
                  <c:v>2006</c:v>
                </c:pt>
                <c:pt idx="5">
                  <c:v>2007</c:v>
                </c:pt>
                <c:pt idx="6">
                  <c:v>2008</c:v>
                </c:pt>
                <c:pt idx="7">
                  <c:v>2009</c:v>
                </c:pt>
                <c:pt idx="8">
                  <c:v>2010</c:v>
                </c:pt>
                <c:pt idx="9">
                  <c:v>2011</c:v>
                </c:pt>
              </c:numCache>
            </c:numRef>
          </c:cat>
          <c:val>
            <c:numRef>
              <c:f>Sheet7!$B$2:$B$11</c:f>
              <c:numCache>
                <c:formatCode>General</c:formatCode>
                <c:ptCount val="10"/>
                <c:pt idx="0">
                  <c:v>6.2</c:v>
                </c:pt>
                <c:pt idx="1">
                  <c:v>5.3</c:v>
                </c:pt>
                <c:pt idx="2">
                  <c:v>9.4</c:v>
                </c:pt>
                <c:pt idx="3">
                  <c:v>8.4</c:v>
                </c:pt>
                <c:pt idx="4">
                  <c:v>6.9</c:v>
                </c:pt>
                <c:pt idx="5">
                  <c:v>4.7</c:v>
                </c:pt>
                <c:pt idx="6">
                  <c:v>0.70000000000000062</c:v>
                </c:pt>
                <c:pt idx="7">
                  <c:v>-4.8</c:v>
                </c:pt>
                <c:pt idx="8">
                  <c:v>9.2000000000000011</c:v>
                </c:pt>
                <c:pt idx="9">
                  <c:v>8.5</c:v>
                </c:pt>
              </c:numCache>
            </c:numRef>
          </c:val>
        </c:ser>
        <c:dLbls>
          <c:showVal val="1"/>
        </c:dLbls>
        <c:marker val="1"/>
        <c:axId val="175675648"/>
        <c:axId val="175685632"/>
      </c:lineChart>
      <c:catAx>
        <c:axId val="175675648"/>
        <c:scaling>
          <c:orientation val="minMax"/>
        </c:scaling>
        <c:axPos val="b"/>
        <c:numFmt formatCode="General" sourceLinked="1"/>
        <c:majorTickMark val="none"/>
        <c:tickLblPos val="nextTo"/>
        <c:txPr>
          <a:bodyPr/>
          <a:lstStyle/>
          <a:p>
            <a:pPr>
              <a:defRPr lang="en-US"/>
            </a:pPr>
            <a:endParaRPr lang="tr-TR"/>
          </a:p>
        </c:txPr>
        <c:crossAx val="175685632"/>
        <c:crosses val="autoZero"/>
        <c:auto val="1"/>
        <c:lblAlgn val="ctr"/>
        <c:lblOffset val="100"/>
      </c:catAx>
      <c:valAx>
        <c:axId val="175685632"/>
        <c:scaling>
          <c:orientation val="minMax"/>
        </c:scaling>
        <c:axPos val="l"/>
        <c:majorGridlines/>
        <c:numFmt formatCode="General" sourceLinked="1"/>
        <c:majorTickMark val="none"/>
        <c:tickLblPos val="nextTo"/>
        <c:txPr>
          <a:bodyPr/>
          <a:lstStyle/>
          <a:p>
            <a:pPr>
              <a:defRPr lang="en-US"/>
            </a:pPr>
            <a:endParaRPr lang="tr-TR"/>
          </a:p>
        </c:txPr>
        <c:crossAx val="175675648"/>
        <c:crosses val="autoZero"/>
        <c:crossBetween val="between"/>
      </c:valAx>
    </c:plotArea>
    <c:plotVisOnly val="1"/>
  </c:chart>
  <c:txPr>
    <a:bodyPr/>
    <a:lstStyle/>
    <a:p>
      <a:pPr>
        <a:defRPr sz="1200" baseline="0"/>
      </a:pPr>
      <a:endParaRPr lang="tr-TR"/>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tr-TR"/>
  <c:style val="34"/>
  <c:clrMapOvr bg1="dk1" tx1="lt1" bg2="dk2" tx2="lt2" accent1="accent1" accent2="accent2" accent3="accent3" accent4="accent4" accent5="accent5" accent6="accent6" hlink="hlink" folHlink="folHlink"/>
  <c:chart>
    <c:title>
      <c:tx>
        <c:rich>
          <a:bodyPr/>
          <a:lstStyle/>
          <a:p>
            <a:pPr>
              <a:defRPr lang="en-US"/>
            </a:pPr>
            <a:r>
              <a:rPr lang="tr-TR"/>
              <a:t>Büyüme (%)</a:t>
            </a:r>
            <a:endParaRPr lang="en-US"/>
          </a:p>
        </c:rich>
      </c:tx>
    </c:title>
    <c:plotArea>
      <c:layout/>
      <c:lineChart>
        <c:grouping val="standard"/>
        <c:ser>
          <c:idx val="0"/>
          <c:order val="0"/>
          <c:tx>
            <c:strRef>
              <c:f>Sheet8!$B$2</c:f>
              <c:strCache>
                <c:ptCount val="1"/>
                <c:pt idx="0">
                  <c:v>Dünya</c:v>
                </c:pt>
              </c:strCache>
            </c:strRef>
          </c:tx>
          <c:marker>
            <c:symbol val="none"/>
          </c:marker>
          <c:cat>
            <c:strRef>
              <c:f>Sheet8!$A$3:$A$6</c:f>
              <c:strCache>
                <c:ptCount val="4"/>
                <c:pt idx="0">
                  <c:v>2010</c:v>
                </c:pt>
                <c:pt idx="1">
                  <c:v>2011</c:v>
                </c:pt>
                <c:pt idx="2">
                  <c:v>2012*</c:v>
                </c:pt>
                <c:pt idx="3">
                  <c:v>2013*</c:v>
                </c:pt>
              </c:strCache>
            </c:strRef>
          </c:cat>
          <c:val>
            <c:numRef>
              <c:f>Sheet8!$B$3:$B$6</c:f>
              <c:numCache>
                <c:formatCode>General</c:formatCode>
                <c:ptCount val="4"/>
                <c:pt idx="0">
                  <c:v>5.3</c:v>
                </c:pt>
                <c:pt idx="1">
                  <c:v>3.9</c:v>
                </c:pt>
                <c:pt idx="2">
                  <c:v>3.5</c:v>
                </c:pt>
                <c:pt idx="3">
                  <c:v>4.0999999999999996</c:v>
                </c:pt>
              </c:numCache>
            </c:numRef>
          </c:val>
        </c:ser>
        <c:ser>
          <c:idx val="1"/>
          <c:order val="1"/>
          <c:tx>
            <c:strRef>
              <c:f>Sheet8!$C$2</c:f>
              <c:strCache>
                <c:ptCount val="1"/>
                <c:pt idx="0">
                  <c:v>Gelişmiş Ülkeler</c:v>
                </c:pt>
              </c:strCache>
            </c:strRef>
          </c:tx>
          <c:marker>
            <c:symbol val="none"/>
          </c:marker>
          <c:cat>
            <c:strRef>
              <c:f>Sheet8!$A$3:$A$6</c:f>
              <c:strCache>
                <c:ptCount val="4"/>
                <c:pt idx="0">
                  <c:v>2010</c:v>
                </c:pt>
                <c:pt idx="1">
                  <c:v>2011</c:v>
                </c:pt>
                <c:pt idx="2">
                  <c:v>2012*</c:v>
                </c:pt>
                <c:pt idx="3">
                  <c:v>2013*</c:v>
                </c:pt>
              </c:strCache>
            </c:strRef>
          </c:cat>
          <c:val>
            <c:numRef>
              <c:f>Sheet8!$C$3:$C$6</c:f>
              <c:numCache>
                <c:formatCode>General</c:formatCode>
                <c:ptCount val="4"/>
                <c:pt idx="0">
                  <c:v>3.2</c:v>
                </c:pt>
                <c:pt idx="1">
                  <c:v>1.6</c:v>
                </c:pt>
                <c:pt idx="2">
                  <c:v>1.4</c:v>
                </c:pt>
                <c:pt idx="3">
                  <c:v>2</c:v>
                </c:pt>
              </c:numCache>
            </c:numRef>
          </c:val>
        </c:ser>
        <c:ser>
          <c:idx val="2"/>
          <c:order val="2"/>
          <c:tx>
            <c:strRef>
              <c:f>Sheet8!$D$2</c:f>
              <c:strCache>
                <c:ptCount val="1"/>
                <c:pt idx="0">
                  <c:v>Gelişmekte Olan Ülkeler</c:v>
                </c:pt>
              </c:strCache>
            </c:strRef>
          </c:tx>
          <c:marker>
            <c:symbol val="none"/>
          </c:marker>
          <c:cat>
            <c:strRef>
              <c:f>Sheet8!$A$3:$A$6</c:f>
              <c:strCache>
                <c:ptCount val="4"/>
                <c:pt idx="0">
                  <c:v>2010</c:v>
                </c:pt>
                <c:pt idx="1">
                  <c:v>2011</c:v>
                </c:pt>
                <c:pt idx="2">
                  <c:v>2012*</c:v>
                </c:pt>
                <c:pt idx="3">
                  <c:v>2013*</c:v>
                </c:pt>
              </c:strCache>
            </c:strRef>
          </c:cat>
          <c:val>
            <c:numRef>
              <c:f>Sheet8!$D$3:$D$6</c:f>
              <c:numCache>
                <c:formatCode>General</c:formatCode>
                <c:ptCount val="4"/>
                <c:pt idx="0">
                  <c:v>7.5</c:v>
                </c:pt>
                <c:pt idx="1">
                  <c:v>6.2</c:v>
                </c:pt>
                <c:pt idx="2">
                  <c:v>5.7</c:v>
                </c:pt>
                <c:pt idx="3">
                  <c:v>6</c:v>
                </c:pt>
              </c:numCache>
            </c:numRef>
          </c:val>
        </c:ser>
        <c:dLbls>
          <c:showVal val="1"/>
        </c:dLbls>
        <c:marker val="1"/>
        <c:axId val="175794816"/>
        <c:axId val="175796608"/>
      </c:lineChart>
      <c:catAx>
        <c:axId val="175794816"/>
        <c:scaling>
          <c:orientation val="minMax"/>
        </c:scaling>
        <c:axPos val="b"/>
        <c:majorTickMark val="none"/>
        <c:tickLblPos val="nextTo"/>
        <c:txPr>
          <a:bodyPr/>
          <a:lstStyle/>
          <a:p>
            <a:pPr>
              <a:defRPr lang="en-US"/>
            </a:pPr>
            <a:endParaRPr lang="tr-TR"/>
          </a:p>
        </c:txPr>
        <c:crossAx val="175796608"/>
        <c:crosses val="autoZero"/>
        <c:auto val="1"/>
        <c:lblAlgn val="ctr"/>
        <c:lblOffset val="100"/>
      </c:catAx>
      <c:valAx>
        <c:axId val="175796608"/>
        <c:scaling>
          <c:orientation val="minMax"/>
        </c:scaling>
        <c:axPos val="l"/>
        <c:majorGridlines/>
        <c:numFmt formatCode="General" sourceLinked="1"/>
        <c:majorTickMark val="none"/>
        <c:tickLblPos val="nextTo"/>
        <c:txPr>
          <a:bodyPr/>
          <a:lstStyle/>
          <a:p>
            <a:pPr>
              <a:defRPr lang="en-US"/>
            </a:pPr>
            <a:endParaRPr lang="tr-TR"/>
          </a:p>
        </c:txPr>
        <c:crossAx val="175794816"/>
        <c:crosses val="autoZero"/>
        <c:crossBetween val="between"/>
      </c:valAx>
    </c:plotArea>
    <c:legend>
      <c:legendPos val="b"/>
      <c:txPr>
        <a:bodyPr/>
        <a:lstStyle/>
        <a:p>
          <a:pPr>
            <a:defRPr lang="en-US"/>
          </a:pPr>
          <a:endParaRPr lang="tr-TR"/>
        </a:p>
      </c:txPr>
    </c:legend>
    <c:plotVisOnly val="1"/>
  </c:chart>
  <c:txPr>
    <a:bodyPr/>
    <a:lstStyle/>
    <a:p>
      <a:pPr>
        <a:defRPr sz="1200" baseline="0"/>
      </a:pPr>
      <a:endParaRPr lang="tr-TR"/>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tr-TR"/>
  <c:style val="34"/>
  <c:clrMapOvr bg1="dk1" tx1="lt1" bg2="dk2" tx2="lt2" accent1="accent1" accent2="accent2" accent3="accent3" accent4="accent4" accent5="accent5" accent6="accent6" hlink="hlink" folHlink="folHlink"/>
  <c:chart>
    <c:plotArea>
      <c:layout/>
      <c:barChart>
        <c:barDir val="col"/>
        <c:grouping val="clustered"/>
        <c:ser>
          <c:idx val="0"/>
          <c:order val="0"/>
          <c:tx>
            <c:strRef>
              <c:f>Sheet1!$A$4</c:f>
              <c:strCache>
                <c:ptCount val="1"/>
                <c:pt idx="0">
                  <c:v>2000</c:v>
                </c:pt>
              </c:strCache>
            </c:strRef>
          </c:tx>
          <c:cat>
            <c:strRef>
              <c:f>Sheet1!$B$3:$P$3</c:f>
              <c:strCache>
                <c:ptCount val="15"/>
                <c:pt idx="0">
                  <c:v>Tarım, avcılık ve ormancılık</c:v>
                </c:pt>
                <c:pt idx="1">
                  <c:v>Balıkçılık</c:v>
                </c:pt>
                <c:pt idx="2">
                  <c:v>Madencilik ve Taşocakçılığı</c:v>
                </c:pt>
                <c:pt idx="3">
                  <c:v>İmalat Sanayi</c:v>
                </c:pt>
                <c:pt idx="4">
                  <c:v>Elektrik, gaz, buhar ve sıcak su üretimi ve dağıtımı</c:v>
                </c:pt>
                <c:pt idx="5">
                  <c:v>İnşaat</c:v>
                </c:pt>
                <c:pt idx="6">
                  <c:v>Toptan ve perakende ticaret</c:v>
                </c:pt>
                <c:pt idx="7">
                  <c:v>Oteller ve Lokantalar</c:v>
                </c:pt>
                <c:pt idx="8">
                  <c:v>Ulaştırma, depolama ve haberleşme</c:v>
                </c:pt>
                <c:pt idx="9">
                  <c:v>Mali aracı kuruluşların faaliyetleri</c:v>
                </c:pt>
                <c:pt idx="10">
                  <c:v>Konut Sahipliği</c:v>
                </c:pt>
                <c:pt idx="11">
                  <c:v>Gayrimenkul, kiralama ve iş faaliyetleri</c:v>
                </c:pt>
                <c:pt idx="12">
                  <c:v>Kamu yönetimi ve savunma, zorunlı sosyal güvenlik</c:v>
                </c:pt>
                <c:pt idx="13">
                  <c:v>Eğitim</c:v>
                </c:pt>
                <c:pt idx="14">
                  <c:v>Sağlık işleri ve sosyal hizmetler</c:v>
                </c:pt>
              </c:strCache>
            </c:strRef>
          </c:cat>
          <c:val>
            <c:numRef>
              <c:f>Sheet1!$B$4:$P$4</c:f>
              <c:numCache>
                <c:formatCode>#,##0.0</c:formatCode>
                <c:ptCount val="15"/>
                <c:pt idx="0">
                  <c:v>9.8589727214050384</c:v>
                </c:pt>
                <c:pt idx="1">
                  <c:v>0.23194398541704894</c:v>
                </c:pt>
                <c:pt idx="2">
                  <c:v>0.99492604947257068</c:v>
                </c:pt>
                <c:pt idx="3">
                  <c:v>20.073797816581589</c:v>
                </c:pt>
                <c:pt idx="4">
                  <c:v>1.9658516593731319</c:v>
                </c:pt>
                <c:pt idx="5">
                  <c:v>5.0435771414123804</c:v>
                </c:pt>
                <c:pt idx="6">
                  <c:v>12.67383038318232</c:v>
                </c:pt>
                <c:pt idx="7">
                  <c:v>2.4249833135316736</c:v>
                </c:pt>
                <c:pt idx="8">
                  <c:v>12.180130057785988</c:v>
                </c:pt>
                <c:pt idx="9">
                  <c:v>6.9851754957084324</c:v>
                </c:pt>
                <c:pt idx="10">
                  <c:v>8.6970866961625024</c:v>
                </c:pt>
                <c:pt idx="11">
                  <c:v>2.5510075766220996</c:v>
                </c:pt>
                <c:pt idx="12">
                  <c:v>4.4572001617520582</c:v>
                </c:pt>
                <c:pt idx="13">
                  <c:v>2.42585760542761</c:v>
                </c:pt>
                <c:pt idx="14">
                  <c:v>1.3126679208225884</c:v>
                </c:pt>
              </c:numCache>
            </c:numRef>
          </c:val>
        </c:ser>
        <c:ser>
          <c:idx val="1"/>
          <c:order val="1"/>
          <c:tx>
            <c:strRef>
              <c:f>Sheet1!$A$5</c:f>
              <c:strCache>
                <c:ptCount val="1"/>
                <c:pt idx="0">
                  <c:v>2010</c:v>
                </c:pt>
              </c:strCache>
            </c:strRef>
          </c:tx>
          <c:cat>
            <c:strRef>
              <c:f>Sheet1!$B$3:$P$3</c:f>
              <c:strCache>
                <c:ptCount val="15"/>
                <c:pt idx="0">
                  <c:v>Tarım, avcılık ve ormancılık</c:v>
                </c:pt>
                <c:pt idx="1">
                  <c:v>Balıkçılık</c:v>
                </c:pt>
                <c:pt idx="2">
                  <c:v>Madencilik ve Taşocakçılığı</c:v>
                </c:pt>
                <c:pt idx="3">
                  <c:v>İmalat Sanayi</c:v>
                </c:pt>
                <c:pt idx="4">
                  <c:v>Elektrik, gaz, buhar ve sıcak su üretimi ve dağıtımı</c:v>
                </c:pt>
                <c:pt idx="5">
                  <c:v>İnşaat</c:v>
                </c:pt>
                <c:pt idx="6">
                  <c:v>Toptan ve perakende ticaret</c:v>
                </c:pt>
                <c:pt idx="7">
                  <c:v>Oteller ve Lokantalar</c:v>
                </c:pt>
                <c:pt idx="8">
                  <c:v>Ulaştırma, depolama ve haberleşme</c:v>
                </c:pt>
                <c:pt idx="9">
                  <c:v>Mali aracı kuruluşların faaliyetleri</c:v>
                </c:pt>
                <c:pt idx="10">
                  <c:v>Konut Sahipliği</c:v>
                </c:pt>
                <c:pt idx="11">
                  <c:v>Gayrimenkul, kiralama ve iş faaliyetleri</c:v>
                </c:pt>
                <c:pt idx="12">
                  <c:v>Kamu yönetimi ve savunma, zorunlı sosyal güvenlik</c:v>
                </c:pt>
                <c:pt idx="13">
                  <c:v>Eğitim</c:v>
                </c:pt>
                <c:pt idx="14">
                  <c:v>Sağlık işleri ve sosyal hizmetler</c:v>
                </c:pt>
              </c:strCache>
            </c:strRef>
          </c:cat>
          <c:val>
            <c:numRef>
              <c:f>Sheet1!$B$5:$P$5</c:f>
              <c:numCache>
                <c:formatCode>#,##0.0</c:formatCode>
                <c:ptCount val="15"/>
                <c:pt idx="0">
                  <c:v>8.2564552582490727</c:v>
                </c:pt>
                <c:pt idx="1">
                  <c:v>0.18357714259062433</c:v>
                </c:pt>
                <c:pt idx="2">
                  <c:v>1.4366061814883484</c:v>
                </c:pt>
                <c:pt idx="3">
                  <c:v>15.663655698955855</c:v>
                </c:pt>
                <c:pt idx="4">
                  <c:v>2.316618695028366</c:v>
                </c:pt>
                <c:pt idx="5">
                  <c:v>4.1563093462056075</c:v>
                </c:pt>
                <c:pt idx="6">
                  <c:v>11.000137275876106</c:v>
                </c:pt>
                <c:pt idx="7">
                  <c:v>2.3288676622658069</c:v>
                </c:pt>
                <c:pt idx="8">
                  <c:v>13.144123128374209</c:v>
                </c:pt>
                <c:pt idx="9">
                  <c:v>3.6859889303125981</c:v>
                </c:pt>
                <c:pt idx="10">
                  <c:v>11.196669066985725</c:v>
                </c:pt>
                <c:pt idx="11">
                  <c:v>4.8000354050019016</c:v>
                </c:pt>
                <c:pt idx="12">
                  <c:v>4.1946092442977045</c:v>
                </c:pt>
                <c:pt idx="13">
                  <c:v>3.3493514166624392</c:v>
                </c:pt>
                <c:pt idx="14">
                  <c:v>1.6326418900719075</c:v>
                </c:pt>
              </c:numCache>
            </c:numRef>
          </c:val>
        </c:ser>
        <c:axId val="175858816"/>
        <c:axId val="175860352"/>
      </c:barChart>
      <c:catAx>
        <c:axId val="175858816"/>
        <c:scaling>
          <c:orientation val="minMax"/>
        </c:scaling>
        <c:axPos val="b"/>
        <c:tickLblPos val="nextTo"/>
        <c:txPr>
          <a:bodyPr/>
          <a:lstStyle/>
          <a:p>
            <a:pPr>
              <a:defRPr lang="en-US"/>
            </a:pPr>
            <a:endParaRPr lang="tr-TR"/>
          </a:p>
        </c:txPr>
        <c:crossAx val="175860352"/>
        <c:crosses val="autoZero"/>
        <c:auto val="1"/>
        <c:lblAlgn val="ctr"/>
        <c:lblOffset val="100"/>
      </c:catAx>
      <c:valAx>
        <c:axId val="175860352"/>
        <c:scaling>
          <c:orientation val="minMax"/>
        </c:scaling>
        <c:axPos val="l"/>
        <c:majorGridlines/>
        <c:numFmt formatCode="#,##0.0" sourceLinked="1"/>
        <c:tickLblPos val="nextTo"/>
        <c:txPr>
          <a:bodyPr/>
          <a:lstStyle/>
          <a:p>
            <a:pPr>
              <a:defRPr lang="en-US"/>
            </a:pPr>
            <a:endParaRPr lang="tr-TR"/>
          </a:p>
        </c:txPr>
        <c:crossAx val="175858816"/>
        <c:crosses val="autoZero"/>
        <c:crossBetween val="between"/>
      </c:valAx>
    </c:plotArea>
    <c:legend>
      <c:legendPos val="r"/>
      <c:layout>
        <c:manualLayout>
          <c:xMode val="edge"/>
          <c:yMode val="edge"/>
          <c:x val="0.91743215400309053"/>
          <c:y val="0.19280843795133931"/>
          <c:w val="7.2364663797686524E-2"/>
          <c:h val="0.1060245757007397"/>
        </c:manualLayout>
      </c:layout>
      <c:txPr>
        <a:bodyPr/>
        <a:lstStyle/>
        <a:p>
          <a:pPr>
            <a:defRPr lang="en-US"/>
          </a:pPr>
          <a:endParaRPr lang="tr-TR"/>
        </a:p>
      </c:txPr>
    </c:legend>
    <c:plotVisOnly val="1"/>
  </c:chart>
  <c:txPr>
    <a:bodyPr/>
    <a:lstStyle/>
    <a:p>
      <a:pPr>
        <a:defRPr sz="1200" baseline="0"/>
      </a:pPr>
      <a:endParaRPr lang="tr-TR"/>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970E5-C5C0-4738-9B47-23873F1F7546}" type="datetimeFigureOut">
              <a:rPr lang="tr-TR" smtClean="0"/>
              <a:t>28.09.2012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2FDB3-014C-4EA7-BA28-876704B970DD}"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2081336F-54D2-4F64-B92D-A66181A5A508}" type="slidenum">
              <a:rPr lang="en-US">
                <a:solidFill>
                  <a:prstClr val="black"/>
                </a:solidFill>
              </a:rPr>
              <a:pPr/>
              <a:t>1</a:t>
            </a:fld>
            <a:endParaRPr lang="en-US">
              <a:solidFill>
                <a:prstClr val="black"/>
              </a:solidFill>
            </a:endParaRPr>
          </a:p>
        </p:txBody>
      </p:sp>
      <p:sp>
        <p:nvSpPr>
          <p:cNvPr id="260099" name="Rectangle 2"/>
          <p:cNvSpPr>
            <a:spLocks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B0D3212C-EB94-4D3F-BE9F-3FE4FAD5410D}" type="slidenum">
              <a:rPr lang="en-US">
                <a:solidFill>
                  <a:prstClr val="black"/>
                </a:solidFill>
              </a:rPr>
              <a:pPr/>
              <a:t>10</a:t>
            </a:fld>
            <a:endParaRPr lang="en-US">
              <a:solidFill>
                <a:prstClr val="black"/>
              </a:solidFill>
            </a:endParaRPr>
          </a:p>
        </p:txBody>
      </p:sp>
      <p:sp>
        <p:nvSpPr>
          <p:cNvPr id="269315" name="Rectangle 2"/>
          <p:cNvSpPr>
            <a:spLocks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r>
              <a:rPr lang="en-US" smtClean="0"/>
              <a:t>See data from Table 19-1 in Section 19.2 of the main text.</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1 Slayt Görüntüsü Yer Tutucusu"/>
          <p:cNvSpPr>
            <a:spLocks noGrp="1" noRot="1" noChangeAspect="1" noTextEdit="1"/>
          </p:cNvSpPr>
          <p:nvPr>
            <p:ph type="sldImg"/>
          </p:nvPr>
        </p:nvSpPr>
        <p:spPr>
          <a:ln/>
        </p:spPr>
      </p:sp>
      <p:sp>
        <p:nvSpPr>
          <p:cNvPr id="270339" name="2 Not Yer Tutucusu"/>
          <p:cNvSpPr>
            <a:spLocks noGrp="1"/>
          </p:cNvSpPr>
          <p:nvPr>
            <p:ph type="body" idx="1"/>
          </p:nvPr>
        </p:nvSpPr>
        <p:spPr>
          <a:noFill/>
          <a:ln/>
        </p:spPr>
        <p:txBody>
          <a:bodyPr/>
          <a:lstStyle/>
          <a:p>
            <a:endParaRPr lang="tr-TR" smtClean="0"/>
          </a:p>
        </p:txBody>
      </p:sp>
      <p:sp>
        <p:nvSpPr>
          <p:cNvPr id="270340" name="3 Slayt Numarası Yer Tutucusu"/>
          <p:cNvSpPr>
            <a:spLocks noGrp="1"/>
          </p:cNvSpPr>
          <p:nvPr>
            <p:ph type="sldNum" sz="quarter" idx="5"/>
          </p:nvPr>
        </p:nvSpPr>
        <p:spPr>
          <a:noFill/>
        </p:spPr>
        <p:txBody>
          <a:bodyPr/>
          <a:lstStyle/>
          <a:p>
            <a:fld id="{E97F303B-77CB-4475-BF68-799773C5AEF5}" type="slidenum">
              <a:rPr lang="en-US">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1 Slayt Görüntüsü Yer Tutucusu"/>
          <p:cNvSpPr>
            <a:spLocks noGrp="1" noRot="1" noChangeAspect="1" noTextEdit="1"/>
          </p:cNvSpPr>
          <p:nvPr>
            <p:ph type="sldImg"/>
          </p:nvPr>
        </p:nvSpPr>
        <p:spPr>
          <a:ln/>
        </p:spPr>
      </p:sp>
      <p:sp>
        <p:nvSpPr>
          <p:cNvPr id="271363" name="2 Not Yer Tutucusu"/>
          <p:cNvSpPr>
            <a:spLocks noGrp="1"/>
          </p:cNvSpPr>
          <p:nvPr>
            <p:ph type="body" idx="1"/>
          </p:nvPr>
        </p:nvSpPr>
        <p:spPr>
          <a:noFill/>
          <a:ln/>
        </p:spPr>
        <p:txBody>
          <a:bodyPr/>
          <a:lstStyle/>
          <a:p>
            <a:endParaRPr lang="tr-TR" smtClean="0"/>
          </a:p>
        </p:txBody>
      </p:sp>
      <p:sp>
        <p:nvSpPr>
          <p:cNvPr id="271364" name="3 Slayt Numarası Yer Tutucusu"/>
          <p:cNvSpPr>
            <a:spLocks noGrp="1"/>
          </p:cNvSpPr>
          <p:nvPr>
            <p:ph type="sldNum" sz="quarter" idx="5"/>
          </p:nvPr>
        </p:nvSpPr>
        <p:spPr>
          <a:noFill/>
        </p:spPr>
        <p:txBody>
          <a:bodyPr/>
          <a:lstStyle/>
          <a:p>
            <a:fld id="{D2F6AB4C-6BE7-4FB4-8F23-12B5B2EB51AC}" type="slidenum">
              <a:rPr lang="en-US">
                <a:solidFill>
                  <a:prstClr val="black"/>
                </a:solidFill>
              </a: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1 Slayt Görüntüsü Yer Tutucusu"/>
          <p:cNvSpPr>
            <a:spLocks noGrp="1" noRot="1" noChangeAspect="1" noTextEdit="1"/>
          </p:cNvSpPr>
          <p:nvPr>
            <p:ph type="sldImg"/>
          </p:nvPr>
        </p:nvSpPr>
        <p:spPr>
          <a:ln/>
        </p:spPr>
      </p:sp>
      <p:sp>
        <p:nvSpPr>
          <p:cNvPr id="272387" name="2 Not Yer Tutucusu"/>
          <p:cNvSpPr>
            <a:spLocks noGrp="1"/>
          </p:cNvSpPr>
          <p:nvPr>
            <p:ph type="body" idx="1"/>
          </p:nvPr>
        </p:nvSpPr>
        <p:spPr>
          <a:noFill/>
          <a:ln/>
        </p:spPr>
        <p:txBody>
          <a:bodyPr/>
          <a:lstStyle/>
          <a:p>
            <a:endParaRPr lang="tr-TR" smtClean="0"/>
          </a:p>
        </p:txBody>
      </p:sp>
      <p:sp>
        <p:nvSpPr>
          <p:cNvPr id="272388" name="3 Slayt Numarası Yer Tutucusu"/>
          <p:cNvSpPr>
            <a:spLocks noGrp="1"/>
          </p:cNvSpPr>
          <p:nvPr>
            <p:ph type="sldNum" sz="quarter" idx="5"/>
          </p:nvPr>
        </p:nvSpPr>
        <p:spPr>
          <a:noFill/>
        </p:spPr>
        <p:txBody>
          <a:bodyPr/>
          <a:lstStyle/>
          <a:p>
            <a:fld id="{E4A8F82D-A721-4235-8F87-F3BBFD3FDF81}" type="slidenum">
              <a:rPr lang="en-US">
                <a:solidFill>
                  <a:prstClr val="black"/>
                </a:solidFill>
              </a: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1 Slayt Görüntüsü Yer Tutucusu"/>
          <p:cNvSpPr>
            <a:spLocks noGrp="1" noRot="1" noChangeAspect="1" noTextEdit="1"/>
          </p:cNvSpPr>
          <p:nvPr>
            <p:ph type="sldImg"/>
          </p:nvPr>
        </p:nvSpPr>
        <p:spPr>
          <a:ln/>
        </p:spPr>
      </p:sp>
      <p:sp>
        <p:nvSpPr>
          <p:cNvPr id="273411" name="2 Not Yer Tutucusu"/>
          <p:cNvSpPr>
            <a:spLocks noGrp="1"/>
          </p:cNvSpPr>
          <p:nvPr>
            <p:ph type="body" idx="1"/>
          </p:nvPr>
        </p:nvSpPr>
        <p:spPr>
          <a:noFill/>
          <a:ln/>
        </p:spPr>
        <p:txBody>
          <a:bodyPr/>
          <a:lstStyle/>
          <a:p>
            <a:endParaRPr lang="tr-TR" smtClean="0"/>
          </a:p>
        </p:txBody>
      </p:sp>
      <p:sp>
        <p:nvSpPr>
          <p:cNvPr id="273412" name="3 Slayt Numarası Yer Tutucusu"/>
          <p:cNvSpPr>
            <a:spLocks noGrp="1"/>
          </p:cNvSpPr>
          <p:nvPr>
            <p:ph type="sldNum" sz="quarter" idx="5"/>
          </p:nvPr>
        </p:nvSpPr>
        <p:spPr>
          <a:noFill/>
        </p:spPr>
        <p:txBody>
          <a:bodyPr/>
          <a:lstStyle/>
          <a:p>
            <a:fld id="{46CB5267-1A51-4BB9-929B-962E74C672E0}" type="slidenum">
              <a:rPr lang="en-US">
                <a:solidFill>
                  <a:prstClr val="black"/>
                </a:solidFill>
              </a: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1 Slayt Görüntüsü Yer Tutucusu"/>
          <p:cNvSpPr>
            <a:spLocks noGrp="1" noRot="1" noChangeAspect="1" noTextEdit="1"/>
          </p:cNvSpPr>
          <p:nvPr>
            <p:ph type="sldImg"/>
          </p:nvPr>
        </p:nvSpPr>
        <p:spPr>
          <a:ln/>
        </p:spPr>
      </p:sp>
      <p:sp>
        <p:nvSpPr>
          <p:cNvPr id="274435" name="2 Not Yer Tutucusu"/>
          <p:cNvSpPr>
            <a:spLocks noGrp="1"/>
          </p:cNvSpPr>
          <p:nvPr>
            <p:ph type="body" idx="1"/>
          </p:nvPr>
        </p:nvSpPr>
        <p:spPr>
          <a:noFill/>
          <a:ln/>
        </p:spPr>
        <p:txBody>
          <a:bodyPr/>
          <a:lstStyle/>
          <a:p>
            <a:endParaRPr lang="tr-TR" smtClean="0"/>
          </a:p>
        </p:txBody>
      </p:sp>
      <p:sp>
        <p:nvSpPr>
          <p:cNvPr id="274436" name="3 Slayt Numarası Yer Tutucusu"/>
          <p:cNvSpPr>
            <a:spLocks noGrp="1"/>
          </p:cNvSpPr>
          <p:nvPr>
            <p:ph type="sldNum" sz="quarter" idx="5"/>
          </p:nvPr>
        </p:nvSpPr>
        <p:spPr>
          <a:noFill/>
        </p:spPr>
        <p:txBody>
          <a:bodyPr/>
          <a:lstStyle/>
          <a:p>
            <a:fld id="{02A2A3E8-287D-4037-907D-61431EABF579}" type="slidenum">
              <a:rPr lang="en-US">
                <a:solidFill>
                  <a:prstClr val="black"/>
                </a:solidFill>
              </a:rPr>
              <a:pPr/>
              <a:t>16</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AC303D3A-B56E-463A-99F7-5051B4840D1B}" type="slidenum">
              <a:rPr lang="en-US">
                <a:solidFill>
                  <a:prstClr val="black"/>
                </a:solidFill>
              </a:rPr>
              <a:pPr/>
              <a:t>17</a:t>
            </a:fld>
            <a:endParaRPr lang="en-US">
              <a:solidFill>
                <a:prstClr val="black"/>
              </a:solidFill>
            </a:endParaRPr>
          </a:p>
        </p:txBody>
      </p:sp>
      <p:sp>
        <p:nvSpPr>
          <p:cNvPr id="275459" name="Rectangle 2"/>
          <p:cNvSpPr>
            <a:spLocks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r>
              <a:rPr lang="en-GB" smtClean="0"/>
              <a:t>Animation sequence for the circular flow with no government and no international trade.:</a:t>
            </a:r>
          </a:p>
          <a:p>
            <a:r>
              <a:rPr lang="en-GB" smtClean="0"/>
              <a:t>1 begin with two sets of agents, Households and Firms</a:t>
            </a:r>
          </a:p>
          <a:p>
            <a:r>
              <a:rPr lang="en-GB" smtClean="0"/>
              <a:t>2 Firms produce output</a:t>
            </a:r>
          </a:p>
          <a:p>
            <a:r>
              <a:rPr lang="en-GB" smtClean="0"/>
              <a:t>3 which flows as income to households</a:t>
            </a:r>
          </a:p>
          <a:p>
            <a:r>
              <a:rPr lang="en-GB" smtClean="0"/>
              <a:t>4 who allocate their income partly to Consumption and partly to Saving</a:t>
            </a:r>
          </a:p>
          <a:p>
            <a:r>
              <a:rPr lang="en-GB" smtClean="0"/>
              <a:t>5 Household C is augmented by Firms' investment, to create total expenditure (C + I).</a:t>
            </a:r>
          </a:p>
          <a:p>
            <a:r>
              <a:rPr lang="en-GB" smtClean="0"/>
              <a:t>… so we have the circular flow</a:t>
            </a:r>
          </a:p>
          <a:p>
            <a:endParaRPr lang="en-GB" smtClean="0"/>
          </a:p>
          <a:p>
            <a:r>
              <a:rPr lang="en-GB" smtClean="0"/>
              <a:t>This is discussed in Section 19-4 of the main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E216E9D8-E0A1-41BA-88A0-C84FC2F0C421}" type="slidenum">
              <a:rPr lang="en-US">
                <a:solidFill>
                  <a:prstClr val="black"/>
                </a:solidFill>
              </a:rPr>
              <a:pPr/>
              <a:t>18</a:t>
            </a:fld>
            <a:endParaRPr lang="en-US">
              <a:solidFill>
                <a:prstClr val="black"/>
              </a:solidFill>
            </a:endParaRPr>
          </a:p>
        </p:txBody>
      </p:sp>
      <p:sp>
        <p:nvSpPr>
          <p:cNvPr id="276483" name="Rectangle 2"/>
          <p:cNvSpPr>
            <a:spLocks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r>
              <a:rPr lang="en-GB" smtClean="0"/>
              <a:t>Animation sequence for the circular flow with no government and no international trade.:</a:t>
            </a:r>
          </a:p>
          <a:p>
            <a:r>
              <a:rPr lang="en-GB" smtClean="0"/>
              <a:t>1 begin with two sets of agents, Households and Firms</a:t>
            </a:r>
          </a:p>
          <a:p>
            <a:r>
              <a:rPr lang="en-GB" smtClean="0"/>
              <a:t>2 Firms produce output</a:t>
            </a:r>
          </a:p>
          <a:p>
            <a:r>
              <a:rPr lang="en-GB" smtClean="0"/>
              <a:t>3 which flows as income to households</a:t>
            </a:r>
          </a:p>
          <a:p>
            <a:r>
              <a:rPr lang="en-GB" smtClean="0"/>
              <a:t>4 who allocate their income partly to Consumption and partly to Saving</a:t>
            </a:r>
          </a:p>
          <a:p>
            <a:r>
              <a:rPr lang="en-GB" smtClean="0"/>
              <a:t>5 Household C is augmented by Firms' investment, to create total expenditure (C + I).</a:t>
            </a:r>
          </a:p>
          <a:p>
            <a:r>
              <a:rPr lang="en-GB" smtClean="0"/>
              <a:t>… so we have the circular flow</a:t>
            </a:r>
          </a:p>
          <a:p>
            <a:endParaRPr lang="en-GB" smtClean="0"/>
          </a:p>
          <a:p>
            <a:r>
              <a:rPr lang="en-GB" smtClean="0"/>
              <a:t>This is discussed in Section 19-4 of the main text.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1 Slayt Görüntüsü Yer Tutucusu"/>
          <p:cNvSpPr>
            <a:spLocks noGrp="1" noRot="1" noChangeAspect="1" noTextEdit="1"/>
          </p:cNvSpPr>
          <p:nvPr>
            <p:ph type="sldImg"/>
          </p:nvPr>
        </p:nvSpPr>
        <p:spPr>
          <a:ln/>
        </p:spPr>
      </p:sp>
      <p:sp>
        <p:nvSpPr>
          <p:cNvPr id="277507" name="2 Not Yer Tutucusu"/>
          <p:cNvSpPr>
            <a:spLocks noGrp="1"/>
          </p:cNvSpPr>
          <p:nvPr>
            <p:ph type="body" idx="1"/>
          </p:nvPr>
        </p:nvSpPr>
        <p:spPr>
          <a:noFill/>
          <a:ln/>
        </p:spPr>
        <p:txBody>
          <a:bodyPr/>
          <a:lstStyle/>
          <a:p>
            <a:endParaRPr lang="tr-TR" smtClean="0"/>
          </a:p>
        </p:txBody>
      </p:sp>
      <p:sp>
        <p:nvSpPr>
          <p:cNvPr id="277508" name="3 Slayt Numarası Yer Tutucusu"/>
          <p:cNvSpPr>
            <a:spLocks noGrp="1"/>
          </p:cNvSpPr>
          <p:nvPr>
            <p:ph type="sldNum" sz="quarter" idx="5"/>
          </p:nvPr>
        </p:nvSpPr>
        <p:spPr>
          <a:noFill/>
        </p:spPr>
        <p:txBody>
          <a:bodyPr/>
          <a:lstStyle/>
          <a:p>
            <a:fld id="{0F94BEC8-001A-4954-B2C7-7FC3B2C926B6}" type="slidenum">
              <a:rPr lang="en-US">
                <a:solidFill>
                  <a:prstClr val="black"/>
                </a:solidFill>
              </a: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1 Slayt Görüntüsü Yer Tutucusu"/>
          <p:cNvSpPr>
            <a:spLocks noGrp="1" noRot="1" noChangeAspect="1" noTextEdit="1"/>
          </p:cNvSpPr>
          <p:nvPr>
            <p:ph type="sldImg"/>
          </p:nvPr>
        </p:nvSpPr>
        <p:spPr>
          <a:ln/>
        </p:spPr>
      </p:sp>
      <p:sp>
        <p:nvSpPr>
          <p:cNvPr id="278531" name="2 Not Yer Tutucusu"/>
          <p:cNvSpPr>
            <a:spLocks noGrp="1"/>
          </p:cNvSpPr>
          <p:nvPr>
            <p:ph type="body" idx="1"/>
          </p:nvPr>
        </p:nvSpPr>
        <p:spPr>
          <a:noFill/>
          <a:ln/>
        </p:spPr>
        <p:txBody>
          <a:bodyPr/>
          <a:lstStyle/>
          <a:p>
            <a:endParaRPr lang="tr-TR" smtClean="0"/>
          </a:p>
        </p:txBody>
      </p:sp>
      <p:sp>
        <p:nvSpPr>
          <p:cNvPr id="278532" name="3 Slayt Numarası Yer Tutucusu"/>
          <p:cNvSpPr>
            <a:spLocks noGrp="1"/>
          </p:cNvSpPr>
          <p:nvPr>
            <p:ph type="sldNum" sz="quarter" idx="5"/>
          </p:nvPr>
        </p:nvSpPr>
        <p:spPr>
          <a:noFill/>
        </p:spPr>
        <p:txBody>
          <a:bodyPr/>
          <a:lstStyle/>
          <a:p>
            <a:fld id="{A9DB29B8-F9C6-4E0C-87CA-A272C111B0DA}" type="slidenum">
              <a:rPr lang="en-US">
                <a:solidFill>
                  <a:prstClr val="black"/>
                </a:solidFill>
              </a:rPr>
              <a:pPr/>
              <a:t>20</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D5620A78-CA35-4401-8818-0DF59A0628CB}" type="slidenum">
              <a:rPr lang="en-US">
                <a:solidFill>
                  <a:prstClr val="black"/>
                </a:solidFill>
              </a:rPr>
              <a:pPr/>
              <a:t>2</a:t>
            </a:fld>
            <a:endParaRPr lang="en-US">
              <a:solidFill>
                <a:prstClr val="black"/>
              </a:solidFill>
            </a:endParaRPr>
          </a:p>
        </p:txBody>
      </p:sp>
      <p:sp>
        <p:nvSpPr>
          <p:cNvPr id="261123" name="Rectangle 2"/>
          <p:cNvSpPr>
            <a:spLocks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r>
              <a:rPr lang="en-GB" smtClean="0"/>
              <a:t>See the introduction to chapter 19 in the main text.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1 Slayt Görüntüsü Yer Tutucusu"/>
          <p:cNvSpPr>
            <a:spLocks noGrp="1" noRot="1" noChangeAspect="1" noTextEdit="1"/>
          </p:cNvSpPr>
          <p:nvPr>
            <p:ph type="sldImg"/>
          </p:nvPr>
        </p:nvSpPr>
        <p:spPr>
          <a:ln/>
        </p:spPr>
      </p:sp>
      <p:sp>
        <p:nvSpPr>
          <p:cNvPr id="279555" name="2 Not Yer Tutucusu"/>
          <p:cNvSpPr>
            <a:spLocks noGrp="1"/>
          </p:cNvSpPr>
          <p:nvPr>
            <p:ph type="body" idx="1"/>
          </p:nvPr>
        </p:nvSpPr>
        <p:spPr>
          <a:noFill/>
          <a:ln/>
        </p:spPr>
        <p:txBody>
          <a:bodyPr/>
          <a:lstStyle/>
          <a:p>
            <a:endParaRPr lang="tr-TR" smtClean="0"/>
          </a:p>
        </p:txBody>
      </p:sp>
      <p:sp>
        <p:nvSpPr>
          <p:cNvPr id="279556" name="3 Slayt Numarası Yer Tutucusu"/>
          <p:cNvSpPr>
            <a:spLocks noGrp="1"/>
          </p:cNvSpPr>
          <p:nvPr>
            <p:ph type="sldNum" sz="quarter" idx="5"/>
          </p:nvPr>
        </p:nvSpPr>
        <p:spPr>
          <a:noFill/>
        </p:spPr>
        <p:txBody>
          <a:bodyPr/>
          <a:lstStyle/>
          <a:p>
            <a:fld id="{F372CF8C-663E-4C3A-BD17-4C92E7E2B146}" type="slidenum">
              <a:rPr lang="en-US">
                <a:solidFill>
                  <a:prstClr val="black"/>
                </a:solidFill>
              </a: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1 Slayt Görüntüsü Yer Tutucusu"/>
          <p:cNvSpPr>
            <a:spLocks noGrp="1" noRot="1" noChangeAspect="1" noTextEdit="1"/>
          </p:cNvSpPr>
          <p:nvPr>
            <p:ph type="sldImg"/>
          </p:nvPr>
        </p:nvSpPr>
        <p:spPr>
          <a:ln/>
        </p:spPr>
      </p:sp>
      <p:sp>
        <p:nvSpPr>
          <p:cNvPr id="280579" name="2 Not Yer Tutucusu"/>
          <p:cNvSpPr>
            <a:spLocks noGrp="1"/>
          </p:cNvSpPr>
          <p:nvPr>
            <p:ph type="body" idx="1"/>
          </p:nvPr>
        </p:nvSpPr>
        <p:spPr>
          <a:noFill/>
          <a:ln/>
        </p:spPr>
        <p:txBody>
          <a:bodyPr/>
          <a:lstStyle/>
          <a:p>
            <a:endParaRPr lang="tr-TR" smtClean="0"/>
          </a:p>
        </p:txBody>
      </p:sp>
      <p:sp>
        <p:nvSpPr>
          <p:cNvPr id="280580" name="3 Slayt Numarası Yer Tutucusu"/>
          <p:cNvSpPr>
            <a:spLocks noGrp="1"/>
          </p:cNvSpPr>
          <p:nvPr>
            <p:ph type="sldNum" sz="quarter" idx="5"/>
          </p:nvPr>
        </p:nvSpPr>
        <p:spPr>
          <a:noFill/>
        </p:spPr>
        <p:txBody>
          <a:bodyPr/>
          <a:lstStyle/>
          <a:p>
            <a:fld id="{4BD00F67-ED7E-41E7-A0D2-535082AB53CD}" type="slidenum">
              <a:rPr lang="en-US">
                <a:solidFill>
                  <a:prstClr val="black"/>
                </a:solidFill>
              </a:rPr>
              <a:pPr/>
              <a:t>22</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1 Slayt Görüntüsü Yer Tutucusu"/>
          <p:cNvSpPr>
            <a:spLocks noGrp="1" noRot="1" noChangeAspect="1" noTextEdit="1"/>
          </p:cNvSpPr>
          <p:nvPr>
            <p:ph type="sldImg"/>
          </p:nvPr>
        </p:nvSpPr>
        <p:spPr>
          <a:ln/>
        </p:spPr>
      </p:sp>
      <p:sp>
        <p:nvSpPr>
          <p:cNvPr id="281603" name="2 Not Yer Tutucusu"/>
          <p:cNvSpPr>
            <a:spLocks noGrp="1"/>
          </p:cNvSpPr>
          <p:nvPr>
            <p:ph type="body" idx="1"/>
          </p:nvPr>
        </p:nvSpPr>
        <p:spPr>
          <a:noFill/>
          <a:ln/>
        </p:spPr>
        <p:txBody>
          <a:bodyPr/>
          <a:lstStyle/>
          <a:p>
            <a:endParaRPr lang="tr-TR" smtClean="0"/>
          </a:p>
        </p:txBody>
      </p:sp>
      <p:sp>
        <p:nvSpPr>
          <p:cNvPr id="281604" name="3 Slayt Numarası Yer Tutucusu"/>
          <p:cNvSpPr>
            <a:spLocks noGrp="1"/>
          </p:cNvSpPr>
          <p:nvPr>
            <p:ph type="sldNum" sz="quarter" idx="5"/>
          </p:nvPr>
        </p:nvSpPr>
        <p:spPr>
          <a:noFill/>
        </p:spPr>
        <p:txBody>
          <a:bodyPr/>
          <a:lstStyle/>
          <a:p>
            <a:fld id="{07A8D328-8F08-437E-9890-4D1EDC37F4EB}" type="slidenum">
              <a:rPr lang="en-US">
                <a:solidFill>
                  <a:prstClr val="black"/>
                </a:solidFill>
              </a:rPr>
              <a:pPr/>
              <a:t>23</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1 Slayt Görüntüsü Yer Tutucusu"/>
          <p:cNvSpPr>
            <a:spLocks noGrp="1" noRot="1" noChangeAspect="1" noTextEdit="1"/>
          </p:cNvSpPr>
          <p:nvPr>
            <p:ph type="sldImg"/>
          </p:nvPr>
        </p:nvSpPr>
        <p:spPr>
          <a:ln/>
        </p:spPr>
      </p:sp>
      <p:sp>
        <p:nvSpPr>
          <p:cNvPr id="282627" name="2 Not Yer Tutucusu"/>
          <p:cNvSpPr>
            <a:spLocks noGrp="1"/>
          </p:cNvSpPr>
          <p:nvPr>
            <p:ph type="body" idx="1"/>
          </p:nvPr>
        </p:nvSpPr>
        <p:spPr>
          <a:noFill/>
          <a:ln/>
        </p:spPr>
        <p:txBody>
          <a:bodyPr/>
          <a:lstStyle/>
          <a:p>
            <a:endParaRPr lang="tr-TR" smtClean="0"/>
          </a:p>
        </p:txBody>
      </p:sp>
      <p:sp>
        <p:nvSpPr>
          <p:cNvPr id="282628" name="3 Slayt Numarası Yer Tutucusu"/>
          <p:cNvSpPr>
            <a:spLocks noGrp="1"/>
          </p:cNvSpPr>
          <p:nvPr>
            <p:ph type="sldNum" sz="quarter" idx="5"/>
          </p:nvPr>
        </p:nvSpPr>
        <p:spPr>
          <a:noFill/>
        </p:spPr>
        <p:txBody>
          <a:bodyPr/>
          <a:lstStyle/>
          <a:p>
            <a:fld id="{14D316B0-BD74-4E79-9B6B-E75BC74838BE}" type="slidenum">
              <a:rPr lang="en-US">
                <a:solidFill>
                  <a:prstClr val="black"/>
                </a:solidFill>
              </a:rPr>
              <a:pPr/>
              <a:t>24</a:t>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8DFE4365-67E3-4EB5-8C77-C2A4E1F78D80}" type="slidenum">
              <a:rPr lang="en-US">
                <a:solidFill>
                  <a:prstClr val="black"/>
                </a:solidFill>
              </a:rPr>
              <a:pPr/>
              <a:t>25</a:t>
            </a:fld>
            <a:endParaRPr lang="en-US">
              <a:solidFill>
                <a:prstClr val="black"/>
              </a:solidFill>
            </a:endParaRPr>
          </a:p>
        </p:txBody>
      </p:sp>
      <p:sp>
        <p:nvSpPr>
          <p:cNvPr id="283651" name="Rectangle 2"/>
          <p:cNvSpPr>
            <a:spLocks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r>
              <a:rPr lang="en-GB" smtClean="0"/>
              <a:t>No build-up this time, the whole Figure will spiral in to cue, adding the government into the circular flow.  This is also in Section 19-4.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B5A47840-8959-43F6-B9B8-61A9EBC24F6F}" type="slidenum">
              <a:rPr lang="en-US">
                <a:solidFill>
                  <a:prstClr val="black"/>
                </a:solidFill>
              </a:rPr>
              <a:pPr/>
              <a:t>26</a:t>
            </a:fld>
            <a:endParaRPr lang="en-US">
              <a:solidFill>
                <a:prstClr val="black"/>
              </a:solidFill>
            </a:endParaRPr>
          </a:p>
        </p:txBody>
      </p:sp>
      <p:sp>
        <p:nvSpPr>
          <p:cNvPr id="284675" name="Rectangle 2"/>
          <p:cNvSpPr>
            <a:spLocks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r>
              <a:rPr lang="en-GB" smtClean="0"/>
              <a:t>See Section 19-4 in the main text.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1E042F7E-E6FF-4160-9694-54B38FFD9E36}" type="slidenum">
              <a:rPr lang="en-US">
                <a:solidFill>
                  <a:prstClr val="black"/>
                </a:solidFill>
              </a:rPr>
              <a:pPr/>
              <a:t>27</a:t>
            </a:fld>
            <a:endParaRPr lang="en-US">
              <a:solidFill>
                <a:prstClr val="black"/>
              </a:solidFill>
            </a:endParaRPr>
          </a:p>
        </p:txBody>
      </p:sp>
      <p:sp>
        <p:nvSpPr>
          <p:cNvPr id="285699" name="Rectangle 2"/>
          <p:cNvSpPr>
            <a:spLocks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r>
              <a:rPr lang="en-GB" smtClean="0"/>
              <a:t>See Section 19-4 of the main text.</a:t>
            </a:r>
          </a:p>
          <a:p>
            <a:endParaRPr lang="en-GB" smtClean="0"/>
          </a:p>
          <a:p>
            <a:r>
              <a:rPr lang="en-GB" smtClean="0"/>
              <a:t>Income from abroad tends to be relatively small for the UK, but may be substantial for countries such as Egypt or the Philippines where there are large flows of repatriated income from workers abroad.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0CF5F0F0-3D1E-4903-BC52-BA4CE5C968BD}" type="slidenum">
              <a:rPr lang="en-US">
                <a:solidFill>
                  <a:prstClr val="black"/>
                </a:solidFill>
              </a:rPr>
              <a:pPr/>
              <a:t>28</a:t>
            </a:fld>
            <a:endParaRPr lang="en-US">
              <a:solidFill>
                <a:prstClr val="black"/>
              </a:solidFill>
            </a:endParaRPr>
          </a:p>
        </p:txBody>
      </p:sp>
      <p:sp>
        <p:nvSpPr>
          <p:cNvPr id="286723" name="Rectangle 2"/>
          <p:cNvSpPr>
            <a:spLocks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r>
              <a:rPr lang="en-GB" smtClean="0"/>
              <a:t>See Section 19-4 in the main text.</a:t>
            </a:r>
          </a:p>
          <a:p>
            <a:endParaRPr lang="en-GB" smtClean="0"/>
          </a:p>
          <a:p>
            <a:r>
              <a:rPr lang="en-GB" smtClean="0"/>
              <a:t>We use Z for imports because we have used I for investment, and will </a:t>
            </a:r>
            <a:r>
              <a:rPr lang="tr-TR" smtClean="0"/>
              <a:t>use </a:t>
            </a:r>
            <a:r>
              <a:rPr lang="en-GB" smtClean="0"/>
              <a:t>M for money...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3E62C7C1-072A-4C98-829C-571E2E8B2108}" type="slidenum">
              <a:rPr lang="en-US">
                <a:solidFill>
                  <a:prstClr val="black"/>
                </a:solidFill>
              </a:rPr>
              <a:pPr/>
              <a:t>29</a:t>
            </a:fld>
            <a:endParaRPr lang="en-US">
              <a:solidFill>
                <a:prstClr val="black"/>
              </a:solidFill>
            </a:endParaRPr>
          </a:p>
        </p:txBody>
      </p:sp>
      <p:sp>
        <p:nvSpPr>
          <p:cNvPr id="287747" name="Rectangle 2"/>
          <p:cNvSpPr>
            <a:spLocks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r>
              <a:rPr lang="en-GB" smtClean="0"/>
              <a:t>See Section 19-5 of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0F1E943B-4B00-498E-AF34-EE59B9C474A8}" type="slidenum">
              <a:rPr lang="en-US">
                <a:solidFill>
                  <a:prstClr val="black"/>
                </a:solidFill>
              </a:rPr>
              <a:pPr/>
              <a:t>3</a:t>
            </a:fld>
            <a:endParaRPr lang="en-US">
              <a:solidFill>
                <a:prstClr val="black"/>
              </a:solidFill>
            </a:endParaRPr>
          </a:p>
        </p:txBody>
      </p:sp>
      <p:sp>
        <p:nvSpPr>
          <p:cNvPr id="262147" name="Rectangle 2"/>
          <p:cNvSpPr>
            <a:spLocks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r>
              <a:rPr lang="en-GB" smtClean="0"/>
              <a:t>See Section 19-1 in the main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EF87FAA2-978A-4F2D-B212-232B5D6DC129}" type="slidenum">
              <a:rPr lang="en-US">
                <a:solidFill>
                  <a:prstClr val="black"/>
                </a:solidFill>
              </a:rPr>
              <a:pPr/>
              <a:t>4</a:t>
            </a:fld>
            <a:endParaRPr lang="en-US">
              <a:solidFill>
                <a:prstClr val="black"/>
              </a:solidFill>
            </a:endParaRPr>
          </a:p>
        </p:txBody>
      </p:sp>
      <p:sp>
        <p:nvSpPr>
          <p:cNvPr id="263171" name="Rectangle 2"/>
          <p:cNvSpPr>
            <a:spLocks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r>
              <a:rPr lang="en-GB" smtClean="0"/>
              <a:t>See Section 19-1 in the main text.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F1E34F3A-CE7C-4AB1-9AF7-590DF395B943}" type="slidenum">
              <a:rPr lang="en-US">
                <a:solidFill>
                  <a:prstClr val="black"/>
                </a:solidFill>
              </a:rPr>
              <a:pPr/>
              <a:t>5</a:t>
            </a:fld>
            <a:endParaRPr lang="en-US">
              <a:solidFill>
                <a:prstClr val="black"/>
              </a:solidFill>
            </a:endParaRPr>
          </a:p>
        </p:txBody>
      </p:sp>
      <p:sp>
        <p:nvSpPr>
          <p:cNvPr id="264195" name="Rectangle 2"/>
          <p:cNvSpPr>
            <a:spLocks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r>
              <a:rPr lang="en-GB" smtClean="0"/>
              <a:t>See Section 19-2 in the main text, and Figure 19-1.</a:t>
            </a:r>
          </a:p>
          <a:p>
            <a:r>
              <a:rPr lang="en-GB" smtClean="0"/>
              <a:t>This version shows a longer period</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B1E5A3D4-22F0-4186-8C04-7038C3950298}" type="slidenum">
              <a:rPr lang="en-US">
                <a:solidFill>
                  <a:prstClr val="black"/>
                </a:solidFill>
              </a:rPr>
              <a:pPr/>
              <a:t>6</a:t>
            </a:fld>
            <a:endParaRPr lang="en-US">
              <a:solidFill>
                <a:prstClr val="black"/>
              </a:solidFill>
            </a:endParaRPr>
          </a:p>
        </p:txBody>
      </p:sp>
      <p:sp>
        <p:nvSpPr>
          <p:cNvPr id="265219" name="Rectangle 2"/>
          <p:cNvSpPr>
            <a:spLocks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r>
              <a:rPr lang="en-US" smtClean="0"/>
              <a:t>See data from Table 19-1 in Section 19.2 of the main text.</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14020E8C-2CAF-4341-AC99-33FF136AADED}" type="slidenum">
              <a:rPr lang="en-US">
                <a:solidFill>
                  <a:prstClr val="black"/>
                </a:solidFill>
              </a:rPr>
              <a:pPr/>
              <a:t>7</a:t>
            </a:fld>
            <a:endParaRPr lang="en-US">
              <a:solidFill>
                <a:prstClr val="black"/>
              </a:solidFill>
            </a:endParaRPr>
          </a:p>
        </p:txBody>
      </p:sp>
      <p:sp>
        <p:nvSpPr>
          <p:cNvPr id="266243" name="Rectangle 2"/>
          <p:cNvSpPr>
            <a:spLocks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r>
              <a:rPr lang="en-US" smtClean="0"/>
              <a:t>Data relate to the claimant count.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7AC2A3F5-9D9D-48F3-9B82-D4B09F017A45}" type="slidenum">
              <a:rPr lang="en-US">
                <a:solidFill>
                  <a:prstClr val="black"/>
                </a:solidFill>
              </a:rPr>
              <a:pPr/>
              <a:t>8</a:t>
            </a:fld>
            <a:endParaRPr lang="en-US">
              <a:solidFill>
                <a:prstClr val="black"/>
              </a:solidFill>
            </a:endParaRPr>
          </a:p>
        </p:txBody>
      </p:sp>
      <p:sp>
        <p:nvSpPr>
          <p:cNvPr id="267267" name="Rectangle 2"/>
          <p:cNvSpPr>
            <a:spLocks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r>
              <a:rPr lang="en-US" smtClean="0"/>
              <a:t>Data relate to the claimant count.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012C6E32-D4D1-4F72-B7EE-FE1FBFF410E7}" type="slidenum">
              <a:rPr lang="en-US">
                <a:solidFill>
                  <a:prstClr val="black"/>
                </a:solidFill>
              </a:rPr>
              <a:pPr/>
              <a:t>9</a:t>
            </a:fld>
            <a:endParaRPr lang="en-US">
              <a:solidFill>
                <a:prstClr val="black"/>
              </a:solidFill>
            </a:endParaRPr>
          </a:p>
        </p:txBody>
      </p:sp>
      <p:sp>
        <p:nvSpPr>
          <p:cNvPr id="268291" name="Rectangle 2"/>
          <p:cNvSpPr>
            <a:spLocks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r>
              <a:rPr lang="en-US" smtClean="0"/>
              <a:t>See data from Table 19-1 in Section 19.2 of the main text.</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4D2FEA14-B784-4345-A5C3-1814F55F0F79}"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2D96AA3-99BA-426A-91EA-17192085E61C}" type="slidenum">
              <a:rPr lang="en-US"/>
              <a:pPr>
                <a:defRPr/>
              </a:pPr>
              <a:t>‹#›</a:t>
            </a:fld>
            <a:endParaRPr lang="en-US"/>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B85526AD-B8A8-4221-8A75-D710B7198CE6}"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BEAC1446-D38B-4E6B-B9E1-1C768DA0B06C}" type="slidenum">
              <a:rPr lang="en-US"/>
              <a:pPr>
                <a:defRPr/>
              </a:pPr>
              <a:t>‹#›</a:t>
            </a:fld>
            <a:endParaRPr lang="en-US"/>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AD58DA23-AE31-4FFA-89AF-0BAA4B96EC8D}"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74228C4-1529-4B3D-88E8-5480F9DD199D}" type="slidenum">
              <a:rPr lang="en-US"/>
              <a:pPr>
                <a:defRPr/>
              </a:pPr>
              <a:t>‹#›</a:t>
            </a:fld>
            <a:endParaRPr lang="en-US"/>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idx="1"/>
          </p:nvPr>
        </p:nvSpPr>
        <p:spPr>
          <a:xfrm>
            <a:off x="685800" y="1981200"/>
            <a:ext cx="7772400" cy="4114800"/>
          </a:xfrm>
        </p:spPr>
        <p:txBody>
          <a:bodyPr rtlCol="0">
            <a:normAutofit/>
          </a:bodyPr>
          <a:lstStyle/>
          <a:p>
            <a:pPr lvl="0"/>
            <a:endParaRPr lang="tr-TR" noProof="0" smtClean="0"/>
          </a:p>
        </p:txBody>
      </p:sp>
      <p:sp>
        <p:nvSpPr>
          <p:cNvPr id="4" name="Rectangle 2052"/>
          <p:cNvSpPr>
            <a:spLocks noGrp="1" noChangeArrowheads="1"/>
          </p:cNvSpPr>
          <p:nvPr>
            <p:ph type="sldNum" sz="quarter" idx="10"/>
          </p:nvPr>
        </p:nvSpPr>
        <p:spPr/>
        <p:txBody>
          <a:bodyPr/>
          <a:lstStyle>
            <a:lvl1pPr>
              <a:defRPr smtClean="0"/>
            </a:lvl1pPr>
          </a:lstStyle>
          <a:p>
            <a:pPr>
              <a:defRPr/>
            </a:pPr>
            <a:fld id="{BB190CA1-7FFA-4B79-A635-57550623C65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2052"/>
          <p:cNvSpPr>
            <a:spLocks noGrp="1" noChangeArrowheads="1"/>
          </p:cNvSpPr>
          <p:nvPr>
            <p:ph type="sldNum" sz="quarter" idx="10"/>
          </p:nvPr>
        </p:nvSpPr>
        <p:spPr/>
        <p:txBody>
          <a:bodyPr/>
          <a:lstStyle>
            <a:lvl1pPr>
              <a:defRPr smtClean="0"/>
            </a:lvl1pPr>
          </a:lstStyle>
          <a:p>
            <a:pPr>
              <a:defRPr/>
            </a:pPr>
            <a:fld id="{A6761413-9B25-4E57-B0C1-963B3FD969F4}"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Chart Placeholder 2"/>
          <p:cNvSpPr>
            <a:spLocks noGrp="1"/>
          </p:cNvSpPr>
          <p:nvPr>
            <p:ph type="chart" sz="half" idx="1"/>
          </p:nvPr>
        </p:nvSpPr>
        <p:spPr>
          <a:xfrm>
            <a:off x="685800" y="1981200"/>
            <a:ext cx="3810000" cy="4114800"/>
          </a:xfrm>
        </p:spPr>
        <p:txBody>
          <a:bodyPr rtlCol="0">
            <a:normAutofit/>
          </a:bodyPr>
          <a:lstStyle/>
          <a:p>
            <a:pPr lvl="0"/>
            <a:endParaRPr lang="tr-TR" noProof="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Slide Number Placeholder 4"/>
          <p:cNvSpPr>
            <a:spLocks noGrp="1"/>
          </p:cNvSpPr>
          <p:nvPr>
            <p:ph type="sldNum" sz="quarter" idx="10"/>
          </p:nvPr>
        </p:nvSpPr>
        <p:spPr>
          <a:xfrm>
            <a:off x="2339975" y="6308725"/>
            <a:ext cx="2286000" cy="381000"/>
          </a:xfrm>
        </p:spPr>
        <p:txBody>
          <a:bodyPr/>
          <a:lstStyle>
            <a:lvl1pPr>
              <a:defRPr/>
            </a:lvl1pPr>
          </a:lstStyle>
          <a:p>
            <a:pPr>
              <a:defRPr/>
            </a:pPr>
            <a:fld id="{84549D9A-1125-4271-B407-2F2DC1CCB7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D64A96FC-57F2-47CB-B9F5-CD9B346CCCD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41643142-5688-41E7-9D81-B2BF2BD91B5E}" type="slidenum">
              <a:rPr lang="en-US"/>
              <a:pPr>
                <a:defRPr/>
              </a:pPr>
              <a:t>‹#›</a:t>
            </a:fld>
            <a:endParaRPr 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AE0F0873-8ED3-481C-B131-E03385ADC37B}" type="datetimeFigureOut">
              <a:rPr lang="tr-TR"/>
              <a:pPr>
                <a:defRPr/>
              </a:pPr>
              <a:t>28.09.2012</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94EE69E9-4B44-442E-A615-2A19AFECFA51}" type="slidenum">
              <a:rPr lang="en-US"/>
              <a:pPr>
                <a:defRPr/>
              </a:pPr>
              <a:t>‹#›</a:t>
            </a:fld>
            <a:endParaRPr lang="en-US"/>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0903EF18-0820-41B2-ACDA-C0B4820455BF}"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F267BBFF-3271-4B29-B4A9-7770AE54D4D8}" type="slidenum">
              <a:rPr lang="en-US"/>
              <a:pPr>
                <a:defRPr/>
              </a:pPr>
              <a:t>‹#›</a:t>
            </a:fld>
            <a:endParaRPr lang="en-US"/>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244F2481-9E32-4C78-85C6-1428F0CA9314}" type="datetimeFigureOut">
              <a:rPr lang="tr-TR"/>
              <a:pPr>
                <a:defRPr/>
              </a:pPr>
              <a:t>28.09.2012</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9933F021-E107-4B6B-81F4-1D642E5BBE46}" type="slidenum">
              <a:rPr lang="en-US"/>
              <a:pPr>
                <a:defRPr/>
              </a:pPr>
              <a:t>‹#›</a:t>
            </a:fld>
            <a:endParaRPr lang="en-US"/>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661C11EA-A139-4EB1-A50C-075073B7EE1B}" type="datetimeFigureOut">
              <a:rPr lang="tr-TR"/>
              <a:pPr>
                <a:defRPr/>
              </a:pPr>
              <a:t>28.09.2012</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82780E63-533A-4624-AC78-6FD63D560A4C}" type="slidenum">
              <a:rPr lang="en-US"/>
              <a:pPr>
                <a:defRPr/>
              </a:pPr>
              <a:t>‹#›</a:t>
            </a:fld>
            <a:endParaRPr lang="en-US"/>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2325230-93C3-464C-8352-0FA3521EA8A7}" type="datetimeFigureOut">
              <a:rPr lang="tr-TR"/>
              <a:pPr>
                <a:defRPr/>
              </a:pPr>
              <a:t>28.09.2012</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1A1684EB-BE62-413F-A27E-638DA465927A}" type="slidenum">
              <a:rPr lang="en-US"/>
              <a:pPr>
                <a:defRPr/>
              </a:pPr>
              <a:t>‹#›</a:t>
            </a:fld>
            <a:endParaRPr lang="en-US"/>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618FC5AC-E91B-43CF-AA62-94C83B87362A}"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526C061-177B-4481-B855-A19911DA2972}" type="slidenum">
              <a:rPr lang="en-US"/>
              <a:pPr>
                <a:defRPr/>
              </a:pPr>
              <a:t>‹#›</a:t>
            </a:fld>
            <a:endParaRPr lang="en-US"/>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2661ABB-CA09-4E80-9BB5-E0E306DE4C4C}" type="datetimeFigureOut">
              <a:rPr lang="tr-TR"/>
              <a:pPr>
                <a:defRPr/>
              </a:pPr>
              <a:t>28.09.2012</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B6B7270B-01C8-4B38-A5C4-C243E3202E49}" type="slidenum">
              <a:rPr lang="en-US"/>
              <a:pPr>
                <a:defRPr/>
              </a:pPr>
              <a:t>‹#›</a:t>
            </a:fld>
            <a:endParaRPr lang="en-US"/>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42"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43"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FFFFFF"/>
                </a:solidFill>
              </a:defRPr>
            </a:lvl1pPr>
          </a:lstStyle>
          <a:p>
            <a:pPr eaLnBrk="0" fontAlgn="base" hangingPunct="0">
              <a:spcBef>
                <a:spcPct val="0"/>
              </a:spcBef>
              <a:spcAft>
                <a:spcPct val="0"/>
              </a:spcAft>
              <a:defRPr/>
            </a:pPr>
            <a:fld id="{AE3649F5-CED9-4FD6-83E2-AE94B4F44BB3}" type="datetimeFigureOut">
              <a:rPr lang="tr-TR">
                <a:latin typeface="Arial" pitchFamily="34" charset="0"/>
              </a:rPr>
              <a:pPr eaLnBrk="0" fontAlgn="base" hangingPunct="0">
                <a:spcBef>
                  <a:spcPct val="0"/>
                </a:spcBef>
                <a:spcAft>
                  <a:spcPct val="0"/>
                </a:spcAft>
                <a:defRPr/>
              </a:pPr>
              <a:t>28.09.2012</a:t>
            </a:fld>
            <a:endParaRPr lang="tr-TR">
              <a:latin typeface="Arial" pitchFamily="34" charset="0"/>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FFFFFF"/>
                </a:solidFill>
              </a:defRPr>
            </a:lvl1pPr>
          </a:lstStyle>
          <a:p>
            <a:pPr eaLnBrk="0" fontAlgn="base" hangingPunct="0">
              <a:spcBef>
                <a:spcPct val="0"/>
              </a:spcBef>
              <a:spcAft>
                <a:spcPct val="0"/>
              </a:spcAft>
              <a:defRPr/>
            </a:pPr>
            <a:endParaRPr lang="tr-TR">
              <a:latin typeface="Arial" pitchFamily="34" charset="0"/>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FFFFFF"/>
                </a:solidFill>
              </a:defRPr>
            </a:lvl1pPr>
          </a:lstStyle>
          <a:p>
            <a:pPr eaLnBrk="0" fontAlgn="base" hangingPunct="0">
              <a:spcBef>
                <a:spcPct val="0"/>
              </a:spcBef>
              <a:spcAft>
                <a:spcPct val="0"/>
              </a:spcAft>
              <a:defRPr/>
            </a:pPr>
            <a:fld id="{0897050B-3419-4A95-A2E3-8370B6F8B14B}" type="slidenum">
              <a:rPr lang="en-US">
                <a:latin typeface="Arial" pitchFamily="34" charset="0"/>
              </a:rPr>
              <a:pPr eaLnBrk="0" fontAlgn="base" hangingPunct="0">
                <a:spcBef>
                  <a:spcPct val="0"/>
                </a:spcBef>
                <a:spcAft>
                  <a:spcPct val="0"/>
                </a:spcAft>
                <a:defRPr/>
              </a:pPr>
              <a:t>‹#›</a:t>
            </a:fld>
            <a:endParaRPr lang="en-US">
              <a:latin typeface="Arial" pitchFamily="34" charset="0"/>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Verdana" pitchFamily="34" charset="0"/>
        </a:defRPr>
      </a:lvl2pPr>
      <a:lvl3pPr algn="ctr" rtl="0" eaLnBrk="0" fontAlgn="base" hangingPunct="0">
        <a:spcBef>
          <a:spcPct val="0"/>
        </a:spcBef>
        <a:spcAft>
          <a:spcPct val="0"/>
        </a:spcAft>
        <a:defRPr sz="4400">
          <a:solidFill>
            <a:schemeClr val="tx1"/>
          </a:solidFill>
          <a:latin typeface="Verdana" pitchFamily="34" charset="0"/>
        </a:defRPr>
      </a:lvl3pPr>
      <a:lvl4pPr algn="ctr" rtl="0" eaLnBrk="0" fontAlgn="base" hangingPunct="0">
        <a:spcBef>
          <a:spcPct val="0"/>
        </a:spcBef>
        <a:spcAft>
          <a:spcPct val="0"/>
        </a:spcAft>
        <a:defRPr sz="4400">
          <a:solidFill>
            <a:schemeClr val="tx1"/>
          </a:solidFill>
          <a:latin typeface="Verdana" pitchFamily="34" charset="0"/>
        </a:defRPr>
      </a:lvl4pPr>
      <a:lvl5pPr algn="ctr" rtl="0" eaLnBrk="0" fontAlgn="base" hangingPunct="0">
        <a:spcBef>
          <a:spcPct val="0"/>
        </a:spcBef>
        <a:spcAft>
          <a:spcPct val="0"/>
        </a:spcAft>
        <a:defRPr sz="4400">
          <a:solidFill>
            <a:schemeClr val="tx1"/>
          </a:solidFill>
          <a:latin typeface="Verdana" pitchFamily="34" charset="0"/>
        </a:defRPr>
      </a:lvl5pPr>
      <a:lvl6pPr marL="457200" algn="ctr" rtl="0" fontAlgn="base">
        <a:spcBef>
          <a:spcPct val="0"/>
        </a:spcBef>
        <a:spcAft>
          <a:spcPct val="0"/>
        </a:spcAft>
        <a:defRPr sz="4400">
          <a:solidFill>
            <a:schemeClr val="tx1"/>
          </a:solidFill>
          <a:latin typeface="Verdana" pitchFamily="34" charset="0"/>
        </a:defRPr>
      </a:lvl6pPr>
      <a:lvl7pPr marL="914400" algn="ctr" rtl="0" fontAlgn="base">
        <a:spcBef>
          <a:spcPct val="0"/>
        </a:spcBef>
        <a:spcAft>
          <a:spcPct val="0"/>
        </a:spcAft>
        <a:defRPr sz="4400">
          <a:solidFill>
            <a:schemeClr val="tx1"/>
          </a:solidFill>
          <a:latin typeface="Verdana" pitchFamily="34" charset="0"/>
        </a:defRPr>
      </a:lvl7pPr>
      <a:lvl8pPr marL="1371600" algn="ctr" rtl="0" fontAlgn="base">
        <a:spcBef>
          <a:spcPct val="0"/>
        </a:spcBef>
        <a:spcAft>
          <a:spcPct val="0"/>
        </a:spcAft>
        <a:defRPr sz="4400">
          <a:solidFill>
            <a:schemeClr val="tx1"/>
          </a:solidFill>
          <a:latin typeface="Verdana" pitchFamily="34" charset="0"/>
        </a:defRPr>
      </a:lvl8pPr>
      <a:lvl9pPr marL="1828800" algn="ctr" rtl="0" fontAlgn="base">
        <a:spcBef>
          <a:spcPct val="0"/>
        </a:spcBef>
        <a:spcAft>
          <a:spcPct val="0"/>
        </a:spcAft>
        <a:defRPr sz="4400">
          <a:solidFill>
            <a:schemeClr val="tx1"/>
          </a:solidFill>
          <a:latin typeface="Verdana"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838200" y="2133600"/>
            <a:ext cx="7772400" cy="1524000"/>
          </a:xfrm>
        </p:spPr>
        <p:txBody>
          <a:bodyPr/>
          <a:lstStyle/>
          <a:p>
            <a:pPr eaLnBrk="1" hangingPunct="1"/>
            <a:r>
              <a:rPr lang="tr-TR" sz="4000" b="1" smtClean="0"/>
              <a:t>Bölüm</a:t>
            </a:r>
            <a:r>
              <a:rPr lang="en-US" sz="4000" b="1" smtClean="0"/>
              <a:t> 19</a:t>
            </a:r>
            <a:r>
              <a:rPr lang="en-US" sz="4000" smtClean="0"/>
              <a:t/>
            </a:r>
            <a:br>
              <a:rPr lang="en-US" sz="4000" smtClean="0"/>
            </a:br>
            <a:r>
              <a:rPr lang="tr-TR" sz="4000" b="1" smtClean="0"/>
              <a:t>M</a:t>
            </a:r>
            <a:r>
              <a:rPr lang="en-US" sz="4000" b="1" smtClean="0"/>
              <a:t>a</a:t>
            </a:r>
            <a:r>
              <a:rPr lang="tr-TR" sz="4000" b="1" smtClean="0"/>
              <a:t>k</a:t>
            </a:r>
            <a:r>
              <a:rPr lang="en-US" sz="4000" b="1" smtClean="0"/>
              <a:t>ro</a:t>
            </a:r>
            <a:r>
              <a:rPr lang="tr-TR" sz="4000" b="1" smtClean="0"/>
              <a:t>ekonomiye Giriş</a:t>
            </a:r>
            <a:r>
              <a:rPr lang="en-US" sz="4000" b="1" smtClean="0"/>
              <a:t> </a:t>
            </a:r>
            <a:endParaRPr lang="en-US" sz="4000" smtClean="0"/>
          </a:p>
        </p:txBody>
      </p:sp>
      <p:sp>
        <p:nvSpPr>
          <p:cNvPr id="14339" name="Rectangle 3"/>
          <p:cNvSpPr>
            <a:spLocks noGrp="1" noChangeArrowheads="1"/>
          </p:cNvSpPr>
          <p:nvPr>
            <p:ph type="subTitle" idx="1"/>
          </p:nvPr>
        </p:nvSpPr>
        <p:spPr>
          <a:xfrm>
            <a:off x="1371600" y="4572000"/>
            <a:ext cx="6400800" cy="1752600"/>
          </a:xfrm>
        </p:spPr>
        <p:txBody>
          <a:bodyPr/>
          <a:lstStyle/>
          <a:p>
            <a:pPr eaLnBrk="1" hangingPunct="1"/>
            <a:r>
              <a:rPr lang="en-GB" sz="1400" smtClean="0">
                <a:solidFill>
                  <a:srgbClr val="FFC000"/>
                </a:solidFill>
              </a:rPr>
              <a:t>David Begg, Stanley Fischer and Rudiger Dornbusch, </a:t>
            </a:r>
            <a:r>
              <a:rPr lang="en-GB" sz="1400" i="1" smtClean="0">
                <a:solidFill>
                  <a:srgbClr val="FFC000"/>
                </a:solidFill>
              </a:rPr>
              <a:t>Economics</a:t>
            </a:r>
            <a:r>
              <a:rPr lang="en-GB" sz="1400" smtClean="0">
                <a:solidFill>
                  <a:srgbClr val="FFC000"/>
                </a:solidFill>
              </a:rPr>
              <a:t>, </a:t>
            </a:r>
          </a:p>
          <a:p>
            <a:pPr eaLnBrk="1" hangingPunct="1"/>
            <a:r>
              <a:rPr lang="en-GB" sz="1400" smtClean="0">
                <a:solidFill>
                  <a:srgbClr val="FFC000"/>
                </a:solidFill>
              </a:rPr>
              <a:t>8th Edition, McGraw-Hill, 2005</a:t>
            </a:r>
          </a:p>
          <a:p>
            <a:pPr eaLnBrk="1" hangingPunct="1"/>
            <a:r>
              <a:rPr lang="en-GB" sz="1400" smtClean="0">
                <a:solidFill>
                  <a:srgbClr val="FFC000"/>
                </a:solidFill>
              </a:rPr>
              <a:t>PowerPoint presentation by Alex Tackie and Damian Ward</a:t>
            </a:r>
            <a:endParaRPr lang="en-US" sz="1400" smtClean="0">
              <a:solidFill>
                <a:srgbClr val="FFC0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642938" y="357188"/>
            <a:ext cx="8172450" cy="1143000"/>
          </a:xfrm>
        </p:spPr>
        <p:txBody>
          <a:bodyPr/>
          <a:lstStyle/>
          <a:p>
            <a:pPr eaLnBrk="1" hangingPunct="1"/>
            <a:r>
              <a:rPr lang="tr-TR" sz="4000" b="1" smtClean="0"/>
              <a:t>İngiltere, ABD, Almanya ve Türkiye’de İktisadi Büyüme</a:t>
            </a:r>
            <a:endParaRPr lang="en-US" sz="4000" b="1" smtClean="0"/>
          </a:p>
        </p:txBody>
      </p:sp>
      <p:sp>
        <p:nvSpPr>
          <p:cNvPr id="23555" name="Slide Number Placeholder 3"/>
          <p:cNvSpPr>
            <a:spLocks noGrp="1"/>
          </p:cNvSpPr>
          <p:nvPr>
            <p:ph type="sldNum" sz="quarter" idx="10"/>
          </p:nvPr>
        </p:nvSpPr>
        <p:spPr bwMode="auto">
          <a:noFill/>
          <a:ln>
            <a:miter lim="800000"/>
            <a:headEnd/>
            <a:tailEnd/>
          </a:ln>
        </p:spPr>
        <p:txBody>
          <a:bodyPr/>
          <a:lstStyle/>
          <a:p>
            <a:fld id="{51969EFF-449F-4BAB-8C28-E8EF2E96682B}" type="slidenum">
              <a:rPr lang="en-US"/>
              <a:pPr/>
              <a:t>10</a:t>
            </a:fld>
            <a:endParaRPr lang="en-US"/>
          </a:p>
        </p:txBody>
      </p:sp>
      <p:graphicFrame>
        <p:nvGraphicFramePr>
          <p:cNvPr id="4" name="Chart 5"/>
          <p:cNvGraphicFramePr/>
          <p:nvPr/>
        </p:nvGraphicFramePr>
        <p:xfrm>
          <a:off x="285720" y="1785926"/>
          <a:ext cx="8572560" cy="46434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ChangeArrowheads="1"/>
          </p:cNvSpPr>
          <p:nvPr/>
        </p:nvSpPr>
        <p:spPr bwMode="auto">
          <a:xfrm>
            <a:off x="323850" y="333375"/>
            <a:ext cx="8278813" cy="1143000"/>
          </a:xfrm>
          <a:prstGeom prst="rect">
            <a:avLst/>
          </a:prstGeom>
          <a:noFill/>
          <a:ln w="9525">
            <a:noFill/>
            <a:miter lim="800000"/>
            <a:headEnd/>
            <a:tailEnd/>
          </a:ln>
        </p:spPr>
        <p:txBody>
          <a:bodyPr/>
          <a:lstStyle/>
          <a:p>
            <a:pPr algn="ctr" eaLnBrk="0" fontAlgn="base" hangingPunct="0">
              <a:spcBef>
                <a:spcPct val="0"/>
              </a:spcBef>
              <a:spcAft>
                <a:spcPct val="0"/>
              </a:spcAft>
            </a:pPr>
            <a:r>
              <a:rPr lang="tr-TR" sz="3600" b="1">
                <a:solidFill>
                  <a:srgbClr val="EEECE1"/>
                </a:solidFill>
              </a:rPr>
              <a:t>Türkiye’de İktisadi Büyüme</a:t>
            </a:r>
            <a:endParaRPr lang="en-US" sz="3600" b="1">
              <a:solidFill>
                <a:srgbClr val="EEECE1"/>
              </a:solidFill>
            </a:endParaRPr>
          </a:p>
        </p:txBody>
      </p:sp>
      <p:graphicFrame>
        <p:nvGraphicFramePr>
          <p:cNvPr id="4" name="Chart 3"/>
          <p:cNvGraphicFramePr/>
          <p:nvPr/>
        </p:nvGraphicFramePr>
        <p:xfrm>
          <a:off x="251520" y="1052736"/>
          <a:ext cx="8568952" cy="54726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bwMode="auto">
          <a:noFill/>
          <a:ln>
            <a:miter lim="800000"/>
            <a:headEnd/>
            <a:tailEnd/>
          </a:ln>
        </p:spPr>
        <p:txBody>
          <a:bodyPr/>
          <a:lstStyle/>
          <a:p>
            <a:fld id="{C319555C-FAE3-4383-8B1C-AF0AF306A694}" type="slidenum">
              <a:rPr lang="en-US"/>
              <a:pPr/>
              <a:t>12</a:t>
            </a:fld>
            <a:endParaRPr lang="en-US"/>
          </a:p>
        </p:txBody>
      </p:sp>
      <p:graphicFrame>
        <p:nvGraphicFramePr>
          <p:cNvPr id="3" name="Chart 2"/>
          <p:cNvGraphicFramePr/>
          <p:nvPr/>
        </p:nvGraphicFramePr>
        <p:xfrm>
          <a:off x="251520" y="1196752"/>
          <a:ext cx="8640960" cy="5112568"/>
        </p:xfrm>
        <a:graphic>
          <a:graphicData uri="http://schemas.openxmlformats.org/drawingml/2006/chart">
            <c:chart xmlns:c="http://schemas.openxmlformats.org/drawingml/2006/chart" xmlns:r="http://schemas.openxmlformats.org/officeDocument/2006/relationships" r:id="rId2"/>
          </a:graphicData>
        </a:graphic>
      </p:graphicFrame>
      <p:sp>
        <p:nvSpPr>
          <p:cNvPr id="25604" name="Rectangle 2"/>
          <p:cNvSpPr txBox="1">
            <a:spLocks noChangeArrowheads="1"/>
          </p:cNvSpPr>
          <p:nvPr/>
        </p:nvSpPr>
        <p:spPr bwMode="auto">
          <a:xfrm>
            <a:off x="323850" y="333375"/>
            <a:ext cx="8278813" cy="1143000"/>
          </a:xfrm>
          <a:prstGeom prst="rect">
            <a:avLst/>
          </a:prstGeom>
          <a:noFill/>
          <a:ln w="9525">
            <a:noFill/>
            <a:miter lim="800000"/>
            <a:headEnd/>
            <a:tailEnd/>
          </a:ln>
        </p:spPr>
        <p:txBody>
          <a:bodyPr/>
          <a:lstStyle/>
          <a:p>
            <a:pPr algn="ctr" eaLnBrk="0" fontAlgn="base" hangingPunct="0">
              <a:spcBef>
                <a:spcPct val="0"/>
              </a:spcBef>
              <a:spcAft>
                <a:spcPct val="0"/>
              </a:spcAft>
            </a:pPr>
            <a:r>
              <a:rPr lang="tr-TR" sz="3600" b="1">
                <a:solidFill>
                  <a:srgbClr val="EEECE1"/>
                </a:solidFill>
              </a:rPr>
              <a:t>Dünya’da İktisadi Büyüme</a:t>
            </a:r>
            <a:endParaRPr lang="en-US" sz="3600" b="1">
              <a:solidFill>
                <a:srgbClr val="EEECE1"/>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ChangeArrowheads="1"/>
          </p:cNvSpPr>
          <p:nvPr/>
        </p:nvSpPr>
        <p:spPr bwMode="auto">
          <a:xfrm>
            <a:off x="915988" y="260350"/>
            <a:ext cx="7394575" cy="865188"/>
          </a:xfrm>
          <a:prstGeom prst="rect">
            <a:avLst/>
          </a:prstGeom>
          <a:noFill/>
          <a:ln w="9525">
            <a:noFill/>
            <a:miter lim="800000"/>
            <a:headEnd/>
            <a:tailEnd/>
          </a:ln>
        </p:spPr>
        <p:txBody>
          <a:bodyPr anchor="ctr"/>
          <a:lstStyle/>
          <a:p>
            <a:pPr algn="ctr" eaLnBrk="0" fontAlgn="base" hangingPunct="0">
              <a:spcBef>
                <a:spcPct val="0"/>
              </a:spcBef>
              <a:spcAft>
                <a:spcPct val="0"/>
              </a:spcAft>
            </a:pPr>
            <a:r>
              <a:rPr lang="tr-TR" sz="4000" b="1">
                <a:solidFill>
                  <a:srgbClr val="FFFFCC"/>
                </a:solidFill>
              </a:rPr>
              <a:t>Türkiye’de sektörlerin GSYİH içindeki payları</a:t>
            </a:r>
          </a:p>
        </p:txBody>
      </p:sp>
      <p:graphicFrame>
        <p:nvGraphicFramePr>
          <p:cNvPr id="4" name="Chart 3"/>
          <p:cNvGraphicFramePr/>
          <p:nvPr/>
        </p:nvGraphicFramePr>
        <p:xfrm>
          <a:off x="179512" y="1484784"/>
          <a:ext cx="8712968" cy="48965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sz="4000" smtClean="0"/>
              <a:t>Basit “Döngüsel Gelir Akımı”</a:t>
            </a:r>
            <a:endParaRPr lang="en-US" sz="4000" smtClean="0"/>
          </a:p>
        </p:txBody>
      </p:sp>
      <p:sp>
        <p:nvSpPr>
          <p:cNvPr id="27651" name="Rectangle 3"/>
          <p:cNvSpPr>
            <a:spLocks noGrp="1" noChangeArrowheads="1"/>
          </p:cNvSpPr>
          <p:nvPr>
            <p:ph idx="1"/>
          </p:nvPr>
        </p:nvSpPr>
        <p:spPr/>
        <p:txBody>
          <a:bodyPr/>
          <a:lstStyle/>
          <a:p>
            <a:pPr eaLnBrk="1" hangingPunct="1"/>
            <a:r>
              <a:rPr lang="tr-TR" sz="2800" smtClean="0"/>
              <a:t>Hükümet harcamaları ve dış ticaretin olmadığı, kapalı ve basit bir ekonomide, </a:t>
            </a:r>
            <a:r>
              <a:rPr lang="tr-TR" sz="2800" b="1" smtClean="0"/>
              <a:t>döngüsel gelir akımı</a:t>
            </a:r>
            <a:r>
              <a:rPr lang="tr-TR" sz="2800" smtClean="0"/>
              <a:t>, bir ekonomide, kaynakların ve karşılığında ödenen bedellerin yerli firmalar ve hane halkları arasında nasıl dolaştığını gösteren şemadır.</a:t>
            </a:r>
            <a:endParaRPr lang="en-US" sz="2800" smtClean="0"/>
          </a:p>
        </p:txBody>
      </p:sp>
      <p:sp>
        <p:nvSpPr>
          <p:cNvPr id="27652" name="Slide Number Placeholder 3"/>
          <p:cNvSpPr>
            <a:spLocks noGrp="1"/>
          </p:cNvSpPr>
          <p:nvPr>
            <p:ph type="sldNum" sz="quarter" idx="12"/>
          </p:nvPr>
        </p:nvSpPr>
        <p:spPr bwMode="auto">
          <a:noFill/>
          <a:ln>
            <a:miter lim="800000"/>
            <a:headEnd/>
            <a:tailEnd/>
          </a:ln>
        </p:spPr>
        <p:txBody>
          <a:bodyPr/>
          <a:lstStyle/>
          <a:p>
            <a:fld id="{B47AF0D1-2360-4109-8918-230CAE034834}"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tr-TR" sz="4000" smtClean="0"/>
              <a:t>Basit “Döngüsel Gelir Akımı”</a:t>
            </a:r>
            <a:endParaRPr lang="en-US" sz="4000" smtClean="0"/>
          </a:p>
        </p:txBody>
      </p:sp>
      <p:sp>
        <p:nvSpPr>
          <p:cNvPr id="28675" name="Rectangle 3"/>
          <p:cNvSpPr>
            <a:spLocks noGrp="1" noChangeArrowheads="1"/>
          </p:cNvSpPr>
          <p:nvPr>
            <p:ph idx="1"/>
          </p:nvPr>
        </p:nvSpPr>
        <p:spPr/>
        <p:txBody>
          <a:bodyPr/>
          <a:lstStyle/>
          <a:p>
            <a:pPr eaLnBrk="1" hangingPunct="1"/>
            <a:r>
              <a:rPr lang="tr-TR" sz="2800" smtClean="0"/>
              <a:t>Basit Döngüsel Gelir Akımı şemasında iki aktör bulunur.</a:t>
            </a:r>
          </a:p>
          <a:p>
            <a:pPr lvl="1" eaLnBrk="1" hangingPunct="1"/>
            <a:r>
              <a:rPr lang="tr-TR" sz="2400" b="1" smtClean="0"/>
              <a:t>Hane halkı</a:t>
            </a:r>
            <a:r>
              <a:rPr lang="tr-TR" sz="2400" smtClean="0"/>
              <a:t>: Emek ve sahip olduğu diğer üretim faktörlerini şirketlere satar, sonucunda kazandığı geliri tüketim ve tasarruf için kullanır.</a:t>
            </a:r>
          </a:p>
          <a:p>
            <a:pPr lvl="1" eaLnBrk="1" hangingPunct="1"/>
            <a:r>
              <a:rPr lang="tr-TR" sz="2400" b="1" smtClean="0"/>
              <a:t>Yerli firmalar</a:t>
            </a:r>
            <a:r>
              <a:rPr lang="tr-TR" sz="2400" smtClean="0"/>
              <a:t>: Hane halkından satın aldığı üretim faktörlerini mal ve hizmete dönüştürür, hane halkının tasarruflarını yatırımlarında kullanır, ve satışlarından elde ettiği geliri üretim faktörlerine öder.  </a:t>
            </a:r>
            <a:endParaRPr lang="en-US" sz="2400" smtClean="0"/>
          </a:p>
        </p:txBody>
      </p:sp>
      <p:sp>
        <p:nvSpPr>
          <p:cNvPr id="28676" name="Slide Number Placeholder 3"/>
          <p:cNvSpPr>
            <a:spLocks noGrp="1"/>
          </p:cNvSpPr>
          <p:nvPr>
            <p:ph type="sldNum" sz="quarter" idx="12"/>
          </p:nvPr>
        </p:nvSpPr>
        <p:spPr bwMode="auto">
          <a:noFill/>
          <a:ln>
            <a:miter lim="800000"/>
            <a:headEnd/>
            <a:tailEnd/>
          </a:ln>
        </p:spPr>
        <p:txBody>
          <a:bodyPr/>
          <a:lstStyle/>
          <a:p>
            <a:fld id="{DECF01D8-A2AD-4949-896E-EB0FAD65EF57}" type="slidenum">
              <a:rPr lang="en-US"/>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sz="4000" smtClean="0"/>
              <a:t>Basit “Döngüsel Gelir Akımı”</a:t>
            </a:r>
            <a:endParaRPr lang="en-US" sz="4000" smtClean="0"/>
          </a:p>
        </p:txBody>
      </p:sp>
      <p:sp>
        <p:nvSpPr>
          <p:cNvPr id="29699" name="Rectangle 4"/>
          <p:cNvSpPr>
            <a:spLocks noGrp="1" noChangeArrowheads="1"/>
          </p:cNvSpPr>
          <p:nvPr>
            <p:ph sz="half" idx="1"/>
          </p:nvPr>
        </p:nvSpPr>
        <p:spPr/>
        <p:txBody>
          <a:bodyPr/>
          <a:lstStyle/>
          <a:p>
            <a:pPr eaLnBrk="1" hangingPunct="1">
              <a:lnSpc>
                <a:spcPct val="90000"/>
              </a:lnSpc>
            </a:pPr>
            <a:r>
              <a:rPr lang="tr-TR" smtClean="0"/>
              <a:t>Hane halkı</a:t>
            </a:r>
          </a:p>
          <a:p>
            <a:pPr lvl="1" eaLnBrk="1" hangingPunct="1">
              <a:lnSpc>
                <a:spcPct val="90000"/>
              </a:lnSpc>
            </a:pPr>
            <a:r>
              <a:rPr lang="tr-TR" smtClean="0"/>
              <a:t>Yerli şirketlerin kullanması için üretim faktörü arz eder</a:t>
            </a:r>
          </a:p>
          <a:p>
            <a:pPr lvl="1" eaLnBrk="1" hangingPunct="1">
              <a:lnSpc>
                <a:spcPct val="90000"/>
              </a:lnSpc>
            </a:pPr>
            <a:r>
              <a:rPr lang="tr-TR" smtClean="0"/>
              <a:t>Karşılığında faktör geliri (ücret vd.) elde eder</a:t>
            </a:r>
          </a:p>
          <a:p>
            <a:pPr lvl="1" eaLnBrk="1" hangingPunct="1">
              <a:lnSpc>
                <a:spcPct val="90000"/>
              </a:lnSpc>
            </a:pPr>
            <a:r>
              <a:rPr lang="tr-TR" smtClean="0"/>
              <a:t>Geliriyle şirketlerin ürettiği mal ve hizmetleri satın alır.</a:t>
            </a:r>
            <a:endParaRPr lang="en-US" smtClean="0"/>
          </a:p>
        </p:txBody>
      </p:sp>
      <p:sp>
        <p:nvSpPr>
          <p:cNvPr id="29700" name="Rectangle 5"/>
          <p:cNvSpPr>
            <a:spLocks noGrp="1" noChangeArrowheads="1"/>
          </p:cNvSpPr>
          <p:nvPr>
            <p:ph sz="half" idx="2"/>
          </p:nvPr>
        </p:nvSpPr>
        <p:spPr/>
        <p:txBody>
          <a:bodyPr/>
          <a:lstStyle/>
          <a:p>
            <a:pPr eaLnBrk="1" hangingPunct="1">
              <a:lnSpc>
                <a:spcPct val="90000"/>
              </a:lnSpc>
            </a:pPr>
            <a:r>
              <a:rPr lang="tr-TR" smtClean="0"/>
              <a:t>Yerli Firmalar</a:t>
            </a:r>
          </a:p>
          <a:p>
            <a:pPr lvl="1" eaLnBrk="1" hangingPunct="1">
              <a:lnSpc>
                <a:spcPct val="90000"/>
              </a:lnSpc>
            </a:pPr>
            <a:r>
              <a:rPr lang="tr-TR" smtClean="0"/>
              <a:t>Üretim faktörlerini mal ve hizmete dönüştürür.</a:t>
            </a:r>
          </a:p>
          <a:p>
            <a:pPr lvl="1" eaLnBrk="1" hangingPunct="1">
              <a:lnSpc>
                <a:spcPct val="90000"/>
              </a:lnSpc>
            </a:pPr>
            <a:r>
              <a:rPr lang="tr-TR" smtClean="0"/>
              <a:t>Hanehalkından üretim faktörlerini kiralar</a:t>
            </a:r>
          </a:p>
          <a:p>
            <a:pPr lvl="1" eaLnBrk="1" hangingPunct="1">
              <a:lnSpc>
                <a:spcPct val="90000"/>
              </a:lnSpc>
            </a:pPr>
            <a:r>
              <a:rPr lang="tr-TR" smtClean="0"/>
              <a:t>Hanehalkına ürettiği mal ve hizmeti satar.</a:t>
            </a:r>
            <a:endParaRPr lang="en-US" smtClean="0"/>
          </a:p>
        </p:txBody>
      </p:sp>
      <p:sp>
        <p:nvSpPr>
          <p:cNvPr id="29701" name="Slide Number Placeholder 4"/>
          <p:cNvSpPr>
            <a:spLocks noGrp="1"/>
          </p:cNvSpPr>
          <p:nvPr>
            <p:ph type="sldNum" sz="quarter" idx="12"/>
          </p:nvPr>
        </p:nvSpPr>
        <p:spPr bwMode="auto">
          <a:noFill/>
          <a:ln>
            <a:miter lim="800000"/>
            <a:headEnd/>
            <a:tailEnd/>
          </a:ln>
        </p:spPr>
        <p:txBody>
          <a:bodyPr/>
          <a:lstStyle/>
          <a:p>
            <a:fld id="{B914FE18-E038-4C7B-B6C6-01FE66A067C2}" type="slidenum">
              <a:rPr lang="en-US"/>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772400" cy="1143000"/>
          </a:xfrm>
        </p:spPr>
        <p:txBody>
          <a:bodyPr/>
          <a:lstStyle/>
          <a:p>
            <a:pPr eaLnBrk="1" hangingPunct="1"/>
            <a:r>
              <a:rPr lang="tr-TR" sz="4000" b="1" smtClean="0"/>
              <a:t>Döngüsel Gelir Akımı</a:t>
            </a:r>
            <a:r>
              <a:rPr lang="en-GB" sz="4000" b="1" smtClean="0"/>
              <a:t>, </a:t>
            </a:r>
            <a:r>
              <a:rPr lang="tr-TR" sz="4000" b="1" smtClean="0"/>
              <a:t>Harcamalar ve Gelir</a:t>
            </a:r>
            <a:endParaRPr lang="en-GB" sz="4000" b="1" smtClean="0"/>
          </a:p>
        </p:txBody>
      </p:sp>
      <p:sp>
        <p:nvSpPr>
          <p:cNvPr id="30723" name="Slide Number Placeholder 2"/>
          <p:cNvSpPr>
            <a:spLocks noGrp="1"/>
          </p:cNvSpPr>
          <p:nvPr>
            <p:ph type="sldNum" sz="quarter" idx="12"/>
          </p:nvPr>
        </p:nvSpPr>
        <p:spPr bwMode="auto">
          <a:noFill/>
          <a:ln>
            <a:miter lim="800000"/>
            <a:headEnd/>
            <a:tailEnd/>
          </a:ln>
        </p:spPr>
        <p:txBody>
          <a:bodyPr/>
          <a:lstStyle/>
          <a:p>
            <a:fld id="{F4CFCCD9-9472-458A-8125-B3F89CD68387}" type="slidenum">
              <a:rPr lang="en-US"/>
              <a:pPr/>
              <a:t>17</a:t>
            </a:fld>
            <a:endParaRPr lang="en-US"/>
          </a:p>
        </p:txBody>
      </p:sp>
      <p:grpSp>
        <p:nvGrpSpPr>
          <p:cNvPr id="2" name="Group 44"/>
          <p:cNvGrpSpPr>
            <a:grpSpLocks/>
          </p:cNvGrpSpPr>
          <p:nvPr/>
        </p:nvGrpSpPr>
        <p:grpSpPr bwMode="auto">
          <a:xfrm>
            <a:off x="5643563" y="4495800"/>
            <a:ext cx="1747837" cy="1547813"/>
            <a:chOff x="3555" y="2832"/>
            <a:chExt cx="1101" cy="975"/>
          </a:xfrm>
        </p:grpSpPr>
        <p:sp>
          <p:nvSpPr>
            <p:cNvPr id="30742" name="Oval 7"/>
            <p:cNvSpPr>
              <a:spLocks noChangeArrowheads="1"/>
            </p:cNvSpPr>
            <p:nvPr/>
          </p:nvSpPr>
          <p:spPr bwMode="auto">
            <a:xfrm>
              <a:off x="3555" y="3375"/>
              <a:ext cx="576" cy="432"/>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GB" sz="2400" b="1">
                  <a:solidFill>
                    <a:prstClr val="black"/>
                  </a:solidFill>
                  <a:latin typeface="Arial" pitchFamily="34" charset="0"/>
                </a:rPr>
                <a:t>Y</a:t>
              </a:r>
            </a:p>
          </p:txBody>
        </p:sp>
        <p:sp>
          <p:nvSpPr>
            <p:cNvPr id="30743" name="Freeform 19"/>
            <p:cNvSpPr>
              <a:spLocks/>
            </p:cNvSpPr>
            <p:nvPr/>
          </p:nvSpPr>
          <p:spPr bwMode="auto">
            <a:xfrm>
              <a:off x="4128" y="2832"/>
              <a:ext cx="528" cy="768"/>
            </a:xfrm>
            <a:custGeom>
              <a:avLst/>
              <a:gdLst>
                <a:gd name="T0" fmla="*/ 528 w 528"/>
                <a:gd name="T1" fmla="*/ 0 h 768"/>
                <a:gd name="T2" fmla="*/ 432 w 528"/>
                <a:gd name="T3" fmla="*/ 528 h 768"/>
                <a:gd name="T4" fmla="*/ 0 w 528"/>
                <a:gd name="T5" fmla="*/ 768 h 768"/>
                <a:gd name="T6" fmla="*/ 0 60000 65536"/>
                <a:gd name="T7" fmla="*/ 0 60000 65536"/>
                <a:gd name="T8" fmla="*/ 0 60000 65536"/>
                <a:gd name="T9" fmla="*/ 0 w 528"/>
                <a:gd name="T10" fmla="*/ 0 h 768"/>
                <a:gd name="T11" fmla="*/ 528 w 528"/>
                <a:gd name="T12" fmla="*/ 768 h 768"/>
              </a:gdLst>
              <a:ahLst/>
              <a:cxnLst>
                <a:cxn ang="T6">
                  <a:pos x="T0" y="T1"/>
                </a:cxn>
                <a:cxn ang="T7">
                  <a:pos x="T2" y="T3"/>
                </a:cxn>
                <a:cxn ang="T8">
                  <a:pos x="T4" y="T5"/>
                </a:cxn>
              </a:cxnLst>
              <a:rect l="T9" t="T10" r="T11" b="T12"/>
              <a:pathLst>
                <a:path w="528" h="768">
                  <a:moveTo>
                    <a:pt x="528" y="0"/>
                  </a:moveTo>
                  <a:cubicBezTo>
                    <a:pt x="524" y="200"/>
                    <a:pt x="520" y="400"/>
                    <a:pt x="432" y="528"/>
                  </a:cubicBezTo>
                  <a:cubicBezTo>
                    <a:pt x="344" y="656"/>
                    <a:pt x="172" y="712"/>
                    <a:pt x="0" y="768"/>
                  </a:cubicBezTo>
                </a:path>
              </a:pathLst>
            </a:custGeom>
            <a:noFill/>
            <a:ln w="762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grpSp>
        <p:nvGrpSpPr>
          <p:cNvPr id="3" name="Group 41"/>
          <p:cNvGrpSpPr>
            <a:grpSpLocks/>
          </p:cNvGrpSpPr>
          <p:nvPr/>
        </p:nvGrpSpPr>
        <p:grpSpPr bwMode="auto">
          <a:xfrm>
            <a:off x="1219200" y="3657600"/>
            <a:ext cx="6934200" cy="838200"/>
            <a:chOff x="768" y="2304"/>
            <a:chExt cx="4368" cy="528"/>
          </a:xfrm>
        </p:grpSpPr>
        <p:sp>
          <p:nvSpPr>
            <p:cNvPr id="30740" name="Rectangle 3"/>
            <p:cNvSpPr>
              <a:spLocks noChangeArrowheads="1"/>
            </p:cNvSpPr>
            <p:nvPr/>
          </p:nvSpPr>
          <p:spPr bwMode="auto">
            <a:xfrm>
              <a:off x="768" y="2304"/>
              <a:ext cx="1008" cy="528"/>
            </a:xfrm>
            <a:prstGeom prst="rect">
              <a:avLst/>
            </a:prstGeom>
            <a:solidFill>
              <a:srgbClr val="9966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Hanehalkları</a:t>
              </a:r>
              <a:endParaRPr lang="en-GB" b="1">
                <a:solidFill>
                  <a:prstClr val="white"/>
                </a:solidFill>
                <a:latin typeface="Arial" pitchFamily="34" charset="0"/>
              </a:endParaRPr>
            </a:p>
          </p:txBody>
        </p:sp>
        <p:sp>
          <p:nvSpPr>
            <p:cNvPr id="30741" name="Rectangle 4"/>
            <p:cNvSpPr>
              <a:spLocks noChangeArrowheads="1"/>
            </p:cNvSpPr>
            <p:nvPr/>
          </p:nvSpPr>
          <p:spPr bwMode="auto">
            <a:xfrm>
              <a:off x="4128" y="2304"/>
              <a:ext cx="1008" cy="528"/>
            </a:xfrm>
            <a:prstGeom prst="rect">
              <a:avLst/>
            </a:prstGeom>
            <a:solidFill>
              <a:srgbClr val="9966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Yerli Firmalar</a:t>
              </a:r>
              <a:endParaRPr lang="en-GB" b="1">
                <a:solidFill>
                  <a:prstClr val="white"/>
                </a:solidFill>
                <a:latin typeface="Arial" pitchFamily="34" charset="0"/>
              </a:endParaRPr>
            </a:p>
          </p:txBody>
        </p:sp>
      </p:grpSp>
      <p:sp>
        <p:nvSpPr>
          <p:cNvPr id="65556" name="Freeform 20"/>
          <p:cNvSpPr>
            <a:spLocks/>
          </p:cNvSpPr>
          <p:nvPr/>
        </p:nvSpPr>
        <p:spPr bwMode="auto">
          <a:xfrm>
            <a:off x="1981200" y="4495800"/>
            <a:ext cx="3657600" cy="1600200"/>
          </a:xfrm>
          <a:custGeom>
            <a:avLst/>
            <a:gdLst>
              <a:gd name="T0" fmla="*/ 2147483647 w 2304"/>
              <a:gd name="T1" fmla="*/ 2147483647 h 1008"/>
              <a:gd name="T2" fmla="*/ 2147483647 w 2304"/>
              <a:gd name="T3" fmla="*/ 2147483647 h 1008"/>
              <a:gd name="T4" fmla="*/ 0 w 2304"/>
              <a:gd name="T5" fmla="*/ 0 h 1008"/>
              <a:gd name="T6" fmla="*/ 0 60000 65536"/>
              <a:gd name="T7" fmla="*/ 0 60000 65536"/>
              <a:gd name="T8" fmla="*/ 0 60000 65536"/>
              <a:gd name="T9" fmla="*/ 0 w 2304"/>
              <a:gd name="T10" fmla="*/ 0 h 1008"/>
              <a:gd name="T11" fmla="*/ 2304 w 2304"/>
              <a:gd name="T12" fmla="*/ 1008 h 1008"/>
            </a:gdLst>
            <a:ahLst/>
            <a:cxnLst>
              <a:cxn ang="T6">
                <a:pos x="T0" y="T1"/>
              </a:cxn>
              <a:cxn ang="T7">
                <a:pos x="T2" y="T3"/>
              </a:cxn>
              <a:cxn ang="T8">
                <a:pos x="T4" y="T5"/>
              </a:cxn>
            </a:cxnLst>
            <a:rect l="T9" t="T10" r="T11" b="T12"/>
            <a:pathLst>
              <a:path w="2304" h="1008">
                <a:moveTo>
                  <a:pt x="2304" y="864"/>
                </a:moveTo>
                <a:cubicBezTo>
                  <a:pt x="1704" y="936"/>
                  <a:pt x="1104" y="1008"/>
                  <a:pt x="720" y="864"/>
                </a:cubicBezTo>
                <a:cubicBezTo>
                  <a:pt x="336" y="720"/>
                  <a:pt x="168" y="360"/>
                  <a:pt x="0" y="0"/>
                </a:cubicBezTo>
              </a:path>
            </a:pathLst>
          </a:custGeom>
          <a:noFill/>
          <a:ln w="762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nvGrpSpPr>
          <p:cNvPr id="4" name="Group 40"/>
          <p:cNvGrpSpPr>
            <a:grpSpLocks/>
          </p:cNvGrpSpPr>
          <p:nvPr/>
        </p:nvGrpSpPr>
        <p:grpSpPr bwMode="auto">
          <a:xfrm>
            <a:off x="2971800" y="1828800"/>
            <a:ext cx="4648200" cy="1828800"/>
            <a:chOff x="1872" y="1152"/>
            <a:chExt cx="2928" cy="1152"/>
          </a:xfrm>
        </p:grpSpPr>
        <p:sp>
          <p:nvSpPr>
            <p:cNvPr id="30734" name="Oval 10"/>
            <p:cNvSpPr>
              <a:spLocks noChangeArrowheads="1"/>
            </p:cNvSpPr>
            <p:nvPr/>
          </p:nvSpPr>
          <p:spPr bwMode="auto">
            <a:xfrm>
              <a:off x="3216" y="1488"/>
              <a:ext cx="816" cy="48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GB" sz="2400" b="1">
                  <a:solidFill>
                    <a:prstClr val="black"/>
                  </a:solidFill>
                  <a:latin typeface="Arial" pitchFamily="34" charset="0"/>
                </a:rPr>
                <a:t>C + I</a:t>
              </a:r>
            </a:p>
          </p:txBody>
        </p:sp>
        <p:sp>
          <p:nvSpPr>
            <p:cNvPr id="30735" name="Oval 11"/>
            <p:cNvSpPr>
              <a:spLocks noChangeArrowheads="1"/>
            </p:cNvSpPr>
            <p:nvPr/>
          </p:nvSpPr>
          <p:spPr bwMode="auto">
            <a:xfrm>
              <a:off x="2016" y="1152"/>
              <a:ext cx="384"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GB" sz="2400" b="1">
                  <a:solidFill>
                    <a:prstClr val="black"/>
                  </a:solidFill>
                  <a:latin typeface="Arial" pitchFamily="34" charset="0"/>
                </a:rPr>
                <a:t>I</a:t>
              </a:r>
            </a:p>
          </p:txBody>
        </p:sp>
        <p:sp>
          <p:nvSpPr>
            <p:cNvPr id="30736" name="Freeform 22"/>
            <p:cNvSpPr>
              <a:spLocks/>
            </p:cNvSpPr>
            <p:nvPr/>
          </p:nvSpPr>
          <p:spPr bwMode="auto">
            <a:xfrm>
              <a:off x="2016" y="1576"/>
              <a:ext cx="1200" cy="152"/>
            </a:xfrm>
            <a:custGeom>
              <a:avLst/>
              <a:gdLst>
                <a:gd name="T0" fmla="*/ 0 w 1200"/>
                <a:gd name="T1" fmla="*/ 152 h 152"/>
                <a:gd name="T2" fmla="*/ 624 w 1200"/>
                <a:gd name="T3" fmla="*/ 8 h 152"/>
                <a:gd name="T4" fmla="*/ 1200 w 1200"/>
                <a:gd name="T5" fmla="*/ 104 h 152"/>
                <a:gd name="T6" fmla="*/ 0 60000 65536"/>
                <a:gd name="T7" fmla="*/ 0 60000 65536"/>
                <a:gd name="T8" fmla="*/ 0 60000 65536"/>
                <a:gd name="T9" fmla="*/ 0 w 1200"/>
                <a:gd name="T10" fmla="*/ 0 h 152"/>
                <a:gd name="T11" fmla="*/ 1200 w 1200"/>
                <a:gd name="T12" fmla="*/ 152 h 152"/>
              </a:gdLst>
              <a:ahLst/>
              <a:cxnLst>
                <a:cxn ang="T6">
                  <a:pos x="T0" y="T1"/>
                </a:cxn>
                <a:cxn ang="T7">
                  <a:pos x="T2" y="T3"/>
                </a:cxn>
                <a:cxn ang="T8">
                  <a:pos x="T4" y="T5"/>
                </a:cxn>
              </a:cxnLst>
              <a:rect l="T9" t="T10" r="T11" b="T12"/>
              <a:pathLst>
                <a:path w="1200" h="152">
                  <a:moveTo>
                    <a:pt x="0" y="152"/>
                  </a:moveTo>
                  <a:cubicBezTo>
                    <a:pt x="212" y="84"/>
                    <a:pt x="424" y="16"/>
                    <a:pt x="624" y="8"/>
                  </a:cubicBezTo>
                  <a:cubicBezTo>
                    <a:pt x="824" y="0"/>
                    <a:pt x="1012" y="52"/>
                    <a:pt x="1200" y="104"/>
                  </a:cubicBezTo>
                </a:path>
              </a:pathLst>
            </a:custGeom>
            <a:noFill/>
            <a:ln w="762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0737" name="Freeform 23"/>
            <p:cNvSpPr>
              <a:spLocks/>
            </p:cNvSpPr>
            <p:nvPr/>
          </p:nvSpPr>
          <p:spPr bwMode="auto">
            <a:xfrm>
              <a:off x="4032" y="1728"/>
              <a:ext cx="768" cy="576"/>
            </a:xfrm>
            <a:custGeom>
              <a:avLst/>
              <a:gdLst>
                <a:gd name="T0" fmla="*/ 0 w 768"/>
                <a:gd name="T1" fmla="*/ 0 h 576"/>
                <a:gd name="T2" fmla="*/ 528 w 768"/>
                <a:gd name="T3" fmla="*/ 144 h 576"/>
                <a:gd name="T4" fmla="*/ 768 w 768"/>
                <a:gd name="T5" fmla="*/ 576 h 576"/>
                <a:gd name="T6" fmla="*/ 0 60000 65536"/>
                <a:gd name="T7" fmla="*/ 0 60000 65536"/>
                <a:gd name="T8" fmla="*/ 0 60000 65536"/>
                <a:gd name="T9" fmla="*/ 0 w 768"/>
                <a:gd name="T10" fmla="*/ 0 h 576"/>
                <a:gd name="T11" fmla="*/ 768 w 768"/>
                <a:gd name="T12" fmla="*/ 576 h 576"/>
              </a:gdLst>
              <a:ahLst/>
              <a:cxnLst>
                <a:cxn ang="T6">
                  <a:pos x="T0" y="T1"/>
                </a:cxn>
                <a:cxn ang="T7">
                  <a:pos x="T2" y="T3"/>
                </a:cxn>
                <a:cxn ang="T8">
                  <a:pos x="T4" y="T5"/>
                </a:cxn>
              </a:cxnLst>
              <a:rect l="T9" t="T10" r="T11" b="T12"/>
              <a:pathLst>
                <a:path w="768" h="576">
                  <a:moveTo>
                    <a:pt x="0" y="0"/>
                  </a:moveTo>
                  <a:cubicBezTo>
                    <a:pt x="200" y="24"/>
                    <a:pt x="400" y="48"/>
                    <a:pt x="528" y="144"/>
                  </a:cubicBezTo>
                  <a:cubicBezTo>
                    <a:pt x="656" y="240"/>
                    <a:pt x="712" y="408"/>
                    <a:pt x="768" y="576"/>
                  </a:cubicBezTo>
                </a:path>
              </a:pathLst>
            </a:custGeom>
            <a:noFill/>
            <a:ln w="762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0738" name="Line 24"/>
            <p:cNvSpPr>
              <a:spLocks noChangeShapeType="1"/>
            </p:cNvSpPr>
            <p:nvPr/>
          </p:nvSpPr>
          <p:spPr bwMode="auto">
            <a:xfrm>
              <a:off x="1872" y="1200"/>
              <a:ext cx="144" cy="48"/>
            </a:xfrm>
            <a:prstGeom prst="line">
              <a:avLst/>
            </a:prstGeom>
            <a:noFill/>
            <a:ln w="9525">
              <a:solidFill>
                <a:srgbClr val="000099"/>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0739" name="Freeform 25"/>
            <p:cNvSpPr>
              <a:spLocks/>
            </p:cNvSpPr>
            <p:nvPr/>
          </p:nvSpPr>
          <p:spPr bwMode="auto">
            <a:xfrm>
              <a:off x="2352" y="1392"/>
              <a:ext cx="336" cy="144"/>
            </a:xfrm>
            <a:custGeom>
              <a:avLst/>
              <a:gdLst>
                <a:gd name="T0" fmla="*/ 0 w 336"/>
                <a:gd name="T1" fmla="*/ 0 h 96"/>
                <a:gd name="T2" fmla="*/ 96 w 336"/>
                <a:gd name="T3" fmla="*/ 358563 h 96"/>
                <a:gd name="T4" fmla="*/ 336 w 336"/>
                <a:gd name="T5" fmla="*/ 718551 h 96"/>
                <a:gd name="T6" fmla="*/ 0 60000 65536"/>
                <a:gd name="T7" fmla="*/ 0 60000 65536"/>
                <a:gd name="T8" fmla="*/ 0 60000 65536"/>
                <a:gd name="T9" fmla="*/ 0 w 336"/>
                <a:gd name="T10" fmla="*/ 0 h 96"/>
                <a:gd name="T11" fmla="*/ 336 w 336"/>
                <a:gd name="T12" fmla="*/ 96 h 96"/>
              </a:gdLst>
              <a:ahLst/>
              <a:cxnLst>
                <a:cxn ang="T6">
                  <a:pos x="T0" y="T1"/>
                </a:cxn>
                <a:cxn ang="T7">
                  <a:pos x="T2" y="T3"/>
                </a:cxn>
                <a:cxn ang="T8">
                  <a:pos x="T4" y="T5"/>
                </a:cxn>
              </a:cxnLst>
              <a:rect l="T9" t="T10" r="T11" b="T12"/>
              <a:pathLst>
                <a:path w="336" h="96">
                  <a:moveTo>
                    <a:pt x="0" y="0"/>
                  </a:moveTo>
                  <a:cubicBezTo>
                    <a:pt x="20" y="16"/>
                    <a:pt x="40" y="32"/>
                    <a:pt x="96" y="48"/>
                  </a:cubicBezTo>
                  <a:cubicBezTo>
                    <a:pt x="152" y="64"/>
                    <a:pt x="244" y="80"/>
                    <a:pt x="336" y="96"/>
                  </a:cubicBezTo>
                </a:path>
              </a:pathLst>
            </a:custGeom>
            <a:noFill/>
            <a:ln w="381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grpSp>
        <p:nvGrpSpPr>
          <p:cNvPr id="5" name="Group 43"/>
          <p:cNvGrpSpPr>
            <a:grpSpLocks/>
          </p:cNvGrpSpPr>
          <p:nvPr/>
        </p:nvGrpSpPr>
        <p:grpSpPr bwMode="auto">
          <a:xfrm>
            <a:off x="838200" y="2514600"/>
            <a:ext cx="2362200" cy="1143000"/>
            <a:chOff x="528" y="1584"/>
            <a:chExt cx="1488" cy="720"/>
          </a:xfrm>
        </p:grpSpPr>
        <p:sp>
          <p:nvSpPr>
            <p:cNvPr id="30729" name="Oval 8"/>
            <p:cNvSpPr>
              <a:spLocks noChangeArrowheads="1"/>
            </p:cNvSpPr>
            <p:nvPr/>
          </p:nvSpPr>
          <p:spPr bwMode="auto">
            <a:xfrm>
              <a:off x="1632" y="1584"/>
              <a:ext cx="384"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GB" sz="2400" b="1">
                  <a:solidFill>
                    <a:prstClr val="black"/>
                  </a:solidFill>
                  <a:latin typeface="Arial" pitchFamily="34" charset="0"/>
                </a:rPr>
                <a:t>C</a:t>
              </a:r>
            </a:p>
          </p:txBody>
        </p:sp>
        <p:sp>
          <p:nvSpPr>
            <p:cNvPr id="30730" name="Oval 9"/>
            <p:cNvSpPr>
              <a:spLocks noChangeArrowheads="1"/>
            </p:cNvSpPr>
            <p:nvPr/>
          </p:nvSpPr>
          <p:spPr bwMode="auto">
            <a:xfrm>
              <a:off x="528" y="1728"/>
              <a:ext cx="384"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GB" sz="2400" b="1">
                  <a:solidFill>
                    <a:prstClr val="black"/>
                  </a:solidFill>
                  <a:latin typeface="Arial" pitchFamily="34" charset="0"/>
                </a:rPr>
                <a:t>S</a:t>
              </a:r>
            </a:p>
          </p:txBody>
        </p:sp>
        <p:sp>
          <p:nvSpPr>
            <p:cNvPr id="30731" name="Freeform 21"/>
            <p:cNvSpPr>
              <a:spLocks/>
            </p:cNvSpPr>
            <p:nvPr/>
          </p:nvSpPr>
          <p:spPr bwMode="auto">
            <a:xfrm>
              <a:off x="1296" y="1872"/>
              <a:ext cx="336" cy="432"/>
            </a:xfrm>
            <a:custGeom>
              <a:avLst/>
              <a:gdLst>
                <a:gd name="T0" fmla="*/ 0 w 336"/>
                <a:gd name="T1" fmla="*/ 432 h 432"/>
                <a:gd name="T2" fmla="*/ 96 w 336"/>
                <a:gd name="T3" fmla="*/ 144 h 432"/>
                <a:gd name="T4" fmla="*/ 336 w 336"/>
                <a:gd name="T5" fmla="*/ 0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0" y="432"/>
                  </a:moveTo>
                  <a:cubicBezTo>
                    <a:pt x="20" y="324"/>
                    <a:pt x="40" y="216"/>
                    <a:pt x="96" y="144"/>
                  </a:cubicBezTo>
                  <a:cubicBezTo>
                    <a:pt x="152" y="72"/>
                    <a:pt x="244" y="36"/>
                    <a:pt x="336" y="0"/>
                  </a:cubicBezTo>
                </a:path>
              </a:pathLst>
            </a:custGeom>
            <a:noFill/>
            <a:ln w="762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0732" name="Line 26"/>
            <p:cNvSpPr>
              <a:spLocks noChangeShapeType="1"/>
            </p:cNvSpPr>
            <p:nvPr/>
          </p:nvSpPr>
          <p:spPr bwMode="auto">
            <a:xfrm flipH="1" flipV="1">
              <a:off x="816" y="2016"/>
              <a:ext cx="96" cy="288"/>
            </a:xfrm>
            <a:prstGeom prst="line">
              <a:avLst/>
            </a:prstGeom>
            <a:noFill/>
            <a:ln w="38100">
              <a:solidFill>
                <a:srgbClr val="000099"/>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0733" name="Line 27"/>
            <p:cNvSpPr>
              <a:spLocks noChangeShapeType="1"/>
            </p:cNvSpPr>
            <p:nvPr/>
          </p:nvSpPr>
          <p:spPr bwMode="auto">
            <a:xfrm flipV="1">
              <a:off x="720" y="1584"/>
              <a:ext cx="192" cy="144"/>
            </a:xfrm>
            <a:prstGeom prst="line">
              <a:avLst/>
            </a:prstGeom>
            <a:noFill/>
            <a:ln w="38100">
              <a:solidFill>
                <a:srgbClr val="000099"/>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65556"/>
                                        </p:tgtEl>
                                        <p:attrNameLst>
                                          <p:attrName>style.visibility</p:attrName>
                                        </p:attrNameLst>
                                      </p:cBhvr>
                                      <p:to>
                                        <p:strVal val="visible"/>
                                      </p:to>
                                    </p:set>
                                    <p:anim calcmode="lin" valueType="num">
                                      <p:cBhvr>
                                        <p:cTn id="15" dur="500" fill="hold"/>
                                        <p:tgtEl>
                                          <p:spTgt spid="65556"/>
                                        </p:tgtEl>
                                        <p:attrNameLst>
                                          <p:attrName>ppt_x</p:attrName>
                                        </p:attrNameLst>
                                      </p:cBhvr>
                                      <p:tavLst>
                                        <p:tav tm="0">
                                          <p:val>
                                            <p:strVal val="#ppt_x+#ppt_w/2"/>
                                          </p:val>
                                        </p:tav>
                                        <p:tav tm="100000">
                                          <p:val>
                                            <p:strVal val="#ppt_x"/>
                                          </p:val>
                                        </p:tav>
                                      </p:tavLst>
                                    </p:anim>
                                    <p:anim calcmode="lin" valueType="num">
                                      <p:cBhvr>
                                        <p:cTn id="16" dur="500" fill="hold"/>
                                        <p:tgtEl>
                                          <p:spTgt spid="65556"/>
                                        </p:tgtEl>
                                        <p:attrNameLst>
                                          <p:attrName>ppt_y</p:attrName>
                                        </p:attrNameLst>
                                      </p:cBhvr>
                                      <p:tavLst>
                                        <p:tav tm="0">
                                          <p:val>
                                            <p:strVal val="#ppt_y"/>
                                          </p:val>
                                        </p:tav>
                                        <p:tav tm="100000">
                                          <p:val>
                                            <p:strVal val="#ppt_y"/>
                                          </p:val>
                                        </p:tav>
                                      </p:tavLst>
                                    </p:anim>
                                    <p:anim calcmode="lin" valueType="num">
                                      <p:cBhvr>
                                        <p:cTn id="17" dur="500" fill="hold"/>
                                        <p:tgtEl>
                                          <p:spTgt spid="65556"/>
                                        </p:tgtEl>
                                        <p:attrNameLst>
                                          <p:attrName>ppt_w</p:attrName>
                                        </p:attrNameLst>
                                      </p:cBhvr>
                                      <p:tavLst>
                                        <p:tav tm="0">
                                          <p:val>
                                            <p:fltVal val="0"/>
                                          </p:val>
                                        </p:tav>
                                        <p:tav tm="100000">
                                          <p:val>
                                            <p:strVal val="#ppt_w"/>
                                          </p:val>
                                        </p:tav>
                                      </p:tavLst>
                                    </p:anim>
                                    <p:anim calcmode="lin" valueType="num">
                                      <p:cBhvr>
                                        <p:cTn id="18" dur="500" fill="hold"/>
                                        <p:tgtEl>
                                          <p:spTgt spid="65556"/>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ppt_h/2"/>
                                          </p:val>
                                        </p:tav>
                                        <p:tav tm="100000">
                                          <p:val>
                                            <p:strVal val="#ppt_y"/>
                                          </p:val>
                                        </p:tav>
                                      </p:tavLst>
                                    </p:anim>
                                    <p:anim calcmode="lin" valueType="num">
                                      <p:cBhvr>
                                        <p:cTn id="25" dur="500" fill="hold"/>
                                        <p:tgtEl>
                                          <p:spTgt spid="5"/>
                                        </p:tgtEl>
                                        <p:attrNameLst>
                                          <p:attrName>ppt_w</p:attrName>
                                        </p:attrNameLst>
                                      </p:cBhvr>
                                      <p:tavLst>
                                        <p:tav tm="0">
                                          <p:val>
                                            <p:strVal val="#ppt_w"/>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ppt_w/2"/>
                                          </p:val>
                                        </p:tav>
                                        <p:tav tm="100000">
                                          <p:val>
                                            <p:strVal val="#ppt_x"/>
                                          </p:val>
                                        </p:tav>
                                      </p:tavLst>
                                    </p:anim>
                                    <p:anim calcmode="lin" valueType="num">
                                      <p:cBhvr>
                                        <p:cTn id="32" dur="500" fill="hold"/>
                                        <p:tgtEl>
                                          <p:spTgt spid="4"/>
                                        </p:tgtEl>
                                        <p:attrNameLst>
                                          <p:attrName>ppt_y</p:attrName>
                                        </p:attrNameLst>
                                      </p:cBhvr>
                                      <p:tavLst>
                                        <p:tav tm="0">
                                          <p:val>
                                            <p:strVal val="#ppt_y"/>
                                          </p:val>
                                        </p:tav>
                                        <p:tav tm="100000">
                                          <p:val>
                                            <p:strVal val="#ppt_y"/>
                                          </p:val>
                                        </p:tav>
                                      </p:tavLst>
                                    </p:anim>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143000"/>
          </a:xfrm>
        </p:spPr>
        <p:txBody>
          <a:bodyPr/>
          <a:lstStyle/>
          <a:p>
            <a:pPr eaLnBrk="1" hangingPunct="1"/>
            <a:r>
              <a:rPr lang="tr-TR" sz="2400" b="1" smtClean="0"/>
              <a:t>Döngüsel Gelir Akımı</a:t>
            </a:r>
            <a:r>
              <a:rPr lang="en-GB" sz="2400" b="1" smtClean="0"/>
              <a:t>, </a:t>
            </a:r>
            <a:r>
              <a:rPr lang="tr-TR" sz="2400" b="1" smtClean="0"/>
              <a:t>Harcamalar ve Gelir</a:t>
            </a:r>
            <a:endParaRPr lang="en-GB" sz="2400" b="1" smtClean="0"/>
          </a:p>
        </p:txBody>
      </p:sp>
      <p:sp>
        <p:nvSpPr>
          <p:cNvPr id="31747" name="Slide Number Placeholder 2"/>
          <p:cNvSpPr>
            <a:spLocks noGrp="1"/>
          </p:cNvSpPr>
          <p:nvPr>
            <p:ph type="sldNum" sz="quarter" idx="12"/>
          </p:nvPr>
        </p:nvSpPr>
        <p:spPr bwMode="auto">
          <a:noFill/>
          <a:ln>
            <a:miter lim="800000"/>
            <a:headEnd/>
            <a:tailEnd/>
          </a:ln>
        </p:spPr>
        <p:txBody>
          <a:bodyPr/>
          <a:lstStyle/>
          <a:p>
            <a:fld id="{5B5C340D-6159-4407-AAF3-D09669AAA7A5}" type="slidenum">
              <a:rPr lang="en-US"/>
              <a:pPr/>
              <a:t>18</a:t>
            </a:fld>
            <a:endParaRPr lang="en-US"/>
          </a:p>
        </p:txBody>
      </p:sp>
      <p:grpSp>
        <p:nvGrpSpPr>
          <p:cNvPr id="2" name="Group 6"/>
          <p:cNvGrpSpPr>
            <a:grpSpLocks/>
          </p:cNvGrpSpPr>
          <p:nvPr/>
        </p:nvGrpSpPr>
        <p:grpSpPr bwMode="auto">
          <a:xfrm>
            <a:off x="1219200" y="3657600"/>
            <a:ext cx="6934200" cy="838200"/>
            <a:chOff x="768" y="2304"/>
            <a:chExt cx="4368" cy="528"/>
          </a:xfrm>
        </p:grpSpPr>
        <p:sp>
          <p:nvSpPr>
            <p:cNvPr id="31765" name="Rectangle 7"/>
            <p:cNvSpPr>
              <a:spLocks noChangeArrowheads="1"/>
            </p:cNvSpPr>
            <p:nvPr/>
          </p:nvSpPr>
          <p:spPr bwMode="auto">
            <a:xfrm>
              <a:off x="768" y="2304"/>
              <a:ext cx="1008" cy="528"/>
            </a:xfrm>
            <a:prstGeom prst="rect">
              <a:avLst/>
            </a:prstGeom>
            <a:solidFill>
              <a:srgbClr val="9966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Hanehalkları</a:t>
              </a:r>
              <a:endParaRPr lang="en-GB" b="1">
                <a:solidFill>
                  <a:prstClr val="white"/>
                </a:solidFill>
                <a:latin typeface="Arial" pitchFamily="34" charset="0"/>
              </a:endParaRPr>
            </a:p>
          </p:txBody>
        </p:sp>
        <p:sp>
          <p:nvSpPr>
            <p:cNvPr id="31766" name="Rectangle 8"/>
            <p:cNvSpPr>
              <a:spLocks noChangeArrowheads="1"/>
            </p:cNvSpPr>
            <p:nvPr/>
          </p:nvSpPr>
          <p:spPr bwMode="auto">
            <a:xfrm>
              <a:off x="4128" y="2304"/>
              <a:ext cx="1008" cy="528"/>
            </a:xfrm>
            <a:prstGeom prst="rect">
              <a:avLst/>
            </a:prstGeom>
            <a:solidFill>
              <a:srgbClr val="996633"/>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Yerli Firmalar</a:t>
              </a:r>
              <a:endParaRPr lang="en-GB" b="1">
                <a:solidFill>
                  <a:prstClr val="white"/>
                </a:solidFill>
                <a:latin typeface="Arial" pitchFamily="34" charset="0"/>
              </a:endParaRPr>
            </a:p>
          </p:txBody>
        </p:sp>
      </p:grpSp>
      <p:sp>
        <p:nvSpPr>
          <p:cNvPr id="31749" name="Text Box 35"/>
          <p:cNvSpPr txBox="1">
            <a:spLocks noChangeArrowheads="1"/>
          </p:cNvSpPr>
          <p:nvPr/>
        </p:nvSpPr>
        <p:spPr bwMode="auto">
          <a:xfrm>
            <a:off x="3851275" y="5876925"/>
            <a:ext cx="1573213" cy="581025"/>
          </a:xfrm>
          <a:prstGeom prst="rect">
            <a:avLst/>
          </a:prstGeom>
          <a:solidFill>
            <a:srgbClr val="FFFF00"/>
          </a:solidFill>
          <a:ln w="9525">
            <a:noFill/>
            <a:miter lim="800000"/>
            <a:headEnd/>
            <a:tailEnd/>
          </a:ln>
        </p:spPr>
        <p:txBody>
          <a:bodyPr wrap="none">
            <a:spAutoFit/>
          </a:bodyPr>
          <a:lstStyle/>
          <a:p>
            <a:pPr algn="ctr" eaLnBrk="0" fontAlgn="base" hangingPunct="0">
              <a:spcBef>
                <a:spcPct val="0"/>
              </a:spcBef>
              <a:spcAft>
                <a:spcPct val="0"/>
              </a:spcAft>
            </a:pPr>
            <a:r>
              <a:rPr lang="tr-TR" sz="1600">
                <a:solidFill>
                  <a:prstClr val="black"/>
                </a:solidFill>
                <a:latin typeface="Arial" pitchFamily="34" charset="0"/>
              </a:rPr>
              <a:t>Faktör geliri (Y)</a:t>
            </a:r>
          </a:p>
          <a:p>
            <a:pPr algn="ctr" eaLnBrk="0" fontAlgn="base" hangingPunct="0">
              <a:spcBef>
                <a:spcPct val="0"/>
              </a:spcBef>
              <a:spcAft>
                <a:spcPct val="0"/>
              </a:spcAft>
            </a:pPr>
            <a:r>
              <a:rPr lang="tr-TR" sz="1600">
                <a:solidFill>
                  <a:prstClr val="black"/>
                </a:solidFill>
                <a:latin typeface="Arial" pitchFamily="34" charset="0"/>
              </a:rPr>
              <a:t>= 7000</a:t>
            </a:r>
            <a:endParaRPr lang="en-US" sz="1600">
              <a:solidFill>
                <a:prstClr val="black"/>
              </a:solidFill>
              <a:latin typeface="Arial" pitchFamily="34" charset="0"/>
            </a:endParaRPr>
          </a:p>
        </p:txBody>
      </p:sp>
      <p:cxnSp>
        <p:nvCxnSpPr>
          <p:cNvPr id="31750" name="AutoShape 38"/>
          <p:cNvCxnSpPr>
            <a:cxnSpLocks noChangeShapeType="1"/>
            <a:stCxn id="31766" idx="2"/>
          </p:cNvCxnSpPr>
          <p:nvPr/>
        </p:nvCxnSpPr>
        <p:spPr bwMode="auto">
          <a:xfrm rot="5400000">
            <a:off x="5631656" y="4515644"/>
            <a:ext cx="1741488" cy="1701800"/>
          </a:xfrm>
          <a:prstGeom prst="curvedConnector3">
            <a:avLst>
              <a:gd name="adj1" fmla="val 92889"/>
            </a:avLst>
          </a:prstGeom>
          <a:noFill/>
          <a:ln w="38100">
            <a:solidFill>
              <a:srgbClr val="FFFF00"/>
            </a:solidFill>
            <a:round/>
            <a:headEnd/>
            <a:tailEnd type="triangle" w="med" len="med"/>
          </a:ln>
        </p:spPr>
      </p:cxnSp>
      <p:cxnSp>
        <p:nvCxnSpPr>
          <p:cNvPr id="31751" name="AutoShape 39"/>
          <p:cNvCxnSpPr>
            <a:cxnSpLocks noChangeShapeType="1"/>
          </p:cNvCxnSpPr>
          <p:nvPr/>
        </p:nvCxnSpPr>
        <p:spPr bwMode="auto">
          <a:xfrm rot="10800000">
            <a:off x="1692275" y="4652963"/>
            <a:ext cx="2016125" cy="1512887"/>
          </a:xfrm>
          <a:prstGeom prst="curvedConnector3">
            <a:avLst>
              <a:gd name="adj1" fmla="val 97870"/>
            </a:avLst>
          </a:prstGeom>
          <a:noFill/>
          <a:ln w="38100">
            <a:solidFill>
              <a:srgbClr val="FFFF00"/>
            </a:solidFill>
            <a:round/>
            <a:headEnd/>
            <a:tailEnd type="triangle" w="med" len="med"/>
          </a:ln>
        </p:spPr>
      </p:cxnSp>
      <p:cxnSp>
        <p:nvCxnSpPr>
          <p:cNvPr id="33800" name="AutoShape 50"/>
          <p:cNvCxnSpPr>
            <a:cxnSpLocks noChangeShapeType="1"/>
            <a:stCxn id="31765" idx="2"/>
          </p:cNvCxnSpPr>
          <p:nvPr/>
        </p:nvCxnSpPr>
        <p:spPr bwMode="auto">
          <a:xfrm rot="16200000" flipH="1">
            <a:off x="2497137" y="4017963"/>
            <a:ext cx="804863" cy="1760538"/>
          </a:xfrm>
          <a:prstGeom prst="bentConnector2">
            <a:avLst/>
          </a:prstGeom>
          <a:noFill/>
          <a:ln w="38100">
            <a:solidFill>
              <a:schemeClr val="accent2">
                <a:lumMod val="60000"/>
                <a:lumOff val="40000"/>
              </a:schemeClr>
            </a:solidFill>
            <a:miter lim="800000"/>
            <a:headEnd/>
            <a:tailEnd type="triangle" w="med" len="med"/>
          </a:ln>
        </p:spPr>
      </p:cxnSp>
      <p:sp>
        <p:nvSpPr>
          <p:cNvPr id="33801" name="Text Box 52"/>
          <p:cNvSpPr txBox="1">
            <a:spLocks noChangeArrowheads="1"/>
          </p:cNvSpPr>
          <p:nvPr/>
        </p:nvSpPr>
        <p:spPr bwMode="auto">
          <a:xfrm>
            <a:off x="3779838" y="5157788"/>
            <a:ext cx="2185987" cy="338137"/>
          </a:xfrm>
          <a:prstGeom prst="rect">
            <a:avLst/>
          </a:prstGeom>
          <a:solidFill>
            <a:schemeClr val="accent2">
              <a:lumMod val="60000"/>
              <a:lumOff val="40000"/>
            </a:schemeClr>
          </a:solidFill>
          <a:ln w="9525">
            <a:noFill/>
            <a:miter lim="800000"/>
            <a:headEnd/>
            <a:tailEnd/>
          </a:ln>
        </p:spPr>
        <p:txBody>
          <a:bodyPr wrap="none">
            <a:spAutoFit/>
          </a:bodyPr>
          <a:lstStyle/>
          <a:p>
            <a:pPr eaLnBrk="0" fontAlgn="base" hangingPunct="0">
              <a:spcBef>
                <a:spcPct val="0"/>
              </a:spcBef>
              <a:spcAft>
                <a:spcPct val="0"/>
              </a:spcAft>
              <a:defRPr/>
            </a:pPr>
            <a:r>
              <a:rPr lang="tr-TR" sz="1600" b="1">
                <a:solidFill>
                  <a:prstClr val="white"/>
                </a:solidFill>
                <a:latin typeface="Arial" pitchFamily="34" charset="0"/>
              </a:rPr>
              <a:t>Üretim faktörleri arzı</a:t>
            </a:r>
            <a:endParaRPr lang="en-US" sz="1600" b="1">
              <a:solidFill>
                <a:prstClr val="white"/>
              </a:solidFill>
              <a:latin typeface="Arial" pitchFamily="34" charset="0"/>
            </a:endParaRPr>
          </a:p>
        </p:txBody>
      </p:sp>
      <p:cxnSp>
        <p:nvCxnSpPr>
          <p:cNvPr id="33802" name="AutoShape 54"/>
          <p:cNvCxnSpPr>
            <a:cxnSpLocks noChangeShapeType="1"/>
            <a:stCxn id="33801" idx="3"/>
          </p:cNvCxnSpPr>
          <p:nvPr/>
        </p:nvCxnSpPr>
        <p:spPr bwMode="auto">
          <a:xfrm flipV="1">
            <a:off x="5965825" y="4495800"/>
            <a:ext cx="1069975" cy="831850"/>
          </a:xfrm>
          <a:prstGeom prst="bentConnector3">
            <a:avLst>
              <a:gd name="adj1" fmla="val 50000"/>
            </a:avLst>
          </a:prstGeom>
          <a:noFill/>
          <a:ln w="38100">
            <a:solidFill>
              <a:schemeClr val="accent2">
                <a:lumMod val="60000"/>
                <a:lumOff val="40000"/>
              </a:schemeClr>
            </a:solidFill>
            <a:miter lim="800000"/>
            <a:headEnd/>
            <a:tailEnd type="triangle" w="med" len="med"/>
          </a:ln>
        </p:spPr>
      </p:cxnSp>
      <p:cxnSp>
        <p:nvCxnSpPr>
          <p:cNvPr id="31755" name="AutoShape 55"/>
          <p:cNvCxnSpPr>
            <a:cxnSpLocks noChangeShapeType="1"/>
            <a:stCxn id="31765" idx="1"/>
          </p:cNvCxnSpPr>
          <p:nvPr/>
        </p:nvCxnSpPr>
        <p:spPr bwMode="auto">
          <a:xfrm rot="10800000">
            <a:off x="611188" y="2924175"/>
            <a:ext cx="608012" cy="1152525"/>
          </a:xfrm>
          <a:prstGeom prst="bentConnector2">
            <a:avLst/>
          </a:prstGeom>
          <a:noFill/>
          <a:ln w="38100">
            <a:solidFill>
              <a:srgbClr val="FFFF00"/>
            </a:solidFill>
            <a:miter lim="800000"/>
            <a:headEnd/>
            <a:tailEnd type="triangle" w="med" len="med"/>
          </a:ln>
        </p:spPr>
      </p:cxnSp>
      <p:sp>
        <p:nvSpPr>
          <p:cNvPr id="31756" name="Text Box 56"/>
          <p:cNvSpPr txBox="1">
            <a:spLocks noChangeArrowheads="1"/>
          </p:cNvSpPr>
          <p:nvPr/>
        </p:nvSpPr>
        <p:spPr bwMode="auto">
          <a:xfrm>
            <a:off x="250825" y="2133600"/>
            <a:ext cx="1495425" cy="581025"/>
          </a:xfrm>
          <a:prstGeom prst="rect">
            <a:avLst/>
          </a:prstGeom>
          <a:solidFill>
            <a:srgbClr val="FFFF00"/>
          </a:solidFill>
          <a:ln w="9525">
            <a:noFill/>
            <a:miter lim="800000"/>
            <a:headEnd/>
            <a:tailEnd/>
          </a:ln>
        </p:spPr>
        <p:txBody>
          <a:bodyPr wrap="none">
            <a:spAutoFit/>
          </a:bodyPr>
          <a:lstStyle/>
          <a:p>
            <a:pPr algn="ctr" eaLnBrk="0" fontAlgn="base" hangingPunct="0">
              <a:spcBef>
                <a:spcPct val="0"/>
              </a:spcBef>
              <a:spcAft>
                <a:spcPct val="0"/>
              </a:spcAft>
            </a:pPr>
            <a:r>
              <a:rPr lang="tr-TR" sz="1600">
                <a:solidFill>
                  <a:prstClr val="black"/>
                </a:solidFill>
                <a:latin typeface="Arial" pitchFamily="34" charset="0"/>
              </a:rPr>
              <a:t>Tasarruflar (S)</a:t>
            </a:r>
          </a:p>
          <a:p>
            <a:pPr algn="ctr" eaLnBrk="0" fontAlgn="base" hangingPunct="0">
              <a:spcBef>
                <a:spcPct val="0"/>
              </a:spcBef>
              <a:spcAft>
                <a:spcPct val="0"/>
              </a:spcAft>
            </a:pPr>
            <a:r>
              <a:rPr lang="tr-TR" sz="1600">
                <a:solidFill>
                  <a:prstClr val="black"/>
                </a:solidFill>
                <a:latin typeface="Arial" pitchFamily="34" charset="0"/>
              </a:rPr>
              <a:t>= 2000</a:t>
            </a:r>
            <a:endParaRPr lang="en-US" sz="1600">
              <a:solidFill>
                <a:prstClr val="black"/>
              </a:solidFill>
              <a:latin typeface="Arial" pitchFamily="34" charset="0"/>
            </a:endParaRPr>
          </a:p>
        </p:txBody>
      </p:sp>
      <p:cxnSp>
        <p:nvCxnSpPr>
          <p:cNvPr id="33805" name="AutoShape 58"/>
          <p:cNvCxnSpPr>
            <a:cxnSpLocks noChangeShapeType="1"/>
            <a:stCxn id="31765" idx="0"/>
          </p:cNvCxnSpPr>
          <p:nvPr/>
        </p:nvCxnSpPr>
        <p:spPr bwMode="auto">
          <a:xfrm rot="-5400000">
            <a:off x="2065337" y="1798638"/>
            <a:ext cx="1812925" cy="1905000"/>
          </a:xfrm>
          <a:prstGeom prst="bentConnector2">
            <a:avLst/>
          </a:prstGeom>
          <a:noFill/>
          <a:ln w="38100">
            <a:solidFill>
              <a:schemeClr val="accent2">
                <a:lumMod val="60000"/>
                <a:lumOff val="40000"/>
              </a:schemeClr>
            </a:solidFill>
            <a:miter lim="800000"/>
            <a:headEnd/>
            <a:tailEnd type="triangle" w="med" len="med"/>
          </a:ln>
        </p:spPr>
      </p:cxnSp>
      <p:sp>
        <p:nvSpPr>
          <p:cNvPr id="33806" name="Text Box 59"/>
          <p:cNvSpPr txBox="1">
            <a:spLocks noChangeArrowheads="1"/>
          </p:cNvSpPr>
          <p:nvPr/>
        </p:nvSpPr>
        <p:spPr bwMode="auto">
          <a:xfrm>
            <a:off x="3849688" y="1700213"/>
            <a:ext cx="2525712" cy="584200"/>
          </a:xfrm>
          <a:prstGeom prst="rect">
            <a:avLst/>
          </a:prstGeom>
          <a:solidFill>
            <a:schemeClr val="accent2">
              <a:lumMod val="60000"/>
              <a:lumOff val="40000"/>
            </a:schemeClr>
          </a:solidFill>
          <a:ln w="9525">
            <a:noFill/>
            <a:miter lim="800000"/>
            <a:headEnd/>
            <a:tailEnd/>
          </a:ln>
        </p:spPr>
        <p:txBody>
          <a:bodyPr wrap="none">
            <a:spAutoFit/>
          </a:bodyPr>
          <a:lstStyle/>
          <a:p>
            <a:pPr algn="ctr" eaLnBrk="0" fontAlgn="base" hangingPunct="0">
              <a:spcBef>
                <a:spcPct val="0"/>
              </a:spcBef>
              <a:spcAft>
                <a:spcPct val="0"/>
              </a:spcAft>
              <a:defRPr/>
            </a:pPr>
            <a:r>
              <a:rPr lang="tr-TR" sz="1600" b="1">
                <a:solidFill>
                  <a:prstClr val="white"/>
                </a:solidFill>
                <a:latin typeface="Arial" pitchFamily="34" charset="0"/>
              </a:rPr>
              <a:t>Tüketim harcamaları (C)</a:t>
            </a:r>
          </a:p>
          <a:p>
            <a:pPr algn="ctr" eaLnBrk="0" fontAlgn="base" hangingPunct="0">
              <a:spcBef>
                <a:spcPct val="0"/>
              </a:spcBef>
              <a:spcAft>
                <a:spcPct val="0"/>
              </a:spcAft>
              <a:defRPr/>
            </a:pPr>
            <a:r>
              <a:rPr lang="tr-TR" sz="1600" b="1">
                <a:solidFill>
                  <a:prstClr val="white"/>
                </a:solidFill>
                <a:latin typeface="Arial" pitchFamily="34" charset="0"/>
              </a:rPr>
              <a:t>= 5000</a:t>
            </a:r>
            <a:endParaRPr lang="en-US" sz="1600" b="1">
              <a:solidFill>
                <a:prstClr val="white"/>
              </a:solidFill>
              <a:latin typeface="Arial" pitchFamily="34" charset="0"/>
            </a:endParaRPr>
          </a:p>
        </p:txBody>
      </p:sp>
      <p:cxnSp>
        <p:nvCxnSpPr>
          <p:cNvPr id="31759" name="AutoShape 62"/>
          <p:cNvCxnSpPr>
            <a:cxnSpLocks noChangeShapeType="1"/>
            <a:stCxn id="31766" idx="0"/>
          </p:cNvCxnSpPr>
          <p:nvPr/>
        </p:nvCxnSpPr>
        <p:spPr bwMode="auto">
          <a:xfrm rot="5400000" flipH="1">
            <a:off x="5920582" y="2224881"/>
            <a:ext cx="1092200" cy="1773237"/>
          </a:xfrm>
          <a:prstGeom prst="curvedConnector2">
            <a:avLst/>
          </a:prstGeom>
          <a:noFill/>
          <a:ln w="38100">
            <a:solidFill>
              <a:srgbClr val="FFFF00"/>
            </a:solidFill>
            <a:round/>
            <a:headEnd/>
            <a:tailEnd type="triangle" w="med" len="med"/>
          </a:ln>
        </p:spPr>
      </p:cxnSp>
      <p:sp>
        <p:nvSpPr>
          <p:cNvPr id="31760" name="Text Box 63"/>
          <p:cNvSpPr txBox="1">
            <a:spLocks noChangeArrowheads="1"/>
          </p:cNvSpPr>
          <p:nvPr/>
        </p:nvSpPr>
        <p:spPr bwMode="auto">
          <a:xfrm>
            <a:off x="3563938" y="2349500"/>
            <a:ext cx="1835150" cy="336550"/>
          </a:xfrm>
          <a:prstGeom prst="rect">
            <a:avLst/>
          </a:prstGeom>
          <a:solidFill>
            <a:srgbClr val="FFFF00"/>
          </a:solidFill>
          <a:ln w="9525">
            <a:noFill/>
            <a:miter lim="800000"/>
            <a:headEnd/>
            <a:tailEnd/>
          </a:ln>
        </p:spPr>
        <p:txBody>
          <a:bodyPr wrap="none">
            <a:spAutoFit/>
          </a:bodyPr>
          <a:lstStyle/>
          <a:p>
            <a:pPr eaLnBrk="0" fontAlgn="base" hangingPunct="0">
              <a:spcBef>
                <a:spcPct val="0"/>
              </a:spcBef>
              <a:spcAft>
                <a:spcPct val="0"/>
              </a:spcAft>
            </a:pPr>
            <a:r>
              <a:rPr lang="tr-TR" sz="1600">
                <a:solidFill>
                  <a:prstClr val="black"/>
                </a:solidFill>
                <a:latin typeface="Arial" pitchFamily="34" charset="0"/>
              </a:rPr>
              <a:t>Mal ve hizmet arzı</a:t>
            </a:r>
            <a:endParaRPr lang="en-US" sz="1600">
              <a:solidFill>
                <a:prstClr val="black"/>
              </a:solidFill>
              <a:latin typeface="Arial" pitchFamily="34" charset="0"/>
            </a:endParaRPr>
          </a:p>
        </p:txBody>
      </p:sp>
      <p:cxnSp>
        <p:nvCxnSpPr>
          <p:cNvPr id="31761" name="AutoShape 64"/>
          <p:cNvCxnSpPr>
            <a:cxnSpLocks noChangeShapeType="1"/>
          </p:cNvCxnSpPr>
          <p:nvPr/>
        </p:nvCxnSpPr>
        <p:spPr bwMode="auto">
          <a:xfrm rot="10800000" flipV="1">
            <a:off x="2555875" y="2576513"/>
            <a:ext cx="1052513" cy="923925"/>
          </a:xfrm>
          <a:prstGeom prst="curvedConnector3">
            <a:avLst>
              <a:gd name="adj1" fmla="val 99394"/>
            </a:avLst>
          </a:prstGeom>
          <a:noFill/>
          <a:ln w="38100">
            <a:solidFill>
              <a:srgbClr val="FFFF00"/>
            </a:solidFill>
            <a:round/>
            <a:headEnd/>
            <a:tailEnd type="triangle" w="med" len="med"/>
          </a:ln>
        </p:spPr>
      </p:cxnSp>
      <p:cxnSp>
        <p:nvCxnSpPr>
          <p:cNvPr id="31762" name="AutoShape 65"/>
          <p:cNvCxnSpPr>
            <a:cxnSpLocks noChangeShapeType="1"/>
          </p:cNvCxnSpPr>
          <p:nvPr/>
        </p:nvCxnSpPr>
        <p:spPr bwMode="auto">
          <a:xfrm rot="5400000">
            <a:off x="7884319" y="3429794"/>
            <a:ext cx="1295400" cy="576262"/>
          </a:xfrm>
          <a:prstGeom prst="bentConnector3">
            <a:avLst>
              <a:gd name="adj1" fmla="val 96199"/>
            </a:avLst>
          </a:prstGeom>
          <a:noFill/>
          <a:ln w="38100">
            <a:solidFill>
              <a:srgbClr val="FFFF00"/>
            </a:solidFill>
            <a:miter lim="800000"/>
            <a:headEnd/>
            <a:tailEnd type="triangle" w="med" len="med"/>
          </a:ln>
        </p:spPr>
      </p:cxnSp>
      <p:sp>
        <p:nvSpPr>
          <p:cNvPr id="31763" name="Text Box 66"/>
          <p:cNvSpPr txBox="1">
            <a:spLocks noChangeArrowheads="1"/>
          </p:cNvSpPr>
          <p:nvPr/>
        </p:nvSpPr>
        <p:spPr bwMode="auto">
          <a:xfrm>
            <a:off x="7648575" y="2205038"/>
            <a:ext cx="1101725" cy="590550"/>
          </a:xfrm>
          <a:prstGeom prst="rect">
            <a:avLst/>
          </a:prstGeom>
          <a:solidFill>
            <a:srgbClr val="FFFF00"/>
          </a:solidFill>
          <a:ln w="9525">
            <a:solidFill>
              <a:srgbClr val="FFFF00"/>
            </a:solidFill>
            <a:miter lim="800000"/>
            <a:headEnd/>
            <a:tailEnd/>
          </a:ln>
        </p:spPr>
        <p:txBody>
          <a:bodyPr wrap="none">
            <a:spAutoFit/>
          </a:bodyPr>
          <a:lstStyle/>
          <a:p>
            <a:pPr algn="ctr" eaLnBrk="0" fontAlgn="base" hangingPunct="0">
              <a:spcBef>
                <a:spcPct val="0"/>
              </a:spcBef>
              <a:spcAft>
                <a:spcPct val="0"/>
              </a:spcAft>
            </a:pPr>
            <a:r>
              <a:rPr lang="tr-TR" sz="1600">
                <a:solidFill>
                  <a:prstClr val="black"/>
                </a:solidFill>
                <a:latin typeface="Arial" pitchFamily="34" charset="0"/>
              </a:rPr>
              <a:t>Yatırım (I)</a:t>
            </a:r>
          </a:p>
          <a:p>
            <a:pPr algn="ctr" eaLnBrk="0" fontAlgn="base" hangingPunct="0">
              <a:spcBef>
                <a:spcPct val="0"/>
              </a:spcBef>
              <a:spcAft>
                <a:spcPct val="0"/>
              </a:spcAft>
            </a:pPr>
            <a:r>
              <a:rPr lang="tr-TR" sz="1600">
                <a:solidFill>
                  <a:prstClr val="black"/>
                </a:solidFill>
                <a:latin typeface="Arial" pitchFamily="34" charset="0"/>
              </a:rPr>
              <a:t>= 2000</a:t>
            </a:r>
            <a:endParaRPr lang="en-US" sz="1600">
              <a:solidFill>
                <a:prstClr val="black"/>
              </a:solidFill>
              <a:latin typeface="Arial" pitchFamily="34" charset="0"/>
            </a:endParaRPr>
          </a:p>
        </p:txBody>
      </p:sp>
      <p:cxnSp>
        <p:nvCxnSpPr>
          <p:cNvPr id="33812" name="AutoShape 67"/>
          <p:cNvCxnSpPr>
            <a:cxnSpLocks noChangeShapeType="1"/>
          </p:cNvCxnSpPr>
          <p:nvPr/>
        </p:nvCxnSpPr>
        <p:spPr bwMode="auto">
          <a:xfrm rot="16200000" flipH="1">
            <a:off x="5992813" y="2152650"/>
            <a:ext cx="1812925" cy="1196975"/>
          </a:xfrm>
          <a:prstGeom prst="bentConnector3">
            <a:avLst>
              <a:gd name="adj1" fmla="val 171"/>
            </a:avLst>
          </a:prstGeom>
          <a:noFill/>
          <a:ln w="38100">
            <a:solidFill>
              <a:schemeClr val="accent2">
                <a:lumMod val="60000"/>
                <a:lumOff val="40000"/>
              </a:schemeClr>
            </a:solidFill>
            <a:miter lim="800000"/>
            <a:headEnd/>
            <a:tailEnd type="triangle" w="med" len="med"/>
          </a:ln>
        </p:spPr>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476250"/>
            <a:ext cx="8229600" cy="1143000"/>
          </a:xfrm>
        </p:spPr>
        <p:txBody>
          <a:bodyPr/>
          <a:lstStyle/>
          <a:p>
            <a:pPr eaLnBrk="1" hangingPunct="1"/>
            <a:r>
              <a:rPr lang="tr-TR" sz="4000" smtClean="0"/>
              <a:t>Ekonomi kapalı ve hükümet yokken</a:t>
            </a:r>
            <a:br>
              <a:rPr lang="tr-TR" sz="4000" smtClean="0"/>
            </a:br>
            <a:r>
              <a:rPr lang="tr-TR" sz="4000" b="1" smtClean="0"/>
              <a:t>Y=C+I</a:t>
            </a:r>
            <a:endParaRPr lang="en-US" sz="4000" b="1" smtClean="0"/>
          </a:p>
        </p:txBody>
      </p:sp>
      <p:sp>
        <p:nvSpPr>
          <p:cNvPr id="32771" name="Rectangle 3"/>
          <p:cNvSpPr>
            <a:spLocks noGrp="1" noChangeArrowheads="1"/>
          </p:cNvSpPr>
          <p:nvPr>
            <p:ph idx="1"/>
          </p:nvPr>
        </p:nvSpPr>
        <p:spPr>
          <a:xfrm>
            <a:off x="684213" y="2276475"/>
            <a:ext cx="7772400" cy="4114800"/>
          </a:xfrm>
        </p:spPr>
        <p:txBody>
          <a:bodyPr/>
          <a:lstStyle/>
          <a:p>
            <a:pPr eaLnBrk="1" hangingPunct="1">
              <a:lnSpc>
                <a:spcPct val="70000"/>
              </a:lnSpc>
            </a:pPr>
            <a:r>
              <a:rPr lang="tr-TR" sz="2000" smtClean="0"/>
              <a:t>Hane halkı, üretim faktörleri arzı karşılığında 7000 kazanıyor.</a:t>
            </a:r>
          </a:p>
          <a:p>
            <a:pPr eaLnBrk="1" hangingPunct="1">
              <a:lnSpc>
                <a:spcPct val="70000"/>
              </a:lnSpc>
            </a:pPr>
            <a:r>
              <a:rPr lang="tr-TR" sz="2000" smtClean="0"/>
              <a:t>Bunun 5000’ini tüketim harcamalarında kullanıp, 2000’lik kısmını tasarruf ediyor.</a:t>
            </a:r>
          </a:p>
          <a:p>
            <a:pPr eaLnBrk="1" hangingPunct="1">
              <a:lnSpc>
                <a:spcPct val="70000"/>
              </a:lnSpc>
            </a:pPr>
            <a:r>
              <a:rPr lang="tr-TR" sz="2000" smtClean="0"/>
              <a:t>Dolayısıyla,</a:t>
            </a:r>
          </a:p>
          <a:p>
            <a:pPr lvl="1" eaLnBrk="1" hangingPunct="1">
              <a:lnSpc>
                <a:spcPct val="70000"/>
              </a:lnSpc>
            </a:pPr>
            <a:r>
              <a:rPr lang="tr-TR" sz="1800" smtClean="0"/>
              <a:t>Y= C+S</a:t>
            </a:r>
          </a:p>
          <a:p>
            <a:pPr eaLnBrk="1" hangingPunct="1">
              <a:lnSpc>
                <a:spcPct val="70000"/>
              </a:lnSpc>
            </a:pPr>
            <a:r>
              <a:rPr lang="tr-TR" sz="2000" smtClean="0"/>
              <a:t>Hane halkının tasarrufları, şirketlerce yatırım harcamalarında kullanılır.</a:t>
            </a:r>
          </a:p>
          <a:p>
            <a:pPr eaLnBrk="1" hangingPunct="1">
              <a:lnSpc>
                <a:spcPct val="70000"/>
              </a:lnSpc>
            </a:pPr>
            <a:r>
              <a:rPr lang="tr-TR" sz="2000" smtClean="0"/>
              <a:t>Dolayısıyla, kapalı bir ekonomide dışarıdan kaynak sağlama imkanı bulunmadığından</a:t>
            </a:r>
          </a:p>
          <a:p>
            <a:pPr lvl="1" eaLnBrk="1" hangingPunct="1">
              <a:lnSpc>
                <a:spcPct val="70000"/>
              </a:lnSpc>
            </a:pPr>
            <a:r>
              <a:rPr lang="tr-TR" sz="1800" smtClean="0"/>
              <a:t>S = I eşitliği her zaman sağlanacaktır.</a:t>
            </a:r>
          </a:p>
          <a:p>
            <a:pPr eaLnBrk="1" hangingPunct="1">
              <a:lnSpc>
                <a:spcPct val="70000"/>
              </a:lnSpc>
            </a:pPr>
            <a:r>
              <a:rPr lang="tr-TR" sz="2000" smtClean="0"/>
              <a:t>Üstteki denklikte S’yi I ile değiştirdiğimizde, </a:t>
            </a:r>
          </a:p>
          <a:p>
            <a:pPr lvl="1" eaLnBrk="1" hangingPunct="1">
              <a:lnSpc>
                <a:spcPct val="70000"/>
              </a:lnSpc>
            </a:pPr>
            <a:r>
              <a:rPr lang="tr-TR" sz="1800" smtClean="0"/>
              <a:t>Y = C+ I</a:t>
            </a:r>
          </a:p>
          <a:p>
            <a:pPr lvl="1" eaLnBrk="1" hangingPunct="1">
              <a:lnSpc>
                <a:spcPct val="70000"/>
              </a:lnSpc>
            </a:pPr>
            <a:r>
              <a:rPr lang="tr-TR" sz="1800" smtClean="0"/>
              <a:t>Bir başka değişle, ülkede üretilen çıktı (Y), tüketim (C) ve yatırım (I) harcamalarında kullanılabilir.</a:t>
            </a:r>
          </a:p>
          <a:p>
            <a:pPr lvl="1" eaLnBrk="1" hangingPunct="1">
              <a:lnSpc>
                <a:spcPct val="70000"/>
              </a:lnSpc>
              <a:buFontTx/>
              <a:buNone/>
            </a:pPr>
            <a:endParaRPr lang="en-US" sz="1800" smtClean="0"/>
          </a:p>
        </p:txBody>
      </p:sp>
      <p:sp>
        <p:nvSpPr>
          <p:cNvPr id="32772" name="Slide Number Placeholder 3"/>
          <p:cNvSpPr>
            <a:spLocks noGrp="1"/>
          </p:cNvSpPr>
          <p:nvPr>
            <p:ph type="sldNum" sz="quarter" idx="12"/>
          </p:nvPr>
        </p:nvSpPr>
        <p:spPr bwMode="auto">
          <a:noFill/>
          <a:ln>
            <a:miter lim="800000"/>
            <a:headEnd/>
            <a:tailEnd/>
          </a:ln>
        </p:spPr>
        <p:txBody>
          <a:bodyPr/>
          <a:lstStyle/>
          <a:p>
            <a:fld id="{3D6EC6BD-86B3-4804-9FB4-628052026EF4}" type="slidenum">
              <a:rPr lang="en-US"/>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sz="4000" b="1" smtClean="0"/>
              <a:t>Mikroekonomi vs. Makroekonomi</a:t>
            </a:r>
            <a:endParaRPr lang="en-GB" sz="4000" b="1" smtClean="0"/>
          </a:p>
        </p:txBody>
      </p:sp>
      <p:sp>
        <p:nvSpPr>
          <p:cNvPr id="52227" name="Rectangle 3"/>
          <p:cNvSpPr>
            <a:spLocks noGrp="1" noChangeArrowheads="1"/>
          </p:cNvSpPr>
          <p:nvPr>
            <p:ph idx="1"/>
          </p:nvPr>
        </p:nvSpPr>
        <p:spPr>
          <a:xfrm>
            <a:off x="685800" y="1981200"/>
            <a:ext cx="7772400" cy="4687888"/>
          </a:xfrm>
        </p:spPr>
        <p:txBody>
          <a:bodyPr/>
          <a:lstStyle/>
          <a:p>
            <a:pPr lvl="1" eaLnBrk="1" hangingPunct="1">
              <a:lnSpc>
                <a:spcPct val="80000"/>
              </a:lnSpc>
            </a:pPr>
            <a:r>
              <a:rPr lang="tr-TR" sz="3200" smtClean="0"/>
              <a:t>Makroekonomi, ekonomide mikro düzeyde alınan kararların genel resimde birbirleriyle nasıl etkileşeceklerini ve sonucun ne olacağını inceler.</a:t>
            </a:r>
          </a:p>
          <a:p>
            <a:pPr lvl="1" eaLnBrk="1" hangingPunct="1">
              <a:lnSpc>
                <a:spcPct val="80000"/>
              </a:lnSpc>
            </a:pPr>
            <a:endParaRPr lang="tr-TR" sz="3200" smtClean="0"/>
          </a:p>
          <a:p>
            <a:pPr lvl="1" eaLnBrk="1" hangingPunct="1">
              <a:lnSpc>
                <a:spcPct val="80000"/>
              </a:lnSpc>
            </a:pPr>
            <a:r>
              <a:rPr lang="tr-TR" sz="3200" smtClean="0"/>
              <a:t>İktisadi hayatı, ekonomiyi bir bütün olarak ele alır.</a:t>
            </a:r>
          </a:p>
        </p:txBody>
      </p:sp>
      <p:sp>
        <p:nvSpPr>
          <p:cNvPr id="15364" name="Slide Number Placeholder 3"/>
          <p:cNvSpPr>
            <a:spLocks noGrp="1"/>
          </p:cNvSpPr>
          <p:nvPr>
            <p:ph type="sldNum" sz="quarter" idx="12"/>
          </p:nvPr>
        </p:nvSpPr>
        <p:spPr bwMode="auto">
          <a:noFill/>
          <a:ln>
            <a:miter lim="800000"/>
            <a:headEnd/>
            <a:tailEnd/>
          </a:ln>
        </p:spPr>
        <p:txBody>
          <a:bodyPr/>
          <a:lstStyle/>
          <a:p>
            <a:fld id="{0E6E8AEB-565B-42B6-8DB5-10CD7CC0C7F1}" type="slidenum">
              <a:rPr lang="en-US"/>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anim calcmode="lin" valueType="num">
                                      <p:cBhvr additive="base">
                                        <p:cTn id="11"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22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222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tr-TR" sz="4000" smtClean="0"/>
              <a:t>Yatırım (Investment) ve Tasarruflar (Savings)</a:t>
            </a:r>
            <a:endParaRPr lang="en-US" sz="4000" smtClean="0"/>
          </a:p>
        </p:txBody>
      </p:sp>
      <p:sp>
        <p:nvSpPr>
          <p:cNvPr id="33795" name="Rectangle 3"/>
          <p:cNvSpPr>
            <a:spLocks noGrp="1" noChangeArrowheads="1"/>
          </p:cNvSpPr>
          <p:nvPr>
            <p:ph idx="1"/>
          </p:nvPr>
        </p:nvSpPr>
        <p:spPr/>
        <p:txBody>
          <a:bodyPr/>
          <a:lstStyle/>
          <a:p>
            <a:pPr eaLnBrk="1" hangingPunct="1">
              <a:lnSpc>
                <a:spcPct val="80000"/>
              </a:lnSpc>
            </a:pPr>
            <a:r>
              <a:rPr lang="tr-TR" sz="2800" smtClean="0"/>
              <a:t>Yatırım (I), firmaların </a:t>
            </a:r>
            <a:r>
              <a:rPr lang="tr-TR" sz="2800" b="1" u="sng" smtClean="0"/>
              <a:t>yeni</a:t>
            </a:r>
            <a:r>
              <a:rPr lang="tr-TR" sz="2800" smtClean="0"/>
              <a:t> sermaye malı alımı için yaptığı için harcamalardır.</a:t>
            </a:r>
          </a:p>
          <a:p>
            <a:pPr lvl="1" eaLnBrk="1" hangingPunct="1">
              <a:lnSpc>
                <a:spcPct val="80000"/>
              </a:lnSpc>
            </a:pPr>
            <a:r>
              <a:rPr lang="tr-TR" sz="2400" smtClean="0"/>
              <a:t>Sıfırdan bir fabrika kurmak yatırımken, var olan bir fabrikayı satın almak yatırım değildir.</a:t>
            </a:r>
          </a:p>
          <a:p>
            <a:pPr eaLnBrk="1" hangingPunct="1">
              <a:lnSpc>
                <a:spcPct val="80000"/>
              </a:lnSpc>
            </a:pPr>
            <a:r>
              <a:rPr lang="tr-TR" sz="2800" smtClean="0"/>
              <a:t>Tasarruflar (S), hane halkı gelirinin mal ve hizmet alımından sonra kalan kısmıdır.</a:t>
            </a:r>
          </a:p>
          <a:p>
            <a:pPr eaLnBrk="1" hangingPunct="1">
              <a:lnSpc>
                <a:spcPct val="80000"/>
              </a:lnSpc>
            </a:pPr>
            <a:r>
              <a:rPr lang="tr-TR" sz="2800" smtClean="0"/>
              <a:t>Tasarruflar, yastık altında değil de, ekonomi içinde uygun bir şekilde değerlendiriliyorsa, kapalı bir ekonomide, hükümet yokken,				S = I </a:t>
            </a:r>
          </a:p>
          <a:p>
            <a:pPr eaLnBrk="1" hangingPunct="1">
              <a:lnSpc>
                <a:spcPct val="80000"/>
              </a:lnSpc>
              <a:buFontTx/>
              <a:buNone/>
            </a:pPr>
            <a:r>
              <a:rPr lang="tr-TR" sz="2800" smtClean="0"/>
              <a:t>	denkliği her zaman için geçerlidir. </a:t>
            </a:r>
            <a:endParaRPr lang="en-US" sz="2800" smtClean="0"/>
          </a:p>
        </p:txBody>
      </p:sp>
      <p:sp>
        <p:nvSpPr>
          <p:cNvPr id="33796" name="Slide Number Placeholder 3"/>
          <p:cNvSpPr>
            <a:spLocks noGrp="1"/>
          </p:cNvSpPr>
          <p:nvPr>
            <p:ph type="sldNum" sz="quarter" idx="12"/>
          </p:nvPr>
        </p:nvSpPr>
        <p:spPr bwMode="auto">
          <a:noFill/>
          <a:ln>
            <a:miter lim="800000"/>
            <a:headEnd/>
            <a:tailEnd/>
          </a:ln>
        </p:spPr>
        <p:txBody>
          <a:bodyPr/>
          <a:lstStyle/>
          <a:p>
            <a:fld id="{36813FBE-C7BA-4FA2-AFD0-152C47B9DA1F}" type="slidenum">
              <a:rPr lang="en-US"/>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sz="4000" smtClean="0"/>
              <a:t>Gayrisafi Yurtiçi Çıktı </a:t>
            </a:r>
            <a:br>
              <a:rPr lang="tr-TR" sz="4000" smtClean="0"/>
            </a:br>
            <a:r>
              <a:rPr lang="tr-TR" sz="4000" smtClean="0"/>
              <a:t>(Gross Domestic Product)</a:t>
            </a:r>
            <a:endParaRPr lang="en-US" sz="4000" smtClean="0"/>
          </a:p>
        </p:txBody>
      </p:sp>
      <p:sp>
        <p:nvSpPr>
          <p:cNvPr id="34819" name="Rectangle 3"/>
          <p:cNvSpPr>
            <a:spLocks noGrp="1" noChangeArrowheads="1"/>
          </p:cNvSpPr>
          <p:nvPr>
            <p:ph idx="1"/>
          </p:nvPr>
        </p:nvSpPr>
        <p:spPr/>
        <p:txBody>
          <a:bodyPr/>
          <a:lstStyle/>
          <a:p>
            <a:pPr eaLnBrk="1" hangingPunct="1">
              <a:lnSpc>
                <a:spcPct val="70000"/>
              </a:lnSpc>
            </a:pPr>
            <a:r>
              <a:rPr lang="tr-TR" sz="2400" u="sng" smtClean="0"/>
              <a:t>Ülke sınırları içinde</a:t>
            </a:r>
            <a:r>
              <a:rPr lang="tr-TR" sz="2400" smtClean="0"/>
              <a:t>, </a:t>
            </a:r>
            <a:r>
              <a:rPr lang="tr-TR" sz="2400" u="sng" smtClean="0"/>
              <a:t>bir yıl zarfında</a:t>
            </a:r>
            <a:r>
              <a:rPr lang="tr-TR" sz="2400" smtClean="0"/>
              <a:t>, </a:t>
            </a:r>
            <a:r>
              <a:rPr lang="tr-TR" sz="2400" u="sng" smtClean="0"/>
              <a:t>yerleşikler</a:t>
            </a:r>
            <a:r>
              <a:rPr lang="tr-TR" sz="2400" smtClean="0"/>
              <a:t> ya da </a:t>
            </a:r>
            <a:r>
              <a:rPr lang="tr-TR" sz="2400" u="sng" smtClean="0"/>
              <a:t>yabancılar</a:t>
            </a:r>
            <a:r>
              <a:rPr lang="tr-TR" sz="2400" smtClean="0"/>
              <a:t> tarafından yapılan üretimin piyasa fiyatlarından miktarıdır.</a:t>
            </a:r>
          </a:p>
          <a:p>
            <a:pPr eaLnBrk="1" hangingPunct="1">
              <a:lnSpc>
                <a:spcPct val="70000"/>
              </a:lnSpc>
            </a:pPr>
            <a:r>
              <a:rPr lang="tr-TR" sz="2400" smtClean="0"/>
              <a:t>Kapalı bir ekonomide, dışarıdan gelen ya da dışarıya çıkan herhangi bir gelir olamayacağından, ulusal çıktı ve ulusal gelir birbirine eşittir.</a:t>
            </a:r>
          </a:p>
          <a:p>
            <a:pPr eaLnBrk="1" hangingPunct="1">
              <a:lnSpc>
                <a:spcPct val="70000"/>
              </a:lnSpc>
            </a:pPr>
            <a:r>
              <a:rPr lang="tr-TR" sz="2400" smtClean="0"/>
              <a:t>Alışverişler sadece firmalar ve hane halkı arasında geçmez, firmalar da kendi aralarında hammadde, ara malı alım satımı yaparlar.</a:t>
            </a:r>
          </a:p>
          <a:p>
            <a:pPr eaLnBrk="1" hangingPunct="1">
              <a:lnSpc>
                <a:spcPct val="70000"/>
              </a:lnSpc>
            </a:pPr>
            <a:r>
              <a:rPr lang="tr-TR" sz="2400" smtClean="0"/>
              <a:t>Bu durum, Ulusal Gelir’in doğru ölçümü için önemlidir.</a:t>
            </a:r>
          </a:p>
          <a:p>
            <a:pPr lvl="1" eaLnBrk="1" hangingPunct="1">
              <a:lnSpc>
                <a:spcPct val="70000"/>
              </a:lnSpc>
            </a:pPr>
            <a:r>
              <a:rPr lang="tr-TR" sz="2000" smtClean="0"/>
              <a:t>Mükerrer Sayım (Double Counting) sorunu, üretimi, yaratılan katma değerler üzerinden ölçerek çözümlenir.</a:t>
            </a:r>
            <a:endParaRPr lang="en-US" sz="2000" smtClean="0"/>
          </a:p>
        </p:txBody>
      </p:sp>
      <p:sp>
        <p:nvSpPr>
          <p:cNvPr id="34820" name="Slide Number Placeholder 3"/>
          <p:cNvSpPr>
            <a:spLocks noGrp="1"/>
          </p:cNvSpPr>
          <p:nvPr>
            <p:ph type="sldNum" sz="quarter" idx="12"/>
          </p:nvPr>
        </p:nvSpPr>
        <p:spPr bwMode="auto">
          <a:noFill/>
          <a:ln>
            <a:miter lim="800000"/>
            <a:headEnd/>
            <a:tailEnd/>
          </a:ln>
        </p:spPr>
        <p:txBody>
          <a:bodyPr/>
          <a:lstStyle/>
          <a:p>
            <a:fld id="{D881EF7C-4D55-4903-B0EE-B1FE51FFC321}" type="slidenum">
              <a:rPr lang="en-US"/>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sz="4000" smtClean="0"/>
              <a:t>Birkaç Anahtar Kavram</a:t>
            </a:r>
            <a:endParaRPr lang="en-US" sz="4000" smtClean="0"/>
          </a:p>
        </p:txBody>
      </p:sp>
      <p:sp>
        <p:nvSpPr>
          <p:cNvPr id="35843" name="Rectangle 3"/>
          <p:cNvSpPr>
            <a:spLocks noGrp="1" noChangeArrowheads="1"/>
          </p:cNvSpPr>
          <p:nvPr>
            <p:ph idx="1"/>
          </p:nvPr>
        </p:nvSpPr>
        <p:spPr/>
        <p:txBody>
          <a:bodyPr/>
          <a:lstStyle/>
          <a:p>
            <a:pPr eaLnBrk="1" hangingPunct="1">
              <a:lnSpc>
                <a:spcPct val="90000"/>
              </a:lnSpc>
            </a:pPr>
            <a:r>
              <a:rPr lang="tr-TR" sz="2400" smtClean="0"/>
              <a:t>Katma Değer: Üretim süreci sonucu ürünün değerindeki artıştır.</a:t>
            </a:r>
          </a:p>
          <a:p>
            <a:pPr lvl="1" eaLnBrk="1" hangingPunct="1">
              <a:lnSpc>
                <a:spcPct val="90000"/>
              </a:lnSpc>
            </a:pPr>
            <a:r>
              <a:rPr lang="tr-TR" sz="2000" smtClean="0"/>
              <a:t>Katma değer, çıktının değerinden, o çıktıyı elde ederken kullanılan girdilerin maliyeti çıkarılarak bulunur.</a:t>
            </a:r>
          </a:p>
          <a:p>
            <a:pPr eaLnBrk="1" hangingPunct="1">
              <a:lnSpc>
                <a:spcPct val="90000"/>
              </a:lnSpc>
            </a:pPr>
            <a:r>
              <a:rPr lang="tr-TR" sz="2400" smtClean="0"/>
              <a:t>Nihai Mal (Final Good): Hanehalkınca tüketilmek için alınan mallar; firmaların aldığı makina, teçhizat gibi sermaye malları </a:t>
            </a:r>
          </a:p>
          <a:p>
            <a:pPr eaLnBrk="1" hangingPunct="1">
              <a:lnSpc>
                <a:spcPct val="90000"/>
              </a:lnSpc>
            </a:pPr>
            <a:r>
              <a:rPr lang="tr-TR" sz="2400" smtClean="0"/>
              <a:t> Aramal (Intermediate Good): Son kullanım için hazır olmayan mallar; bir başka deyişle, üretim sürecinin ileriki aşamalarında diğer firmalarca </a:t>
            </a:r>
            <a:r>
              <a:rPr lang="tr-TR" sz="2400" b="1" smtClean="0"/>
              <a:t>girdi</a:t>
            </a:r>
            <a:r>
              <a:rPr lang="tr-TR" sz="2400" smtClean="0"/>
              <a:t> olarak kullanılan mallar.</a:t>
            </a:r>
          </a:p>
          <a:p>
            <a:pPr lvl="1" eaLnBrk="1" hangingPunct="1">
              <a:lnSpc>
                <a:spcPct val="90000"/>
              </a:lnSpc>
            </a:pPr>
            <a:endParaRPr lang="en-US" sz="2000" smtClean="0"/>
          </a:p>
        </p:txBody>
      </p:sp>
      <p:sp>
        <p:nvSpPr>
          <p:cNvPr id="35844" name="Slide Number Placeholder 3"/>
          <p:cNvSpPr>
            <a:spLocks noGrp="1"/>
          </p:cNvSpPr>
          <p:nvPr>
            <p:ph type="sldNum" sz="quarter" idx="12"/>
          </p:nvPr>
        </p:nvSpPr>
        <p:spPr bwMode="auto">
          <a:noFill/>
          <a:ln>
            <a:miter lim="800000"/>
            <a:headEnd/>
            <a:tailEnd/>
          </a:ln>
        </p:spPr>
        <p:txBody>
          <a:bodyPr/>
          <a:lstStyle/>
          <a:p>
            <a:fld id="{269C9FCB-0E89-4BC8-B4A3-1EFC9411B56B}" type="slidenum">
              <a:rPr lang="en-US"/>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sz="4000" b="1" smtClean="0"/>
              <a:t>Örnekler</a:t>
            </a:r>
            <a:endParaRPr lang="en-US" sz="4000" b="1" smtClean="0"/>
          </a:p>
        </p:txBody>
      </p:sp>
      <p:sp>
        <p:nvSpPr>
          <p:cNvPr id="36867" name="Rectangle 3"/>
          <p:cNvSpPr>
            <a:spLocks noGrp="1" noChangeArrowheads="1"/>
          </p:cNvSpPr>
          <p:nvPr>
            <p:ph idx="1"/>
          </p:nvPr>
        </p:nvSpPr>
        <p:spPr/>
        <p:txBody>
          <a:bodyPr/>
          <a:lstStyle/>
          <a:p>
            <a:pPr eaLnBrk="1" hangingPunct="1">
              <a:lnSpc>
                <a:spcPct val="90000"/>
              </a:lnSpc>
            </a:pPr>
            <a:r>
              <a:rPr lang="tr-TR" sz="2400" smtClean="0"/>
              <a:t>Dondurma, hane halkı tarafından tüketildiğinden nihai maldır.</a:t>
            </a:r>
          </a:p>
          <a:p>
            <a:pPr eaLnBrk="1" hangingPunct="1">
              <a:lnSpc>
                <a:spcPct val="90000"/>
              </a:lnSpc>
            </a:pPr>
            <a:r>
              <a:rPr lang="tr-TR" sz="2400" smtClean="0"/>
              <a:t>Çelik ise </a:t>
            </a:r>
            <a:r>
              <a:rPr lang="tr-TR" sz="2400" b="1" smtClean="0"/>
              <a:t>ara maldır</a:t>
            </a:r>
            <a:r>
              <a:rPr lang="tr-TR" sz="2400" smtClean="0"/>
              <a:t>, çünkü, üretim sürecinin ileriki aşamalarında otomobil sanayi, ya da tencere sanayi tarafından girdi olarak kullanılır. </a:t>
            </a:r>
          </a:p>
          <a:p>
            <a:pPr eaLnBrk="1" hangingPunct="1">
              <a:lnSpc>
                <a:spcPct val="90000"/>
              </a:lnSpc>
            </a:pPr>
            <a:r>
              <a:rPr lang="tr-TR" sz="2400" smtClean="0"/>
              <a:t>Üretilip, o yıl içinde girdi olarak kullanılmayıp stoklara eklenen ara mallar, nihai mal olarak hesaba alınır.</a:t>
            </a:r>
          </a:p>
          <a:p>
            <a:pPr eaLnBrk="1" hangingPunct="1">
              <a:lnSpc>
                <a:spcPct val="90000"/>
              </a:lnSpc>
            </a:pPr>
            <a:r>
              <a:rPr lang="tr-TR" sz="2400" smtClean="0"/>
              <a:t>Makine, teçhizat gibi </a:t>
            </a:r>
            <a:r>
              <a:rPr lang="tr-TR" sz="2400" b="1" smtClean="0"/>
              <a:t>sermaye malları</a:t>
            </a:r>
            <a:r>
              <a:rPr lang="tr-TR" sz="2400" smtClean="0"/>
              <a:t>, nihai mallardır, çünkü firmalar bu tür malların son kullanıcılarıdır.</a:t>
            </a:r>
          </a:p>
        </p:txBody>
      </p:sp>
      <p:sp>
        <p:nvSpPr>
          <p:cNvPr id="36868" name="Slide Number Placeholder 3"/>
          <p:cNvSpPr>
            <a:spLocks noGrp="1"/>
          </p:cNvSpPr>
          <p:nvPr>
            <p:ph type="sldNum" sz="quarter" idx="12"/>
          </p:nvPr>
        </p:nvSpPr>
        <p:spPr bwMode="auto">
          <a:noFill/>
          <a:ln>
            <a:miter lim="800000"/>
            <a:headEnd/>
            <a:tailEnd/>
          </a:ln>
        </p:spPr>
        <p:txBody>
          <a:bodyPr/>
          <a:lstStyle/>
          <a:p>
            <a:fld id="{05F5CFB5-064E-4B1F-9A4C-171BBE7B153E}" type="slidenum">
              <a:rPr lang="en-US"/>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tr-TR" sz="4000" b="1" smtClean="0"/>
              <a:t>Döngüsel Akımda Hükümetin Yeri (1)</a:t>
            </a:r>
            <a:endParaRPr lang="en-US" sz="4000" b="1" smtClean="0"/>
          </a:p>
        </p:txBody>
      </p:sp>
      <p:sp>
        <p:nvSpPr>
          <p:cNvPr id="37891" name="Rectangle 3"/>
          <p:cNvSpPr>
            <a:spLocks noGrp="1" noChangeArrowheads="1"/>
          </p:cNvSpPr>
          <p:nvPr>
            <p:ph idx="1"/>
          </p:nvPr>
        </p:nvSpPr>
        <p:spPr/>
        <p:txBody>
          <a:bodyPr/>
          <a:lstStyle/>
          <a:p>
            <a:pPr eaLnBrk="1" hangingPunct="1">
              <a:lnSpc>
                <a:spcPct val="90000"/>
              </a:lnSpc>
            </a:pPr>
            <a:r>
              <a:rPr lang="tr-TR" sz="2800" smtClean="0"/>
              <a:t>Döngüsel akım şemasına, hükümeti eklediğimizde ne gibi değişiklikler ortaya çıkar?</a:t>
            </a:r>
          </a:p>
          <a:p>
            <a:pPr lvl="1" eaLnBrk="1" hangingPunct="1">
              <a:lnSpc>
                <a:spcPct val="90000"/>
              </a:lnSpc>
            </a:pPr>
            <a:r>
              <a:rPr lang="tr-TR" sz="2400" smtClean="0"/>
              <a:t>Hükümet, harcamalardan dolaylı (indirect) ve gelirlerden dolaysız (direct) vergiler (taxes) toplar. Topladığı bu geliri, hükümet harcamaları ve transfer harcamalarında kullanır.</a:t>
            </a:r>
          </a:p>
          <a:p>
            <a:pPr lvl="2" eaLnBrk="1" hangingPunct="1">
              <a:lnSpc>
                <a:spcPct val="90000"/>
              </a:lnSpc>
            </a:pPr>
            <a:r>
              <a:rPr lang="tr-TR" sz="2000" smtClean="0"/>
              <a:t>Dolaylı vergiler: 		T</a:t>
            </a:r>
            <a:r>
              <a:rPr lang="tr-TR" sz="2000" baseline="-25000" smtClean="0"/>
              <a:t>e</a:t>
            </a:r>
          </a:p>
          <a:p>
            <a:pPr lvl="2" eaLnBrk="1" hangingPunct="1">
              <a:lnSpc>
                <a:spcPct val="90000"/>
              </a:lnSpc>
            </a:pPr>
            <a:r>
              <a:rPr lang="tr-TR" sz="2000" smtClean="0"/>
              <a:t>Dolaysız vergiler: 		T</a:t>
            </a:r>
            <a:r>
              <a:rPr lang="tr-TR" sz="2000" baseline="-25000" smtClean="0"/>
              <a:t>d</a:t>
            </a:r>
          </a:p>
          <a:p>
            <a:pPr lvl="2" eaLnBrk="1" hangingPunct="1">
              <a:lnSpc>
                <a:spcPct val="90000"/>
              </a:lnSpc>
            </a:pPr>
            <a:r>
              <a:rPr lang="tr-TR" sz="2000" smtClean="0"/>
              <a:t>Hükümet harcamaları:		G</a:t>
            </a:r>
          </a:p>
          <a:p>
            <a:pPr lvl="2" eaLnBrk="1" hangingPunct="1">
              <a:lnSpc>
                <a:spcPct val="90000"/>
              </a:lnSpc>
            </a:pPr>
            <a:r>
              <a:rPr lang="tr-TR" sz="2000" smtClean="0"/>
              <a:t>Transferler:			B</a:t>
            </a:r>
            <a:endParaRPr lang="en-US" sz="2000" smtClean="0"/>
          </a:p>
        </p:txBody>
      </p:sp>
      <p:sp>
        <p:nvSpPr>
          <p:cNvPr id="37892" name="Slide Number Placeholder 3"/>
          <p:cNvSpPr>
            <a:spLocks noGrp="1"/>
          </p:cNvSpPr>
          <p:nvPr>
            <p:ph type="sldNum" sz="quarter" idx="12"/>
          </p:nvPr>
        </p:nvSpPr>
        <p:spPr bwMode="auto">
          <a:noFill/>
          <a:ln>
            <a:miter lim="800000"/>
            <a:headEnd/>
            <a:tailEnd/>
          </a:ln>
        </p:spPr>
        <p:txBody>
          <a:bodyPr/>
          <a:lstStyle/>
          <a:p>
            <a:fld id="{46155250-79B9-4E30-8FED-4CD2CB944870}" type="slidenum">
              <a:rPr lang="en-US"/>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457200"/>
            <a:ext cx="7772400" cy="1143000"/>
          </a:xfrm>
        </p:spPr>
        <p:txBody>
          <a:bodyPr/>
          <a:lstStyle/>
          <a:p>
            <a:pPr eaLnBrk="1" hangingPunct="1"/>
            <a:r>
              <a:rPr lang="tr-TR" sz="4000" b="1" smtClean="0"/>
              <a:t>Döngüsel Akımda Hükümetin Yeri (2)</a:t>
            </a:r>
            <a:endParaRPr lang="en-GB" sz="4000" b="1" smtClean="0"/>
          </a:p>
        </p:txBody>
      </p:sp>
      <p:sp>
        <p:nvSpPr>
          <p:cNvPr id="38915" name="Slide Number Placeholder 2"/>
          <p:cNvSpPr>
            <a:spLocks noGrp="1"/>
          </p:cNvSpPr>
          <p:nvPr>
            <p:ph type="sldNum" sz="quarter" idx="12"/>
          </p:nvPr>
        </p:nvSpPr>
        <p:spPr bwMode="auto">
          <a:noFill/>
          <a:ln>
            <a:miter lim="800000"/>
            <a:headEnd/>
            <a:tailEnd/>
          </a:ln>
        </p:spPr>
        <p:txBody>
          <a:bodyPr/>
          <a:lstStyle/>
          <a:p>
            <a:fld id="{7D254A9D-9111-4BF0-8F15-39B4158D2E47}" type="slidenum">
              <a:rPr lang="en-US"/>
              <a:pPr/>
              <a:t>25</a:t>
            </a:fld>
            <a:endParaRPr lang="en-US"/>
          </a:p>
        </p:txBody>
      </p:sp>
      <p:grpSp>
        <p:nvGrpSpPr>
          <p:cNvPr id="2" name="Group 46"/>
          <p:cNvGrpSpPr>
            <a:grpSpLocks/>
          </p:cNvGrpSpPr>
          <p:nvPr/>
        </p:nvGrpSpPr>
        <p:grpSpPr bwMode="auto">
          <a:xfrm>
            <a:off x="827088" y="1628775"/>
            <a:ext cx="7315200" cy="4508500"/>
            <a:chOff x="528" y="1048"/>
            <a:chExt cx="4608" cy="2840"/>
          </a:xfrm>
        </p:grpSpPr>
        <p:sp>
          <p:nvSpPr>
            <p:cNvPr id="40968" name="Oval 4"/>
            <p:cNvSpPr>
              <a:spLocks noChangeArrowheads="1"/>
            </p:cNvSpPr>
            <p:nvPr/>
          </p:nvSpPr>
          <p:spPr bwMode="auto">
            <a:xfrm>
              <a:off x="3552" y="3304"/>
              <a:ext cx="576" cy="432"/>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400" b="1">
                  <a:solidFill>
                    <a:prstClr val="white"/>
                  </a:solidFill>
                  <a:latin typeface="Arial" pitchFamily="34" charset="0"/>
                </a:rPr>
                <a:t>Y</a:t>
              </a:r>
            </a:p>
          </p:txBody>
        </p:sp>
        <p:sp>
          <p:nvSpPr>
            <p:cNvPr id="38921" name="Freeform 5"/>
            <p:cNvSpPr>
              <a:spLocks/>
            </p:cNvSpPr>
            <p:nvPr/>
          </p:nvSpPr>
          <p:spPr bwMode="auto">
            <a:xfrm>
              <a:off x="4128" y="2728"/>
              <a:ext cx="528" cy="768"/>
            </a:xfrm>
            <a:custGeom>
              <a:avLst/>
              <a:gdLst>
                <a:gd name="T0" fmla="*/ 528 w 528"/>
                <a:gd name="T1" fmla="*/ 0 h 768"/>
                <a:gd name="T2" fmla="*/ 432 w 528"/>
                <a:gd name="T3" fmla="*/ 528 h 768"/>
                <a:gd name="T4" fmla="*/ 0 w 528"/>
                <a:gd name="T5" fmla="*/ 768 h 768"/>
                <a:gd name="T6" fmla="*/ 0 60000 65536"/>
                <a:gd name="T7" fmla="*/ 0 60000 65536"/>
                <a:gd name="T8" fmla="*/ 0 60000 65536"/>
                <a:gd name="T9" fmla="*/ 0 w 528"/>
                <a:gd name="T10" fmla="*/ 0 h 768"/>
                <a:gd name="T11" fmla="*/ 528 w 528"/>
                <a:gd name="T12" fmla="*/ 768 h 768"/>
              </a:gdLst>
              <a:ahLst/>
              <a:cxnLst>
                <a:cxn ang="T6">
                  <a:pos x="T0" y="T1"/>
                </a:cxn>
                <a:cxn ang="T7">
                  <a:pos x="T2" y="T3"/>
                </a:cxn>
                <a:cxn ang="T8">
                  <a:pos x="T4" y="T5"/>
                </a:cxn>
              </a:cxnLst>
              <a:rect l="T9" t="T10" r="T11" b="T12"/>
              <a:pathLst>
                <a:path w="528" h="768">
                  <a:moveTo>
                    <a:pt x="528" y="0"/>
                  </a:moveTo>
                  <a:cubicBezTo>
                    <a:pt x="524" y="200"/>
                    <a:pt x="520" y="400"/>
                    <a:pt x="432" y="528"/>
                  </a:cubicBezTo>
                  <a:cubicBezTo>
                    <a:pt x="344" y="656"/>
                    <a:pt x="172" y="712"/>
                    <a:pt x="0" y="768"/>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70" name="Oval 11"/>
            <p:cNvSpPr>
              <a:spLocks noChangeArrowheads="1"/>
            </p:cNvSpPr>
            <p:nvPr/>
          </p:nvSpPr>
          <p:spPr bwMode="auto">
            <a:xfrm>
              <a:off x="2998" y="1384"/>
              <a:ext cx="720" cy="384"/>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000" b="1">
                  <a:solidFill>
                    <a:prstClr val="white"/>
                  </a:solidFill>
                  <a:latin typeface="Arial" pitchFamily="34" charset="0"/>
                </a:rPr>
                <a:t>C + I + G</a:t>
              </a:r>
              <a:endParaRPr lang="en-GB" sz="2400" b="1">
                <a:solidFill>
                  <a:prstClr val="white"/>
                </a:solidFill>
                <a:latin typeface="Arial" pitchFamily="34" charset="0"/>
              </a:endParaRPr>
            </a:p>
          </p:txBody>
        </p:sp>
        <p:sp>
          <p:nvSpPr>
            <p:cNvPr id="40971" name="Oval 12"/>
            <p:cNvSpPr>
              <a:spLocks noChangeArrowheads="1"/>
            </p:cNvSpPr>
            <p:nvPr/>
          </p:nvSpPr>
          <p:spPr bwMode="auto">
            <a:xfrm>
              <a:off x="1821" y="1048"/>
              <a:ext cx="384" cy="336"/>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400" b="1">
                  <a:solidFill>
                    <a:prstClr val="white"/>
                  </a:solidFill>
                  <a:latin typeface="Arial" pitchFamily="34" charset="0"/>
                </a:rPr>
                <a:t>I</a:t>
              </a:r>
            </a:p>
          </p:txBody>
        </p:sp>
        <p:sp>
          <p:nvSpPr>
            <p:cNvPr id="38924" name="Freeform 13"/>
            <p:cNvSpPr>
              <a:spLocks/>
            </p:cNvSpPr>
            <p:nvPr/>
          </p:nvSpPr>
          <p:spPr bwMode="auto">
            <a:xfrm>
              <a:off x="1824" y="1472"/>
              <a:ext cx="1200" cy="152"/>
            </a:xfrm>
            <a:custGeom>
              <a:avLst/>
              <a:gdLst>
                <a:gd name="T0" fmla="*/ 0 w 1200"/>
                <a:gd name="T1" fmla="*/ 152 h 152"/>
                <a:gd name="T2" fmla="*/ 624 w 1200"/>
                <a:gd name="T3" fmla="*/ 8 h 152"/>
                <a:gd name="T4" fmla="*/ 1200 w 1200"/>
                <a:gd name="T5" fmla="*/ 104 h 152"/>
                <a:gd name="T6" fmla="*/ 0 60000 65536"/>
                <a:gd name="T7" fmla="*/ 0 60000 65536"/>
                <a:gd name="T8" fmla="*/ 0 60000 65536"/>
                <a:gd name="T9" fmla="*/ 0 w 1200"/>
                <a:gd name="T10" fmla="*/ 0 h 152"/>
                <a:gd name="T11" fmla="*/ 1200 w 1200"/>
                <a:gd name="T12" fmla="*/ 152 h 152"/>
              </a:gdLst>
              <a:ahLst/>
              <a:cxnLst>
                <a:cxn ang="T6">
                  <a:pos x="T0" y="T1"/>
                </a:cxn>
                <a:cxn ang="T7">
                  <a:pos x="T2" y="T3"/>
                </a:cxn>
                <a:cxn ang="T8">
                  <a:pos x="T4" y="T5"/>
                </a:cxn>
              </a:cxnLst>
              <a:rect l="T9" t="T10" r="T11" b="T12"/>
              <a:pathLst>
                <a:path w="1200" h="152">
                  <a:moveTo>
                    <a:pt x="0" y="152"/>
                  </a:moveTo>
                  <a:cubicBezTo>
                    <a:pt x="212" y="84"/>
                    <a:pt x="424" y="16"/>
                    <a:pt x="624" y="8"/>
                  </a:cubicBezTo>
                  <a:cubicBezTo>
                    <a:pt x="824" y="0"/>
                    <a:pt x="1012" y="52"/>
                    <a:pt x="1200" y="104"/>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25" name="Freeform 14"/>
            <p:cNvSpPr>
              <a:spLocks/>
            </p:cNvSpPr>
            <p:nvPr/>
          </p:nvSpPr>
          <p:spPr bwMode="auto">
            <a:xfrm rot="-1300740">
              <a:off x="3648" y="1288"/>
              <a:ext cx="611" cy="432"/>
            </a:xfrm>
            <a:custGeom>
              <a:avLst/>
              <a:gdLst>
                <a:gd name="T0" fmla="*/ 0 w 768"/>
                <a:gd name="T1" fmla="*/ 0 h 576"/>
                <a:gd name="T2" fmla="*/ 4 w 768"/>
                <a:gd name="T3" fmla="*/ 2 h 576"/>
                <a:gd name="T4" fmla="*/ 5 w 768"/>
                <a:gd name="T5" fmla="*/ 2 h 576"/>
                <a:gd name="T6" fmla="*/ 0 60000 65536"/>
                <a:gd name="T7" fmla="*/ 0 60000 65536"/>
                <a:gd name="T8" fmla="*/ 0 60000 65536"/>
                <a:gd name="T9" fmla="*/ 0 w 768"/>
                <a:gd name="T10" fmla="*/ 0 h 576"/>
                <a:gd name="T11" fmla="*/ 768 w 768"/>
                <a:gd name="T12" fmla="*/ 576 h 576"/>
              </a:gdLst>
              <a:ahLst/>
              <a:cxnLst>
                <a:cxn ang="T6">
                  <a:pos x="T0" y="T1"/>
                </a:cxn>
                <a:cxn ang="T7">
                  <a:pos x="T2" y="T3"/>
                </a:cxn>
                <a:cxn ang="T8">
                  <a:pos x="T4" y="T5"/>
                </a:cxn>
              </a:cxnLst>
              <a:rect l="T9" t="T10" r="T11" b="T12"/>
              <a:pathLst>
                <a:path w="768" h="576">
                  <a:moveTo>
                    <a:pt x="0" y="0"/>
                  </a:moveTo>
                  <a:cubicBezTo>
                    <a:pt x="200" y="24"/>
                    <a:pt x="400" y="48"/>
                    <a:pt x="528" y="144"/>
                  </a:cubicBezTo>
                  <a:cubicBezTo>
                    <a:pt x="656" y="240"/>
                    <a:pt x="712" y="408"/>
                    <a:pt x="768" y="576"/>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26" name="Line 15"/>
            <p:cNvSpPr>
              <a:spLocks noChangeShapeType="1"/>
            </p:cNvSpPr>
            <p:nvPr/>
          </p:nvSpPr>
          <p:spPr bwMode="auto">
            <a:xfrm>
              <a:off x="1677" y="1096"/>
              <a:ext cx="144" cy="48"/>
            </a:xfrm>
            <a:prstGeom prst="line">
              <a:avLst/>
            </a:prstGeom>
            <a:noFill/>
            <a:ln w="9525">
              <a:solidFill>
                <a:srgbClr val="000099"/>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27" name="Freeform 16"/>
            <p:cNvSpPr>
              <a:spLocks/>
            </p:cNvSpPr>
            <p:nvPr/>
          </p:nvSpPr>
          <p:spPr bwMode="auto">
            <a:xfrm>
              <a:off x="2157" y="1288"/>
              <a:ext cx="336" cy="144"/>
            </a:xfrm>
            <a:custGeom>
              <a:avLst/>
              <a:gdLst>
                <a:gd name="T0" fmla="*/ 0 w 336"/>
                <a:gd name="T1" fmla="*/ 0 h 96"/>
                <a:gd name="T2" fmla="*/ 96 w 336"/>
                <a:gd name="T3" fmla="*/ 358563 h 96"/>
                <a:gd name="T4" fmla="*/ 336 w 336"/>
                <a:gd name="T5" fmla="*/ 718551 h 96"/>
                <a:gd name="T6" fmla="*/ 0 60000 65536"/>
                <a:gd name="T7" fmla="*/ 0 60000 65536"/>
                <a:gd name="T8" fmla="*/ 0 60000 65536"/>
                <a:gd name="T9" fmla="*/ 0 w 336"/>
                <a:gd name="T10" fmla="*/ 0 h 96"/>
                <a:gd name="T11" fmla="*/ 336 w 336"/>
                <a:gd name="T12" fmla="*/ 96 h 96"/>
              </a:gdLst>
              <a:ahLst/>
              <a:cxnLst>
                <a:cxn ang="T6">
                  <a:pos x="T0" y="T1"/>
                </a:cxn>
                <a:cxn ang="T7">
                  <a:pos x="T2" y="T3"/>
                </a:cxn>
                <a:cxn ang="T8">
                  <a:pos x="T4" y="T5"/>
                </a:cxn>
              </a:cxnLst>
              <a:rect l="T9" t="T10" r="T11" b="T12"/>
              <a:pathLst>
                <a:path w="336" h="96">
                  <a:moveTo>
                    <a:pt x="0" y="0"/>
                  </a:moveTo>
                  <a:cubicBezTo>
                    <a:pt x="20" y="16"/>
                    <a:pt x="40" y="32"/>
                    <a:pt x="96" y="48"/>
                  </a:cubicBezTo>
                  <a:cubicBezTo>
                    <a:pt x="152" y="64"/>
                    <a:pt x="244" y="80"/>
                    <a:pt x="336" y="96"/>
                  </a:cubicBezTo>
                </a:path>
              </a:pathLst>
            </a:cu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76" name="Oval 18"/>
            <p:cNvSpPr>
              <a:spLocks noChangeArrowheads="1"/>
            </p:cNvSpPr>
            <p:nvPr/>
          </p:nvSpPr>
          <p:spPr bwMode="auto">
            <a:xfrm>
              <a:off x="1632" y="1480"/>
              <a:ext cx="384" cy="336"/>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400" b="1">
                  <a:solidFill>
                    <a:prstClr val="white"/>
                  </a:solidFill>
                  <a:latin typeface="Arial" pitchFamily="34" charset="0"/>
                </a:rPr>
                <a:t>C</a:t>
              </a:r>
            </a:p>
          </p:txBody>
        </p:sp>
        <p:sp>
          <p:nvSpPr>
            <p:cNvPr id="40977" name="Oval 19"/>
            <p:cNvSpPr>
              <a:spLocks noChangeArrowheads="1"/>
            </p:cNvSpPr>
            <p:nvPr/>
          </p:nvSpPr>
          <p:spPr bwMode="auto">
            <a:xfrm>
              <a:off x="528" y="1624"/>
              <a:ext cx="384" cy="336"/>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400" b="1">
                  <a:solidFill>
                    <a:prstClr val="white"/>
                  </a:solidFill>
                  <a:latin typeface="Arial" pitchFamily="34" charset="0"/>
                </a:rPr>
                <a:t>S</a:t>
              </a:r>
            </a:p>
          </p:txBody>
        </p:sp>
        <p:sp>
          <p:nvSpPr>
            <p:cNvPr id="38930" name="Freeform 20"/>
            <p:cNvSpPr>
              <a:spLocks/>
            </p:cNvSpPr>
            <p:nvPr/>
          </p:nvSpPr>
          <p:spPr bwMode="auto">
            <a:xfrm>
              <a:off x="1152" y="1768"/>
              <a:ext cx="480" cy="432"/>
            </a:xfrm>
            <a:custGeom>
              <a:avLst/>
              <a:gdLst>
                <a:gd name="T0" fmla="*/ 0 w 336"/>
                <a:gd name="T1" fmla="*/ 432 h 432"/>
                <a:gd name="T2" fmla="*/ 245647 w 336"/>
                <a:gd name="T3" fmla="*/ 144 h 432"/>
                <a:gd name="T4" fmla="*/ 859681 w 336"/>
                <a:gd name="T5" fmla="*/ 0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0" y="432"/>
                  </a:moveTo>
                  <a:cubicBezTo>
                    <a:pt x="20" y="324"/>
                    <a:pt x="40" y="216"/>
                    <a:pt x="96" y="144"/>
                  </a:cubicBezTo>
                  <a:cubicBezTo>
                    <a:pt x="152" y="72"/>
                    <a:pt x="244" y="36"/>
                    <a:pt x="336" y="0"/>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31" name="Line 21"/>
            <p:cNvSpPr>
              <a:spLocks noChangeShapeType="1"/>
            </p:cNvSpPr>
            <p:nvPr/>
          </p:nvSpPr>
          <p:spPr bwMode="auto">
            <a:xfrm flipH="1" flipV="1">
              <a:off x="816" y="1912"/>
              <a:ext cx="96" cy="288"/>
            </a:xfrm>
            <a:prstGeom prst="line">
              <a:avLst/>
            </a:prstGeom>
            <a:noFill/>
            <a:ln w="38100">
              <a:solidFill>
                <a:srgbClr val="FF0000"/>
              </a:solidFill>
              <a:round/>
              <a:headEnd/>
              <a:tailEn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32" name="Line 22"/>
            <p:cNvSpPr>
              <a:spLocks noChangeShapeType="1"/>
            </p:cNvSpPr>
            <p:nvPr/>
          </p:nvSpPr>
          <p:spPr bwMode="auto">
            <a:xfrm flipV="1">
              <a:off x="720" y="1480"/>
              <a:ext cx="192" cy="144"/>
            </a:xfrm>
            <a:prstGeom prst="line">
              <a:avLst/>
            </a:pr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33" name="Rectangle 7"/>
            <p:cNvSpPr>
              <a:spLocks noChangeArrowheads="1"/>
            </p:cNvSpPr>
            <p:nvPr/>
          </p:nvSpPr>
          <p:spPr bwMode="auto">
            <a:xfrm>
              <a:off x="768" y="2200"/>
              <a:ext cx="1008" cy="528"/>
            </a:xfrm>
            <a:prstGeom prst="rect">
              <a:avLst/>
            </a:prstGeom>
            <a:solidFill>
              <a:srgbClr val="663300"/>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Hanehalkları</a:t>
              </a:r>
              <a:endParaRPr lang="en-GB" b="1">
                <a:solidFill>
                  <a:prstClr val="white"/>
                </a:solidFill>
                <a:latin typeface="Arial" pitchFamily="34" charset="0"/>
              </a:endParaRPr>
            </a:p>
          </p:txBody>
        </p:sp>
        <p:sp>
          <p:nvSpPr>
            <p:cNvPr id="38934" name="Rectangle 8"/>
            <p:cNvSpPr>
              <a:spLocks noChangeArrowheads="1"/>
            </p:cNvSpPr>
            <p:nvPr/>
          </p:nvSpPr>
          <p:spPr bwMode="auto">
            <a:xfrm>
              <a:off x="4128" y="2200"/>
              <a:ext cx="1008" cy="528"/>
            </a:xfrm>
            <a:prstGeom prst="rect">
              <a:avLst/>
            </a:prstGeom>
            <a:solidFill>
              <a:srgbClr val="663300"/>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Firmalar</a:t>
              </a:r>
              <a:endParaRPr lang="en-GB" b="1">
                <a:solidFill>
                  <a:prstClr val="white"/>
                </a:solidFill>
                <a:latin typeface="Arial" pitchFamily="34" charset="0"/>
              </a:endParaRPr>
            </a:p>
          </p:txBody>
        </p:sp>
        <p:sp>
          <p:nvSpPr>
            <p:cNvPr id="38935" name="Rectangle 23"/>
            <p:cNvSpPr>
              <a:spLocks noChangeArrowheads="1"/>
            </p:cNvSpPr>
            <p:nvPr/>
          </p:nvSpPr>
          <p:spPr bwMode="auto">
            <a:xfrm>
              <a:off x="2330" y="2200"/>
              <a:ext cx="1104" cy="528"/>
            </a:xfrm>
            <a:prstGeom prst="rect">
              <a:avLst/>
            </a:prstGeom>
            <a:solidFill>
              <a:srgbClr val="663300"/>
            </a:solidFill>
            <a:ln w="9525">
              <a:solidFill>
                <a:schemeClr val="tx1"/>
              </a:solidFill>
              <a:miter lim="800000"/>
              <a:headEnd/>
              <a:tailEnd/>
            </a:ln>
          </p:spPr>
          <p:txBody>
            <a:bodyPr wrap="none" anchor="ctr"/>
            <a:lstStyle/>
            <a:p>
              <a:pPr algn="ctr" eaLnBrk="0" fontAlgn="base" hangingPunct="0">
                <a:spcBef>
                  <a:spcPct val="0"/>
                </a:spcBef>
                <a:spcAft>
                  <a:spcPct val="0"/>
                </a:spcAft>
              </a:pPr>
              <a:r>
                <a:rPr lang="tr-TR" b="1">
                  <a:solidFill>
                    <a:prstClr val="white"/>
                  </a:solidFill>
                  <a:latin typeface="Arial" pitchFamily="34" charset="0"/>
                </a:rPr>
                <a:t>Hükümet</a:t>
              </a:r>
              <a:endParaRPr lang="en-GB" b="1">
                <a:solidFill>
                  <a:prstClr val="white"/>
                </a:solidFill>
                <a:latin typeface="Arial" pitchFamily="34" charset="0"/>
              </a:endParaRPr>
            </a:p>
          </p:txBody>
        </p:sp>
        <p:sp>
          <p:nvSpPr>
            <p:cNvPr id="40984" name="Oval 27"/>
            <p:cNvSpPr>
              <a:spLocks noChangeArrowheads="1"/>
            </p:cNvSpPr>
            <p:nvPr/>
          </p:nvSpPr>
          <p:spPr bwMode="auto">
            <a:xfrm>
              <a:off x="4272" y="1384"/>
              <a:ext cx="864" cy="480"/>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1600" b="1">
                  <a:solidFill>
                    <a:prstClr val="white"/>
                  </a:solidFill>
                  <a:latin typeface="Arial" pitchFamily="34" charset="0"/>
                </a:rPr>
                <a:t>C + I + G - T</a:t>
              </a:r>
              <a:r>
                <a:rPr lang="en-GB" sz="1600" b="1" baseline="-25000">
                  <a:solidFill>
                    <a:prstClr val="white"/>
                  </a:solidFill>
                  <a:latin typeface="Arial" pitchFamily="34" charset="0"/>
                </a:rPr>
                <a:t>e</a:t>
              </a:r>
              <a:endParaRPr lang="en-GB" sz="2400" b="1">
                <a:solidFill>
                  <a:prstClr val="white"/>
                </a:solidFill>
                <a:latin typeface="Arial" pitchFamily="34" charset="0"/>
              </a:endParaRPr>
            </a:p>
          </p:txBody>
        </p:sp>
        <p:sp>
          <p:nvSpPr>
            <p:cNvPr id="38937" name="Line 28"/>
            <p:cNvSpPr>
              <a:spLocks noChangeShapeType="1"/>
            </p:cNvSpPr>
            <p:nvPr/>
          </p:nvSpPr>
          <p:spPr bwMode="auto">
            <a:xfrm>
              <a:off x="4704" y="1864"/>
              <a:ext cx="0" cy="336"/>
            </a:xfrm>
            <a:prstGeom prst="line">
              <a:avLst/>
            </a:pr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86" name="Oval 29"/>
            <p:cNvSpPr>
              <a:spLocks noChangeArrowheads="1"/>
            </p:cNvSpPr>
            <p:nvPr/>
          </p:nvSpPr>
          <p:spPr bwMode="auto">
            <a:xfrm>
              <a:off x="3600" y="1912"/>
              <a:ext cx="336" cy="192"/>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000" b="1">
                  <a:solidFill>
                    <a:prstClr val="white"/>
                  </a:solidFill>
                  <a:latin typeface="Arial" pitchFamily="34" charset="0"/>
                </a:rPr>
                <a:t>T</a:t>
              </a:r>
              <a:r>
                <a:rPr lang="en-GB" sz="2000" b="1" baseline="-25000">
                  <a:solidFill>
                    <a:prstClr val="white"/>
                  </a:solidFill>
                  <a:latin typeface="Arial" pitchFamily="34" charset="0"/>
                </a:rPr>
                <a:t>e</a:t>
              </a:r>
              <a:endParaRPr lang="en-GB" sz="2000" b="1">
                <a:solidFill>
                  <a:prstClr val="white"/>
                </a:solidFill>
                <a:latin typeface="Arial" pitchFamily="34" charset="0"/>
              </a:endParaRPr>
            </a:p>
          </p:txBody>
        </p:sp>
        <p:sp>
          <p:nvSpPr>
            <p:cNvPr id="38939" name="Freeform 30"/>
            <p:cNvSpPr>
              <a:spLocks/>
            </p:cNvSpPr>
            <p:nvPr/>
          </p:nvSpPr>
          <p:spPr bwMode="auto">
            <a:xfrm>
              <a:off x="3840" y="1384"/>
              <a:ext cx="208" cy="576"/>
            </a:xfrm>
            <a:custGeom>
              <a:avLst/>
              <a:gdLst>
                <a:gd name="T0" fmla="*/ 0 w 208"/>
                <a:gd name="T1" fmla="*/ 0 h 576"/>
                <a:gd name="T2" fmla="*/ 192 w 208"/>
                <a:gd name="T3" fmla="*/ 336 h 576"/>
                <a:gd name="T4" fmla="*/ 96 w 208"/>
                <a:gd name="T5" fmla="*/ 576 h 576"/>
                <a:gd name="T6" fmla="*/ 0 60000 65536"/>
                <a:gd name="T7" fmla="*/ 0 60000 65536"/>
                <a:gd name="T8" fmla="*/ 0 60000 65536"/>
                <a:gd name="T9" fmla="*/ 0 w 208"/>
                <a:gd name="T10" fmla="*/ 0 h 576"/>
                <a:gd name="T11" fmla="*/ 208 w 208"/>
                <a:gd name="T12" fmla="*/ 576 h 576"/>
              </a:gdLst>
              <a:ahLst/>
              <a:cxnLst>
                <a:cxn ang="T6">
                  <a:pos x="T0" y="T1"/>
                </a:cxn>
                <a:cxn ang="T7">
                  <a:pos x="T2" y="T3"/>
                </a:cxn>
                <a:cxn ang="T8">
                  <a:pos x="T4" y="T5"/>
                </a:cxn>
              </a:cxnLst>
              <a:rect l="T9" t="T10" r="T11" b="T12"/>
              <a:pathLst>
                <a:path w="208" h="576">
                  <a:moveTo>
                    <a:pt x="0" y="0"/>
                  </a:moveTo>
                  <a:cubicBezTo>
                    <a:pt x="88" y="120"/>
                    <a:pt x="176" y="240"/>
                    <a:pt x="192" y="336"/>
                  </a:cubicBezTo>
                  <a:cubicBezTo>
                    <a:pt x="208" y="432"/>
                    <a:pt x="152" y="504"/>
                    <a:pt x="96" y="576"/>
                  </a:cubicBezTo>
                </a:path>
              </a:pathLst>
            </a:cu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40" name="Line 31"/>
            <p:cNvSpPr>
              <a:spLocks noChangeShapeType="1"/>
            </p:cNvSpPr>
            <p:nvPr/>
          </p:nvSpPr>
          <p:spPr bwMode="auto">
            <a:xfrm flipH="1">
              <a:off x="3456" y="2104"/>
              <a:ext cx="192" cy="240"/>
            </a:xfrm>
            <a:prstGeom prst="line">
              <a:avLst/>
            </a:pr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89" name="Oval 33"/>
            <p:cNvSpPr>
              <a:spLocks noChangeArrowheads="1"/>
            </p:cNvSpPr>
            <p:nvPr/>
          </p:nvSpPr>
          <p:spPr bwMode="auto">
            <a:xfrm>
              <a:off x="2352" y="1720"/>
              <a:ext cx="336" cy="288"/>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400" b="1">
                  <a:solidFill>
                    <a:prstClr val="white"/>
                  </a:solidFill>
                  <a:latin typeface="Arial" pitchFamily="34" charset="0"/>
                </a:rPr>
                <a:t>G</a:t>
              </a:r>
            </a:p>
          </p:txBody>
        </p:sp>
        <p:sp>
          <p:nvSpPr>
            <p:cNvPr id="38942" name="Line 34"/>
            <p:cNvSpPr>
              <a:spLocks noChangeShapeType="1"/>
            </p:cNvSpPr>
            <p:nvPr/>
          </p:nvSpPr>
          <p:spPr bwMode="auto">
            <a:xfrm flipH="1" flipV="1">
              <a:off x="2688" y="1960"/>
              <a:ext cx="432" cy="240"/>
            </a:xfrm>
            <a:prstGeom prst="line">
              <a:avLst/>
            </a:pr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43" name="Freeform 36"/>
            <p:cNvSpPr>
              <a:spLocks/>
            </p:cNvSpPr>
            <p:nvPr/>
          </p:nvSpPr>
          <p:spPr bwMode="auto">
            <a:xfrm>
              <a:off x="2352" y="1541"/>
              <a:ext cx="240" cy="240"/>
            </a:xfrm>
            <a:custGeom>
              <a:avLst/>
              <a:gdLst>
                <a:gd name="T0" fmla="*/ 0 w 240"/>
                <a:gd name="T1" fmla="*/ 26033 h 192"/>
                <a:gd name="T2" fmla="*/ 96 w 240"/>
                <a:gd name="T3" fmla="*/ 6530 h 192"/>
                <a:gd name="T4" fmla="*/ 240 w 240"/>
                <a:gd name="T5" fmla="*/ 0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192"/>
                  </a:moveTo>
                  <a:cubicBezTo>
                    <a:pt x="28" y="136"/>
                    <a:pt x="56" y="80"/>
                    <a:pt x="96" y="48"/>
                  </a:cubicBezTo>
                  <a:cubicBezTo>
                    <a:pt x="136" y="16"/>
                    <a:pt x="188" y="8"/>
                    <a:pt x="240" y="0"/>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92" name="Oval 37"/>
            <p:cNvSpPr>
              <a:spLocks noChangeArrowheads="1"/>
            </p:cNvSpPr>
            <p:nvPr/>
          </p:nvSpPr>
          <p:spPr bwMode="auto">
            <a:xfrm>
              <a:off x="2352" y="3016"/>
              <a:ext cx="720" cy="384"/>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sz="2000" b="1">
                  <a:solidFill>
                    <a:prstClr val="white"/>
                  </a:solidFill>
                  <a:latin typeface="Arial" pitchFamily="34" charset="0"/>
                </a:rPr>
                <a:t>B</a:t>
              </a:r>
              <a:endParaRPr lang="en-GB" sz="2400" b="1">
                <a:solidFill>
                  <a:prstClr val="white"/>
                </a:solidFill>
                <a:latin typeface="Arial" pitchFamily="34" charset="0"/>
              </a:endParaRPr>
            </a:p>
          </p:txBody>
        </p:sp>
        <p:sp>
          <p:nvSpPr>
            <p:cNvPr id="40993" name="Oval 38"/>
            <p:cNvSpPr>
              <a:spLocks noChangeArrowheads="1"/>
            </p:cNvSpPr>
            <p:nvPr/>
          </p:nvSpPr>
          <p:spPr bwMode="auto">
            <a:xfrm>
              <a:off x="1056" y="3304"/>
              <a:ext cx="720" cy="384"/>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en-GB" b="1">
                  <a:solidFill>
                    <a:prstClr val="white"/>
                  </a:solidFill>
                  <a:latin typeface="Arial" pitchFamily="34" charset="0"/>
                </a:rPr>
                <a:t>Y + B </a:t>
              </a:r>
              <a:endParaRPr lang="en-GB" sz="2000" b="1">
                <a:solidFill>
                  <a:prstClr val="white"/>
                </a:solidFill>
                <a:latin typeface="Arial" pitchFamily="34" charset="0"/>
              </a:endParaRPr>
            </a:p>
          </p:txBody>
        </p:sp>
        <p:sp>
          <p:nvSpPr>
            <p:cNvPr id="38946" name="Line 39"/>
            <p:cNvSpPr>
              <a:spLocks noChangeShapeType="1"/>
            </p:cNvSpPr>
            <p:nvPr/>
          </p:nvSpPr>
          <p:spPr bwMode="auto">
            <a:xfrm flipH="1">
              <a:off x="2880" y="2728"/>
              <a:ext cx="192" cy="288"/>
            </a:xfrm>
            <a:prstGeom prst="line">
              <a:avLst/>
            </a:pr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47" name="Freeform 40"/>
            <p:cNvSpPr>
              <a:spLocks/>
            </p:cNvSpPr>
            <p:nvPr/>
          </p:nvSpPr>
          <p:spPr bwMode="auto">
            <a:xfrm>
              <a:off x="1680" y="3640"/>
              <a:ext cx="1968" cy="248"/>
            </a:xfrm>
            <a:custGeom>
              <a:avLst/>
              <a:gdLst>
                <a:gd name="T0" fmla="*/ 1968 w 1968"/>
                <a:gd name="T1" fmla="*/ 48 h 248"/>
                <a:gd name="T2" fmla="*/ 768 w 1968"/>
                <a:gd name="T3" fmla="*/ 240 h 248"/>
                <a:gd name="T4" fmla="*/ 0 w 1968"/>
                <a:gd name="T5" fmla="*/ 0 h 248"/>
                <a:gd name="T6" fmla="*/ 0 60000 65536"/>
                <a:gd name="T7" fmla="*/ 0 60000 65536"/>
                <a:gd name="T8" fmla="*/ 0 60000 65536"/>
                <a:gd name="T9" fmla="*/ 0 w 1968"/>
                <a:gd name="T10" fmla="*/ 0 h 248"/>
                <a:gd name="T11" fmla="*/ 1968 w 1968"/>
                <a:gd name="T12" fmla="*/ 248 h 248"/>
              </a:gdLst>
              <a:ahLst/>
              <a:cxnLst>
                <a:cxn ang="T6">
                  <a:pos x="T0" y="T1"/>
                </a:cxn>
                <a:cxn ang="T7">
                  <a:pos x="T2" y="T3"/>
                </a:cxn>
                <a:cxn ang="T8">
                  <a:pos x="T4" y="T5"/>
                </a:cxn>
              </a:cxnLst>
              <a:rect l="T9" t="T10" r="T11" b="T12"/>
              <a:pathLst>
                <a:path w="1968" h="248">
                  <a:moveTo>
                    <a:pt x="1968" y="48"/>
                  </a:moveTo>
                  <a:cubicBezTo>
                    <a:pt x="1532" y="148"/>
                    <a:pt x="1096" y="248"/>
                    <a:pt x="768" y="240"/>
                  </a:cubicBezTo>
                  <a:cubicBezTo>
                    <a:pt x="440" y="232"/>
                    <a:pt x="220" y="116"/>
                    <a:pt x="0" y="0"/>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48" name="Freeform 41"/>
            <p:cNvSpPr>
              <a:spLocks/>
            </p:cNvSpPr>
            <p:nvPr/>
          </p:nvSpPr>
          <p:spPr bwMode="auto">
            <a:xfrm>
              <a:off x="984" y="2728"/>
              <a:ext cx="168" cy="624"/>
            </a:xfrm>
            <a:custGeom>
              <a:avLst/>
              <a:gdLst>
                <a:gd name="T0" fmla="*/ 168 w 168"/>
                <a:gd name="T1" fmla="*/ 624 h 624"/>
                <a:gd name="T2" fmla="*/ 24 w 168"/>
                <a:gd name="T3" fmla="*/ 384 h 624"/>
                <a:gd name="T4" fmla="*/ 24 w 168"/>
                <a:gd name="T5" fmla="*/ 0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168" y="624"/>
                  </a:moveTo>
                  <a:cubicBezTo>
                    <a:pt x="108" y="556"/>
                    <a:pt x="48" y="488"/>
                    <a:pt x="24" y="384"/>
                  </a:cubicBezTo>
                  <a:cubicBezTo>
                    <a:pt x="0" y="280"/>
                    <a:pt x="12" y="140"/>
                    <a:pt x="24" y="0"/>
                  </a:cubicBezTo>
                </a:path>
              </a:pathLst>
            </a:custGeom>
            <a:noFill/>
            <a:ln w="5715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sp>
          <p:nvSpPr>
            <p:cNvPr id="38949" name="Line 43"/>
            <p:cNvSpPr>
              <a:spLocks noChangeShapeType="1"/>
            </p:cNvSpPr>
            <p:nvPr/>
          </p:nvSpPr>
          <p:spPr bwMode="auto">
            <a:xfrm flipH="1">
              <a:off x="2208" y="3400"/>
              <a:ext cx="480" cy="432"/>
            </a:xfrm>
            <a:prstGeom prst="line">
              <a:avLst/>
            </a:prstGeom>
            <a:noFill/>
            <a:ln w="38100">
              <a:solidFill>
                <a:srgbClr val="FF0000"/>
              </a:solidFill>
              <a:round/>
              <a:headEnd/>
              <a:tailEnd type="triangle" w="med" len="med"/>
            </a:ln>
          </p:spPr>
          <p:txBody>
            <a:bodyPr wrap="none" anchor="ctr"/>
            <a:lstStyle/>
            <a:p>
              <a:pPr eaLnBrk="0" fontAlgn="base" hangingPunct="0">
                <a:spcBef>
                  <a:spcPct val="0"/>
                </a:spcBef>
                <a:spcAft>
                  <a:spcPct val="0"/>
                </a:spcAft>
              </a:pPr>
              <a:endParaRPr lang="tr-TR" sz="2400">
                <a:solidFill>
                  <a:prstClr val="white"/>
                </a:solidFill>
                <a:latin typeface="Arial" pitchFamily="34" charset="0"/>
              </a:endParaRPr>
            </a:p>
          </p:txBody>
        </p:sp>
      </p:grpSp>
      <p:sp>
        <p:nvSpPr>
          <p:cNvPr id="38917" name="Line 47"/>
          <p:cNvSpPr>
            <a:spLocks noChangeShapeType="1"/>
          </p:cNvSpPr>
          <p:nvPr/>
        </p:nvSpPr>
        <p:spPr bwMode="auto">
          <a:xfrm>
            <a:off x="2771775" y="3933825"/>
            <a:ext cx="288925" cy="0"/>
          </a:xfrm>
          <a:prstGeom prst="line">
            <a:avLst/>
          </a:prstGeom>
          <a:noFill/>
          <a:ln w="38100">
            <a:solidFill>
              <a:srgbClr val="FF0000"/>
            </a:solidFill>
            <a:round/>
            <a:headEnd/>
            <a:tailEnd type="triangle" w="med" len="med"/>
          </a:ln>
        </p:spPr>
        <p:txBody>
          <a:bodyPr/>
          <a:lstStyle/>
          <a:p>
            <a:pPr eaLnBrk="0" fontAlgn="base" hangingPunct="0">
              <a:spcBef>
                <a:spcPct val="0"/>
              </a:spcBef>
              <a:spcAft>
                <a:spcPct val="0"/>
              </a:spcAft>
            </a:pPr>
            <a:endParaRPr lang="tr-TR" sz="2400">
              <a:solidFill>
                <a:prstClr val="white"/>
              </a:solidFill>
              <a:latin typeface="Arial" pitchFamily="34" charset="0"/>
            </a:endParaRPr>
          </a:p>
        </p:txBody>
      </p:sp>
      <p:sp>
        <p:nvSpPr>
          <p:cNvPr id="40966" name="Oval 110"/>
          <p:cNvSpPr>
            <a:spLocks noChangeArrowheads="1"/>
          </p:cNvSpPr>
          <p:nvPr/>
        </p:nvSpPr>
        <p:spPr bwMode="auto">
          <a:xfrm>
            <a:off x="2987675" y="3716338"/>
            <a:ext cx="503238" cy="431800"/>
          </a:xfrm>
          <a:prstGeom prst="ellipse">
            <a:avLst/>
          </a:prstGeom>
          <a:solidFill>
            <a:schemeClr val="accent2">
              <a:lumMod val="60000"/>
              <a:lumOff val="40000"/>
            </a:schemeClr>
          </a:solidFill>
          <a:ln w="9525">
            <a:solidFill>
              <a:schemeClr val="tx1"/>
            </a:solidFill>
            <a:round/>
            <a:headEnd/>
            <a:tailEnd/>
          </a:ln>
        </p:spPr>
        <p:txBody>
          <a:bodyPr wrap="none" anchor="ctr"/>
          <a:lstStyle/>
          <a:p>
            <a:pPr algn="ctr" eaLnBrk="0" fontAlgn="base" hangingPunct="0">
              <a:spcBef>
                <a:spcPct val="0"/>
              </a:spcBef>
              <a:spcAft>
                <a:spcPct val="0"/>
              </a:spcAft>
              <a:defRPr/>
            </a:pPr>
            <a:r>
              <a:rPr lang="tr-TR" sz="2000">
                <a:solidFill>
                  <a:prstClr val="white"/>
                </a:solidFill>
                <a:latin typeface="Arial" pitchFamily="34" charset="0"/>
              </a:rPr>
              <a:t>T</a:t>
            </a:r>
            <a:r>
              <a:rPr lang="tr-TR" sz="2000" baseline="-25000">
                <a:solidFill>
                  <a:prstClr val="white"/>
                </a:solidFill>
                <a:latin typeface="Arial" pitchFamily="34" charset="0"/>
              </a:rPr>
              <a:t>d</a:t>
            </a:r>
            <a:endParaRPr lang="en-US" sz="2000">
              <a:solidFill>
                <a:prstClr val="white"/>
              </a:solidFill>
              <a:latin typeface="Arial" pitchFamily="34" charset="0"/>
            </a:endParaRPr>
          </a:p>
        </p:txBody>
      </p:sp>
      <p:sp>
        <p:nvSpPr>
          <p:cNvPr id="38919" name="Line 112"/>
          <p:cNvSpPr>
            <a:spLocks noChangeShapeType="1"/>
          </p:cNvSpPr>
          <p:nvPr/>
        </p:nvSpPr>
        <p:spPr bwMode="auto">
          <a:xfrm>
            <a:off x="3419475" y="3860800"/>
            <a:ext cx="288925" cy="144463"/>
          </a:xfrm>
          <a:prstGeom prst="line">
            <a:avLst/>
          </a:prstGeom>
          <a:noFill/>
          <a:ln w="38100">
            <a:solidFill>
              <a:srgbClr val="FF0000"/>
            </a:solidFill>
            <a:round/>
            <a:headEnd/>
            <a:tailEnd type="triangle" w="med" len="med"/>
          </a:ln>
        </p:spPr>
        <p:txBody>
          <a:bodyPr/>
          <a:lstStyle/>
          <a:p>
            <a:pPr eaLnBrk="0" fontAlgn="base" hangingPunct="0">
              <a:spcBef>
                <a:spcPct val="0"/>
              </a:spcBef>
              <a:spcAft>
                <a:spcPct val="0"/>
              </a:spcAft>
            </a:pPr>
            <a:endParaRPr lang="tr-TR" sz="2400">
              <a:solidFill>
                <a:prstClr val="white"/>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r>
              <a:rPr lang="tr-TR" sz="4000" b="1" smtClean="0"/>
              <a:t>Dış Ticaret Sektörü </a:t>
            </a:r>
            <a:br>
              <a:rPr lang="tr-TR" sz="4000" b="1" smtClean="0"/>
            </a:br>
            <a:r>
              <a:rPr lang="tr-TR" sz="4000" b="1" smtClean="0"/>
              <a:t>(ihracat-ithalat)</a:t>
            </a:r>
            <a:endParaRPr lang="en-GB" sz="4000" b="1" smtClean="0"/>
          </a:p>
        </p:txBody>
      </p:sp>
      <p:sp>
        <p:nvSpPr>
          <p:cNvPr id="69635" name="Rectangle 1027"/>
          <p:cNvSpPr>
            <a:spLocks noGrp="1" noChangeArrowheads="1"/>
          </p:cNvSpPr>
          <p:nvPr>
            <p:ph idx="1"/>
          </p:nvPr>
        </p:nvSpPr>
        <p:spPr>
          <a:xfrm>
            <a:off x="685800" y="2052638"/>
            <a:ext cx="7772400" cy="4616450"/>
          </a:xfrm>
        </p:spPr>
        <p:txBody>
          <a:bodyPr/>
          <a:lstStyle/>
          <a:p>
            <a:pPr eaLnBrk="1" hangingPunct="1">
              <a:lnSpc>
                <a:spcPct val="110000"/>
              </a:lnSpc>
            </a:pPr>
            <a:r>
              <a:rPr lang="tr-TR" sz="2800" smtClean="0"/>
              <a:t>Dış ticaret sektörünü döngüsel akım şemasına eklerken</a:t>
            </a:r>
            <a:endParaRPr lang="en-GB" sz="2800" smtClean="0"/>
          </a:p>
          <a:p>
            <a:pPr lvl="1" eaLnBrk="1" hangingPunct="1">
              <a:lnSpc>
                <a:spcPct val="110000"/>
              </a:lnSpc>
            </a:pPr>
            <a:r>
              <a:rPr lang="tr-TR" smtClean="0"/>
              <a:t>Ülkede yerleşiklerin dışardan mal ve hizmet ithal (Z) ettiklerini (gelir akım şemasında sızıntı)</a:t>
            </a:r>
            <a:endParaRPr lang="en-GB" smtClean="0"/>
          </a:p>
          <a:p>
            <a:pPr lvl="1" eaLnBrk="1" hangingPunct="1">
              <a:lnSpc>
                <a:spcPct val="110000"/>
              </a:lnSpc>
            </a:pPr>
            <a:r>
              <a:rPr lang="tr-TR" smtClean="0"/>
              <a:t>Ve yerli firmaların dışarıya mal ve hizmet ihraç (X) ettiklerini gözönünde bulunduracağız (katkı)</a:t>
            </a:r>
          </a:p>
          <a:p>
            <a:pPr lvl="1" eaLnBrk="1" hangingPunct="1">
              <a:lnSpc>
                <a:spcPct val="110000"/>
              </a:lnSpc>
            </a:pPr>
            <a:r>
              <a:rPr lang="en-GB" smtClean="0"/>
              <a:t>Y = C + I + G + X - Z</a:t>
            </a:r>
          </a:p>
          <a:p>
            <a:pPr lvl="1" eaLnBrk="1" hangingPunct="1">
              <a:lnSpc>
                <a:spcPct val="110000"/>
              </a:lnSpc>
            </a:pPr>
            <a:endParaRPr lang="tr-TR" smtClean="0"/>
          </a:p>
        </p:txBody>
      </p:sp>
      <p:sp>
        <p:nvSpPr>
          <p:cNvPr id="39940" name="Slide Number Placeholder 3"/>
          <p:cNvSpPr>
            <a:spLocks noGrp="1"/>
          </p:cNvSpPr>
          <p:nvPr>
            <p:ph type="sldNum" sz="quarter" idx="12"/>
          </p:nvPr>
        </p:nvSpPr>
        <p:spPr bwMode="auto">
          <a:noFill/>
          <a:ln>
            <a:miter lim="800000"/>
            <a:headEnd/>
            <a:tailEnd/>
          </a:ln>
        </p:spPr>
        <p:txBody>
          <a:bodyPr/>
          <a:lstStyle/>
          <a:p>
            <a:fld id="{CFC26B85-5EED-4B68-B2C7-4569DE13F54C}" type="slidenum">
              <a:rPr lang="en-US"/>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0" end="0"/>
                                            </p:txEl>
                                          </p:spTgt>
                                        </p:tgtEl>
                                        <p:attrNameLst>
                                          <p:attrName>ppt_c</p:attrName>
                                        </p:attrNameLst>
                                      </p:cBhvr>
                                      <p:to>
                                        <a:schemeClr val="folHlink"/>
                                      </p:to>
                                    </p:animClr>
                                  </p:subTnLst>
                                </p:cTn>
                              </p:par>
                              <p:par>
                                <p:cTn id="9" presetID="2" presetClass="entr" presetSubtype="8"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additive="base">
                                        <p:cTn id="11"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635">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1" end="1"/>
                                            </p:txEl>
                                          </p:spTgt>
                                        </p:tgtEl>
                                        <p:attrNameLst>
                                          <p:attrName>ppt_c</p:attrName>
                                        </p:attrNameLst>
                                      </p:cBhvr>
                                      <p:to>
                                        <a:schemeClr val="folHlink"/>
                                      </p:to>
                                    </p:animClr>
                                  </p:subTnLst>
                                </p:cTn>
                              </p:par>
                              <p:par>
                                <p:cTn id="13" presetID="2" presetClass="entr" presetSubtype="8"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additive="base">
                                        <p:cTn id="15"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9635">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2" end="2"/>
                                            </p:txEl>
                                          </p:spTgt>
                                        </p:tgtEl>
                                        <p:attrNameLst>
                                          <p:attrName>ppt_c</p:attrName>
                                        </p:attrNameLst>
                                      </p:cBhvr>
                                      <p:to>
                                        <a:schemeClr val="folHlink"/>
                                      </p:to>
                                    </p:animClr>
                                  </p:subTnLst>
                                </p:cTn>
                              </p:par>
                              <p:par>
                                <p:cTn id="17" presetID="2" presetClass="entr" presetSubtype="8" fill="hold" grpId="0" nodeType="with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5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963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tr-TR" sz="4000" b="1" smtClean="0"/>
              <a:t>Gayrisafi Yurtiçi Hasıla ve Gayrisafi Milli Hasıla</a:t>
            </a:r>
            <a:endParaRPr lang="en-GB" sz="4000" b="1" smtClean="0"/>
          </a:p>
        </p:txBody>
      </p:sp>
      <p:sp>
        <p:nvSpPr>
          <p:cNvPr id="71683" name="Rectangle 3"/>
          <p:cNvSpPr>
            <a:spLocks noGrp="1" noChangeArrowheads="1"/>
          </p:cNvSpPr>
          <p:nvPr>
            <p:ph idx="1"/>
          </p:nvPr>
        </p:nvSpPr>
        <p:spPr/>
        <p:txBody>
          <a:bodyPr/>
          <a:lstStyle/>
          <a:p>
            <a:pPr eaLnBrk="1" hangingPunct="1"/>
            <a:r>
              <a:rPr lang="tr-TR" smtClean="0"/>
              <a:t>Gayrisafi yurtiçi hasıla</a:t>
            </a:r>
            <a:r>
              <a:rPr lang="en-GB" smtClean="0"/>
              <a:t> (GDP)</a:t>
            </a:r>
          </a:p>
          <a:p>
            <a:pPr lvl="1" eaLnBrk="1" hangingPunct="1"/>
            <a:r>
              <a:rPr lang="tr-TR" smtClean="0"/>
              <a:t>Ülke sınırları içinde, yerli ve yabancıların yaptığı üretimden elde edilen geliri ölçer.</a:t>
            </a:r>
          </a:p>
          <a:p>
            <a:pPr eaLnBrk="1" hangingPunct="1"/>
            <a:r>
              <a:rPr lang="en-GB" smtClean="0"/>
              <a:t>G</a:t>
            </a:r>
            <a:r>
              <a:rPr lang="tr-TR" smtClean="0"/>
              <a:t>ayrisafi milli hasıla</a:t>
            </a:r>
            <a:r>
              <a:rPr lang="en-GB" smtClean="0"/>
              <a:t> (GNP)</a:t>
            </a:r>
          </a:p>
          <a:p>
            <a:pPr lvl="1" eaLnBrk="1" hangingPunct="1"/>
            <a:r>
              <a:rPr lang="tr-TR" smtClean="0"/>
              <a:t>Yerlilerin, kendi ülkeleri ve yabancı ülkelerde yaptığı üretimden elde edilen geliri ölçer.</a:t>
            </a:r>
            <a:endParaRPr lang="en-GB" smtClean="0"/>
          </a:p>
          <a:p>
            <a:pPr eaLnBrk="1" hangingPunct="1"/>
            <a:r>
              <a:rPr lang="en-GB" sz="2800" smtClean="0"/>
              <a:t>GNP = GDP + </a:t>
            </a:r>
            <a:r>
              <a:rPr lang="tr-TR" sz="2800" smtClean="0"/>
              <a:t>dışarıdan gelen net gelir</a:t>
            </a:r>
            <a:endParaRPr lang="en-GB" sz="2800" smtClean="0"/>
          </a:p>
        </p:txBody>
      </p:sp>
      <p:sp>
        <p:nvSpPr>
          <p:cNvPr id="40964" name="Slide Number Placeholder 3"/>
          <p:cNvSpPr>
            <a:spLocks noGrp="1"/>
          </p:cNvSpPr>
          <p:nvPr>
            <p:ph type="sldNum" sz="quarter" idx="12"/>
          </p:nvPr>
        </p:nvSpPr>
        <p:spPr bwMode="auto">
          <a:noFill/>
          <a:ln>
            <a:miter lim="800000"/>
            <a:headEnd/>
            <a:tailEnd/>
          </a:ln>
        </p:spPr>
        <p:txBody>
          <a:bodyPr/>
          <a:lstStyle/>
          <a:p>
            <a:fld id="{EFC81FE0-BA28-44B0-B32B-DD9B4FAB01DC}" type="slidenum">
              <a:rPr lang="en-US"/>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additive="base">
                                        <p:cTn id="25"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additive="base">
                                        <p:cTn id="31"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168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609600"/>
            <a:ext cx="8458200" cy="838200"/>
          </a:xfrm>
        </p:spPr>
        <p:txBody>
          <a:bodyPr/>
          <a:lstStyle/>
          <a:p>
            <a:pPr eaLnBrk="1" hangingPunct="1"/>
            <a:r>
              <a:rPr lang="tr-TR" sz="4000" b="1" smtClean="0"/>
              <a:t>Ulusal Geliri Ölçmenin 3 Yolu</a:t>
            </a:r>
            <a:endParaRPr lang="en-GB" sz="4000" b="1" smtClean="0"/>
          </a:p>
        </p:txBody>
      </p:sp>
      <p:sp>
        <p:nvSpPr>
          <p:cNvPr id="73731" name="Rectangle 3"/>
          <p:cNvSpPr>
            <a:spLocks noGrp="1" noChangeArrowheads="1"/>
          </p:cNvSpPr>
          <p:nvPr>
            <p:ph idx="1"/>
          </p:nvPr>
        </p:nvSpPr>
        <p:spPr>
          <a:xfrm>
            <a:off x="838200" y="1752600"/>
            <a:ext cx="7772400" cy="3962400"/>
          </a:xfrm>
        </p:spPr>
        <p:txBody>
          <a:bodyPr/>
          <a:lstStyle/>
          <a:p>
            <a:pPr eaLnBrk="1" hangingPunct="1">
              <a:lnSpc>
                <a:spcPct val="80000"/>
              </a:lnSpc>
            </a:pPr>
            <a:r>
              <a:rPr lang="tr-TR" sz="3000" smtClean="0"/>
              <a:t>Harcamalar Yöntemi</a:t>
            </a:r>
            <a:endParaRPr lang="en-GB" sz="3000" smtClean="0"/>
          </a:p>
          <a:p>
            <a:pPr lvl="1" eaLnBrk="1" hangingPunct="1">
              <a:lnSpc>
                <a:spcPct val="80000"/>
              </a:lnSpc>
            </a:pPr>
            <a:r>
              <a:rPr lang="tr-TR" sz="2600" smtClean="0"/>
              <a:t>Ekonomideki harcamaların toplamı</a:t>
            </a:r>
            <a:endParaRPr lang="en-GB" sz="2600" smtClean="0"/>
          </a:p>
          <a:p>
            <a:pPr lvl="1" eaLnBrk="1" hangingPunct="1">
              <a:lnSpc>
                <a:spcPct val="80000"/>
              </a:lnSpc>
            </a:pPr>
            <a:r>
              <a:rPr lang="en-GB" sz="2600" smtClean="0"/>
              <a:t>Y = C + I + G + X - Z</a:t>
            </a:r>
          </a:p>
          <a:p>
            <a:pPr eaLnBrk="1" hangingPunct="1">
              <a:lnSpc>
                <a:spcPct val="80000"/>
              </a:lnSpc>
            </a:pPr>
            <a:r>
              <a:rPr lang="tr-TR" sz="3000" smtClean="0"/>
              <a:t>Gelir Yöntemi</a:t>
            </a:r>
            <a:endParaRPr lang="en-GB" sz="3000" smtClean="0"/>
          </a:p>
          <a:p>
            <a:pPr lvl="1" eaLnBrk="1" hangingPunct="1">
              <a:lnSpc>
                <a:spcPct val="80000"/>
              </a:lnSpc>
            </a:pPr>
            <a:r>
              <a:rPr lang="tr-TR" sz="2600" smtClean="0"/>
              <a:t>Üretim faktörlerine hizmetleri karşılığı ödenen ücret, kâr gibi gelirlerin toplamı</a:t>
            </a:r>
            <a:endParaRPr lang="en-GB" sz="2600" smtClean="0"/>
          </a:p>
          <a:p>
            <a:pPr eaLnBrk="1" hangingPunct="1">
              <a:lnSpc>
                <a:spcPct val="80000"/>
              </a:lnSpc>
            </a:pPr>
            <a:r>
              <a:rPr lang="tr-TR" sz="3000" smtClean="0"/>
              <a:t>Katma değer (Üretim) Yöntemi</a:t>
            </a:r>
            <a:endParaRPr lang="en-GB" sz="3000" smtClean="0"/>
          </a:p>
          <a:p>
            <a:pPr lvl="1" eaLnBrk="1" hangingPunct="1">
              <a:lnSpc>
                <a:spcPct val="80000"/>
              </a:lnSpc>
            </a:pPr>
            <a:r>
              <a:rPr lang="tr-TR" sz="2600" smtClean="0"/>
              <a:t>Ekonomide üretim sırasında yaratılan katma değerlerin toplamı</a:t>
            </a:r>
            <a:endParaRPr lang="en-GB" sz="2600" smtClean="0"/>
          </a:p>
        </p:txBody>
      </p:sp>
      <p:sp>
        <p:nvSpPr>
          <p:cNvPr id="41988" name="Slide Number Placeholder 3"/>
          <p:cNvSpPr>
            <a:spLocks noGrp="1"/>
          </p:cNvSpPr>
          <p:nvPr>
            <p:ph type="sldNum" sz="quarter" idx="12"/>
          </p:nvPr>
        </p:nvSpPr>
        <p:spPr bwMode="auto">
          <a:noFill/>
          <a:ln>
            <a:miter lim="800000"/>
            <a:headEnd/>
            <a:tailEnd/>
          </a:ln>
        </p:spPr>
        <p:txBody>
          <a:bodyPr/>
          <a:lstStyle/>
          <a:p>
            <a:fld id="{585BCE33-4B95-4338-8300-09A8267D1013}" type="slidenum">
              <a:rPr lang="en-US"/>
              <a:pPr/>
              <a:t>28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 calcmode="lin" valueType="num">
                                      <p:cBhvr additive="base">
                                        <p:cTn id="37" dur="500" fill="hold"/>
                                        <p:tgtEl>
                                          <p:spTgt spid="737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731">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731">
                                            <p:txEl>
                                              <p:pRg st="6" end="6"/>
                                            </p:txEl>
                                          </p:spTgt>
                                        </p:tgtEl>
                                        <p:attrNameLst>
                                          <p:attrName>style.visibility</p:attrName>
                                        </p:attrNameLst>
                                      </p:cBhvr>
                                      <p:to>
                                        <p:strVal val="visible"/>
                                      </p:to>
                                    </p:set>
                                    <p:anim calcmode="lin" valueType="num">
                                      <p:cBhvr additive="base">
                                        <p:cTn id="43" dur="500" fill="hold"/>
                                        <p:tgtEl>
                                          <p:spTgt spid="737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731">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3731">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tr-TR" sz="4000" b="1" smtClean="0"/>
              <a:t>GSMH neyi ölçer neyi ölçmez?</a:t>
            </a:r>
            <a:endParaRPr lang="en-GB" sz="4000" b="1" smtClean="0"/>
          </a:p>
        </p:txBody>
      </p:sp>
      <p:sp>
        <p:nvSpPr>
          <p:cNvPr id="77827" name="Rectangle 3"/>
          <p:cNvSpPr>
            <a:spLocks noGrp="1" noChangeArrowheads="1"/>
          </p:cNvSpPr>
          <p:nvPr>
            <p:ph idx="1"/>
          </p:nvPr>
        </p:nvSpPr>
        <p:spPr>
          <a:xfrm>
            <a:off x="685800" y="1700213"/>
            <a:ext cx="7772400" cy="4681537"/>
          </a:xfrm>
        </p:spPr>
        <p:txBody>
          <a:bodyPr/>
          <a:lstStyle/>
          <a:p>
            <a:pPr eaLnBrk="1" hangingPunct="1">
              <a:lnSpc>
                <a:spcPct val="80000"/>
              </a:lnSpc>
            </a:pPr>
            <a:r>
              <a:rPr lang="tr-TR" sz="2200" smtClean="0"/>
              <a:t>Reel GSMH, Nominal GSMH</a:t>
            </a:r>
          </a:p>
          <a:p>
            <a:pPr lvl="1" eaLnBrk="1" hangingPunct="1">
              <a:lnSpc>
                <a:spcPct val="80000"/>
              </a:lnSpc>
            </a:pPr>
            <a:r>
              <a:rPr lang="tr-TR" sz="1900" smtClean="0"/>
              <a:t>Reel GSMH: Sabit fiyatlarla ölçer, yıllar arasında karşılaştırma yapmamıza olanak sağlar</a:t>
            </a:r>
          </a:p>
          <a:p>
            <a:pPr lvl="1" eaLnBrk="1" hangingPunct="1">
              <a:lnSpc>
                <a:spcPct val="80000"/>
              </a:lnSpc>
            </a:pPr>
            <a:r>
              <a:rPr lang="tr-TR" sz="1900" smtClean="0"/>
              <a:t>Nominal GSMH: O yılın fiyatlarıyla ölçüm yapar, enflasyonun etkisinden arındırılmamıştır.</a:t>
            </a:r>
          </a:p>
          <a:p>
            <a:pPr lvl="1" eaLnBrk="1" hangingPunct="1">
              <a:lnSpc>
                <a:spcPct val="80000"/>
              </a:lnSpc>
            </a:pPr>
            <a:r>
              <a:rPr lang="tr-TR" sz="1900" smtClean="0"/>
              <a:t>GSMH Deflatörü: Nominal GSMH’nın reel GSMH’ya oranı. Sadece tüketicilerin tükettiği ürünleri değil, yatırım, hükümet harcaması ve net ihracata konu olan tüm ürünlerdeki fiyat artışını ölçer.</a:t>
            </a:r>
            <a:endParaRPr lang="en-GB" sz="1900" smtClean="0"/>
          </a:p>
          <a:p>
            <a:pPr eaLnBrk="1" hangingPunct="1">
              <a:lnSpc>
                <a:spcPct val="80000"/>
              </a:lnSpc>
            </a:pPr>
            <a:r>
              <a:rPr lang="tr-TR" sz="2200" smtClean="0"/>
              <a:t>Ülkeler arası karşılaştırmalar genelde kişi başına düşen gelir üzerinden yapılır zira refah ancak kişi başına düşen büyüklük ile anlamlıdır.</a:t>
            </a:r>
            <a:endParaRPr lang="en-GB" sz="2200" smtClean="0"/>
          </a:p>
          <a:p>
            <a:pPr eaLnBrk="1" hangingPunct="1">
              <a:lnSpc>
                <a:spcPct val="80000"/>
              </a:lnSpc>
            </a:pPr>
            <a:r>
              <a:rPr lang="tr-TR" sz="2200" smtClean="0"/>
              <a:t>GSMH, bir ülkenin refah düzeyi hakkında tam bilgi veremez. Üretim seviyesi yüksek olabilir ancak o sırada çevreye verilen zarar da fazlaysa, yüksek gelirin insanların refahını arttırdığını söylemek o kadar olası olmayabilir.</a:t>
            </a:r>
            <a:endParaRPr lang="en-GB" sz="2200" smtClean="0"/>
          </a:p>
        </p:txBody>
      </p:sp>
      <p:sp>
        <p:nvSpPr>
          <p:cNvPr id="43012" name="Slide Number Placeholder 3"/>
          <p:cNvSpPr>
            <a:spLocks noGrp="1"/>
          </p:cNvSpPr>
          <p:nvPr>
            <p:ph type="sldNum" sz="quarter" idx="12"/>
          </p:nvPr>
        </p:nvSpPr>
        <p:spPr bwMode="auto">
          <a:noFill/>
          <a:ln>
            <a:miter lim="800000"/>
            <a:headEnd/>
            <a:tailEnd/>
          </a:ln>
        </p:spPr>
        <p:txBody>
          <a:bodyPr/>
          <a:lstStyle/>
          <a:p>
            <a:fld id="{ED27F858-7468-47E2-A23A-9CF555C508E9}" type="slidenum">
              <a:rPr lang="en-US"/>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7827">
                                            <p:txEl>
                                              <p:pRg st="4" end="4"/>
                                            </p:txEl>
                                          </p:spTgt>
                                        </p:tgtEl>
                                        <p:attrNameLst>
                                          <p:attrName>style.visibility</p:attrName>
                                        </p:attrNameLst>
                                      </p:cBhvr>
                                      <p:to>
                                        <p:strVal val="visible"/>
                                      </p:to>
                                    </p:set>
                                    <p:anim calcmode="lin" valueType="num">
                                      <p:cBhvr additive="base">
                                        <p:cTn id="31"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7827">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7827">
                                            <p:txEl>
                                              <p:pRg st="5" end="5"/>
                                            </p:txEl>
                                          </p:spTgt>
                                        </p:tgtEl>
                                        <p:attrNameLst>
                                          <p:attrName>style.visibility</p:attrName>
                                        </p:attrNameLst>
                                      </p:cBhvr>
                                      <p:to>
                                        <p:strVal val="visible"/>
                                      </p:to>
                                    </p:set>
                                    <p:anim calcmode="lin" valueType="num">
                                      <p:cBhvr additive="base">
                                        <p:cTn id="37" dur="500" fill="hold"/>
                                        <p:tgtEl>
                                          <p:spTgt spid="778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7827">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2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42900"/>
            <a:ext cx="7772400" cy="1104900"/>
          </a:xfrm>
        </p:spPr>
        <p:txBody>
          <a:bodyPr/>
          <a:lstStyle/>
          <a:p>
            <a:pPr eaLnBrk="1" hangingPunct="1"/>
            <a:r>
              <a:rPr lang="tr-TR" sz="4000" b="1" smtClean="0"/>
              <a:t>Makroekonomideki önemli konular</a:t>
            </a:r>
            <a:endParaRPr lang="en-GB" sz="4000" b="1" smtClean="0"/>
          </a:p>
        </p:txBody>
      </p:sp>
      <p:sp>
        <p:nvSpPr>
          <p:cNvPr id="56323" name="Rectangle 3"/>
          <p:cNvSpPr>
            <a:spLocks noGrp="1" noChangeArrowheads="1"/>
          </p:cNvSpPr>
          <p:nvPr>
            <p:ph idx="1"/>
          </p:nvPr>
        </p:nvSpPr>
        <p:spPr>
          <a:xfrm>
            <a:off x="685800" y="1447800"/>
            <a:ext cx="7772400" cy="5221288"/>
          </a:xfrm>
        </p:spPr>
        <p:txBody>
          <a:bodyPr/>
          <a:lstStyle/>
          <a:p>
            <a:pPr eaLnBrk="1" hangingPunct="1">
              <a:lnSpc>
                <a:spcPct val="120000"/>
              </a:lnSpc>
            </a:pPr>
            <a:r>
              <a:rPr lang="tr-TR" sz="2400" b="1" u="sng" smtClean="0"/>
              <a:t>Enflasyon</a:t>
            </a:r>
            <a:endParaRPr lang="en-GB" sz="2400" b="1" u="sng" smtClean="0"/>
          </a:p>
          <a:p>
            <a:pPr lvl="1" eaLnBrk="1" hangingPunct="1">
              <a:lnSpc>
                <a:spcPct val="120000"/>
              </a:lnSpc>
            </a:pPr>
            <a:r>
              <a:rPr lang="tr-TR" sz="2000" smtClean="0"/>
              <a:t>Genel fiyat düzeyindeki yüzde artış</a:t>
            </a:r>
            <a:endParaRPr lang="en-GB" sz="2000" smtClean="0"/>
          </a:p>
          <a:p>
            <a:pPr eaLnBrk="1" hangingPunct="1">
              <a:lnSpc>
                <a:spcPct val="120000"/>
              </a:lnSpc>
            </a:pPr>
            <a:r>
              <a:rPr lang="tr-TR" sz="2400" b="1" u="sng" smtClean="0"/>
              <a:t>İşsizlik</a:t>
            </a:r>
            <a:endParaRPr lang="en-GB" sz="2400" b="1" u="sng" smtClean="0"/>
          </a:p>
          <a:p>
            <a:pPr lvl="1" eaLnBrk="1" hangingPunct="1">
              <a:lnSpc>
                <a:spcPct val="120000"/>
              </a:lnSpc>
            </a:pPr>
            <a:r>
              <a:rPr lang="tr-TR" sz="2000" smtClean="0"/>
              <a:t>Çalışmak isteyen ancak işi olmayan kişilerin toplam işgücüne oranı</a:t>
            </a:r>
            <a:endParaRPr lang="en-GB" sz="2000" smtClean="0"/>
          </a:p>
          <a:p>
            <a:pPr eaLnBrk="1" hangingPunct="1">
              <a:lnSpc>
                <a:spcPct val="120000"/>
              </a:lnSpc>
            </a:pPr>
            <a:r>
              <a:rPr lang="tr-TR" sz="2400" b="1" u="sng" smtClean="0"/>
              <a:t>Üretim, çıktı, hasıla (output)</a:t>
            </a:r>
            <a:endParaRPr lang="en-GB" sz="2400" b="1" u="sng" smtClean="0"/>
          </a:p>
          <a:p>
            <a:pPr lvl="1" eaLnBrk="1" hangingPunct="1">
              <a:lnSpc>
                <a:spcPct val="120000"/>
              </a:lnSpc>
            </a:pPr>
            <a:r>
              <a:rPr lang="tr-TR" sz="2400" b="1" smtClean="0"/>
              <a:t>Gayrisafi Milli Hasıla: GSMH </a:t>
            </a:r>
            <a:r>
              <a:rPr lang="tr-TR" sz="2000" smtClean="0"/>
              <a:t>(</a:t>
            </a:r>
            <a:r>
              <a:rPr lang="en-GB" sz="2000" smtClean="0"/>
              <a:t>gross national product </a:t>
            </a:r>
            <a:r>
              <a:rPr lang="tr-TR" sz="2000" smtClean="0"/>
              <a:t>-</a:t>
            </a:r>
            <a:r>
              <a:rPr lang="en-GB" sz="2000" smtClean="0"/>
              <a:t>GNP) </a:t>
            </a:r>
            <a:endParaRPr lang="tr-TR" sz="2000" smtClean="0"/>
          </a:p>
          <a:p>
            <a:pPr lvl="2" eaLnBrk="1" hangingPunct="1">
              <a:lnSpc>
                <a:spcPct val="120000"/>
              </a:lnSpc>
            </a:pPr>
            <a:r>
              <a:rPr lang="tr-TR" sz="1800" smtClean="0"/>
              <a:t>ekonomide bir yıl içerisinde üretilen toplam çıktının değerini ölçer.</a:t>
            </a:r>
            <a:endParaRPr lang="en-GB" sz="1800" smtClean="0"/>
          </a:p>
          <a:p>
            <a:pPr lvl="2" eaLnBrk="1" hangingPunct="1">
              <a:lnSpc>
                <a:spcPct val="120000"/>
              </a:lnSpc>
            </a:pPr>
            <a:r>
              <a:rPr lang="tr-TR" sz="1800" smtClean="0"/>
              <a:t>Ekonomide üretilen toplam gelir ile sıkı sıkıya ilişkilidir.</a:t>
            </a:r>
            <a:endParaRPr lang="en-GB" sz="1800" smtClean="0"/>
          </a:p>
        </p:txBody>
      </p:sp>
      <p:sp>
        <p:nvSpPr>
          <p:cNvPr id="16388" name="Slide Number Placeholder 3"/>
          <p:cNvSpPr>
            <a:spLocks noGrp="1"/>
          </p:cNvSpPr>
          <p:nvPr>
            <p:ph type="sldNum" sz="quarter" idx="12"/>
          </p:nvPr>
        </p:nvSpPr>
        <p:spPr bwMode="auto">
          <a:noFill/>
          <a:ln>
            <a:miter lim="800000"/>
            <a:headEnd/>
            <a:tailEnd/>
          </a:ln>
        </p:spPr>
        <p:txBody>
          <a:bodyPr/>
          <a:lstStyle/>
          <a:p>
            <a:fld id="{49F262F8-9FCD-4874-9C0F-ECE00516C2F0}" type="slidenum">
              <a:rPr lang="en-US"/>
              <a:pPr/>
              <a:t>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6" end="6"/>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3">
                                            <p:txEl>
                                              <p:pRg st="7" end="7"/>
                                            </p:txEl>
                                          </p:spTgt>
                                        </p:tgtEl>
                                        <p:attrNameLst>
                                          <p:attrName>style.visibility</p:attrName>
                                        </p:attrNameLst>
                                      </p:cBhvr>
                                      <p:to>
                                        <p:strVal val="visible"/>
                                      </p:to>
                                    </p:set>
                                    <p:anim calcmode="lin" valueType="num">
                                      <p:cBhvr additive="base">
                                        <p:cTn id="49" dur="500" fill="hold"/>
                                        <p:tgtEl>
                                          <p:spTgt spid="563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3">
                                            <p:txEl>
                                              <p:pRg st="7" end="7"/>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5632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sz="4000" b="1" smtClean="0"/>
              <a:t>Makroekonomideki önemli konular</a:t>
            </a:r>
            <a:endParaRPr lang="en-GB" sz="4000" b="1" smtClean="0"/>
          </a:p>
        </p:txBody>
      </p:sp>
      <p:sp>
        <p:nvSpPr>
          <p:cNvPr id="60419" name="Rectangle 3"/>
          <p:cNvSpPr>
            <a:spLocks noGrp="1" noChangeArrowheads="1"/>
          </p:cNvSpPr>
          <p:nvPr>
            <p:ph idx="1"/>
          </p:nvPr>
        </p:nvSpPr>
        <p:spPr/>
        <p:txBody>
          <a:bodyPr/>
          <a:lstStyle/>
          <a:p>
            <a:pPr eaLnBrk="1" hangingPunct="1"/>
            <a:r>
              <a:rPr lang="tr-TR" smtClean="0"/>
              <a:t>İktisadi Büyüme</a:t>
            </a:r>
            <a:endParaRPr lang="en-GB" smtClean="0"/>
          </a:p>
          <a:p>
            <a:pPr lvl="1" eaLnBrk="1" hangingPunct="1"/>
            <a:r>
              <a:rPr lang="tr-TR" smtClean="0"/>
              <a:t>Reel GSMH’daki artıştır, ekonominin toplam çıktısının arttığına işaret eder.</a:t>
            </a:r>
            <a:endParaRPr lang="en-GB" smtClean="0"/>
          </a:p>
          <a:p>
            <a:pPr eaLnBrk="1" hangingPunct="1"/>
            <a:r>
              <a:rPr lang="en-GB" smtClean="0"/>
              <a:t>Ma</a:t>
            </a:r>
            <a:r>
              <a:rPr lang="tr-TR" smtClean="0"/>
              <a:t>kroekonomik Politika</a:t>
            </a:r>
            <a:endParaRPr lang="en-GB" smtClean="0"/>
          </a:p>
          <a:p>
            <a:pPr lvl="1" eaLnBrk="1" hangingPunct="1"/>
            <a:r>
              <a:rPr lang="tr-TR" smtClean="0"/>
              <a:t>Ekonominin genel performansını etkilemek için hükümetçe uygulanan politikalar.</a:t>
            </a:r>
            <a:endParaRPr lang="en-GB" smtClean="0"/>
          </a:p>
        </p:txBody>
      </p:sp>
      <p:sp>
        <p:nvSpPr>
          <p:cNvPr id="17412" name="Slide Number Placeholder 3"/>
          <p:cNvSpPr>
            <a:spLocks noGrp="1"/>
          </p:cNvSpPr>
          <p:nvPr>
            <p:ph type="sldNum" sz="quarter" idx="12"/>
          </p:nvPr>
        </p:nvSpPr>
        <p:spPr bwMode="auto">
          <a:noFill/>
          <a:ln>
            <a:miter lim="800000"/>
            <a:headEnd/>
            <a:tailEnd/>
          </a:ln>
        </p:spPr>
        <p:txBody>
          <a:bodyPr/>
          <a:lstStyle/>
          <a:p>
            <a:fld id="{6A34F9F9-90AF-4B1B-BAF3-36697C96A668}" type="slidenum">
              <a:rPr lang="en-US"/>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0" end="0"/>
                                            </p:txEl>
                                          </p:spTgt>
                                        </p:tgtEl>
                                        <p:attrNameLst>
                                          <p:attrName>ppt_c</p:attrName>
                                        </p:attrNameLst>
                                      </p:cBhvr>
                                      <p:to>
                                        <a:srgbClr val="006666"/>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1" end="1"/>
                                            </p:txEl>
                                          </p:spTgt>
                                        </p:tgtEl>
                                        <p:attrNameLst>
                                          <p:attrName>ppt_c</p:attrName>
                                        </p:attrNameLst>
                                      </p:cBhvr>
                                      <p:to>
                                        <a:srgbClr val="006666"/>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2" end="2"/>
                                            </p:txEl>
                                          </p:spTgt>
                                        </p:tgtEl>
                                        <p:attrNameLst>
                                          <p:attrName>ppt_c</p:attrName>
                                        </p:attrNameLst>
                                      </p:cBhvr>
                                      <p:to>
                                        <a:srgbClr val="006666"/>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60419">
                                            <p:txEl>
                                              <p:pRg st="3" end="3"/>
                                            </p:txEl>
                                          </p:spTgt>
                                        </p:tgtEl>
                                        <p:attrNameLst>
                                          <p:attrName>ppt_c</p:attrName>
                                        </p:attrNameLst>
                                      </p:cBhvr>
                                      <p:to>
                                        <a:srgbClr val="00666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650" y="333375"/>
            <a:ext cx="7772400" cy="1143000"/>
          </a:xfrm>
        </p:spPr>
        <p:txBody>
          <a:bodyPr/>
          <a:lstStyle/>
          <a:p>
            <a:pPr eaLnBrk="1" hangingPunct="1"/>
            <a:r>
              <a:rPr lang="tr-TR" sz="4000" b="1" smtClean="0"/>
              <a:t>Türkiye’de Enflasyon</a:t>
            </a:r>
            <a:br>
              <a:rPr lang="tr-TR" sz="4000" b="1" smtClean="0"/>
            </a:br>
            <a:r>
              <a:rPr lang="tr-TR" sz="4000" b="1" smtClean="0"/>
              <a:t>2003-2011</a:t>
            </a:r>
            <a:endParaRPr lang="en-GB" sz="4000" b="1" smtClean="0"/>
          </a:p>
        </p:txBody>
      </p:sp>
      <p:sp>
        <p:nvSpPr>
          <p:cNvPr id="18435" name="Slide Number Placeholder 3"/>
          <p:cNvSpPr>
            <a:spLocks noGrp="1"/>
          </p:cNvSpPr>
          <p:nvPr>
            <p:ph type="sldNum" sz="quarter" idx="12"/>
          </p:nvPr>
        </p:nvSpPr>
        <p:spPr bwMode="auto">
          <a:noFill/>
          <a:ln>
            <a:miter lim="800000"/>
            <a:headEnd/>
            <a:tailEnd/>
          </a:ln>
        </p:spPr>
        <p:txBody>
          <a:bodyPr/>
          <a:lstStyle/>
          <a:p>
            <a:fld id="{D55B177C-DEBF-47FE-97C6-799CD44FED73}" type="slidenum">
              <a:rPr lang="en-US"/>
              <a:pPr/>
              <a:t>5</a:t>
            </a:fld>
            <a:endParaRPr lang="en-US"/>
          </a:p>
        </p:txBody>
      </p:sp>
      <p:sp>
        <p:nvSpPr>
          <p:cNvPr id="18436" name="TextBox 7"/>
          <p:cNvSpPr txBox="1">
            <a:spLocks noChangeArrowheads="1"/>
          </p:cNvSpPr>
          <p:nvPr/>
        </p:nvSpPr>
        <p:spPr bwMode="auto">
          <a:xfrm>
            <a:off x="323850" y="6396038"/>
            <a:ext cx="3240088" cy="261937"/>
          </a:xfrm>
          <a:prstGeom prst="rect">
            <a:avLst/>
          </a:prstGeom>
          <a:noFill/>
          <a:ln w="9525">
            <a:noFill/>
            <a:miter lim="800000"/>
            <a:headEnd/>
            <a:tailEnd/>
          </a:ln>
        </p:spPr>
        <p:txBody>
          <a:bodyPr>
            <a:spAutoFit/>
          </a:bodyPr>
          <a:lstStyle/>
          <a:p>
            <a:pPr eaLnBrk="0" fontAlgn="base" hangingPunct="0">
              <a:spcBef>
                <a:spcPct val="0"/>
              </a:spcBef>
              <a:spcAft>
                <a:spcPct val="0"/>
              </a:spcAft>
            </a:pPr>
            <a:r>
              <a:rPr lang="tr-TR" sz="1100" b="1">
                <a:solidFill>
                  <a:prstClr val="white"/>
                </a:solidFill>
                <a:latin typeface="Arial" pitchFamily="34" charset="0"/>
              </a:rPr>
              <a:t>Kaynak: TEPAV</a:t>
            </a:r>
            <a:endParaRPr lang="en-US" sz="1100" b="1">
              <a:solidFill>
                <a:prstClr val="white"/>
              </a:solidFill>
              <a:latin typeface="Arial" pitchFamily="34" charset="0"/>
            </a:endParaRPr>
          </a:p>
        </p:txBody>
      </p:sp>
      <p:graphicFrame>
        <p:nvGraphicFramePr>
          <p:cNvPr id="6" name="1 Grafik"/>
          <p:cNvGraphicFramePr/>
          <p:nvPr/>
        </p:nvGraphicFramePr>
        <p:xfrm>
          <a:off x="285720" y="1785926"/>
          <a:ext cx="8572560" cy="45005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714375" y="428625"/>
            <a:ext cx="7772400" cy="1143000"/>
          </a:xfrm>
        </p:spPr>
        <p:txBody>
          <a:bodyPr/>
          <a:lstStyle/>
          <a:p>
            <a:pPr eaLnBrk="1" hangingPunct="1"/>
            <a:r>
              <a:rPr lang="tr-TR" sz="4000" b="1" smtClean="0"/>
              <a:t>İngiltere, ABD, Almanya ve Türkiye’de Enflasyon</a:t>
            </a:r>
            <a:r>
              <a:rPr lang="en-US" sz="4000" b="1" smtClean="0"/>
              <a:t/>
            </a:r>
            <a:br>
              <a:rPr lang="en-US" sz="4000" b="1" smtClean="0"/>
            </a:br>
            <a:r>
              <a:rPr lang="en-US" sz="4000" b="1" smtClean="0"/>
              <a:t>1960 - 20</a:t>
            </a:r>
            <a:r>
              <a:rPr lang="tr-TR" sz="4000" b="1" smtClean="0"/>
              <a:t>11</a:t>
            </a:r>
            <a:endParaRPr lang="en-US" sz="4000" b="1" smtClean="0"/>
          </a:p>
        </p:txBody>
      </p:sp>
      <p:sp>
        <p:nvSpPr>
          <p:cNvPr id="19459" name="Slide Number Placeholder 3"/>
          <p:cNvSpPr>
            <a:spLocks noGrp="1"/>
          </p:cNvSpPr>
          <p:nvPr>
            <p:ph type="sldNum" sz="quarter" idx="10"/>
          </p:nvPr>
        </p:nvSpPr>
        <p:spPr bwMode="auto">
          <a:noFill/>
          <a:ln>
            <a:miter lim="800000"/>
            <a:headEnd/>
            <a:tailEnd/>
          </a:ln>
        </p:spPr>
        <p:txBody>
          <a:bodyPr/>
          <a:lstStyle/>
          <a:p>
            <a:fld id="{88F8C9E5-3782-4A10-8983-9DACC69BEFD2}" type="slidenum">
              <a:rPr lang="en-US"/>
              <a:pPr/>
              <a:t>6</a:t>
            </a:fld>
            <a:endParaRPr lang="en-US"/>
          </a:p>
        </p:txBody>
      </p:sp>
      <p:graphicFrame>
        <p:nvGraphicFramePr>
          <p:cNvPr id="4" name="Chart 6"/>
          <p:cNvGraphicFramePr>
            <a:graphicFrameLocks/>
          </p:cNvGraphicFramePr>
          <p:nvPr/>
        </p:nvGraphicFramePr>
        <p:xfrm>
          <a:off x="214282" y="2143116"/>
          <a:ext cx="8501122" cy="428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sz="4000" b="1" smtClean="0"/>
              <a:t>Türkiye’de İşsizlik Oranı</a:t>
            </a:r>
            <a:r>
              <a:rPr lang="en-GB" sz="4000" b="1" smtClean="0"/>
              <a:t/>
            </a:r>
            <a:br>
              <a:rPr lang="en-GB" sz="4000" b="1" smtClean="0"/>
            </a:br>
            <a:r>
              <a:rPr lang="en-GB" sz="4000" b="1" smtClean="0"/>
              <a:t>19</a:t>
            </a:r>
            <a:r>
              <a:rPr lang="tr-TR" sz="4000" b="1" smtClean="0"/>
              <a:t>88</a:t>
            </a:r>
            <a:r>
              <a:rPr lang="en-GB" sz="4000" b="1" smtClean="0"/>
              <a:t>-20</a:t>
            </a:r>
            <a:r>
              <a:rPr lang="tr-TR" sz="4000" b="1" smtClean="0"/>
              <a:t>11</a:t>
            </a:r>
            <a:endParaRPr lang="en-GB" sz="4000" b="1" smtClean="0"/>
          </a:p>
        </p:txBody>
      </p:sp>
      <p:sp>
        <p:nvSpPr>
          <p:cNvPr id="20483" name="Slide Number Placeholder 3"/>
          <p:cNvSpPr>
            <a:spLocks noGrp="1"/>
          </p:cNvSpPr>
          <p:nvPr>
            <p:ph type="sldNum" sz="quarter" idx="12"/>
          </p:nvPr>
        </p:nvSpPr>
        <p:spPr bwMode="auto">
          <a:noFill/>
          <a:ln>
            <a:miter lim="800000"/>
            <a:headEnd/>
            <a:tailEnd/>
          </a:ln>
        </p:spPr>
        <p:txBody>
          <a:bodyPr/>
          <a:lstStyle/>
          <a:p>
            <a:fld id="{30F0463C-21B7-41AF-87A6-2CB17C802BAE}" type="slidenum">
              <a:rPr lang="en-US"/>
              <a:pPr/>
              <a:t>7</a:t>
            </a:fld>
            <a:endParaRPr lang="en-US"/>
          </a:p>
        </p:txBody>
      </p:sp>
      <p:graphicFrame>
        <p:nvGraphicFramePr>
          <p:cNvPr id="8" name="Chart 7"/>
          <p:cNvGraphicFramePr/>
          <p:nvPr/>
        </p:nvGraphicFramePr>
        <p:xfrm>
          <a:off x="179512" y="1628800"/>
          <a:ext cx="8784976" cy="4680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sz="4000" b="1" smtClean="0"/>
              <a:t>Türkiye’de İşsizlik Oranı</a:t>
            </a:r>
            <a:r>
              <a:rPr lang="en-GB" sz="4000" b="1" smtClean="0"/>
              <a:t/>
            </a:r>
            <a:br>
              <a:rPr lang="en-GB" sz="4000" b="1" smtClean="0"/>
            </a:br>
            <a:r>
              <a:rPr lang="en-GB" sz="4000" b="1" smtClean="0"/>
              <a:t>19</a:t>
            </a:r>
            <a:r>
              <a:rPr lang="tr-TR" sz="4000" b="1" smtClean="0"/>
              <a:t>88</a:t>
            </a:r>
            <a:r>
              <a:rPr lang="en-GB" sz="4000" b="1" smtClean="0"/>
              <a:t>-20</a:t>
            </a:r>
            <a:r>
              <a:rPr lang="tr-TR" sz="4000" b="1" smtClean="0"/>
              <a:t>11</a:t>
            </a:r>
            <a:endParaRPr lang="en-GB" sz="4000" b="1" smtClean="0"/>
          </a:p>
        </p:txBody>
      </p:sp>
      <p:sp>
        <p:nvSpPr>
          <p:cNvPr id="21507" name="Slide Number Placeholder 3"/>
          <p:cNvSpPr>
            <a:spLocks noGrp="1"/>
          </p:cNvSpPr>
          <p:nvPr>
            <p:ph type="sldNum" sz="quarter" idx="12"/>
          </p:nvPr>
        </p:nvSpPr>
        <p:spPr bwMode="auto">
          <a:noFill/>
          <a:ln>
            <a:miter lim="800000"/>
            <a:headEnd/>
            <a:tailEnd/>
          </a:ln>
        </p:spPr>
        <p:txBody>
          <a:bodyPr/>
          <a:lstStyle/>
          <a:p>
            <a:fld id="{2B2FBB9B-B184-4906-B78C-792742AC2B9B}" type="slidenum">
              <a:rPr lang="en-US"/>
              <a:pPr/>
              <a:t>8</a:t>
            </a:fld>
            <a:endParaRPr lang="en-US"/>
          </a:p>
        </p:txBody>
      </p:sp>
      <p:graphicFrame>
        <p:nvGraphicFramePr>
          <p:cNvPr id="8" name="Chart 7"/>
          <p:cNvGraphicFramePr/>
          <p:nvPr/>
        </p:nvGraphicFramePr>
        <p:xfrm>
          <a:off x="179512" y="1628800"/>
          <a:ext cx="8784976" cy="4680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sz="4000" b="1" smtClean="0"/>
              <a:t>İngiltere, ABD, Almanya ve Türkiye’de İşsizlik</a:t>
            </a:r>
            <a:endParaRPr lang="en-US" sz="4000" b="1" smtClean="0"/>
          </a:p>
        </p:txBody>
      </p:sp>
      <p:sp>
        <p:nvSpPr>
          <p:cNvPr id="22531" name="Slide Number Placeholder 3"/>
          <p:cNvSpPr>
            <a:spLocks noGrp="1"/>
          </p:cNvSpPr>
          <p:nvPr>
            <p:ph type="sldNum" sz="quarter" idx="10"/>
          </p:nvPr>
        </p:nvSpPr>
        <p:spPr bwMode="auto">
          <a:noFill/>
          <a:ln>
            <a:miter lim="800000"/>
            <a:headEnd/>
            <a:tailEnd/>
          </a:ln>
        </p:spPr>
        <p:txBody>
          <a:bodyPr/>
          <a:lstStyle/>
          <a:p>
            <a:fld id="{7CCA893A-7077-486A-8F37-B986AD9260BD}" type="slidenum">
              <a:rPr lang="en-US"/>
              <a:pPr/>
              <a:t>9</a:t>
            </a:fld>
            <a:endParaRPr lang="en-US"/>
          </a:p>
        </p:txBody>
      </p:sp>
      <p:graphicFrame>
        <p:nvGraphicFramePr>
          <p:cNvPr id="4" name="Chart 5"/>
          <p:cNvGraphicFramePr/>
          <p:nvPr/>
        </p:nvGraphicFramePr>
        <p:xfrm>
          <a:off x="357158" y="2000240"/>
          <a:ext cx="8501122"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1630</Words>
  <Application>Microsoft Office PowerPoint</Application>
  <PresentationFormat>Ekran Gösterisi (4:3)</PresentationFormat>
  <Paragraphs>243</Paragraphs>
  <Slides>29</Slides>
  <Notes>28</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1_Ofis Teması</vt:lpstr>
      <vt:lpstr>Bölüm 19 Makroekonomiye Giriş </vt:lpstr>
      <vt:lpstr>Mikroekonomi vs. Makroekonomi</vt:lpstr>
      <vt:lpstr>Makroekonomideki önemli konular</vt:lpstr>
      <vt:lpstr>Makroekonomideki önemli konular</vt:lpstr>
      <vt:lpstr>Türkiye’de Enflasyon 2003-2011</vt:lpstr>
      <vt:lpstr>İngiltere, ABD, Almanya ve Türkiye’de Enflasyon 1960 - 2011</vt:lpstr>
      <vt:lpstr>Türkiye’de İşsizlik Oranı 1988-2011</vt:lpstr>
      <vt:lpstr>Türkiye’de İşsizlik Oranı 1988-2011</vt:lpstr>
      <vt:lpstr>İngiltere, ABD, Almanya ve Türkiye’de İşsizlik</vt:lpstr>
      <vt:lpstr>İngiltere, ABD, Almanya ve Türkiye’de İktisadi Büyüme</vt:lpstr>
      <vt:lpstr>Slayt 11</vt:lpstr>
      <vt:lpstr>Slayt 12</vt:lpstr>
      <vt:lpstr>Slayt 13</vt:lpstr>
      <vt:lpstr>Basit “Döngüsel Gelir Akımı”</vt:lpstr>
      <vt:lpstr>Basit “Döngüsel Gelir Akımı”</vt:lpstr>
      <vt:lpstr>Basit “Döngüsel Gelir Akımı”</vt:lpstr>
      <vt:lpstr>Döngüsel Gelir Akımı, Harcamalar ve Gelir</vt:lpstr>
      <vt:lpstr>Döngüsel Gelir Akımı, Harcamalar ve Gelir</vt:lpstr>
      <vt:lpstr>Ekonomi kapalı ve hükümet yokken Y=C+I</vt:lpstr>
      <vt:lpstr>Yatırım (Investment) ve Tasarruflar (Savings)</vt:lpstr>
      <vt:lpstr>Gayrisafi Yurtiçi Çıktı  (Gross Domestic Product)</vt:lpstr>
      <vt:lpstr>Birkaç Anahtar Kavram</vt:lpstr>
      <vt:lpstr>Örnekler</vt:lpstr>
      <vt:lpstr>Döngüsel Akımda Hükümetin Yeri (1)</vt:lpstr>
      <vt:lpstr>Döngüsel Akımda Hükümetin Yeri (2)</vt:lpstr>
      <vt:lpstr>Dış Ticaret Sektörü  (ihracat-ithalat)</vt:lpstr>
      <vt:lpstr>Gayrisafi Yurtiçi Hasıla ve Gayrisafi Milli Hasıla</vt:lpstr>
      <vt:lpstr>Ulusal Geliri Ölçmenin 3 Yolu</vt:lpstr>
      <vt:lpstr>GSMH neyi ölçer neyi ölçmez?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19 Makroekonomiye Giriş </dc:title>
  <dc:creator>tegam2</dc:creator>
  <cp:lastModifiedBy>tegam2</cp:lastModifiedBy>
  <cp:revision>1</cp:revision>
  <dcterms:created xsi:type="dcterms:W3CDTF">2012-09-28T09:13:16Z</dcterms:created>
  <dcterms:modified xsi:type="dcterms:W3CDTF">2012-09-28T09:13:41Z</dcterms:modified>
</cp:coreProperties>
</file>