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383AB-5CF7-44A0-A420-4EBF33E92302}" type="datetimeFigureOut">
              <a:rPr lang="tr-TR" smtClean="0"/>
              <a:t>28.09.2012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3DF49-3DF2-4838-AFA5-7E10264D192A}"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DEA4B6FB-A9FA-4DFB-B747-CF33514FFB4A}" type="slidenum">
              <a:rPr lang="en-US">
                <a:solidFill>
                  <a:prstClr val="black"/>
                </a:solidFill>
              </a:rPr>
              <a:pPr/>
              <a:t>1</a:t>
            </a:fld>
            <a:endParaRPr lang="en-US">
              <a:solidFill>
                <a:prstClr val="black"/>
              </a:solidFill>
            </a:endParaRPr>
          </a:p>
        </p:txBody>
      </p:sp>
      <p:sp>
        <p:nvSpPr>
          <p:cNvPr id="288771" name="Rectangle 2"/>
          <p:cNvSpPr>
            <a:spLocks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EB426DEC-380F-4FB8-AFC5-0F3E529CC448}" type="slidenum">
              <a:rPr lang="en-US">
                <a:solidFill>
                  <a:prstClr val="black"/>
                </a:solidFill>
              </a:rPr>
              <a:pPr/>
              <a:t>10</a:t>
            </a:fld>
            <a:endParaRPr lang="en-US">
              <a:solidFill>
                <a:prstClr val="black"/>
              </a:solidFill>
            </a:endParaRPr>
          </a:p>
        </p:txBody>
      </p:sp>
      <p:sp>
        <p:nvSpPr>
          <p:cNvPr id="297987" name="Rectangle 2"/>
          <p:cNvSpPr>
            <a:spLocks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r>
              <a:rPr lang="en-GB" smtClean="0"/>
              <a:t>See Section 20-1 and Figure 20-2 in the main 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06FE4A3-B700-4DD0-B20E-10E31151F225}" type="slidenum">
              <a:rPr lang="en-US">
                <a:solidFill>
                  <a:prstClr val="black"/>
                </a:solidFill>
              </a:rPr>
              <a:pPr/>
              <a:t>11</a:t>
            </a:fld>
            <a:endParaRPr lang="en-US">
              <a:solidFill>
                <a:prstClr val="black"/>
              </a:solidFill>
            </a:endParaRPr>
          </a:p>
        </p:txBody>
      </p:sp>
      <p:sp>
        <p:nvSpPr>
          <p:cNvPr id="299011" name="Rectangle 2"/>
          <p:cNvSpPr>
            <a:spLocks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r>
              <a:rPr lang="en-GB" smtClean="0"/>
              <a:t>See Section 20-1 and Figure 20-3 in the main text.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9DC4D795-EE59-423E-B921-DF649848F0B9}" type="slidenum">
              <a:rPr lang="en-US">
                <a:solidFill>
                  <a:prstClr val="black"/>
                </a:solidFill>
              </a:rPr>
              <a:pPr/>
              <a:t>12</a:t>
            </a:fld>
            <a:endParaRPr lang="en-US">
              <a:solidFill>
                <a:prstClr val="black"/>
              </a:solidFill>
            </a:endParaRPr>
          </a:p>
        </p:txBody>
      </p:sp>
      <p:sp>
        <p:nvSpPr>
          <p:cNvPr id="300035" name="Rectangle 2"/>
          <p:cNvSpPr>
            <a:spLocks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r>
              <a:rPr lang="en-GB" smtClean="0"/>
              <a:t>See Section 20-2 and Figure 20-4 in the main text.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D5289D9B-B3FB-479C-842C-09E6DF8ADFC0}" type="slidenum">
              <a:rPr lang="en-US">
                <a:solidFill>
                  <a:prstClr val="black"/>
                </a:solidFill>
              </a:rPr>
              <a:pPr/>
              <a:t>13</a:t>
            </a:fld>
            <a:endParaRPr lang="en-US">
              <a:solidFill>
                <a:prstClr val="black"/>
              </a:solidFill>
            </a:endParaRPr>
          </a:p>
        </p:txBody>
      </p:sp>
      <p:sp>
        <p:nvSpPr>
          <p:cNvPr id="301059" name="Rectangle 2"/>
          <p:cNvSpPr>
            <a:spLocks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r>
              <a:rPr lang="en-GB" smtClean="0"/>
              <a:t>See Section20-3 and Figure 20-5 in the main text.</a:t>
            </a:r>
          </a:p>
          <a:p>
            <a:endParaRPr lang="en-GB" smtClean="0"/>
          </a:p>
          <a:p>
            <a:r>
              <a:rPr lang="en-GB" smtClean="0"/>
              <a:t>Adjustment towards this equilibrium is expected: if output is below the equilibrium, then there will be an unplanned rundown of stocks, and firms will realize that they can sell more, because AD exceeds supply.  SO the signals are there to ensure that the economy moves towards equilibrium.</a:t>
            </a:r>
          </a:p>
          <a:p>
            <a:r>
              <a:rPr lang="en-GB" smtClean="0"/>
              <a:t>Similarly if output is above equilibrium, stocks will accumulate, and firms will realize that they are producing too much.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5F1AD743-2FE9-44B4-A45F-C190DB431C06}" type="slidenum">
              <a:rPr lang="en-US">
                <a:solidFill>
                  <a:prstClr val="black"/>
                </a:solidFill>
              </a:rPr>
              <a:pPr/>
              <a:t>14</a:t>
            </a:fld>
            <a:endParaRPr lang="en-US">
              <a:solidFill>
                <a:prstClr val="black"/>
              </a:solidFill>
            </a:endParaRPr>
          </a:p>
        </p:txBody>
      </p:sp>
      <p:sp>
        <p:nvSpPr>
          <p:cNvPr id="302083" name="Rectangle 2"/>
          <p:cNvSpPr>
            <a:spLocks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r>
              <a:rPr lang="en-GB" smtClean="0"/>
              <a:t>See Section 20-4 and Figure 20-6 in the main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4AAF0326-11DA-47D4-A2FD-1C74F34084AF}" type="slidenum">
              <a:rPr lang="en-US">
                <a:solidFill>
                  <a:prstClr val="black"/>
                </a:solidFill>
              </a:rPr>
              <a:pPr/>
              <a:t>15</a:t>
            </a:fld>
            <a:endParaRPr lang="en-US">
              <a:solidFill>
                <a:prstClr val="black"/>
              </a:solidFill>
            </a:endParaRPr>
          </a:p>
        </p:txBody>
      </p:sp>
      <p:sp>
        <p:nvSpPr>
          <p:cNvPr id="303107" name="Rectangle 2"/>
          <p:cNvSpPr>
            <a:spLocks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r>
              <a:rPr lang="en-GB" smtClean="0"/>
              <a:t>See Section 20-5 and Figure 20-7 in the main text.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315DF136-46E1-4B7B-9FB2-F11073978155}" type="slidenum">
              <a:rPr lang="en-US">
                <a:solidFill>
                  <a:prstClr val="black"/>
                </a:solidFill>
              </a:rPr>
              <a:pPr/>
              <a:t>16</a:t>
            </a:fld>
            <a:endParaRPr lang="en-US">
              <a:solidFill>
                <a:prstClr val="black"/>
              </a:solidFill>
            </a:endParaRPr>
          </a:p>
        </p:txBody>
      </p:sp>
      <p:sp>
        <p:nvSpPr>
          <p:cNvPr id="304131" name="Rectangle 2"/>
          <p:cNvSpPr>
            <a:spLocks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r>
              <a:rPr lang="en-GB" smtClean="0"/>
              <a:t>See Section 20-6 in the main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1 Slayt Görüntüsü Yer Tutucusu"/>
          <p:cNvSpPr>
            <a:spLocks noGrp="1" noRot="1" noChangeAspect="1" noTextEdit="1"/>
          </p:cNvSpPr>
          <p:nvPr>
            <p:ph type="sldImg"/>
          </p:nvPr>
        </p:nvSpPr>
        <p:spPr>
          <a:ln/>
        </p:spPr>
      </p:sp>
      <p:sp>
        <p:nvSpPr>
          <p:cNvPr id="305155" name="2 Not Yer Tutucusu"/>
          <p:cNvSpPr>
            <a:spLocks noGrp="1"/>
          </p:cNvSpPr>
          <p:nvPr>
            <p:ph type="body" idx="1"/>
          </p:nvPr>
        </p:nvSpPr>
        <p:spPr>
          <a:noFill/>
          <a:ln/>
        </p:spPr>
        <p:txBody>
          <a:bodyPr/>
          <a:lstStyle/>
          <a:p>
            <a:endParaRPr lang="tr-TR" smtClean="0"/>
          </a:p>
        </p:txBody>
      </p:sp>
      <p:sp>
        <p:nvSpPr>
          <p:cNvPr id="305156" name="3 Slayt Numarası Yer Tutucusu"/>
          <p:cNvSpPr>
            <a:spLocks noGrp="1"/>
          </p:cNvSpPr>
          <p:nvPr>
            <p:ph type="sldNum" sz="quarter" idx="5"/>
          </p:nvPr>
        </p:nvSpPr>
        <p:spPr>
          <a:noFill/>
        </p:spPr>
        <p:txBody>
          <a:bodyPr/>
          <a:lstStyle/>
          <a:p>
            <a:fld id="{C9F15A79-B5F3-46CF-B3EB-A419C58A4F0E}" type="slidenum">
              <a:rPr lang="en-US">
                <a:solidFill>
                  <a:prstClr val="black"/>
                </a:solidFill>
              </a:rPr>
              <a:pPr/>
              <a:t>17</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EBF81346-8508-4B45-B124-35DC8EE4742C}" type="slidenum">
              <a:rPr lang="en-US">
                <a:solidFill>
                  <a:prstClr val="black"/>
                </a:solidFill>
              </a:rPr>
              <a:pPr/>
              <a:t>2</a:t>
            </a:fld>
            <a:endParaRPr lang="en-US">
              <a:solidFill>
                <a:prstClr val="black"/>
              </a:solidFill>
            </a:endParaRPr>
          </a:p>
        </p:txBody>
      </p:sp>
      <p:sp>
        <p:nvSpPr>
          <p:cNvPr id="289795" name="Rectangle 2"/>
          <p:cNvSpPr>
            <a:spLocks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r>
              <a:rPr lang="en-GB" smtClean="0"/>
              <a:t>See the introduction to Chapter 20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1 Slayt Görüntüsü Yer Tutucusu"/>
          <p:cNvSpPr>
            <a:spLocks noGrp="1" noRot="1" noChangeAspect="1" noTextEdit="1"/>
          </p:cNvSpPr>
          <p:nvPr>
            <p:ph type="sldImg"/>
          </p:nvPr>
        </p:nvSpPr>
        <p:spPr>
          <a:ln/>
        </p:spPr>
      </p:sp>
      <p:sp>
        <p:nvSpPr>
          <p:cNvPr id="290819" name="2 Not Yer Tutucusu"/>
          <p:cNvSpPr>
            <a:spLocks noGrp="1"/>
          </p:cNvSpPr>
          <p:nvPr>
            <p:ph type="body" idx="1"/>
          </p:nvPr>
        </p:nvSpPr>
        <p:spPr>
          <a:noFill/>
          <a:ln/>
        </p:spPr>
        <p:txBody>
          <a:bodyPr/>
          <a:lstStyle/>
          <a:p>
            <a:endParaRPr lang="tr-TR" smtClean="0"/>
          </a:p>
        </p:txBody>
      </p:sp>
      <p:sp>
        <p:nvSpPr>
          <p:cNvPr id="290820" name="3 Slayt Numarası Yer Tutucusu"/>
          <p:cNvSpPr>
            <a:spLocks noGrp="1"/>
          </p:cNvSpPr>
          <p:nvPr>
            <p:ph type="sldNum" sz="quarter" idx="5"/>
          </p:nvPr>
        </p:nvSpPr>
        <p:spPr>
          <a:noFill/>
        </p:spPr>
        <p:txBody>
          <a:bodyPr/>
          <a:lstStyle/>
          <a:p>
            <a:fld id="{4B49E1ED-9FBF-4CBC-AEAA-58D007972801}" type="slidenum">
              <a:rPr lang="en-US">
                <a:solidFill>
                  <a:prstClr val="black"/>
                </a:solidFill>
              </a: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FB045961-3EF4-4ACF-B046-D500A4C39AF3}" type="slidenum">
              <a:rPr lang="en-US">
                <a:solidFill>
                  <a:prstClr val="black"/>
                </a:solidFill>
              </a:rPr>
              <a:pPr/>
              <a:t>4</a:t>
            </a:fld>
            <a:endParaRPr lang="en-US">
              <a:solidFill>
                <a:prstClr val="black"/>
              </a:solidFill>
            </a:endParaRPr>
          </a:p>
        </p:txBody>
      </p:sp>
      <p:sp>
        <p:nvSpPr>
          <p:cNvPr id="291843" name="Rectangle 2"/>
          <p:cNvSpPr>
            <a:spLocks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r>
              <a:rPr lang="en-GB" smtClean="0"/>
              <a:t>These assumptions underlie the analysis of this Chapter, but will all be relaxed in later Chapters.  See the introduction to Chapter 20 in the main text.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1 Slayt Görüntüsü Yer Tutucusu"/>
          <p:cNvSpPr>
            <a:spLocks noGrp="1" noRot="1" noChangeAspect="1" noTextEdit="1"/>
          </p:cNvSpPr>
          <p:nvPr>
            <p:ph type="sldImg"/>
          </p:nvPr>
        </p:nvSpPr>
        <p:spPr>
          <a:ln/>
        </p:spPr>
      </p:sp>
      <p:sp>
        <p:nvSpPr>
          <p:cNvPr id="292867" name="2 Not Yer Tutucusu"/>
          <p:cNvSpPr>
            <a:spLocks noGrp="1"/>
          </p:cNvSpPr>
          <p:nvPr>
            <p:ph type="body" idx="1"/>
          </p:nvPr>
        </p:nvSpPr>
        <p:spPr>
          <a:noFill/>
          <a:ln/>
        </p:spPr>
        <p:txBody>
          <a:bodyPr/>
          <a:lstStyle/>
          <a:p>
            <a:endParaRPr lang="tr-TR" smtClean="0"/>
          </a:p>
        </p:txBody>
      </p:sp>
      <p:sp>
        <p:nvSpPr>
          <p:cNvPr id="292868" name="3 Slayt Numarası Yer Tutucusu"/>
          <p:cNvSpPr>
            <a:spLocks noGrp="1"/>
          </p:cNvSpPr>
          <p:nvPr>
            <p:ph type="sldNum" sz="quarter" idx="5"/>
          </p:nvPr>
        </p:nvSpPr>
        <p:spPr>
          <a:noFill/>
        </p:spPr>
        <p:txBody>
          <a:bodyPr/>
          <a:lstStyle/>
          <a:p>
            <a:fld id="{FAC99C08-B405-4EE9-BFE3-CA38E1307F62}" type="slidenum">
              <a:rPr lang="en-US">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AC6A2B8E-3169-4783-A0E2-1CEAC5CDBE5C}" type="slidenum">
              <a:rPr lang="en-US">
                <a:solidFill>
                  <a:prstClr val="black"/>
                </a:solidFill>
              </a:rPr>
              <a:pPr/>
              <a:t>6</a:t>
            </a:fld>
            <a:endParaRPr lang="en-US">
              <a:solidFill>
                <a:prstClr val="black"/>
              </a:solidFill>
            </a:endParaRPr>
          </a:p>
        </p:txBody>
      </p:sp>
      <p:sp>
        <p:nvSpPr>
          <p:cNvPr id="293891" name="Rectangle 2"/>
          <p:cNvSpPr>
            <a:spLocks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r>
              <a:rPr lang="en-GB" smtClean="0"/>
              <a:t>See Section 20-1 and 20-2  of the main text.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BF6B0470-2BCE-45B0-86B2-0172B6684127}" type="slidenum">
              <a:rPr lang="en-US">
                <a:solidFill>
                  <a:prstClr val="black"/>
                </a:solidFill>
              </a:rPr>
              <a:pPr/>
              <a:t>7</a:t>
            </a:fld>
            <a:endParaRPr lang="en-US">
              <a:solidFill>
                <a:prstClr val="black"/>
              </a:solidFill>
            </a:endParaRPr>
          </a:p>
        </p:txBody>
      </p:sp>
      <p:sp>
        <p:nvSpPr>
          <p:cNvPr id="294915" name="Rectangle 2"/>
          <p:cNvSpPr>
            <a:spLocks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r>
              <a:rPr lang="en-GB" smtClean="0"/>
              <a:t>See Section 20-1 of the main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40C49BAC-D3F5-4FF9-A989-BC6480C5C39D}" type="slidenum">
              <a:rPr lang="en-US">
                <a:solidFill>
                  <a:prstClr val="black"/>
                </a:solidFill>
              </a:rPr>
              <a:pPr/>
              <a:t>8</a:t>
            </a:fld>
            <a:endParaRPr lang="en-US">
              <a:solidFill>
                <a:prstClr val="black"/>
              </a:solidFill>
            </a:endParaRPr>
          </a:p>
        </p:txBody>
      </p:sp>
      <p:sp>
        <p:nvSpPr>
          <p:cNvPr id="295939" name="Rectangle 2"/>
          <p:cNvSpPr>
            <a:spLocks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r>
              <a:rPr lang="en-GB" smtClean="0"/>
              <a:t>See Section 20-1 of the main text.  Figure 20-1 shows a similar picture but for a longer time period, which creates a stronger impression of linearity in the relationship.  The data shown here are measured at constant 1995 prices.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24974430-B46E-4EC8-897F-5D8FF2D027BA}" type="slidenum">
              <a:rPr lang="en-US">
                <a:solidFill>
                  <a:prstClr val="black"/>
                </a:solidFill>
              </a:rPr>
              <a:pPr/>
              <a:t>9</a:t>
            </a:fld>
            <a:endParaRPr lang="en-US">
              <a:solidFill>
                <a:prstClr val="black"/>
              </a:solidFill>
            </a:endParaRPr>
          </a:p>
        </p:txBody>
      </p:sp>
      <p:sp>
        <p:nvSpPr>
          <p:cNvPr id="296963" name="Rectangle 2"/>
          <p:cNvSpPr>
            <a:spLocks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4D2FEA14-B784-4345-A5C3-1814F55F0F79}"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2D96AA3-99BA-426A-91EA-17192085E61C}" type="slidenum">
              <a:rPr lang="en-US"/>
              <a:pPr>
                <a:defRPr/>
              </a:pPr>
              <a:t>‹#›</a:t>
            </a:fld>
            <a:endParaRPr lang="en-US"/>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85526AD-B8A8-4221-8A75-D710B7198CE6}"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EAC1446-D38B-4E6B-B9E1-1C768DA0B06C}" type="slidenum">
              <a:rPr lang="en-US"/>
              <a:pPr>
                <a:defRPr/>
              </a:pPr>
              <a:t>‹#›</a:t>
            </a:fld>
            <a:endParaRPr lang="en-US"/>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AD58DA23-AE31-4FFA-89AF-0BAA4B96EC8D}"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74228C4-1529-4B3D-88E8-5480F9DD199D}" type="slidenum">
              <a:rPr lang="en-US"/>
              <a:pPr>
                <a:defRPr/>
              </a:pPr>
              <a:t>‹#›</a:t>
            </a:fld>
            <a:endParaRPr lang="en-US"/>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idx="1"/>
          </p:nvPr>
        </p:nvSpPr>
        <p:spPr>
          <a:xfrm>
            <a:off x="685800" y="1981200"/>
            <a:ext cx="7772400" cy="4114800"/>
          </a:xfrm>
        </p:spPr>
        <p:txBody>
          <a:bodyPr rtlCol="0">
            <a:normAutofit/>
          </a:bodyPr>
          <a:lstStyle/>
          <a:p>
            <a:pPr lvl="0"/>
            <a:endParaRPr lang="tr-TR" noProof="0" smtClean="0"/>
          </a:p>
        </p:txBody>
      </p:sp>
      <p:sp>
        <p:nvSpPr>
          <p:cNvPr id="4" name="Rectangle 2052"/>
          <p:cNvSpPr>
            <a:spLocks noGrp="1" noChangeArrowheads="1"/>
          </p:cNvSpPr>
          <p:nvPr>
            <p:ph type="sldNum" sz="quarter" idx="10"/>
          </p:nvPr>
        </p:nvSpPr>
        <p:spPr/>
        <p:txBody>
          <a:bodyPr/>
          <a:lstStyle>
            <a:lvl1pPr>
              <a:defRPr smtClean="0"/>
            </a:lvl1pPr>
          </a:lstStyle>
          <a:p>
            <a:pPr>
              <a:defRPr/>
            </a:pPr>
            <a:fld id="{BB190CA1-7FFA-4B79-A635-57550623C65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2052"/>
          <p:cNvSpPr>
            <a:spLocks noGrp="1" noChangeArrowheads="1"/>
          </p:cNvSpPr>
          <p:nvPr>
            <p:ph type="sldNum" sz="quarter" idx="10"/>
          </p:nvPr>
        </p:nvSpPr>
        <p:spPr/>
        <p:txBody>
          <a:bodyPr/>
          <a:lstStyle>
            <a:lvl1pPr>
              <a:defRPr smtClean="0"/>
            </a:lvl1pPr>
          </a:lstStyle>
          <a:p>
            <a:pPr>
              <a:defRPr/>
            </a:pPr>
            <a:fld id="{A6761413-9B25-4E57-B0C1-963B3FD969F4}"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pPr>
              <a:defRPr/>
            </a:pPr>
            <a:fld id="{84549D9A-1125-4271-B407-2F2DC1CCB7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64A96FC-57F2-47CB-B9F5-CD9B346CCCD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41643142-5688-41E7-9D81-B2BF2BD91B5E}" type="slidenum">
              <a:rPr lang="en-US"/>
              <a:pPr>
                <a:defRPr/>
              </a:pPr>
              <a:t>‹#›</a:t>
            </a:fld>
            <a:endParaRPr 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E0F0873-8ED3-481C-B131-E03385ADC37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4EE69E9-4B44-442E-A615-2A19AFECFA51}" type="slidenum">
              <a:rPr lang="en-US"/>
              <a:pPr>
                <a:defRPr/>
              </a:pPr>
              <a:t>‹#›</a:t>
            </a:fld>
            <a:endParaRPr 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0903EF18-0820-41B2-ACDA-C0B4820455BF}"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F267BBFF-3271-4B29-B4A9-7770AE54D4D8}" type="slidenum">
              <a:rPr lang="en-US"/>
              <a:pPr>
                <a:defRPr/>
              </a:pPr>
              <a:t>‹#›</a:t>
            </a:fld>
            <a:endParaRPr lang="en-US"/>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244F2481-9E32-4C78-85C6-1428F0CA9314}" type="datetimeFigureOut">
              <a:rPr lang="tr-TR"/>
              <a:pPr>
                <a:defRPr/>
              </a:pPr>
              <a:t>28.09.2012</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9933F021-E107-4B6B-81F4-1D642E5BBE46}" type="slidenum">
              <a:rPr lang="en-US"/>
              <a:pPr>
                <a:defRPr/>
              </a:pPr>
              <a:t>‹#›</a:t>
            </a:fld>
            <a:endParaRPr lang="en-US"/>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61C11EA-A139-4EB1-A50C-075073B7EE1B}" type="datetimeFigureOut">
              <a:rPr lang="tr-TR"/>
              <a:pPr>
                <a:defRPr/>
              </a:pPr>
              <a:t>28.09.2012</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82780E63-533A-4624-AC78-6FD63D560A4C}" type="slidenum">
              <a:rPr lang="en-US"/>
              <a:pPr>
                <a:defRPr/>
              </a:pPr>
              <a:t>‹#›</a:t>
            </a:fld>
            <a:endParaRPr lang="en-US"/>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2325230-93C3-464C-8352-0FA3521EA8A7}" type="datetimeFigureOut">
              <a:rPr lang="tr-TR"/>
              <a:pPr>
                <a:defRPr/>
              </a:pPr>
              <a:t>28.09.2012</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1A1684EB-BE62-413F-A27E-638DA465927A}" type="slidenum">
              <a:rPr lang="en-US"/>
              <a:pPr>
                <a:defRPr/>
              </a:pPr>
              <a:t>‹#›</a:t>
            </a:fld>
            <a:endParaRPr lang="en-US"/>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18FC5AC-E91B-43CF-AA62-94C83B87362A}"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526C061-177B-4481-B855-A19911DA2972}" type="slidenum">
              <a:rPr lang="en-US"/>
              <a:pPr>
                <a:defRPr/>
              </a:pPr>
              <a:t>‹#›</a:t>
            </a:fld>
            <a:endParaRPr lang="en-US"/>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2661ABB-CA09-4E80-9BB5-E0E306DE4C4C}"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6B7270B-01C8-4B38-A5C4-C243E3202E49}" type="slidenum">
              <a:rPr lang="en-US"/>
              <a:pPr>
                <a:defRPr/>
              </a:pPr>
              <a:t>‹#›</a:t>
            </a:fld>
            <a:endParaRPr lang="en-US"/>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42"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43"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FFFFFF"/>
                </a:solidFill>
              </a:defRPr>
            </a:lvl1pPr>
          </a:lstStyle>
          <a:p>
            <a:pPr eaLnBrk="0" fontAlgn="base" hangingPunct="0">
              <a:spcBef>
                <a:spcPct val="0"/>
              </a:spcBef>
              <a:spcAft>
                <a:spcPct val="0"/>
              </a:spcAft>
              <a:defRPr/>
            </a:pPr>
            <a:fld id="{AE3649F5-CED9-4FD6-83E2-AE94B4F44BB3}" type="datetimeFigureOut">
              <a:rPr lang="tr-TR">
                <a:latin typeface="Arial" pitchFamily="34" charset="0"/>
              </a:rPr>
              <a:pPr eaLnBrk="0" fontAlgn="base" hangingPunct="0">
                <a:spcBef>
                  <a:spcPct val="0"/>
                </a:spcBef>
                <a:spcAft>
                  <a:spcPct val="0"/>
                </a:spcAft>
                <a:defRPr/>
              </a:pPr>
              <a:t>28.09.2012</a:t>
            </a:fld>
            <a:endParaRPr lang="tr-TR">
              <a:latin typeface="Arial" pitchFamily="34" charset="0"/>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FFFFFF"/>
                </a:solidFill>
              </a:defRPr>
            </a:lvl1pPr>
          </a:lstStyle>
          <a:p>
            <a:pPr eaLnBrk="0" fontAlgn="base" hangingPunct="0">
              <a:spcBef>
                <a:spcPct val="0"/>
              </a:spcBef>
              <a:spcAft>
                <a:spcPct val="0"/>
              </a:spcAft>
              <a:defRPr/>
            </a:pPr>
            <a:endParaRPr lang="tr-TR">
              <a:latin typeface="Arial" pitchFamily="34" charset="0"/>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FFFFFF"/>
                </a:solidFill>
              </a:defRPr>
            </a:lvl1pPr>
          </a:lstStyle>
          <a:p>
            <a:pPr eaLnBrk="0" fontAlgn="base" hangingPunct="0">
              <a:spcBef>
                <a:spcPct val="0"/>
              </a:spcBef>
              <a:spcAft>
                <a:spcPct val="0"/>
              </a:spcAft>
              <a:defRPr/>
            </a:pPr>
            <a:fld id="{0897050B-3419-4A95-A2E3-8370B6F8B14B}" type="slidenum">
              <a:rPr lang="en-US">
                <a:latin typeface="Arial" pitchFamily="34" charset="0"/>
              </a:rPr>
              <a:pPr eaLnBrk="0" fontAlgn="base" hangingPunct="0">
                <a:spcBef>
                  <a:spcPct val="0"/>
                </a:spcBef>
                <a:spcAft>
                  <a:spcPct val="0"/>
                </a:spcAft>
                <a:defRPr/>
              </a:pPr>
              <a:t>‹#›</a:t>
            </a:fld>
            <a:endParaRPr lang="en-US">
              <a:latin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Microsoft_Office_Excel_Grafi_i1.xls"/></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4213" y="2133600"/>
            <a:ext cx="7926387" cy="1524000"/>
          </a:xfrm>
        </p:spPr>
        <p:txBody>
          <a:bodyPr/>
          <a:lstStyle/>
          <a:p>
            <a:pPr eaLnBrk="1" hangingPunct="1"/>
            <a:r>
              <a:rPr lang="tr-TR" sz="4000" b="1" smtClean="0"/>
              <a:t>Bölüm </a:t>
            </a:r>
            <a:r>
              <a:rPr lang="en-US" sz="4000" b="1" smtClean="0"/>
              <a:t>20</a:t>
            </a:r>
            <a:r>
              <a:rPr lang="en-US" sz="4000" smtClean="0"/>
              <a:t/>
            </a:r>
            <a:br>
              <a:rPr lang="en-US" sz="4000" smtClean="0"/>
            </a:br>
            <a:r>
              <a:rPr lang="tr-TR" sz="4000" b="1" smtClean="0"/>
              <a:t>Çıktı (O</a:t>
            </a:r>
            <a:r>
              <a:rPr lang="en-US" sz="4000" b="1" smtClean="0"/>
              <a:t>utput</a:t>
            </a:r>
            <a:r>
              <a:rPr lang="tr-TR" sz="4000" b="1" smtClean="0"/>
              <a:t>) ve Toplam Talep                      (A</a:t>
            </a:r>
            <a:r>
              <a:rPr lang="en-US" sz="4000" b="1" smtClean="0"/>
              <a:t>ggregate demand</a:t>
            </a:r>
            <a:r>
              <a:rPr lang="tr-TR" sz="4000" b="1" smtClean="0"/>
              <a:t>)</a:t>
            </a:r>
            <a:endParaRPr lang="en-US" sz="4000" smtClean="0"/>
          </a:p>
        </p:txBody>
      </p:sp>
      <p:sp>
        <p:nvSpPr>
          <p:cNvPr id="44035"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pPr eaLnBrk="1" hangingPunct="1"/>
            <a:r>
              <a:rPr lang="tr-TR" sz="4000" b="1" smtClean="0"/>
              <a:t>Tüketim fonksiyonu</a:t>
            </a:r>
            <a:endParaRPr lang="en-GB" sz="4000" b="1" smtClean="0"/>
          </a:p>
        </p:txBody>
      </p:sp>
      <p:sp>
        <p:nvSpPr>
          <p:cNvPr id="51203" name="Slide Number Placeholder 2"/>
          <p:cNvSpPr>
            <a:spLocks noGrp="1"/>
          </p:cNvSpPr>
          <p:nvPr>
            <p:ph type="sldNum" sz="quarter" idx="12"/>
          </p:nvPr>
        </p:nvSpPr>
        <p:spPr bwMode="auto">
          <a:noFill/>
          <a:ln>
            <a:miter lim="800000"/>
            <a:headEnd/>
            <a:tailEnd/>
          </a:ln>
        </p:spPr>
        <p:txBody>
          <a:bodyPr/>
          <a:lstStyle/>
          <a:p>
            <a:fld id="{D5F28803-02ED-4778-AF60-84AAAD06DE37}" type="slidenum">
              <a:rPr lang="en-US"/>
              <a:pPr/>
              <a:t>10</a:t>
            </a:fld>
            <a:endParaRPr lang="en-US"/>
          </a:p>
        </p:txBody>
      </p:sp>
      <p:sp>
        <p:nvSpPr>
          <p:cNvPr id="51204" name="Line 1027"/>
          <p:cNvSpPr>
            <a:spLocks noChangeShapeType="1"/>
          </p:cNvSpPr>
          <p:nvPr/>
        </p:nvSpPr>
        <p:spPr bwMode="auto">
          <a:xfrm>
            <a:off x="1219200" y="5638800"/>
            <a:ext cx="37338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1205" name="Line 1028"/>
          <p:cNvSpPr>
            <a:spLocks noChangeShapeType="1"/>
          </p:cNvSpPr>
          <p:nvPr/>
        </p:nvSpPr>
        <p:spPr bwMode="auto">
          <a:xfrm flipV="1">
            <a:off x="1219200" y="2590800"/>
            <a:ext cx="0" cy="30480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 name="Text Box 1029"/>
          <p:cNvSpPr txBox="1">
            <a:spLocks noChangeArrowheads="1"/>
          </p:cNvSpPr>
          <p:nvPr/>
        </p:nvSpPr>
        <p:spPr bwMode="auto">
          <a:xfrm>
            <a:off x="4038600" y="5699125"/>
            <a:ext cx="1128713"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Gelir (Y)</a:t>
            </a:r>
            <a:endParaRPr lang="en-GB" sz="2000" i="1">
              <a:solidFill>
                <a:prstClr val="white"/>
              </a:solidFill>
              <a:effectLst>
                <a:outerShdw blurRad="38100" dist="38100" dir="2700000" algn="tl">
                  <a:srgbClr val="1F497D"/>
                </a:outerShdw>
              </a:effectLst>
              <a:latin typeface="Arial" pitchFamily="34" charset="0"/>
            </a:endParaRPr>
          </a:p>
        </p:txBody>
      </p:sp>
      <p:sp>
        <p:nvSpPr>
          <p:cNvPr id="62470" name="Text Box 1030"/>
          <p:cNvSpPr txBox="1">
            <a:spLocks noChangeArrowheads="1"/>
          </p:cNvSpPr>
          <p:nvPr/>
        </p:nvSpPr>
        <p:spPr bwMode="auto">
          <a:xfrm rot="-5372524">
            <a:off x="113506" y="3236119"/>
            <a:ext cx="1509713"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Tüketim (C)</a:t>
            </a:r>
            <a:endParaRPr lang="en-GB" sz="2000" i="1">
              <a:solidFill>
                <a:prstClr val="white"/>
              </a:solidFill>
              <a:effectLst>
                <a:outerShdw blurRad="38100" dist="38100" dir="2700000" algn="tl">
                  <a:srgbClr val="1F497D"/>
                </a:outerShdw>
              </a:effectLst>
              <a:latin typeface="Arial" pitchFamily="34" charset="0"/>
            </a:endParaRPr>
          </a:p>
        </p:txBody>
      </p:sp>
      <p:sp>
        <p:nvSpPr>
          <p:cNvPr id="51208" name="Line 1031"/>
          <p:cNvSpPr>
            <a:spLocks noChangeShapeType="1"/>
          </p:cNvSpPr>
          <p:nvPr/>
        </p:nvSpPr>
        <p:spPr bwMode="auto">
          <a:xfrm flipV="1">
            <a:off x="1219200" y="3429000"/>
            <a:ext cx="3810000" cy="1447800"/>
          </a:xfrm>
          <a:prstGeom prst="line">
            <a:avLst/>
          </a:prstGeom>
          <a:noFill/>
          <a:ln w="57150">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 name="Text Box 1032"/>
          <p:cNvSpPr txBox="1">
            <a:spLocks noChangeArrowheads="1"/>
          </p:cNvSpPr>
          <p:nvPr/>
        </p:nvSpPr>
        <p:spPr bwMode="auto">
          <a:xfrm>
            <a:off x="3355975" y="2971800"/>
            <a:ext cx="1978025"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000000"/>
                  </a:outerShdw>
                </a:effectLst>
                <a:latin typeface="Arial" charset="0"/>
              </a:rPr>
              <a:t>C = 8 + 0.7 Y</a:t>
            </a:r>
          </a:p>
        </p:txBody>
      </p:sp>
      <p:sp>
        <p:nvSpPr>
          <p:cNvPr id="62473" name="Text Box 1033"/>
          <p:cNvSpPr txBox="1">
            <a:spLocks noChangeArrowheads="1"/>
          </p:cNvSpPr>
          <p:nvPr/>
        </p:nvSpPr>
        <p:spPr bwMode="auto">
          <a:xfrm>
            <a:off x="827088" y="1628775"/>
            <a:ext cx="7913687"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a:solidFill>
                  <a:prstClr val="white"/>
                </a:solidFill>
                <a:effectLst>
                  <a:outerShdw blurRad="38100" dist="38100" dir="2700000" algn="tl">
                    <a:srgbClr val="1F497D"/>
                  </a:outerShdw>
                </a:effectLst>
                <a:latin typeface="Arial" pitchFamily="34" charset="0"/>
              </a:rPr>
              <a:t>T</a:t>
            </a:r>
            <a:r>
              <a:rPr lang="tr-TR" sz="2000" b="1">
                <a:solidFill>
                  <a:prstClr val="white"/>
                </a:solidFill>
                <a:effectLst>
                  <a:outerShdw blurRad="38100" dist="38100" dir="2700000" algn="tl">
                    <a:srgbClr val="1F497D"/>
                  </a:outerShdw>
                </a:effectLst>
                <a:latin typeface="Arial" pitchFamily="34" charset="0"/>
              </a:rPr>
              <a:t>üketim fonksiyonu toplam geliri toplam tüketime bağlar: C=f(Y)</a:t>
            </a:r>
            <a:endParaRPr lang="en-GB" sz="2000" b="1">
              <a:solidFill>
                <a:prstClr val="white"/>
              </a:solidFill>
              <a:effectLst>
                <a:outerShdw blurRad="38100" dist="38100" dir="2700000" algn="tl">
                  <a:srgbClr val="1F497D"/>
                </a:outerShdw>
              </a:effectLst>
              <a:latin typeface="Arial" pitchFamily="34" charset="0"/>
            </a:endParaRPr>
          </a:p>
        </p:txBody>
      </p:sp>
      <p:sp>
        <p:nvSpPr>
          <p:cNvPr id="62474" name="Text Box 1034"/>
          <p:cNvSpPr txBox="1">
            <a:spLocks noChangeArrowheads="1"/>
          </p:cNvSpPr>
          <p:nvPr/>
        </p:nvSpPr>
        <p:spPr bwMode="auto">
          <a:xfrm>
            <a:off x="1012825" y="5610225"/>
            <a:ext cx="311150"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b="1">
                <a:solidFill>
                  <a:prstClr val="white"/>
                </a:solidFill>
                <a:effectLst>
                  <a:outerShdw blurRad="38100" dist="38100" dir="2700000" algn="tl">
                    <a:srgbClr val="1F497D"/>
                  </a:outerShdw>
                </a:effectLst>
                <a:latin typeface="Arial" pitchFamily="34" charset="0"/>
              </a:rPr>
              <a:t>0</a:t>
            </a:r>
          </a:p>
        </p:txBody>
      </p:sp>
      <p:grpSp>
        <p:nvGrpSpPr>
          <p:cNvPr id="2" name="Group 1045"/>
          <p:cNvGrpSpPr>
            <a:grpSpLocks/>
          </p:cNvGrpSpPr>
          <p:nvPr/>
        </p:nvGrpSpPr>
        <p:grpSpPr bwMode="auto">
          <a:xfrm>
            <a:off x="2916238" y="3933825"/>
            <a:ext cx="6000750" cy="2243138"/>
            <a:chOff x="1824" y="2496"/>
            <a:chExt cx="3780" cy="1413"/>
          </a:xfrm>
        </p:grpSpPr>
        <p:sp>
          <p:nvSpPr>
            <p:cNvPr id="62476" name="Text Box 1036"/>
            <p:cNvSpPr txBox="1">
              <a:spLocks noChangeArrowheads="1"/>
            </p:cNvSpPr>
            <p:nvPr/>
          </p:nvSpPr>
          <p:spPr bwMode="auto">
            <a:xfrm>
              <a:off x="3696" y="2640"/>
              <a:ext cx="1908" cy="1269"/>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a:solidFill>
                    <a:prstClr val="white"/>
                  </a:solidFill>
                  <a:effectLst>
                    <a:outerShdw blurRad="38100" dist="38100" dir="2700000" algn="tl">
                      <a:srgbClr val="1F497D"/>
                    </a:outerShdw>
                  </a:effectLst>
                  <a:latin typeface="Arial" pitchFamily="34" charset="0"/>
                </a:rPr>
                <a:t>M</a:t>
              </a:r>
              <a:r>
                <a:rPr lang="en-GB" i="1">
                  <a:solidFill>
                    <a:prstClr val="white"/>
                  </a:solidFill>
                  <a:effectLst>
                    <a:outerShdw blurRad="38100" dist="38100" dir="2700000" algn="tl">
                      <a:srgbClr val="1F497D"/>
                    </a:outerShdw>
                  </a:effectLst>
                  <a:latin typeface="Arial" pitchFamily="34" charset="0"/>
                </a:rPr>
                <a:t>ar</a:t>
              </a:r>
              <a:r>
                <a:rPr lang="tr-TR" i="1">
                  <a:solidFill>
                    <a:prstClr val="white"/>
                  </a:solidFill>
                  <a:effectLst>
                    <a:outerShdw blurRad="38100" dist="38100" dir="2700000" algn="tl">
                      <a:srgbClr val="1F497D"/>
                    </a:outerShdw>
                  </a:effectLst>
                  <a:latin typeface="Arial" pitchFamily="34" charset="0"/>
                </a:rPr>
                <a:t>j</a:t>
              </a:r>
              <a:r>
                <a:rPr lang="en-GB" i="1">
                  <a:solidFill>
                    <a:prstClr val="white"/>
                  </a:solidFill>
                  <a:effectLst>
                    <a:outerShdw blurRad="38100" dist="38100" dir="2700000" algn="tl">
                      <a:srgbClr val="1F497D"/>
                    </a:outerShdw>
                  </a:effectLst>
                  <a:latin typeface="Arial" pitchFamily="34" charset="0"/>
                </a:rPr>
                <a:t>inal </a:t>
              </a:r>
              <a:r>
                <a:rPr lang="tr-TR" i="1">
                  <a:solidFill>
                    <a:prstClr val="white"/>
                  </a:solidFill>
                  <a:effectLst>
                    <a:outerShdw blurRad="38100" dist="38100" dir="2700000" algn="tl">
                      <a:srgbClr val="1F497D"/>
                    </a:outerShdw>
                  </a:effectLst>
                  <a:latin typeface="Arial" pitchFamily="34" charset="0"/>
                </a:rPr>
                <a:t>tüketim eğilimi </a:t>
              </a:r>
            </a:p>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(marjinal </a:t>
              </a:r>
              <a:r>
                <a:rPr lang="en-GB" i="1">
                  <a:solidFill>
                    <a:prstClr val="white"/>
                  </a:solidFill>
                  <a:effectLst>
                    <a:outerShdw blurRad="38100" dist="38100" dir="2700000" algn="tl">
                      <a:srgbClr val="1F497D"/>
                    </a:outerShdw>
                  </a:effectLst>
                  <a:latin typeface="Arial" pitchFamily="34" charset="0"/>
                </a:rPr>
                <a:t>propensity</a:t>
              </a:r>
            </a:p>
            <a:p>
              <a:pPr eaLnBrk="0" fontAlgn="base" hangingPunct="0">
                <a:spcBef>
                  <a:spcPct val="0"/>
                </a:spcBef>
                <a:spcAft>
                  <a:spcPct val="0"/>
                </a:spcAft>
                <a:defRPr/>
              </a:pPr>
              <a:r>
                <a:rPr lang="en-GB" i="1">
                  <a:solidFill>
                    <a:prstClr val="white"/>
                  </a:solidFill>
                  <a:effectLst>
                    <a:outerShdw blurRad="38100" dist="38100" dir="2700000" algn="tl">
                      <a:srgbClr val="1F497D"/>
                    </a:outerShdw>
                  </a:effectLst>
                  <a:latin typeface="Arial" pitchFamily="34" charset="0"/>
                </a:rPr>
                <a:t>to consume</a:t>
              </a:r>
              <a:r>
                <a:rPr lang="tr-TR" i="1">
                  <a:solidFill>
                    <a:prstClr val="white"/>
                  </a:solidFill>
                  <a:effectLst>
                    <a:outerShdw blurRad="38100" dist="38100" dir="2700000" algn="tl">
                      <a:srgbClr val="1F497D"/>
                    </a:outerShdw>
                  </a:effectLst>
                  <a:latin typeface="Arial" pitchFamily="34" charset="0"/>
                </a:rPr>
                <a:t>)</a:t>
              </a:r>
              <a:r>
                <a:rPr lang="en-GB">
                  <a:solidFill>
                    <a:prstClr val="white"/>
                  </a:solidFill>
                  <a:effectLst>
                    <a:outerShdw blurRad="38100" dist="38100" dir="2700000" algn="tl">
                      <a:srgbClr val="1F497D"/>
                    </a:outerShdw>
                  </a:effectLst>
                  <a:latin typeface="Arial" pitchFamily="34" charset="0"/>
                </a:rPr>
                <a:t> </a:t>
              </a:r>
              <a:endParaRPr lang="tr-TR">
                <a:solidFill>
                  <a:prstClr val="white"/>
                </a:solidFill>
                <a:effectLst>
                  <a:outerShdw blurRad="38100" dist="38100" dir="2700000" algn="tl">
                    <a:srgbClr val="1F497D"/>
                  </a:outerShdw>
                </a:effectLst>
                <a:latin typeface="Arial" pitchFamily="34" charset="0"/>
              </a:endParaRPr>
            </a:p>
            <a:p>
              <a:pPr eaLnBrk="0" fontAlgn="base" hangingPunct="0">
                <a:spcBef>
                  <a:spcPct val="0"/>
                </a:spcBef>
                <a:spcAft>
                  <a:spcPct val="0"/>
                </a:spcAft>
                <a:defRPr/>
              </a:pPr>
              <a:r>
                <a:rPr lang="en-GB">
                  <a:solidFill>
                    <a:prstClr val="white"/>
                  </a:solidFill>
                  <a:effectLst>
                    <a:outerShdw blurRad="38100" dist="38100" dir="2700000" algn="tl">
                      <a:srgbClr val="1F497D"/>
                    </a:outerShdw>
                  </a:effectLst>
                  <a:latin typeface="Arial" pitchFamily="34" charset="0"/>
                </a:rPr>
                <a:t>(</a:t>
              </a:r>
              <a:r>
                <a:rPr lang="tr-TR">
                  <a:solidFill>
                    <a:prstClr val="white"/>
                  </a:solidFill>
                  <a:effectLst>
                    <a:outerShdw blurRad="38100" dist="38100" dir="2700000" algn="tl">
                      <a:srgbClr val="1F497D"/>
                    </a:outerShdw>
                  </a:effectLst>
                  <a:latin typeface="Arial" pitchFamily="34" charset="0"/>
                </a:rPr>
                <a:t>doğrunun eğimi) </a:t>
              </a:r>
              <a:r>
                <a:rPr lang="en-GB">
                  <a:solidFill>
                    <a:prstClr val="white"/>
                  </a:solidFill>
                  <a:effectLst>
                    <a:outerShdw blurRad="38100" dist="38100" dir="2700000" algn="tl">
                      <a:srgbClr val="1F497D"/>
                    </a:outerShdw>
                  </a:effectLst>
                  <a:latin typeface="Arial" pitchFamily="34" charset="0"/>
                </a:rPr>
                <a:t>0.7</a:t>
              </a:r>
              <a:r>
                <a:rPr lang="tr-TR">
                  <a:solidFill>
                    <a:prstClr val="white"/>
                  </a:solidFill>
                  <a:effectLst>
                    <a:outerShdw blurRad="38100" dist="38100" dir="2700000" algn="tl">
                      <a:srgbClr val="1F497D"/>
                    </a:outerShdw>
                  </a:effectLst>
                  <a:latin typeface="Arial" pitchFamily="34" charset="0"/>
                </a:rPr>
                <a:t>’dir. </a:t>
              </a:r>
            </a:p>
            <a:p>
              <a:pPr eaLnBrk="0" fontAlgn="base" hangingPunct="0">
                <a:spcBef>
                  <a:spcPct val="0"/>
                </a:spcBef>
                <a:spcAft>
                  <a:spcPct val="0"/>
                </a:spcAft>
                <a:defRPr/>
              </a:pPr>
              <a:r>
                <a:rPr lang="tr-TR">
                  <a:solidFill>
                    <a:prstClr val="white"/>
                  </a:solidFill>
                  <a:effectLst>
                    <a:outerShdw blurRad="38100" dist="38100" dir="2700000" algn="tl">
                      <a:srgbClr val="1F497D"/>
                    </a:outerShdw>
                  </a:effectLst>
                  <a:latin typeface="Arial" pitchFamily="34" charset="0"/>
                </a:rPr>
                <a:t>Her 1 birimlik gelir artışı </a:t>
              </a:r>
            </a:p>
            <a:p>
              <a:pPr eaLnBrk="0" fontAlgn="base" hangingPunct="0">
                <a:spcBef>
                  <a:spcPct val="0"/>
                </a:spcBef>
                <a:spcAft>
                  <a:spcPct val="0"/>
                </a:spcAft>
                <a:defRPr/>
              </a:pPr>
              <a:r>
                <a:rPr lang="tr-TR">
                  <a:solidFill>
                    <a:prstClr val="white"/>
                  </a:solidFill>
                  <a:effectLst>
                    <a:outerShdw blurRad="38100" dist="38100" dir="2700000" algn="tl">
                      <a:srgbClr val="1F497D"/>
                    </a:outerShdw>
                  </a:effectLst>
                  <a:latin typeface="Arial" pitchFamily="34" charset="0"/>
                </a:rPr>
                <a:t>tüketimde 0.7 birimlik artışa </a:t>
              </a:r>
            </a:p>
            <a:p>
              <a:pPr eaLnBrk="0" fontAlgn="base" hangingPunct="0">
                <a:spcBef>
                  <a:spcPct val="0"/>
                </a:spcBef>
                <a:spcAft>
                  <a:spcPct val="0"/>
                </a:spcAft>
                <a:defRPr/>
              </a:pPr>
              <a:r>
                <a:rPr lang="tr-TR">
                  <a:solidFill>
                    <a:prstClr val="white"/>
                  </a:solidFill>
                  <a:effectLst>
                    <a:outerShdw blurRad="38100" dist="38100" dir="2700000" algn="tl">
                      <a:srgbClr val="1F497D"/>
                    </a:outerShdw>
                  </a:effectLst>
                  <a:latin typeface="Arial" pitchFamily="34" charset="0"/>
                </a:rPr>
                <a:t>sebep olur.</a:t>
              </a:r>
              <a:endParaRPr lang="en-GB">
                <a:solidFill>
                  <a:prstClr val="white"/>
                </a:solidFill>
                <a:effectLst>
                  <a:outerShdw blurRad="38100" dist="38100" dir="2700000" algn="tl">
                    <a:srgbClr val="1F497D"/>
                  </a:outerShdw>
                </a:effectLst>
                <a:latin typeface="Arial" pitchFamily="34" charset="0"/>
              </a:endParaRPr>
            </a:p>
          </p:txBody>
        </p:sp>
        <p:sp>
          <p:nvSpPr>
            <p:cNvPr id="51219" name="AutoShape 1041"/>
            <p:cNvSpPr>
              <a:spLocks noChangeArrowheads="1"/>
            </p:cNvSpPr>
            <p:nvPr/>
          </p:nvSpPr>
          <p:spPr bwMode="auto">
            <a:xfrm flipH="1">
              <a:off x="1824" y="2496"/>
              <a:ext cx="528" cy="192"/>
            </a:xfrm>
            <a:prstGeom prst="rtTriangle">
              <a:avLst/>
            </a:prstGeom>
            <a:noFill/>
            <a:ln w="38100">
              <a:solidFill>
                <a:schemeClr val="tx1"/>
              </a:solidFill>
              <a:miter lim="800000"/>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grpSp>
        <p:nvGrpSpPr>
          <p:cNvPr id="3" name="Group 1046"/>
          <p:cNvGrpSpPr>
            <a:grpSpLocks/>
          </p:cNvGrpSpPr>
          <p:nvPr/>
        </p:nvGrpSpPr>
        <p:grpSpPr bwMode="auto">
          <a:xfrm>
            <a:off x="712788" y="2803525"/>
            <a:ext cx="7918450" cy="2797175"/>
            <a:chOff x="449" y="1766"/>
            <a:chExt cx="4988" cy="1762"/>
          </a:xfrm>
        </p:grpSpPr>
        <p:sp>
          <p:nvSpPr>
            <p:cNvPr id="62475" name="Text Box 1035"/>
            <p:cNvSpPr txBox="1">
              <a:spLocks noChangeArrowheads="1"/>
            </p:cNvSpPr>
            <p:nvPr/>
          </p:nvSpPr>
          <p:spPr bwMode="auto">
            <a:xfrm>
              <a:off x="3696" y="1766"/>
              <a:ext cx="1741" cy="826"/>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a:solidFill>
                    <a:prstClr val="white"/>
                  </a:solidFill>
                  <a:effectLst>
                    <a:outerShdw blurRad="38100" dist="38100" dir="2700000" algn="tl">
                      <a:srgbClr val="000000"/>
                    </a:outerShdw>
                  </a:effectLst>
                  <a:latin typeface="Arial" charset="0"/>
                </a:rPr>
                <a:t>Gelir sıfırken, istenilen </a:t>
              </a:r>
            </a:p>
            <a:p>
              <a:pPr eaLnBrk="0" fontAlgn="base" hangingPunct="0">
                <a:spcBef>
                  <a:spcPct val="0"/>
                </a:spcBef>
                <a:spcAft>
                  <a:spcPct val="0"/>
                </a:spcAft>
                <a:defRPr/>
              </a:pPr>
              <a:r>
                <a:rPr lang="tr-TR" sz="2000">
                  <a:solidFill>
                    <a:prstClr val="white"/>
                  </a:solidFill>
                  <a:effectLst>
                    <a:outerShdw blurRad="38100" dist="38100" dir="2700000" algn="tl">
                      <a:srgbClr val="000000"/>
                    </a:outerShdw>
                  </a:effectLst>
                  <a:latin typeface="Arial" charset="0"/>
                </a:rPr>
                <a:t>tüketim 8’dir (otonom</a:t>
              </a:r>
            </a:p>
            <a:p>
              <a:pPr eaLnBrk="0" fontAlgn="base" hangingPunct="0">
                <a:spcBef>
                  <a:spcPct val="0"/>
                </a:spcBef>
                <a:spcAft>
                  <a:spcPct val="0"/>
                </a:spcAft>
                <a:defRPr/>
              </a:pPr>
              <a:r>
                <a:rPr lang="tr-TR" sz="2000">
                  <a:solidFill>
                    <a:prstClr val="white"/>
                  </a:solidFill>
                  <a:effectLst>
                    <a:outerShdw blurRad="38100" dist="38100" dir="2700000" algn="tl">
                      <a:srgbClr val="000000"/>
                    </a:outerShdw>
                  </a:effectLst>
                  <a:latin typeface="Arial" charset="0"/>
                </a:rPr>
                <a:t>tüketim -</a:t>
              </a:r>
              <a:r>
                <a:rPr lang="en-GB" sz="2000">
                  <a:solidFill>
                    <a:prstClr val="white"/>
                  </a:solidFill>
                  <a:effectLst>
                    <a:outerShdw blurRad="38100" dist="38100" dir="2700000" algn="tl">
                      <a:srgbClr val="000000"/>
                    </a:outerShdw>
                  </a:effectLst>
                  <a:latin typeface="Arial" charset="0"/>
                </a:rPr>
                <a:t>“autonomous</a:t>
              </a:r>
            </a:p>
            <a:p>
              <a:pPr eaLnBrk="0" fontAlgn="base" hangingPunct="0">
                <a:spcBef>
                  <a:spcPct val="0"/>
                </a:spcBef>
                <a:spcAft>
                  <a:spcPct val="0"/>
                </a:spcAft>
                <a:defRPr/>
              </a:pPr>
              <a:r>
                <a:rPr lang="en-GB" sz="2000">
                  <a:solidFill>
                    <a:prstClr val="white"/>
                  </a:solidFill>
                  <a:effectLst>
                    <a:outerShdw blurRad="38100" dist="38100" dir="2700000" algn="tl">
                      <a:srgbClr val="000000"/>
                    </a:outerShdw>
                  </a:effectLst>
                  <a:latin typeface="Arial" charset="0"/>
                </a:rPr>
                <a:t>consumption”).</a:t>
              </a:r>
            </a:p>
          </p:txBody>
        </p:sp>
        <p:sp>
          <p:nvSpPr>
            <p:cNvPr id="62478" name="Text Box 1038"/>
            <p:cNvSpPr txBox="1">
              <a:spLocks noChangeArrowheads="1"/>
            </p:cNvSpPr>
            <p:nvPr/>
          </p:nvSpPr>
          <p:spPr bwMode="auto">
            <a:xfrm>
              <a:off x="449" y="3168"/>
              <a:ext cx="223"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1F497D"/>
                    </a:outerShdw>
                  </a:effectLst>
                  <a:latin typeface="Arial" pitchFamily="34" charset="0"/>
                </a:rPr>
                <a:t>8</a:t>
              </a:r>
            </a:p>
          </p:txBody>
        </p:sp>
        <p:sp>
          <p:nvSpPr>
            <p:cNvPr id="51217" name="AutoShape 1044"/>
            <p:cNvSpPr>
              <a:spLocks/>
            </p:cNvSpPr>
            <p:nvPr/>
          </p:nvSpPr>
          <p:spPr bwMode="auto">
            <a:xfrm>
              <a:off x="648" y="3096"/>
              <a:ext cx="48" cy="432"/>
            </a:xfrm>
            <a:prstGeom prst="leftBrace">
              <a:avLst>
                <a:gd name="adj1" fmla="val 75000"/>
                <a:gd name="adj2" fmla="val 50000"/>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sp>
        <p:nvSpPr>
          <p:cNvPr id="62487" name="Text Box 1047"/>
          <p:cNvSpPr txBox="1">
            <a:spLocks noChangeArrowheads="1"/>
          </p:cNvSpPr>
          <p:nvPr/>
        </p:nvSpPr>
        <p:spPr bwMode="auto">
          <a:xfrm>
            <a:off x="3348038" y="2420938"/>
            <a:ext cx="1784350" cy="466725"/>
          </a:xfrm>
          <a:prstGeom prst="rect">
            <a:avLst/>
          </a:prstGeom>
          <a:solidFill>
            <a:srgbClr val="FFFF00"/>
          </a:solidFill>
          <a:ln w="9525">
            <a:solidFill>
              <a:srgbClr val="0000FF"/>
            </a:solidFill>
            <a:miter lim="800000"/>
            <a:headEnd/>
            <a:tailEnd/>
          </a:ln>
          <a:effectLst/>
        </p:spPr>
        <p:txBody>
          <a:bodyPr wrap="none">
            <a:spAutoFit/>
          </a:bodyPr>
          <a:lstStyle/>
          <a:p>
            <a:pPr eaLnBrk="0" fontAlgn="base" hangingPunct="0">
              <a:spcBef>
                <a:spcPct val="0"/>
              </a:spcBef>
              <a:spcAft>
                <a:spcPct val="0"/>
              </a:spcAft>
              <a:defRPr/>
            </a:pPr>
            <a:r>
              <a:rPr lang="en-GB" sz="2400" b="1" dirty="0">
                <a:solidFill>
                  <a:srgbClr val="00B050"/>
                </a:solidFill>
                <a:effectLst>
                  <a:outerShdw blurRad="38100" dist="38100" dir="2700000" algn="tl">
                    <a:srgbClr val="000000"/>
                  </a:outerShdw>
                </a:effectLst>
                <a:latin typeface="Arial" charset="0"/>
              </a:rPr>
              <a:t>C = </a:t>
            </a:r>
            <a:r>
              <a:rPr lang="tr-TR" sz="2400" b="1" dirty="0">
                <a:solidFill>
                  <a:srgbClr val="00B050"/>
                </a:solidFill>
                <a:effectLst>
                  <a:outerShdw blurRad="38100" dist="38100" dir="2700000" algn="tl">
                    <a:srgbClr val="000000"/>
                  </a:outerShdw>
                </a:effectLst>
                <a:latin typeface="Arial" charset="0"/>
              </a:rPr>
              <a:t>A</a:t>
            </a:r>
            <a:r>
              <a:rPr lang="en-GB" sz="2400" b="1" dirty="0">
                <a:solidFill>
                  <a:srgbClr val="00B050"/>
                </a:solidFill>
                <a:effectLst>
                  <a:outerShdw blurRad="38100" dist="38100" dir="2700000" algn="tl">
                    <a:srgbClr val="000000"/>
                  </a:outerShdw>
                </a:effectLst>
                <a:latin typeface="Arial" charset="0"/>
              </a:rPr>
              <a:t> + </a:t>
            </a:r>
            <a:r>
              <a:rPr lang="tr-TR" sz="2400" b="1" dirty="0">
                <a:solidFill>
                  <a:srgbClr val="00B050"/>
                </a:solidFill>
                <a:effectLst>
                  <a:outerShdw blurRad="38100" dist="38100" dir="2700000" algn="tl">
                    <a:srgbClr val="000000"/>
                  </a:outerShdw>
                </a:effectLst>
                <a:latin typeface="Arial" charset="0"/>
              </a:rPr>
              <a:t>c</a:t>
            </a:r>
            <a:r>
              <a:rPr lang="en-GB" sz="2400" b="1" dirty="0">
                <a:solidFill>
                  <a:srgbClr val="00B050"/>
                </a:solidFill>
                <a:effectLst>
                  <a:outerShdw blurRad="38100" dist="38100" dir="2700000" algn="tl">
                    <a:srgbClr val="000000"/>
                  </a:outerShdw>
                </a:effectLst>
                <a:latin typeface="Arial" charset="0"/>
              </a:rPr>
              <a:t> 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2473"/>
                                        </p:tgtEl>
                                        <p:attrNameLst>
                                          <p:attrName>style.visibility</p:attrName>
                                        </p:attrNameLst>
                                      </p:cBhvr>
                                      <p:to>
                                        <p:strVal val="visible"/>
                                      </p:to>
                                    </p:set>
                                    <p:anim calcmode="lin" valueType="num">
                                      <p:cBhvr additive="base">
                                        <p:cTn id="7" dur="500" fill="hold"/>
                                        <p:tgtEl>
                                          <p:spTgt spid="62473"/>
                                        </p:tgtEl>
                                        <p:attrNameLst>
                                          <p:attrName>ppt_x</p:attrName>
                                        </p:attrNameLst>
                                      </p:cBhvr>
                                      <p:tavLst>
                                        <p:tav tm="0">
                                          <p:val>
                                            <p:strVal val="0-#ppt_w/2"/>
                                          </p:val>
                                        </p:tav>
                                        <p:tav tm="100000">
                                          <p:val>
                                            <p:strVal val="#ppt_x"/>
                                          </p:val>
                                        </p:tav>
                                      </p:tavLst>
                                    </p:anim>
                                    <p:anim calcmode="lin" valueType="num">
                                      <p:cBhvr additive="base">
                                        <p:cTn id="8" dur="500" fill="hold"/>
                                        <p:tgtEl>
                                          <p:spTgt spid="624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ppt_x</p:attrName>
                                        </p:attrNameLst>
                                      </p:cBhvr>
                                      <p:tavLst>
                                        <p:tav tm="0">
                                          <p:val>
                                            <p:fltVal val="0.5"/>
                                          </p:val>
                                        </p:tav>
                                        <p:tav tm="100000">
                                          <p:val>
                                            <p:strVal val="#ppt_x"/>
                                          </p:val>
                                        </p:tav>
                                      </p:tavLst>
                                    </p:anim>
                                    <p:anim calcmode="lin" valueType="num">
                                      <p:cBhvr>
                                        <p:cTn id="16"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 calcmode="lin" valueType="num">
                                      <p:cBhvr>
                                        <p:cTn id="23" dur="500" fill="hold"/>
                                        <p:tgtEl>
                                          <p:spTgt spid="2"/>
                                        </p:tgtEl>
                                        <p:attrNameLst>
                                          <p:attrName>ppt_x</p:attrName>
                                        </p:attrNameLst>
                                      </p:cBhvr>
                                      <p:tavLst>
                                        <p:tav tm="0">
                                          <p:val>
                                            <p:fltVal val="0.5"/>
                                          </p:val>
                                        </p:tav>
                                        <p:tav tm="100000">
                                          <p:val>
                                            <p:strVal val="#ppt_x"/>
                                          </p:val>
                                        </p:tav>
                                      </p:tavLst>
                                    </p:anim>
                                    <p:anim calcmode="lin" valueType="num">
                                      <p:cBhvr>
                                        <p:cTn id="24"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tr-TR" sz="4000" b="1" smtClean="0"/>
              <a:t>Tasarruf Fonksiyonu</a:t>
            </a:r>
            <a:endParaRPr lang="en-GB" sz="4000" b="1" smtClean="0"/>
          </a:p>
        </p:txBody>
      </p:sp>
      <p:sp>
        <p:nvSpPr>
          <p:cNvPr id="52227" name="Slide Number Placeholder 2"/>
          <p:cNvSpPr>
            <a:spLocks noGrp="1"/>
          </p:cNvSpPr>
          <p:nvPr>
            <p:ph type="sldNum" sz="quarter" idx="12"/>
          </p:nvPr>
        </p:nvSpPr>
        <p:spPr bwMode="auto">
          <a:noFill/>
          <a:ln>
            <a:miter lim="800000"/>
            <a:headEnd/>
            <a:tailEnd/>
          </a:ln>
        </p:spPr>
        <p:txBody>
          <a:bodyPr/>
          <a:lstStyle/>
          <a:p>
            <a:fld id="{67C07460-658A-44C9-9DBD-E7861053291B}" type="slidenum">
              <a:rPr lang="en-US"/>
              <a:pPr/>
              <a:t>11</a:t>
            </a:fld>
            <a:endParaRPr lang="en-US"/>
          </a:p>
        </p:txBody>
      </p:sp>
      <p:sp>
        <p:nvSpPr>
          <p:cNvPr id="52228" name="Line 4"/>
          <p:cNvSpPr>
            <a:spLocks noChangeShapeType="1"/>
          </p:cNvSpPr>
          <p:nvPr/>
        </p:nvSpPr>
        <p:spPr bwMode="auto">
          <a:xfrm flipV="1">
            <a:off x="1219200" y="2133600"/>
            <a:ext cx="0" cy="28956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2229" name="Line 5"/>
          <p:cNvSpPr>
            <a:spLocks noChangeShapeType="1"/>
          </p:cNvSpPr>
          <p:nvPr/>
        </p:nvSpPr>
        <p:spPr bwMode="auto">
          <a:xfrm flipV="1">
            <a:off x="1676400" y="3733800"/>
            <a:ext cx="3048000" cy="1295400"/>
          </a:xfrm>
          <a:prstGeom prst="line">
            <a:avLst/>
          </a:prstGeom>
          <a:noFill/>
          <a:ln w="57150">
            <a:solidFill>
              <a:srgbClr val="CC00FF"/>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4518" name="Text Box 6"/>
          <p:cNvSpPr txBox="1">
            <a:spLocks noChangeArrowheads="1"/>
          </p:cNvSpPr>
          <p:nvPr/>
        </p:nvSpPr>
        <p:spPr bwMode="auto">
          <a:xfrm>
            <a:off x="2662238" y="3352800"/>
            <a:ext cx="2062162"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srgbClr val="CC00FF"/>
                </a:solidFill>
                <a:effectLst>
                  <a:outerShdw blurRad="38100" dist="38100" dir="2700000" algn="tl">
                    <a:srgbClr val="000000"/>
                  </a:outerShdw>
                </a:effectLst>
                <a:latin typeface="Arial" charset="0"/>
              </a:rPr>
              <a:t>S = -8 + 0.3 Y</a:t>
            </a:r>
          </a:p>
        </p:txBody>
      </p:sp>
      <p:sp>
        <p:nvSpPr>
          <p:cNvPr id="64519" name="Text Box 7"/>
          <p:cNvSpPr txBox="1">
            <a:spLocks noChangeArrowheads="1"/>
          </p:cNvSpPr>
          <p:nvPr/>
        </p:nvSpPr>
        <p:spPr bwMode="auto">
          <a:xfrm>
            <a:off x="3860800" y="5192713"/>
            <a:ext cx="1128713"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Gelir (Y)</a:t>
            </a:r>
            <a:endParaRPr lang="en-GB" sz="2000" i="1">
              <a:solidFill>
                <a:prstClr val="white"/>
              </a:solidFill>
              <a:effectLst>
                <a:outerShdw blurRad="38100" dist="38100" dir="2700000" algn="tl">
                  <a:srgbClr val="1F497D"/>
                </a:outerShdw>
              </a:effectLst>
              <a:latin typeface="Arial" pitchFamily="34" charset="0"/>
            </a:endParaRPr>
          </a:p>
        </p:txBody>
      </p:sp>
      <p:sp>
        <p:nvSpPr>
          <p:cNvPr id="64520" name="Text Box 8"/>
          <p:cNvSpPr txBox="1">
            <a:spLocks noChangeArrowheads="1"/>
          </p:cNvSpPr>
          <p:nvPr/>
        </p:nvSpPr>
        <p:spPr bwMode="auto">
          <a:xfrm rot="-5386328">
            <a:off x="114301" y="2081212"/>
            <a:ext cx="1536700"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Tasarruf (S)</a:t>
            </a:r>
            <a:endParaRPr lang="en-GB" sz="2000" i="1">
              <a:solidFill>
                <a:prstClr val="white"/>
              </a:solidFill>
              <a:effectLst>
                <a:outerShdw blurRad="38100" dist="38100" dir="2700000" algn="tl">
                  <a:srgbClr val="1F497D"/>
                </a:outerShdw>
              </a:effectLst>
              <a:latin typeface="Arial" pitchFamily="34" charset="0"/>
            </a:endParaRPr>
          </a:p>
        </p:txBody>
      </p:sp>
      <p:sp>
        <p:nvSpPr>
          <p:cNvPr id="64521" name="Text Box 9"/>
          <p:cNvSpPr txBox="1">
            <a:spLocks noChangeArrowheads="1"/>
          </p:cNvSpPr>
          <p:nvPr/>
        </p:nvSpPr>
        <p:spPr bwMode="auto">
          <a:xfrm>
            <a:off x="898525" y="4953000"/>
            <a:ext cx="354013"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1F497D"/>
                  </a:outerShdw>
                </a:effectLst>
                <a:latin typeface="Arial" pitchFamily="34" charset="0"/>
              </a:rPr>
              <a:t>0</a:t>
            </a:r>
          </a:p>
        </p:txBody>
      </p:sp>
      <p:sp>
        <p:nvSpPr>
          <p:cNvPr id="64522" name="Text Box 10"/>
          <p:cNvSpPr txBox="1">
            <a:spLocks noChangeArrowheads="1"/>
          </p:cNvSpPr>
          <p:nvPr/>
        </p:nvSpPr>
        <p:spPr bwMode="auto">
          <a:xfrm>
            <a:off x="5167313" y="2270125"/>
            <a:ext cx="3725862" cy="13112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Tasarruf fonksiyonu her gelir düzeyinde yapılmak istenen tasarruf miktarını gösterir: S=f(Y)</a:t>
            </a:r>
            <a:endParaRPr lang="en-GB" sz="2000" b="1">
              <a:solidFill>
                <a:prstClr val="white"/>
              </a:solidFill>
              <a:effectLst>
                <a:outerShdw blurRad="38100" dist="38100" dir="2700000" algn="tl">
                  <a:srgbClr val="1F497D"/>
                </a:outerShdw>
              </a:effectLst>
              <a:latin typeface="Arial" pitchFamily="34" charset="0"/>
            </a:endParaRPr>
          </a:p>
        </p:txBody>
      </p:sp>
      <p:sp>
        <p:nvSpPr>
          <p:cNvPr id="64523" name="Text Box 11"/>
          <p:cNvSpPr txBox="1">
            <a:spLocks noChangeArrowheads="1"/>
          </p:cNvSpPr>
          <p:nvPr/>
        </p:nvSpPr>
        <p:spPr bwMode="auto">
          <a:xfrm>
            <a:off x="5219700" y="4005263"/>
            <a:ext cx="3673475" cy="13112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Tüm gelir ya harcanacak ya da tasarruf edileceğinden tasarruf fonksiyonu tüketim fonksiyonundan türetilebilir.</a:t>
            </a:r>
            <a:endParaRPr lang="en-GB" sz="2000" b="1">
              <a:solidFill>
                <a:prstClr val="white"/>
              </a:solidFill>
              <a:effectLst>
                <a:outerShdw blurRad="38100" dist="38100" dir="2700000" algn="tl">
                  <a:srgbClr val="1F497D"/>
                </a:outerShdw>
              </a:effectLst>
              <a:latin typeface="Arial" pitchFamily="34" charset="0"/>
            </a:endParaRPr>
          </a:p>
        </p:txBody>
      </p:sp>
      <p:sp>
        <p:nvSpPr>
          <p:cNvPr id="52236" name="Line 3"/>
          <p:cNvSpPr>
            <a:spLocks noChangeShapeType="1"/>
          </p:cNvSpPr>
          <p:nvPr/>
        </p:nvSpPr>
        <p:spPr bwMode="auto">
          <a:xfrm>
            <a:off x="1219200" y="5029200"/>
            <a:ext cx="35814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4524" name="Text Box 12"/>
          <p:cNvSpPr txBox="1">
            <a:spLocks noChangeArrowheads="1"/>
          </p:cNvSpPr>
          <p:nvPr/>
        </p:nvSpPr>
        <p:spPr bwMode="auto">
          <a:xfrm>
            <a:off x="2627313" y="2636838"/>
            <a:ext cx="2333625" cy="457200"/>
          </a:xfrm>
          <a:prstGeom prst="rect">
            <a:avLst/>
          </a:prstGeom>
          <a:solidFill>
            <a:srgbClr val="FFFF00"/>
          </a:solidFill>
          <a:ln w="9525">
            <a:noFill/>
            <a:miter lim="800000"/>
            <a:headEnd/>
            <a:tailEnd/>
          </a:ln>
          <a:effectLst/>
        </p:spPr>
        <p:txBody>
          <a:bodyPr wrap="none">
            <a:spAutoFit/>
          </a:bodyPr>
          <a:lstStyle/>
          <a:p>
            <a:pPr eaLnBrk="0" fontAlgn="base" hangingPunct="0">
              <a:spcBef>
                <a:spcPct val="0"/>
              </a:spcBef>
              <a:spcAft>
                <a:spcPct val="0"/>
              </a:spcAft>
              <a:defRPr/>
            </a:pPr>
            <a:r>
              <a:rPr lang="en-GB" sz="2400" b="1" dirty="0">
                <a:solidFill>
                  <a:srgbClr val="00B050"/>
                </a:solidFill>
                <a:effectLst>
                  <a:outerShdw blurRad="38100" dist="38100" dir="2700000" algn="tl">
                    <a:srgbClr val="000000"/>
                  </a:outerShdw>
                </a:effectLst>
                <a:latin typeface="Arial" charset="0"/>
              </a:rPr>
              <a:t>S = </a:t>
            </a:r>
            <a:r>
              <a:rPr lang="tr-TR" sz="2400" b="1" dirty="0">
                <a:solidFill>
                  <a:srgbClr val="00B050"/>
                </a:solidFill>
                <a:effectLst>
                  <a:outerShdw blurRad="38100" dist="38100" dir="2700000" algn="tl">
                    <a:srgbClr val="000000"/>
                  </a:outerShdw>
                </a:effectLst>
                <a:latin typeface="Arial" charset="0"/>
              </a:rPr>
              <a:t>-A </a:t>
            </a:r>
            <a:r>
              <a:rPr lang="en-GB" sz="2400" b="1" dirty="0">
                <a:solidFill>
                  <a:srgbClr val="00B050"/>
                </a:solidFill>
                <a:effectLst>
                  <a:outerShdw blurRad="38100" dist="38100" dir="2700000" algn="tl">
                    <a:srgbClr val="000000"/>
                  </a:outerShdw>
                </a:effectLst>
                <a:latin typeface="Arial" charset="0"/>
              </a:rPr>
              <a:t>+ </a:t>
            </a:r>
            <a:r>
              <a:rPr lang="tr-TR" sz="2400" b="1" dirty="0">
                <a:solidFill>
                  <a:srgbClr val="00B050"/>
                </a:solidFill>
                <a:effectLst>
                  <a:outerShdw blurRad="38100" dist="38100" dir="2700000" algn="tl">
                    <a:srgbClr val="000000"/>
                  </a:outerShdw>
                </a:effectLst>
                <a:latin typeface="Arial" charset="0"/>
              </a:rPr>
              <a:t>(1-c)</a:t>
            </a:r>
            <a:r>
              <a:rPr lang="en-GB" sz="2400" b="1" dirty="0">
                <a:solidFill>
                  <a:srgbClr val="00B050"/>
                </a:solidFill>
                <a:effectLst>
                  <a:outerShdw blurRad="38100" dist="38100" dir="2700000" algn="tl">
                    <a:srgbClr val="000000"/>
                  </a:outerShdw>
                </a:effectLst>
                <a:latin typeface="Arial" charset="0"/>
              </a:rPr>
              <a:t> 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22"/>
                                        </p:tgtEl>
                                        <p:attrNameLst>
                                          <p:attrName>style.visibility</p:attrName>
                                        </p:attrNameLst>
                                      </p:cBhvr>
                                      <p:to>
                                        <p:strVal val="visible"/>
                                      </p:to>
                                    </p:set>
                                    <p:anim calcmode="lin" valueType="num">
                                      <p:cBhvr additive="base">
                                        <p:cTn id="7" dur="500" fill="hold"/>
                                        <p:tgtEl>
                                          <p:spTgt spid="64522"/>
                                        </p:tgtEl>
                                        <p:attrNameLst>
                                          <p:attrName>ppt_x</p:attrName>
                                        </p:attrNameLst>
                                      </p:cBhvr>
                                      <p:tavLst>
                                        <p:tav tm="0">
                                          <p:val>
                                            <p:strVal val="1+#ppt_w/2"/>
                                          </p:val>
                                        </p:tav>
                                        <p:tav tm="100000">
                                          <p:val>
                                            <p:strVal val="#ppt_x"/>
                                          </p:val>
                                        </p:tav>
                                      </p:tavLst>
                                    </p:anim>
                                    <p:anim calcmode="lin" valueType="num">
                                      <p:cBhvr additive="base">
                                        <p:cTn id="8" dur="500" fill="hold"/>
                                        <p:tgtEl>
                                          <p:spTgt spid="64522"/>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4522"/>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23"/>
                                        </p:tgtEl>
                                        <p:attrNameLst>
                                          <p:attrName>style.visibility</p:attrName>
                                        </p:attrNameLst>
                                      </p:cBhvr>
                                      <p:to>
                                        <p:strVal val="visible"/>
                                      </p:to>
                                    </p:set>
                                    <p:anim calcmode="lin" valueType="num">
                                      <p:cBhvr additive="base">
                                        <p:cTn id="13" dur="500" fill="hold"/>
                                        <p:tgtEl>
                                          <p:spTgt spid="64523"/>
                                        </p:tgtEl>
                                        <p:attrNameLst>
                                          <p:attrName>ppt_x</p:attrName>
                                        </p:attrNameLst>
                                      </p:cBhvr>
                                      <p:tavLst>
                                        <p:tav tm="0">
                                          <p:val>
                                            <p:strVal val="1+#ppt_w/2"/>
                                          </p:val>
                                        </p:tav>
                                        <p:tav tm="100000">
                                          <p:val>
                                            <p:strVal val="#ppt_x"/>
                                          </p:val>
                                        </p:tav>
                                      </p:tavLst>
                                    </p:anim>
                                    <p:anim calcmode="lin" valueType="num">
                                      <p:cBhvr additive="base">
                                        <p:cTn id="14" dur="500" fill="hold"/>
                                        <p:tgtEl>
                                          <p:spTgt spid="64523"/>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4523"/>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2" grpId="0" autoUpdateAnimBg="0"/>
      <p:bldP spid="645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76"/>
          <p:cNvSpPr>
            <a:spLocks noGrp="1" noChangeArrowheads="1"/>
          </p:cNvSpPr>
          <p:nvPr>
            <p:ph type="title"/>
          </p:nvPr>
        </p:nvSpPr>
        <p:spPr/>
        <p:txBody>
          <a:bodyPr/>
          <a:lstStyle/>
          <a:p>
            <a:pPr eaLnBrk="1" hangingPunct="1"/>
            <a:r>
              <a:rPr lang="tr-TR" sz="4000" b="1" smtClean="0"/>
              <a:t>Toplam Talep (AD) Doğrusu</a:t>
            </a:r>
            <a:endParaRPr lang="en-GB" sz="4000" b="1" smtClean="0"/>
          </a:p>
        </p:txBody>
      </p:sp>
      <p:sp>
        <p:nvSpPr>
          <p:cNvPr id="53251" name="Slide Number Placeholder 2"/>
          <p:cNvSpPr>
            <a:spLocks noGrp="1"/>
          </p:cNvSpPr>
          <p:nvPr>
            <p:ph type="sldNum" sz="quarter" idx="12"/>
          </p:nvPr>
        </p:nvSpPr>
        <p:spPr bwMode="auto">
          <a:noFill/>
          <a:ln>
            <a:miter lim="800000"/>
            <a:headEnd/>
            <a:tailEnd/>
          </a:ln>
        </p:spPr>
        <p:txBody>
          <a:bodyPr/>
          <a:lstStyle/>
          <a:p>
            <a:fld id="{FF9D3C54-07E4-46D9-9223-B064B98D466F}" type="slidenum">
              <a:rPr lang="en-US"/>
              <a:pPr/>
              <a:t>12</a:t>
            </a:fld>
            <a:endParaRPr lang="en-US"/>
          </a:p>
        </p:txBody>
      </p:sp>
      <p:sp>
        <p:nvSpPr>
          <p:cNvPr id="53252" name="Line 3077"/>
          <p:cNvSpPr>
            <a:spLocks noChangeShapeType="1"/>
          </p:cNvSpPr>
          <p:nvPr/>
        </p:nvSpPr>
        <p:spPr bwMode="auto">
          <a:xfrm>
            <a:off x="1187450" y="5734050"/>
            <a:ext cx="37338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3253" name="Line 3078"/>
          <p:cNvSpPr>
            <a:spLocks noChangeShapeType="1"/>
          </p:cNvSpPr>
          <p:nvPr/>
        </p:nvSpPr>
        <p:spPr bwMode="auto">
          <a:xfrm flipV="1">
            <a:off x="1187450" y="2708275"/>
            <a:ext cx="0" cy="30480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6567" name="Text Box 3079"/>
          <p:cNvSpPr txBox="1">
            <a:spLocks noChangeArrowheads="1"/>
          </p:cNvSpPr>
          <p:nvPr/>
        </p:nvSpPr>
        <p:spPr bwMode="auto">
          <a:xfrm>
            <a:off x="3851275" y="5805488"/>
            <a:ext cx="720725"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Gelir</a:t>
            </a:r>
            <a:endParaRPr lang="en-GB" sz="2000" i="1">
              <a:solidFill>
                <a:prstClr val="white"/>
              </a:solidFill>
              <a:effectLst>
                <a:outerShdw blurRad="38100" dist="38100" dir="2700000" algn="tl">
                  <a:srgbClr val="1F497D"/>
                </a:outerShdw>
              </a:effectLst>
              <a:latin typeface="Arial" pitchFamily="34" charset="0"/>
            </a:endParaRPr>
          </a:p>
        </p:txBody>
      </p:sp>
      <p:sp>
        <p:nvSpPr>
          <p:cNvPr id="66568" name="Text Box 3080"/>
          <p:cNvSpPr txBox="1">
            <a:spLocks noChangeArrowheads="1"/>
          </p:cNvSpPr>
          <p:nvPr/>
        </p:nvSpPr>
        <p:spPr bwMode="auto">
          <a:xfrm rot="-5376597">
            <a:off x="10319" y="3766344"/>
            <a:ext cx="1738313"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i="1">
                <a:solidFill>
                  <a:prstClr val="white"/>
                </a:solidFill>
                <a:effectLst>
                  <a:outerShdw blurRad="38100" dist="38100" dir="2700000" algn="tl">
                    <a:srgbClr val="1F497D"/>
                  </a:outerShdw>
                </a:effectLst>
                <a:latin typeface="Arial" pitchFamily="34" charset="0"/>
              </a:rPr>
              <a:t>Toplam Talep</a:t>
            </a:r>
            <a:endParaRPr lang="en-GB" sz="2000" i="1">
              <a:solidFill>
                <a:prstClr val="white"/>
              </a:solidFill>
              <a:effectLst>
                <a:outerShdw blurRad="38100" dist="38100" dir="2700000" algn="tl">
                  <a:srgbClr val="1F497D"/>
                </a:outerShdw>
              </a:effectLst>
              <a:latin typeface="Arial" pitchFamily="34" charset="0"/>
            </a:endParaRPr>
          </a:p>
        </p:txBody>
      </p:sp>
      <p:sp>
        <p:nvSpPr>
          <p:cNvPr id="53256" name="Line 3081"/>
          <p:cNvSpPr>
            <a:spLocks noChangeShapeType="1"/>
          </p:cNvSpPr>
          <p:nvPr/>
        </p:nvSpPr>
        <p:spPr bwMode="auto">
          <a:xfrm flipV="1">
            <a:off x="1187450" y="3284538"/>
            <a:ext cx="3810000" cy="1066800"/>
          </a:xfrm>
          <a:prstGeom prst="line">
            <a:avLst/>
          </a:prstGeom>
          <a:noFill/>
          <a:ln w="57150">
            <a:solidFill>
              <a:srgbClr val="C000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6571" name="Text Box 3083"/>
          <p:cNvSpPr txBox="1">
            <a:spLocks noChangeArrowheads="1"/>
          </p:cNvSpPr>
          <p:nvPr/>
        </p:nvSpPr>
        <p:spPr bwMode="auto">
          <a:xfrm>
            <a:off x="4643438" y="3429000"/>
            <a:ext cx="404812"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srgbClr val="FF0000"/>
                </a:solidFill>
                <a:effectLst>
                  <a:outerShdw blurRad="38100" dist="38100" dir="2700000" algn="tl">
                    <a:srgbClr val="FFFFFF"/>
                  </a:outerShdw>
                </a:effectLst>
                <a:latin typeface="Arial" pitchFamily="34" charset="0"/>
              </a:rPr>
              <a:t>C</a:t>
            </a:r>
          </a:p>
        </p:txBody>
      </p:sp>
      <p:sp>
        <p:nvSpPr>
          <p:cNvPr id="66573" name="Text Box 3085"/>
          <p:cNvSpPr txBox="1">
            <a:spLocks noChangeArrowheads="1"/>
          </p:cNvSpPr>
          <p:nvPr/>
        </p:nvSpPr>
        <p:spPr bwMode="auto">
          <a:xfrm>
            <a:off x="5724525" y="1700213"/>
            <a:ext cx="3117850" cy="22256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Toplam talep toplam tüketime eşittir. Toplam tüketim, hanehalkı tüketim harcamaları ve firmaların yatırım harcamalarından oluşur.</a:t>
            </a:r>
            <a:endParaRPr lang="en-GB" sz="2000" b="1">
              <a:solidFill>
                <a:prstClr val="white"/>
              </a:solidFill>
              <a:effectLst>
                <a:outerShdw blurRad="38100" dist="38100" dir="2700000" algn="tl">
                  <a:srgbClr val="1F497D"/>
                </a:outerShdw>
              </a:effectLst>
              <a:latin typeface="Arial" pitchFamily="34" charset="0"/>
            </a:endParaRPr>
          </a:p>
        </p:txBody>
      </p:sp>
      <p:grpSp>
        <p:nvGrpSpPr>
          <p:cNvPr id="2" name="Group 3090"/>
          <p:cNvGrpSpPr>
            <a:grpSpLocks/>
          </p:cNvGrpSpPr>
          <p:nvPr/>
        </p:nvGrpSpPr>
        <p:grpSpPr bwMode="auto">
          <a:xfrm>
            <a:off x="1187450" y="2420938"/>
            <a:ext cx="7986713" cy="3227387"/>
            <a:chOff x="768" y="1248"/>
            <a:chExt cx="5031" cy="2033"/>
          </a:xfrm>
        </p:grpSpPr>
        <p:sp>
          <p:nvSpPr>
            <p:cNvPr id="53260" name="Line 3082"/>
            <p:cNvSpPr>
              <a:spLocks noChangeShapeType="1"/>
            </p:cNvSpPr>
            <p:nvPr/>
          </p:nvSpPr>
          <p:spPr bwMode="auto">
            <a:xfrm flipV="1">
              <a:off x="768" y="1488"/>
              <a:ext cx="2400" cy="672"/>
            </a:xfrm>
            <a:prstGeom prst="line">
              <a:avLst/>
            </a:prstGeom>
            <a:noFill/>
            <a:ln w="57150">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6572" name="Text Box 3084"/>
            <p:cNvSpPr txBox="1">
              <a:spLocks noChangeArrowheads="1"/>
            </p:cNvSpPr>
            <p:nvPr/>
          </p:nvSpPr>
          <p:spPr bwMode="auto">
            <a:xfrm>
              <a:off x="2198" y="1248"/>
              <a:ext cx="1022"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000000"/>
                    </a:outerShdw>
                  </a:effectLst>
                  <a:latin typeface="Arial" charset="0"/>
                </a:rPr>
                <a:t>AD = C + I</a:t>
              </a:r>
            </a:p>
          </p:txBody>
        </p:sp>
        <p:sp>
          <p:nvSpPr>
            <p:cNvPr id="53262" name="Line 3086"/>
            <p:cNvSpPr>
              <a:spLocks noChangeShapeType="1"/>
            </p:cNvSpPr>
            <p:nvPr/>
          </p:nvSpPr>
          <p:spPr bwMode="auto">
            <a:xfrm>
              <a:off x="1104" y="2096"/>
              <a:ext cx="0" cy="288"/>
            </a:xfrm>
            <a:prstGeom prst="line">
              <a:avLst/>
            </a:prstGeom>
            <a:noFill/>
            <a:ln w="38100">
              <a:solidFill>
                <a:srgbClr val="006600"/>
              </a:solidFill>
              <a:round/>
              <a:headEnd type="triangle" w="sm" len="sm"/>
              <a:tailEnd type="triangle" w="sm" len="sm"/>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6575" name="Text Box 3087"/>
            <p:cNvSpPr txBox="1">
              <a:spLocks noChangeArrowheads="1"/>
            </p:cNvSpPr>
            <p:nvPr/>
          </p:nvSpPr>
          <p:spPr bwMode="auto">
            <a:xfrm>
              <a:off x="1130" y="2064"/>
              <a:ext cx="169"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1F497D"/>
                    </a:outerShdw>
                  </a:effectLst>
                  <a:latin typeface="Arial" pitchFamily="34" charset="0"/>
                </a:rPr>
                <a:t>I</a:t>
              </a:r>
            </a:p>
          </p:txBody>
        </p:sp>
        <p:sp>
          <p:nvSpPr>
            <p:cNvPr id="66576" name="Text Box 3088"/>
            <p:cNvSpPr txBox="1">
              <a:spLocks noChangeArrowheads="1"/>
            </p:cNvSpPr>
            <p:nvPr/>
          </p:nvSpPr>
          <p:spPr bwMode="auto">
            <a:xfrm>
              <a:off x="3586" y="2263"/>
              <a:ext cx="2213" cy="101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Toplam talep (AD) doğrusu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C ve I’nın dikey toplamıyla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elde edilir.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(Şimdilik I’yı otonom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kabul ediyoruz)</a:t>
              </a:r>
              <a:endParaRPr lang="en-GB" sz="2000" b="1">
                <a:solidFill>
                  <a:prstClr val="white"/>
                </a:solidFill>
                <a:effectLst>
                  <a:outerShdw blurRad="38100" dist="38100" dir="2700000" algn="tl">
                    <a:srgbClr val="1F497D"/>
                  </a:outerShdw>
                </a:effectLst>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573"/>
                                        </p:tgtEl>
                                        <p:attrNameLst>
                                          <p:attrName>style.visibility</p:attrName>
                                        </p:attrNameLst>
                                      </p:cBhvr>
                                      <p:to>
                                        <p:strVal val="visible"/>
                                      </p:to>
                                    </p:set>
                                    <p:anim calcmode="lin" valueType="num">
                                      <p:cBhvr additive="base">
                                        <p:cTn id="7" dur="500" fill="hold"/>
                                        <p:tgtEl>
                                          <p:spTgt spid="66573"/>
                                        </p:tgtEl>
                                        <p:attrNameLst>
                                          <p:attrName>ppt_x</p:attrName>
                                        </p:attrNameLst>
                                      </p:cBhvr>
                                      <p:tavLst>
                                        <p:tav tm="0">
                                          <p:val>
                                            <p:strVal val="1+#ppt_w/2"/>
                                          </p:val>
                                        </p:tav>
                                        <p:tav tm="100000">
                                          <p:val>
                                            <p:strVal val="#ppt_x"/>
                                          </p:val>
                                        </p:tav>
                                      </p:tavLst>
                                    </p:anim>
                                    <p:anim calcmode="lin" valueType="num">
                                      <p:cBhvr additive="base">
                                        <p:cTn id="8" dur="500" fill="hold"/>
                                        <p:tgtEl>
                                          <p:spTgt spid="66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tr-TR" sz="4000" b="1" smtClean="0"/>
              <a:t>Denge Çıktı Düzeyi</a:t>
            </a:r>
            <a:endParaRPr lang="en-GB" sz="4000" b="1" smtClean="0"/>
          </a:p>
        </p:txBody>
      </p:sp>
      <p:sp>
        <p:nvSpPr>
          <p:cNvPr id="54275" name="Slide Number Placeholder 2"/>
          <p:cNvSpPr>
            <a:spLocks noGrp="1"/>
          </p:cNvSpPr>
          <p:nvPr>
            <p:ph type="sldNum" sz="quarter" idx="12"/>
          </p:nvPr>
        </p:nvSpPr>
        <p:spPr bwMode="auto">
          <a:noFill/>
          <a:ln>
            <a:miter lim="800000"/>
            <a:headEnd/>
            <a:tailEnd/>
          </a:ln>
        </p:spPr>
        <p:txBody>
          <a:bodyPr/>
          <a:lstStyle/>
          <a:p>
            <a:fld id="{85D243E2-20F0-490E-AB13-C6D7545B8F5A}" type="slidenum">
              <a:rPr lang="en-US"/>
              <a:pPr/>
              <a:t>13</a:t>
            </a:fld>
            <a:endParaRPr lang="en-US"/>
          </a:p>
        </p:txBody>
      </p:sp>
      <p:sp>
        <p:nvSpPr>
          <p:cNvPr id="54276" name="Line 3"/>
          <p:cNvSpPr>
            <a:spLocks noChangeShapeType="1"/>
          </p:cNvSpPr>
          <p:nvPr/>
        </p:nvSpPr>
        <p:spPr bwMode="auto">
          <a:xfrm>
            <a:off x="1219200" y="5257800"/>
            <a:ext cx="37338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4277" name="Line 4"/>
          <p:cNvSpPr>
            <a:spLocks noChangeShapeType="1"/>
          </p:cNvSpPr>
          <p:nvPr/>
        </p:nvSpPr>
        <p:spPr bwMode="auto">
          <a:xfrm flipV="1">
            <a:off x="1219200" y="2209800"/>
            <a:ext cx="0" cy="30480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8613" name="Text Box 5"/>
          <p:cNvSpPr txBox="1">
            <a:spLocks noChangeArrowheads="1"/>
          </p:cNvSpPr>
          <p:nvPr/>
        </p:nvSpPr>
        <p:spPr bwMode="auto">
          <a:xfrm>
            <a:off x="4932363" y="5373688"/>
            <a:ext cx="654050"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Çıktı</a:t>
            </a:r>
            <a:endParaRPr lang="en-GB" i="1">
              <a:solidFill>
                <a:prstClr val="white"/>
              </a:solidFill>
              <a:effectLst>
                <a:outerShdw blurRad="38100" dist="38100" dir="2700000" algn="tl">
                  <a:srgbClr val="1F497D"/>
                </a:outerShdw>
              </a:effectLst>
              <a:latin typeface="Arial" pitchFamily="34" charset="0"/>
            </a:endParaRPr>
          </a:p>
        </p:txBody>
      </p:sp>
      <p:sp>
        <p:nvSpPr>
          <p:cNvPr id="68614" name="Text Box 6"/>
          <p:cNvSpPr txBox="1">
            <a:spLocks noChangeArrowheads="1"/>
          </p:cNvSpPr>
          <p:nvPr/>
        </p:nvSpPr>
        <p:spPr bwMode="auto">
          <a:xfrm rot="-5376597">
            <a:off x="124619" y="3094832"/>
            <a:ext cx="1365250"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Harcamalar</a:t>
            </a:r>
            <a:endParaRPr lang="en-GB" i="1">
              <a:solidFill>
                <a:prstClr val="white"/>
              </a:solidFill>
              <a:effectLst>
                <a:outerShdw blurRad="38100" dist="38100" dir="2700000" algn="tl">
                  <a:srgbClr val="1F497D"/>
                </a:outerShdw>
              </a:effectLst>
              <a:latin typeface="Arial" pitchFamily="34" charset="0"/>
            </a:endParaRPr>
          </a:p>
        </p:txBody>
      </p:sp>
      <p:sp>
        <p:nvSpPr>
          <p:cNvPr id="54280" name="Line 7"/>
          <p:cNvSpPr>
            <a:spLocks noChangeShapeType="1"/>
          </p:cNvSpPr>
          <p:nvPr/>
        </p:nvSpPr>
        <p:spPr bwMode="auto">
          <a:xfrm flipV="1">
            <a:off x="1219200" y="2209800"/>
            <a:ext cx="3505200" cy="3048000"/>
          </a:xfrm>
          <a:prstGeom prst="line">
            <a:avLst/>
          </a:prstGeom>
          <a:noFill/>
          <a:ln w="38100">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8616" name="Text Box 8"/>
          <p:cNvSpPr txBox="1">
            <a:spLocks noChangeArrowheads="1"/>
          </p:cNvSpPr>
          <p:nvPr/>
        </p:nvSpPr>
        <p:spPr bwMode="auto">
          <a:xfrm>
            <a:off x="3276600" y="1989138"/>
            <a:ext cx="1411288"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a:solidFill>
                  <a:prstClr val="white"/>
                </a:solidFill>
                <a:effectLst>
                  <a:outerShdw blurRad="38100" dist="38100" dir="2700000" algn="tl">
                    <a:srgbClr val="1F497D"/>
                  </a:outerShdw>
                </a:effectLst>
                <a:latin typeface="Arial" pitchFamily="34" charset="0"/>
              </a:rPr>
              <a:t>45</a:t>
            </a:r>
            <a:r>
              <a:rPr lang="en-GB" baseline="30000">
                <a:solidFill>
                  <a:prstClr val="white"/>
                </a:solidFill>
                <a:effectLst>
                  <a:outerShdw blurRad="38100" dist="38100" dir="2700000" algn="tl">
                    <a:srgbClr val="1F497D"/>
                  </a:outerShdw>
                </a:effectLst>
                <a:latin typeface="Arial" pitchFamily="34" charset="0"/>
              </a:rPr>
              <a:t>o</a:t>
            </a:r>
            <a:r>
              <a:rPr lang="en-GB">
                <a:solidFill>
                  <a:prstClr val="white"/>
                </a:solidFill>
                <a:effectLst>
                  <a:outerShdw blurRad="38100" dist="38100" dir="2700000" algn="tl">
                    <a:srgbClr val="1F497D"/>
                  </a:outerShdw>
                </a:effectLst>
                <a:latin typeface="Arial" pitchFamily="34" charset="0"/>
              </a:rPr>
              <a:t> </a:t>
            </a:r>
            <a:r>
              <a:rPr lang="tr-TR">
                <a:solidFill>
                  <a:prstClr val="white"/>
                </a:solidFill>
                <a:effectLst>
                  <a:outerShdw blurRad="38100" dist="38100" dir="2700000" algn="tl">
                    <a:srgbClr val="1F497D"/>
                  </a:outerShdw>
                </a:effectLst>
                <a:latin typeface="Arial" pitchFamily="34" charset="0"/>
              </a:rPr>
              <a:t>doğrusu</a:t>
            </a:r>
            <a:endParaRPr lang="en-GB">
              <a:solidFill>
                <a:prstClr val="white"/>
              </a:solidFill>
              <a:effectLst>
                <a:outerShdw blurRad="38100" dist="38100" dir="2700000" algn="tl">
                  <a:srgbClr val="1F497D"/>
                </a:outerShdw>
              </a:effectLst>
              <a:latin typeface="Arial" pitchFamily="34" charset="0"/>
            </a:endParaRPr>
          </a:p>
        </p:txBody>
      </p:sp>
      <p:sp>
        <p:nvSpPr>
          <p:cNvPr id="68617" name="Text Box 9"/>
          <p:cNvSpPr txBox="1">
            <a:spLocks noChangeArrowheads="1"/>
          </p:cNvSpPr>
          <p:nvPr/>
        </p:nvSpPr>
        <p:spPr bwMode="auto">
          <a:xfrm>
            <a:off x="5414963" y="2041525"/>
            <a:ext cx="3405187" cy="10064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en-GB" sz="2000" b="1">
                <a:solidFill>
                  <a:prstClr val="white"/>
                </a:solidFill>
                <a:effectLst>
                  <a:outerShdw blurRad="38100" dist="38100" dir="2700000" algn="tl">
                    <a:srgbClr val="1F497D"/>
                  </a:outerShdw>
                </a:effectLst>
                <a:latin typeface="Arial" pitchFamily="34" charset="0"/>
              </a:rPr>
              <a:t>45</a:t>
            </a:r>
            <a:r>
              <a:rPr lang="en-GB" sz="2000" b="1" baseline="30000">
                <a:solidFill>
                  <a:prstClr val="white"/>
                </a:solidFill>
                <a:effectLst>
                  <a:outerShdw blurRad="38100" dist="38100" dir="2700000" algn="tl">
                    <a:srgbClr val="1F497D"/>
                  </a:outerShdw>
                </a:effectLst>
                <a:latin typeface="Arial" pitchFamily="34" charset="0"/>
              </a:rPr>
              <a:t>o</a:t>
            </a:r>
            <a:r>
              <a:rPr lang="tr-TR" sz="2000" b="1" baseline="30000">
                <a:solidFill>
                  <a:prstClr val="white"/>
                </a:solidFill>
                <a:effectLst>
                  <a:outerShdw blurRad="38100" dist="38100" dir="2700000" algn="tl">
                    <a:srgbClr val="1F497D"/>
                  </a:outerShdw>
                </a:effectLst>
                <a:latin typeface="Arial" pitchFamily="34" charset="0"/>
              </a:rPr>
              <a:t> </a:t>
            </a:r>
            <a:r>
              <a:rPr lang="en-GB" sz="2000" b="1" baseline="30000">
                <a:solidFill>
                  <a:prstClr val="white"/>
                </a:solidFill>
                <a:effectLst>
                  <a:outerShdw blurRad="38100" dist="38100" dir="2700000" algn="tl">
                    <a:srgbClr val="1F497D"/>
                  </a:outerShdw>
                </a:effectLst>
                <a:latin typeface="Arial" pitchFamily="34" charset="0"/>
              </a:rPr>
              <a:t> </a:t>
            </a:r>
            <a:r>
              <a:rPr lang="tr-TR" sz="2000" b="1">
                <a:solidFill>
                  <a:prstClr val="white"/>
                </a:solidFill>
                <a:effectLst>
                  <a:outerShdw blurRad="38100" dist="38100" dir="2700000" algn="tl">
                    <a:srgbClr val="1F497D"/>
                  </a:outerShdw>
                </a:effectLst>
                <a:latin typeface="Arial" pitchFamily="34" charset="0"/>
              </a:rPr>
              <a:t>doğrusu harcamaların çıktı ve gelire eşit olduğu noktaları gösterir.</a:t>
            </a:r>
            <a:endParaRPr lang="en-GB" sz="2000" b="1">
              <a:solidFill>
                <a:prstClr val="white"/>
              </a:solidFill>
              <a:effectLst>
                <a:outerShdw blurRad="38100" dist="38100" dir="2700000" algn="tl">
                  <a:srgbClr val="1F497D"/>
                </a:outerShdw>
              </a:effectLst>
              <a:latin typeface="Arial" pitchFamily="34" charset="0"/>
            </a:endParaRPr>
          </a:p>
        </p:txBody>
      </p:sp>
      <p:grpSp>
        <p:nvGrpSpPr>
          <p:cNvPr id="2" name="Group 28"/>
          <p:cNvGrpSpPr>
            <a:grpSpLocks/>
          </p:cNvGrpSpPr>
          <p:nvPr/>
        </p:nvGrpSpPr>
        <p:grpSpPr bwMode="auto">
          <a:xfrm>
            <a:off x="1187450" y="2708275"/>
            <a:ext cx="7000875" cy="1082675"/>
            <a:chOff x="768" y="1728"/>
            <a:chExt cx="4410" cy="682"/>
          </a:xfrm>
        </p:grpSpPr>
        <p:sp>
          <p:nvSpPr>
            <p:cNvPr id="54304" name="Line 10"/>
            <p:cNvSpPr>
              <a:spLocks noChangeShapeType="1"/>
            </p:cNvSpPr>
            <p:nvPr/>
          </p:nvSpPr>
          <p:spPr bwMode="auto">
            <a:xfrm flipV="1">
              <a:off x="768" y="1728"/>
              <a:ext cx="2352" cy="528"/>
            </a:xfrm>
            <a:prstGeom prst="line">
              <a:avLst/>
            </a:prstGeom>
            <a:noFill/>
            <a:ln w="57150">
              <a:solidFill>
                <a:srgbClr val="C000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8619" name="Text Box 11"/>
            <p:cNvSpPr txBox="1">
              <a:spLocks noChangeArrowheads="1"/>
            </p:cNvSpPr>
            <p:nvPr/>
          </p:nvSpPr>
          <p:spPr bwMode="auto">
            <a:xfrm>
              <a:off x="2822" y="1728"/>
              <a:ext cx="394"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dirty="0">
                  <a:solidFill>
                    <a:srgbClr val="C00000"/>
                  </a:solidFill>
                  <a:effectLst>
                    <a:outerShdw blurRad="38100" dist="38100" dir="2700000" algn="tl">
                      <a:srgbClr val="000000"/>
                    </a:outerShdw>
                  </a:effectLst>
                  <a:latin typeface="Arial" charset="0"/>
                </a:rPr>
                <a:t>AD</a:t>
              </a:r>
            </a:p>
          </p:txBody>
        </p:sp>
        <p:sp>
          <p:nvSpPr>
            <p:cNvPr id="68620" name="Text Box 12"/>
            <p:cNvSpPr txBox="1">
              <a:spLocks noChangeArrowheads="1"/>
            </p:cNvSpPr>
            <p:nvPr/>
          </p:nvSpPr>
          <p:spPr bwMode="auto">
            <a:xfrm>
              <a:off x="3408" y="2160"/>
              <a:ext cx="1770"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a:solidFill>
                    <a:prstClr val="white"/>
                  </a:solidFill>
                  <a:effectLst>
                    <a:outerShdw blurRad="38100" dist="38100" dir="2700000" algn="tl">
                      <a:srgbClr val="000000"/>
                    </a:outerShdw>
                  </a:effectLst>
                  <a:latin typeface="Arial" charset="0"/>
                </a:rPr>
                <a:t>AD </a:t>
              </a:r>
              <a:r>
                <a:rPr lang="tr-TR" sz="2000" b="1">
                  <a:solidFill>
                    <a:prstClr val="white"/>
                  </a:solidFill>
                  <a:effectLst>
                    <a:outerShdw blurRad="38100" dist="38100" dir="2700000" algn="tl">
                      <a:srgbClr val="000000"/>
                    </a:outerShdw>
                  </a:effectLst>
                  <a:latin typeface="Arial" charset="0"/>
                </a:rPr>
                <a:t>doğrusu veriyken</a:t>
              </a:r>
              <a:r>
                <a:rPr lang="en-GB" sz="2000" b="1">
                  <a:solidFill>
                    <a:prstClr val="white"/>
                  </a:solidFill>
                  <a:effectLst>
                    <a:outerShdw blurRad="38100" dist="38100" dir="2700000" algn="tl">
                      <a:srgbClr val="000000"/>
                    </a:outerShdw>
                  </a:effectLst>
                  <a:latin typeface="Arial" charset="0"/>
                </a:rPr>
                <a:t>,</a:t>
              </a:r>
            </a:p>
          </p:txBody>
        </p:sp>
      </p:grpSp>
      <p:sp>
        <p:nvSpPr>
          <p:cNvPr id="68622" name="Text Box 14"/>
          <p:cNvSpPr txBox="1">
            <a:spLocks noChangeArrowheads="1"/>
          </p:cNvSpPr>
          <p:nvPr/>
        </p:nvSpPr>
        <p:spPr bwMode="auto">
          <a:xfrm>
            <a:off x="5621338" y="4365625"/>
            <a:ext cx="3522662" cy="19208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E noktasında planlanan harcamalar çıktı ve gelire eşittir. Y* kısa dönem denge çıktı düzeyidir, ancak potansiyel çıktı düzeyine eşit olmayabilir.</a:t>
            </a:r>
            <a:endParaRPr lang="en-GB" sz="2000" b="1">
              <a:solidFill>
                <a:prstClr val="white"/>
              </a:solidFill>
              <a:effectLst>
                <a:outerShdw blurRad="38100" dist="38100" dir="2700000" algn="tl">
                  <a:srgbClr val="1F497D"/>
                </a:outerShdw>
              </a:effectLst>
              <a:latin typeface="Arial" pitchFamily="34" charset="0"/>
            </a:endParaRPr>
          </a:p>
        </p:txBody>
      </p:sp>
      <p:grpSp>
        <p:nvGrpSpPr>
          <p:cNvPr id="3" name="Group 27"/>
          <p:cNvGrpSpPr>
            <a:grpSpLocks/>
          </p:cNvGrpSpPr>
          <p:nvPr/>
        </p:nvGrpSpPr>
        <p:grpSpPr bwMode="auto">
          <a:xfrm>
            <a:off x="1219200" y="2514600"/>
            <a:ext cx="7640638" cy="2667000"/>
            <a:chOff x="768" y="1632"/>
            <a:chExt cx="4813" cy="1680"/>
          </a:xfrm>
        </p:grpSpPr>
        <p:sp>
          <p:nvSpPr>
            <p:cNvPr id="54296" name="Line 20"/>
            <p:cNvSpPr>
              <a:spLocks noChangeShapeType="1"/>
            </p:cNvSpPr>
            <p:nvPr/>
          </p:nvSpPr>
          <p:spPr bwMode="auto">
            <a:xfrm>
              <a:off x="2400" y="1872"/>
              <a:ext cx="0" cy="144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nvGrpSpPr>
            <p:cNvPr id="4" name="Group 26"/>
            <p:cNvGrpSpPr>
              <a:grpSpLocks/>
            </p:cNvGrpSpPr>
            <p:nvPr/>
          </p:nvGrpSpPr>
          <p:grpSpPr bwMode="auto">
            <a:xfrm>
              <a:off x="768" y="1632"/>
              <a:ext cx="4813" cy="1096"/>
              <a:chOff x="768" y="1632"/>
              <a:chExt cx="4813" cy="1096"/>
            </a:xfrm>
          </p:grpSpPr>
          <p:sp>
            <p:nvSpPr>
              <p:cNvPr id="54298" name="Line 21"/>
              <p:cNvSpPr>
                <a:spLocks noChangeShapeType="1"/>
              </p:cNvSpPr>
              <p:nvPr/>
            </p:nvSpPr>
            <p:spPr bwMode="auto">
              <a:xfrm flipH="1">
                <a:off x="768" y="1872"/>
                <a:ext cx="1632"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nvGrpSpPr>
              <p:cNvPr id="5" name="Group 25"/>
              <p:cNvGrpSpPr>
                <a:grpSpLocks/>
              </p:cNvGrpSpPr>
              <p:nvPr/>
            </p:nvGrpSpPr>
            <p:grpSpPr bwMode="auto">
              <a:xfrm>
                <a:off x="2204" y="1632"/>
                <a:ext cx="3377" cy="1096"/>
                <a:chOff x="2204" y="1632"/>
                <a:chExt cx="3377" cy="1096"/>
              </a:xfrm>
            </p:grpSpPr>
            <p:sp>
              <p:nvSpPr>
                <p:cNvPr id="54300" name="Oval 15"/>
                <p:cNvSpPr>
                  <a:spLocks noChangeArrowheads="1"/>
                </p:cNvSpPr>
                <p:nvPr/>
              </p:nvSpPr>
              <p:spPr bwMode="auto">
                <a:xfrm>
                  <a:off x="2339" y="1837"/>
                  <a:ext cx="96" cy="96"/>
                </a:xfrm>
                <a:prstGeom prst="ellipse">
                  <a:avLst/>
                </a:prstGeom>
                <a:solidFill>
                  <a:schemeClr val="accent1"/>
                </a:solid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nvGrpSpPr>
                <p:cNvPr id="6" name="Group 24"/>
                <p:cNvGrpSpPr>
                  <a:grpSpLocks/>
                </p:cNvGrpSpPr>
                <p:nvPr/>
              </p:nvGrpSpPr>
              <p:grpSpPr bwMode="auto">
                <a:xfrm>
                  <a:off x="2204" y="1632"/>
                  <a:ext cx="3377" cy="1096"/>
                  <a:chOff x="2204" y="1632"/>
                  <a:chExt cx="3377" cy="1096"/>
                </a:xfrm>
              </p:grpSpPr>
              <p:sp>
                <p:nvSpPr>
                  <p:cNvPr id="68621" name="Text Box 13"/>
                  <p:cNvSpPr txBox="1">
                    <a:spLocks noChangeArrowheads="1"/>
                  </p:cNvSpPr>
                  <p:nvPr/>
                </p:nvSpPr>
                <p:spPr bwMode="auto">
                  <a:xfrm>
                    <a:off x="3402" y="2478"/>
                    <a:ext cx="2179"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Denge E noktasında oluşur</a:t>
                    </a:r>
                    <a:endParaRPr lang="en-GB" sz="2400" b="1">
                      <a:solidFill>
                        <a:prstClr val="white"/>
                      </a:solidFill>
                      <a:effectLst>
                        <a:outerShdw blurRad="38100" dist="38100" dir="2700000" algn="tl">
                          <a:srgbClr val="1F497D"/>
                        </a:outerShdw>
                      </a:effectLst>
                      <a:latin typeface="Arial" pitchFamily="34" charset="0"/>
                    </a:endParaRPr>
                  </a:p>
                </p:txBody>
              </p:sp>
              <p:sp>
                <p:nvSpPr>
                  <p:cNvPr id="68624" name="Text Box 16"/>
                  <p:cNvSpPr txBox="1">
                    <a:spLocks noChangeArrowheads="1"/>
                  </p:cNvSpPr>
                  <p:nvPr/>
                </p:nvSpPr>
                <p:spPr bwMode="auto">
                  <a:xfrm>
                    <a:off x="2204" y="1632"/>
                    <a:ext cx="244"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1F497D"/>
                          </a:outerShdw>
                        </a:effectLst>
                        <a:latin typeface="Arial" pitchFamily="34" charset="0"/>
                      </a:rPr>
                      <a:t>E</a:t>
                    </a:r>
                  </a:p>
                </p:txBody>
              </p:sp>
            </p:grpSp>
          </p:grpSp>
        </p:grpSp>
      </p:grpSp>
      <p:sp>
        <p:nvSpPr>
          <p:cNvPr id="68637" name="Text Box 29"/>
          <p:cNvSpPr txBox="1">
            <a:spLocks noChangeArrowheads="1"/>
          </p:cNvSpPr>
          <p:nvPr/>
        </p:nvSpPr>
        <p:spPr bwMode="auto">
          <a:xfrm>
            <a:off x="3635375" y="5300663"/>
            <a:ext cx="425450"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Y*</a:t>
            </a:r>
            <a:endParaRPr lang="en-GB" i="1">
              <a:solidFill>
                <a:prstClr val="white"/>
              </a:solidFill>
              <a:effectLst>
                <a:outerShdw blurRad="38100" dist="38100" dir="2700000" algn="tl">
                  <a:srgbClr val="1F497D"/>
                </a:outerShdw>
              </a:effectLst>
              <a:latin typeface="Arial" pitchFamily="34" charset="0"/>
            </a:endParaRPr>
          </a:p>
        </p:txBody>
      </p:sp>
      <p:sp>
        <p:nvSpPr>
          <p:cNvPr id="68638" name="Text Box 30"/>
          <p:cNvSpPr txBox="1">
            <a:spLocks noChangeArrowheads="1"/>
          </p:cNvSpPr>
          <p:nvPr/>
        </p:nvSpPr>
        <p:spPr bwMode="auto">
          <a:xfrm>
            <a:off x="2051050" y="5373688"/>
            <a:ext cx="420688"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Y</a:t>
            </a:r>
            <a:r>
              <a:rPr lang="tr-TR" i="1" baseline="-25000">
                <a:solidFill>
                  <a:prstClr val="white"/>
                </a:solidFill>
                <a:effectLst>
                  <a:outerShdw blurRad="38100" dist="38100" dir="2700000" algn="tl">
                    <a:srgbClr val="1F497D"/>
                  </a:outerShdw>
                </a:effectLst>
                <a:latin typeface="Arial" pitchFamily="34" charset="0"/>
              </a:rPr>
              <a:t>1</a:t>
            </a:r>
            <a:endParaRPr lang="en-GB" i="1">
              <a:solidFill>
                <a:prstClr val="white"/>
              </a:solidFill>
              <a:effectLst>
                <a:outerShdw blurRad="38100" dist="38100" dir="2700000" algn="tl">
                  <a:srgbClr val="1F497D"/>
                </a:outerShdw>
              </a:effectLst>
              <a:latin typeface="Arial" pitchFamily="34" charset="0"/>
            </a:endParaRPr>
          </a:p>
        </p:txBody>
      </p:sp>
      <p:sp>
        <p:nvSpPr>
          <p:cNvPr id="54288" name="Line 31"/>
          <p:cNvSpPr>
            <a:spLocks noChangeShapeType="1"/>
          </p:cNvSpPr>
          <p:nvPr/>
        </p:nvSpPr>
        <p:spPr bwMode="auto">
          <a:xfrm flipV="1">
            <a:off x="2195513" y="3284538"/>
            <a:ext cx="0" cy="1944687"/>
          </a:xfrm>
          <a:prstGeom prst="line">
            <a:avLst/>
          </a:prstGeom>
          <a:noFill/>
          <a:ln w="9525">
            <a:solidFill>
              <a:schemeClr val="tx1"/>
            </a:solidFill>
            <a:round/>
            <a:headEnd/>
            <a:tailEnd/>
          </a:ln>
        </p:spPr>
        <p:txBody>
          <a:bodyPr/>
          <a:lstStyle/>
          <a:p>
            <a:pPr eaLnBrk="0" fontAlgn="base" hangingPunct="0">
              <a:spcBef>
                <a:spcPct val="0"/>
              </a:spcBef>
              <a:spcAft>
                <a:spcPct val="0"/>
              </a:spcAft>
            </a:pPr>
            <a:endParaRPr lang="tr-TR" sz="2400">
              <a:solidFill>
                <a:prstClr val="white"/>
              </a:solidFill>
              <a:latin typeface="Arial" pitchFamily="34" charset="0"/>
            </a:endParaRPr>
          </a:p>
        </p:txBody>
      </p:sp>
      <p:sp>
        <p:nvSpPr>
          <p:cNvPr id="68649" name="Text Box 41"/>
          <p:cNvSpPr txBox="1">
            <a:spLocks noChangeArrowheads="1"/>
          </p:cNvSpPr>
          <p:nvPr/>
        </p:nvSpPr>
        <p:spPr bwMode="auto">
          <a:xfrm>
            <a:off x="2268538" y="4437063"/>
            <a:ext cx="336550" cy="3667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B</a:t>
            </a:r>
            <a:endParaRPr lang="en-GB" i="1">
              <a:solidFill>
                <a:prstClr val="white"/>
              </a:solidFill>
              <a:effectLst>
                <a:outerShdw blurRad="38100" dist="38100" dir="2700000" algn="tl">
                  <a:srgbClr val="1F497D"/>
                </a:outerShdw>
              </a:effectLst>
              <a:latin typeface="Arial" pitchFamily="34" charset="0"/>
            </a:endParaRPr>
          </a:p>
        </p:txBody>
      </p:sp>
      <p:sp>
        <p:nvSpPr>
          <p:cNvPr id="68650" name="Text Box 42"/>
          <p:cNvSpPr txBox="1">
            <a:spLocks noChangeArrowheads="1"/>
          </p:cNvSpPr>
          <p:nvPr/>
        </p:nvSpPr>
        <p:spPr bwMode="auto">
          <a:xfrm>
            <a:off x="2268538" y="3284538"/>
            <a:ext cx="420687" cy="366712"/>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C</a:t>
            </a:r>
            <a:endParaRPr lang="en-GB" i="1">
              <a:solidFill>
                <a:prstClr val="white"/>
              </a:solidFill>
              <a:effectLst>
                <a:outerShdw blurRad="38100" dist="38100" dir="2700000" algn="tl">
                  <a:srgbClr val="1F497D"/>
                </a:outerShdw>
              </a:effectLst>
              <a:latin typeface="Arial" pitchFamily="34" charset="0"/>
            </a:endParaRPr>
          </a:p>
        </p:txBody>
      </p:sp>
      <p:sp>
        <p:nvSpPr>
          <p:cNvPr id="54291" name="Oval 43"/>
          <p:cNvSpPr>
            <a:spLocks noChangeArrowheads="1"/>
          </p:cNvSpPr>
          <p:nvPr/>
        </p:nvSpPr>
        <p:spPr bwMode="auto">
          <a:xfrm>
            <a:off x="2093913" y="4284663"/>
            <a:ext cx="215900" cy="215900"/>
          </a:xfrm>
          <a:prstGeom prst="ellipse">
            <a:avLst/>
          </a:prstGeom>
          <a:solidFill>
            <a:schemeClr val="accent1"/>
          </a:solid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4292" name="Oval 44"/>
          <p:cNvSpPr>
            <a:spLocks noChangeArrowheads="1"/>
          </p:cNvSpPr>
          <p:nvPr/>
        </p:nvSpPr>
        <p:spPr bwMode="auto">
          <a:xfrm>
            <a:off x="2081213" y="3192463"/>
            <a:ext cx="215900" cy="215900"/>
          </a:xfrm>
          <a:prstGeom prst="ellipse">
            <a:avLst/>
          </a:prstGeom>
          <a:solidFill>
            <a:schemeClr val="accent1"/>
          </a:solid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4293" name="Line 45"/>
          <p:cNvSpPr>
            <a:spLocks noChangeShapeType="1"/>
          </p:cNvSpPr>
          <p:nvPr/>
        </p:nvSpPr>
        <p:spPr bwMode="auto">
          <a:xfrm>
            <a:off x="2627313" y="5445125"/>
            <a:ext cx="792162" cy="0"/>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4294" name="Line 47"/>
          <p:cNvSpPr>
            <a:spLocks noChangeShapeType="1"/>
          </p:cNvSpPr>
          <p:nvPr/>
        </p:nvSpPr>
        <p:spPr bwMode="auto">
          <a:xfrm flipH="1">
            <a:off x="4140200" y="5445125"/>
            <a:ext cx="647700" cy="0"/>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4295" name="Oval 48"/>
          <p:cNvSpPr>
            <a:spLocks noChangeArrowheads="1"/>
          </p:cNvSpPr>
          <p:nvPr/>
        </p:nvSpPr>
        <p:spPr bwMode="auto">
          <a:xfrm>
            <a:off x="3771900" y="5178425"/>
            <a:ext cx="71438" cy="144463"/>
          </a:xfrm>
          <a:prstGeom prst="ellipse">
            <a:avLst/>
          </a:prstGeom>
          <a:solidFill>
            <a:schemeClr val="accent1"/>
          </a:solid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7"/>
                                        </p:tgtEl>
                                        <p:attrNameLst>
                                          <p:attrName>style.visibility</p:attrName>
                                        </p:attrNameLst>
                                      </p:cBhvr>
                                      <p:to>
                                        <p:strVal val="visible"/>
                                      </p:to>
                                    </p:set>
                                    <p:anim calcmode="lin" valueType="num">
                                      <p:cBhvr additive="base">
                                        <p:cTn id="7" dur="500" fill="hold"/>
                                        <p:tgtEl>
                                          <p:spTgt spid="68617"/>
                                        </p:tgtEl>
                                        <p:attrNameLst>
                                          <p:attrName>ppt_x</p:attrName>
                                        </p:attrNameLst>
                                      </p:cBhvr>
                                      <p:tavLst>
                                        <p:tav tm="0">
                                          <p:val>
                                            <p:strVal val="1+#ppt_w/2"/>
                                          </p:val>
                                        </p:tav>
                                        <p:tav tm="100000">
                                          <p:val>
                                            <p:strVal val="#ppt_x"/>
                                          </p:val>
                                        </p:tav>
                                      </p:tavLst>
                                    </p:anim>
                                    <p:anim calcmode="lin" valueType="num">
                                      <p:cBhvr additive="base">
                                        <p:cTn id="8" dur="500" fill="hold"/>
                                        <p:tgtEl>
                                          <p:spTgt spid="686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ppt_x</p:attrName>
                                        </p:attrNameLst>
                                      </p:cBhvr>
                                      <p:tavLst>
                                        <p:tav tm="0">
                                          <p:val>
                                            <p:fltVal val="0.5"/>
                                          </p:val>
                                        </p:tav>
                                        <p:tav tm="100000">
                                          <p:val>
                                            <p:strVal val="#ppt_x"/>
                                          </p:val>
                                        </p:tav>
                                      </p:tavLst>
                                    </p:anim>
                                    <p:anim calcmode="lin" valueType="num">
                                      <p:cBhvr>
                                        <p:cTn id="1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 calcmode="lin" valueType="num">
                                      <p:cBhvr>
                                        <p:cTn id="23" dur="500" fill="hold"/>
                                        <p:tgtEl>
                                          <p:spTgt spid="3"/>
                                        </p:tgtEl>
                                        <p:attrNameLst>
                                          <p:attrName>ppt_x</p:attrName>
                                        </p:attrNameLst>
                                      </p:cBhvr>
                                      <p:tavLst>
                                        <p:tav tm="0">
                                          <p:val>
                                            <p:fltVal val="0.5"/>
                                          </p:val>
                                        </p:tav>
                                        <p:tav tm="100000">
                                          <p:val>
                                            <p:strVal val="#ppt_x"/>
                                          </p:val>
                                        </p:tav>
                                      </p:tavLst>
                                    </p:anim>
                                    <p:anim calcmode="lin" valueType="num">
                                      <p:cBhvr>
                                        <p:cTn id="24"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528" fill="hold" grpId="0" nodeType="clickEffect">
                                  <p:stCondLst>
                                    <p:cond delay="0"/>
                                  </p:stCondLst>
                                  <p:childTnLst>
                                    <p:set>
                                      <p:cBhvr>
                                        <p:cTn id="28" dur="1" fill="hold">
                                          <p:stCondLst>
                                            <p:cond delay="0"/>
                                          </p:stCondLst>
                                        </p:cTn>
                                        <p:tgtEl>
                                          <p:spTgt spid="68622"/>
                                        </p:tgtEl>
                                        <p:attrNameLst>
                                          <p:attrName>style.visibility</p:attrName>
                                        </p:attrNameLst>
                                      </p:cBhvr>
                                      <p:to>
                                        <p:strVal val="visible"/>
                                      </p:to>
                                    </p:set>
                                    <p:anim calcmode="lin" valueType="num">
                                      <p:cBhvr>
                                        <p:cTn id="29" dur="500" fill="hold"/>
                                        <p:tgtEl>
                                          <p:spTgt spid="68622"/>
                                        </p:tgtEl>
                                        <p:attrNameLst>
                                          <p:attrName>ppt_w</p:attrName>
                                        </p:attrNameLst>
                                      </p:cBhvr>
                                      <p:tavLst>
                                        <p:tav tm="0">
                                          <p:val>
                                            <p:fltVal val="0"/>
                                          </p:val>
                                        </p:tav>
                                        <p:tav tm="100000">
                                          <p:val>
                                            <p:strVal val="#ppt_w"/>
                                          </p:val>
                                        </p:tav>
                                      </p:tavLst>
                                    </p:anim>
                                    <p:anim calcmode="lin" valueType="num">
                                      <p:cBhvr>
                                        <p:cTn id="30" dur="500" fill="hold"/>
                                        <p:tgtEl>
                                          <p:spTgt spid="68622"/>
                                        </p:tgtEl>
                                        <p:attrNameLst>
                                          <p:attrName>ppt_h</p:attrName>
                                        </p:attrNameLst>
                                      </p:cBhvr>
                                      <p:tavLst>
                                        <p:tav tm="0">
                                          <p:val>
                                            <p:fltVal val="0"/>
                                          </p:val>
                                        </p:tav>
                                        <p:tav tm="100000">
                                          <p:val>
                                            <p:strVal val="#ppt_h"/>
                                          </p:val>
                                        </p:tav>
                                      </p:tavLst>
                                    </p:anim>
                                    <p:anim calcmode="lin" valueType="num">
                                      <p:cBhvr>
                                        <p:cTn id="31" dur="500" fill="hold"/>
                                        <p:tgtEl>
                                          <p:spTgt spid="68622"/>
                                        </p:tgtEl>
                                        <p:attrNameLst>
                                          <p:attrName>ppt_x</p:attrName>
                                        </p:attrNameLst>
                                      </p:cBhvr>
                                      <p:tavLst>
                                        <p:tav tm="0">
                                          <p:val>
                                            <p:fltVal val="0.5"/>
                                          </p:val>
                                        </p:tav>
                                        <p:tav tm="100000">
                                          <p:val>
                                            <p:strVal val="#ppt_x"/>
                                          </p:val>
                                        </p:tav>
                                      </p:tavLst>
                                    </p:anim>
                                    <p:anim calcmode="lin" valueType="num">
                                      <p:cBhvr>
                                        <p:cTn id="32" dur="500" fill="hold"/>
                                        <p:tgtEl>
                                          <p:spTgt spid="686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autoUpdateAnimBg="0"/>
      <p:bldP spid="6862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0"/>
          <p:cNvSpPr>
            <a:spLocks noGrp="1" noChangeArrowheads="1"/>
          </p:cNvSpPr>
          <p:nvPr>
            <p:ph type="title"/>
          </p:nvPr>
        </p:nvSpPr>
        <p:spPr/>
        <p:txBody>
          <a:bodyPr/>
          <a:lstStyle/>
          <a:p>
            <a:pPr eaLnBrk="1" hangingPunct="1"/>
            <a:r>
              <a:rPr lang="tr-TR" sz="4000" b="1" smtClean="0"/>
              <a:t>Alternatif Yaklaşım</a:t>
            </a:r>
            <a:endParaRPr lang="en-GB" sz="4000" b="1" smtClean="0"/>
          </a:p>
        </p:txBody>
      </p:sp>
      <p:sp>
        <p:nvSpPr>
          <p:cNvPr id="55299" name="Slide Number Placeholder 2"/>
          <p:cNvSpPr>
            <a:spLocks noGrp="1"/>
          </p:cNvSpPr>
          <p:nvPr>
            <p:ph type="sldNum" sz="quarter" idx="12"/>
          </p:nvPr>
        </p:nvSpPr>
        <p:spPr bwMode="auto">
          <a:noFill/>
          <a:ln>
            <a:miter lim="800000"/>
            <a:headEnd/>
            <a:tailEnd/>
          </a:ln>
        </p:spPr>
        <p:txBody>
          <a:bodyPr/>
          <a:lstStyle/>
          <a:p>
            <a:fld id="{16884485-6B0E-443E-8DDD-0A58EDED8489}" type="slidenum">
              <a:rPr lang="en-US"/>
              <a:pPr/>
              <a:t>14</a:t>
            </a:fld>
            <a:endParaRPr lang="en-US"/>
          </a:p>
        </p:txBody>
      </p:sp>
      <p:grpSp>
        <p:nvGrpSpPr>
          <p:cNvPr id="2" name="Group 2072"/>
          <p:cNvGrpSpPr>
            <a:grpSpLocks/>
          </p:cNvGrpSpPr>
          <p:nvPr/>
        </p:nvGrpSpPr>
        <p:grpSpPr bwMode="auto">
          <a:xfrm>
            <a:off x="1219200" y="2743200"/>
            <a:ext cx="4832350" cy="990600"/>
            <a:chOff x="768" y="1728"/>
            <a:chExt cx="3044" cy="624"/>
          </a:xfrm>
        </p:grpSpPr>
        <p:sp>
          <p:nvSpPr>
            <p:cNvPr id="55319" name="Line 2054"/>
            <p:cNvSpPr>
              <a:spLocks noChangeShapeType="1"/>
            </p:cNvSpPr>
            <p:nvPr/>
          </p:nvSpPr>
          <p:spPr bwMode="auto">
            <a:xfrm>
              <a:off x="768" y="2352"/>
              <a:ext cx="2400" cy="0"/>
            </a:xfrm>
            <a:prstGeom prst="line">
              <a:avLst/>
            </a:prstGeom>
            <a:noFill/>
            <a:ln w="57150">
              <a:solidFill>
                <a:srgbClr val="0066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0663" name="Text Box 2055"/>
            <p:cNvSpPr txBox="1">
              <a:spLocks noChangeArrowheads="1"/>
            </p:cNvSpPr>
            <p:nvPr/>
          </p:nvSpPr>
          <p:spPr bwMode="auto">
            <a:xfrm>
              <a:off x="3014" y="2094"/>
              <a:ext cx="160"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a:solidFill>
                    <a:srgbClr val="006600"/>
                  </a:solidFill>
                  <a:effectLst>
                    <a:outerShdw blurRad="38100" dist="38100" dir="2700000" algn="tl">
                      <a:srgbClr val="FFFFFF"/>
                    </a:outerShdw>
                  </a:effectLst>
                  <a:latin typeface="Arial" pitchFamily="34" charset="0"/>
                </a:rPr>
                <a:t>I</a:t>
              </a:r>
            </a:p>
          </p:txBody>
        </p:sp>
        <p:sp>
          <p:nvSpPr>
            <p:cNvPr id="70670" name="Text Box 2062"/>
            <p:cNvSpPr txBox="1">
              <a:spLocks noChangeArrowheads="1"/>
            </p:cNvSpPr>
            <p:nvPr/>
          </p:nvSpPr>
          <p:spPr bwMode="auto">
            <a:xfrm>
              <a:off x="3696" y="1728"/>
              <a:ext cx="116"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endParaRPr lang="en-GB" sz="2000" b="1">
                <a:solidFill>
                  <a:prstClr val="white"/>
                </a:solidFill>
                <a:effectLst>
                  <a:outerShdw blurRad="38100" dist="38100" dir="2700000" algn="tl">
                    <a:srgbClr val="1F497D"/>
                  </a:outerShdw>
                </a:effectLst>
                <a:latin typeface="Arial" pitchFamily="34" charset="0"/>
              </a:endParaRPr>
            </a:p>
          </p:txBody>
        </p:sp>
      </p:grpSp>
      <p:sp>
        <p:nvSpPr>
          <p:cNvPr id="55301" name="Line 2051"/>
          <p:cNvSpPr>
            <a:spLocks noChangeShapeType="1"/>
          </p:cNvSpPr>
          <p:nvPr/>
        </p:nvSpPr>
        <p:spPr bwMode="auto">
          <a:xfrm>
            <a:off x="1219200" y="4419600"/>
            <a:ext cx="38862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5302" name="Line 2052"/>
          <p:cNvSpPr>
            <a:spLocks noChangeShapeType="1"/>
          </p:cNvSpPr>
          <p:nvPr/>
        </p:nvSpPr>
        <p:spPr bwMode="auto">
          <a:xfrm flipV="1">
            <a:off x="1219200" y="1981200"/>
            <a:ext cx="0" cy="24384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0667" name="Text Box 2059"/>
          <p:cNvSpPr txBox="1">
            <a:spLocks noChangeArrowheads="1"/>
          </p:cNvSpPr>
          <p:nvPr/>
        </p:nvSpPr>
        <p:spPr bwMode="auto">
          <a:xfrm rot="-5364986">
            <a:off x="602456" y="2064544"/>
            <a:ext cx="563563"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i="1">
                <a:solidFill>
                  <a:prstClr val="white"/>
                </a:solidFill>
                <a:effectLst>
                  <a:outerShdw blurRad="38100" dist="38100" dir="2700000" algn="tl">
                    <a:srgbClr val="000000"/>
                  </a:outerShdw>
                </a:effectLst>
                <a:latin typeface="Arial" charset="0"/>
              </a:rPr>
              <a:t>S, I</a:t>
            </a:r>
          </a:p>
        </p:txBody>
      </p:sp>
      <p:sp>
        <p:nvSpPr>
          <p:cNvPr id="70668" name="Text Box 2060"/>
          <p:cNvSpPr txBox="1">
            <a:spLocks noChangeArrowheads="1"/>
          </p:cNvSpPr>
          <p:nvPr/>
        </p:nvSpPr>
        <p:spPr bwMode="auto">
          <a:xfrm>
            <a:off x="4572000" y="4581525"/>
            <a:ext cx="654050"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Çıktı</a:t>
            </a:r>
            <a:endParaRPr lang="en-GB" i="1">
              <a:solidFill>
                <a:prstClr val="white"/>
              </a:solidFill>
              <a:effectLst>
                <a:outerShdw blurRad="38100" dist="38100" dir="2700000" algn="tl">
                  <a:srgbClr val="1F497D"/>
                </a:outerShdw>
              </a:effectLst>
              <a:latin typeface="Arial" pitchFamily="34" charset="0"/>
            </a:endParaRPr>
          </a:p>
        </p:txBody>
      </p:sp>
      <p:sp>
        <p:nvSpPr>
          <p:cNvPr id="70669" name="Text Box 2061"/>
          <p:cNvSpPr txBox="1">
            <a:spLocks noChangeArrowheads="1"/>
          </p:cNvSpPr>
          <p:nvPr/>
        </p:nvSpPr>
        <p:spPr bwMode="auto">
          <a:xfrm>
            <a:off x="5838825" y="1687513"/>
            <a:ext cx="2909888" cy="19208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Denge noktasını, planlanan yatırımları (I) planlanan tasarruflara (S) eşitleyerek de bulabiliriz.</a:t>
            </a:r>
            <a:endParaRPr lang="en-GB" sz="2000" b="1">
              <a:solidFill>
                <a:prstClr val="white"/>
              </a:solidFill>
              <a:effectLst>
                <a:outerShdw blurRad="38100" dist="38100" dir="2700000" algn="tl">
                  <a:srgbClr val="1F497D"/>
                </a:outerShdw>
              </a:effectLst>
              <a:latin typeface="Arial" pitchFamily="34" charset="0"/>
            </a:endParaRPr>
          </a:p>
        </p:txBody>
      </p:sp>
      <p:grpSp>
        <p:nvGrpSpPr>
          <p:cNvPr id="3" name="Group 2073"/>
          <p:cNvGrpSpPr>
            <a:grpSpLocks/>
          </p:cNvGrpSpPr>
          <p:nvPr/>
        </p:nvGrpSpPr>
        <p:grpSpPr bwMode="auto">
          <a:xfrm>
            <a:off x="1600200" y="2478088"/>
            <a:ext cx="4443413" cy="1941512"/>
            <a:chOff x="1008" y="1561"/>
            <a:chExt cx="2799" cy="1223"/>
          </a:xfrm>
        </p:grpSpPr>
        <p:sp>
          <p:nvSpPr>
            <p:cNvPr id="55316" name="Line 2053"/>
            <p:cNvSpPr>
              <a:spLocks noChangeShapeType="1"/>
            </p:cNvSpPr>
            <p:nvPr/>
          </p:nvSpPr>
          <p:spPr bwMode="auto">
            <a:xfrm flipV="1">
              <a:off x="1008" y="1824"/>
              <a:ext cx="2160" cy="960"/>
            </a:xfrm>
            <a:prstGeom prst="line">
              <a:avLst/>
            </a:prstGeom>
            <a:noFill/>
            <a:ln w="57150">
              <a:solidFill>
                <a:srgbClr val="CC00FF"/>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0664" name="Text Box 2056"/>
            <p:cNvSpPr txBox="1">
              <a:spLocks noChangeArrowheads="1"/>
            </p:cNvSpPr>
            <p:nvPr/>
          </p:nvSpPr>
          <p:spPr bwMode="auto">
            <a:xfrm>
              <a:off x="2966" y="1561"/>
              <a:ext cx="244"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srgbClr val="CC00FF"/>
                  </a:solidFill>
                  <a:effectLst>
                    <a:outerShdw blurRad="38100" dist="38100" dir="2700000" algn="tl">
                      <a:srgbClr val="FFFFFF"/>
                    </a:outerShdw>
                  </a:effectLst>
                  <a:latin typeface="Arial" pitchFamily="34" charset="0"/>
                </a:rPr>
                <a:t>S</a:t>
              </a:r>
            </a:p>
          </p:txBody>
        </p:sp>
        <p:sp>
          <p:nvSpPr>
            <p:cNvPr id="70671" name="Text Box 2063"/>
            <p:cNvSpPr txBox="1">
              <a:spLocks noChangeArrowheads="1"/>
            </p:cNvSpPr>
            <p:nvPr/>
          </p:nvSpPr>
          <p:spPr bwMode="auto">
            <a:xfrm>
              <a:off x="3691" y="2016"/>
              <a:ext cx="116"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endParaRPr lang="en-GB" sz="2000" b="1">
                <a:solidFill>
                  <a:prstClr val="white"/>
                </a:solidFill>
                <a:effectLst>
                  <a:outerShdw blurRad="38100" dist="38100" dir="2700000" algn="tl">
                    <a:srgbClr val="1F497D"/>
                  </a:outerShdw>
                </a:effectLst>
                <a:latin typeface="Arial" pitchFamily="34" charset="0"/>
              </a:endParaRPr>
            </a:p>
          </p:txBody>
        </p:sp>
      </p:grpSp>
      <p:sp>
        <p:nvSpPr>
          <p:cNvPr id="70677" name="Text Box 2069"/>
          <p:cNvSpPr txBox="1">
            <a:spLocks noChangeArrowheads="1"/>
          </p:cNvSpPr>
          <p:nvPr/>
        </p:nvSpPr>
        <p:spPr bwMode="auto">
          <a:xfrm>
            <a:off x="1587500" y="5334000"/>
            <a:ext cx="5026025" cy="45720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400" b="1" i="1">
                <a:solidFill>
                  <a:prstClr val="white"/>
                </a:solidFill>
                <a:effectLst>
                  <a:outerShdw blurRad="38100" dist="38100" dir="2700000" algn="tl">
                    <a:srgbClr val="1F497D"/>
                  </a:outerShdw>
                </a:effectLst>
                <a:latin typeface="Arial" pitchFamily="34" charset="0"/>
              </a:rPr>
              <a:t>İki yaklaşım da aynı sonucu verir.</a:t>
            </a:r>
            <a:endParaRPr lang="en-GB" sz="2400" b="1" i="1">
              <a:solidFill>
                <a:prstClr val="white"/>
              </a:solidFill>
              <a:effectLst>
                <a:outerShdw blurRad="38100" dist="38100" dir="2700000" algn="tl">
                  <a:srgbClr val="1F497D"/>
                </a:outerShdw>
              </a:effectLst>
              <a:latin typeface="Arial" pitchFamily="34" charset="0"/>
            </a:endParaRPr>
          </a:p>
        </p:txBody>
      </p:sp>
      <p:grpSp>
        <p:nvGrpSpPr>
          <p:cNvPr id="4" name="Group 2079"/>
          <p:cNvGrpSpPr>
            <a:grpSpLocks/>
          </p:cNvGrpSpPr>
          <p:nvPr/>
        </p:nvGrpSpPr>
        <p:grpSpPr bwMode="auto">
          <a:xfrm>
            <a:off x="2955925" y="3276600"/>
            <a:ext cx="6084888" cy="1143000"/>
            <a:chOff x="1862" y="2064"/>
            <a:chExt cx="3833" cy="720"/>
          </a:xfrm>
        </p:grpSpPr>
        <p:sp>
          <p:nvSpPr>
            <p:cNvPr id="70678" name="Text Box 2070"/>
            <p:cNvSpPr txBox="1">
              <a:spLocks noChangeArrowheads="1"/>
            </p:cNvSpPr>
            <p:nvPr/>
          </p:nvSpPr>
          <p:spPr bwMode="auto">
            <a:xfrm>
              <a:off x="1862" y="2064"/>
              <a:ext cx="244" cy="288"/>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400" b="1">
                  <a:solidFill>
                    <a:prstClr val="white"/>
                  </a:solidFill>
                  <a:effectLst>
                    <a:outerShdw blurRad="38100" dist="38100" dir="2700000" algn="tl">
                      <a:srgbClr val="1F497D"/>
                    </a:outerShdw>
                  </a:effectLst>
                  <a:latin typeface="Arial" pitchFamily="34" charset="0"/>
                </a:rPr>
                <a:t>E</a:t>
              </a:r>
            </a:p>
          </p:txBody>
        </p:sp>
        <p:grpSp>
          <p:nvGrpSpPr>
            <p:cNvPr id="5" name="Group 2078"/>
            <p:cNvGrpSpPr>
              <a:grpSpLocks/>
            </p:cNvGrpSpPr>
            <p:nvPr/>
          </p:nvGrpSpPr>
          <p:grpSpPr bwMode="auto">
            <a:xfrm>
              <a:off x="1968" y="2256"/>
              <a:ext cx="3727" cy="528"/>
              <a:chOff x="1968" y="2256"/>
              <a:chExt cx="3727" cy="528"/>
            </a:xfrm>
          </p:grpSpPr>
          <p:grpSp>
            <p:nvGrpSpPr>
              <p:cNvPr id="6" name="Group 2077"/>
              <p:cNvGrpSpPr>
                <a:grpSpLocks/>
              </p:cNvGrpSpPr>
              <p:nvPr/>
            </p:nvGrpSpPr>
            <p:grpSpPr bwMode="auto">
              <a:xfrm>
                <a:off x="2016" y="2256"/>
                <a:ext cx="3679" cy="528"/>
                <a:chOff x="2016" y="2256"/>
                <a:chExt cx="3679" cy="528"/>
              </a:xfrm>
            </p:grpSpPr>
            <p:sp>
              <p:nvSpPr>
                <p:cNvPr id="55314" name="Line 2057"/>
                <p:cNvSpPr>
                  <a:spLocks noChangeShapeType="1"/>
                </p:cNvSpPr>
                <p:nvPr/>
              </p:nvSpPr>
              <p:spPr bwMode="auto">
                <a:xfrm>
                  <a:off x="2016" y="2352"/>
                  <a:ext cx="0" cy="432"/>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0674" name="Text Box 2066"/>
                <p:cNvSpPr txBox="1">
                  <a:spLocks noChangeArrowheads="1"/>
                </p:cNvSpPr>
                <p:nvPr/>
              </p:nvSpPr>
              <p:spPr bwMode="auto">
                <a:xfrm>
                  <a:off x="3678" y="2256"/>
                  <a:ext cx="2017" cy="2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Denge noktası yine E’dir.</a:t>
                  </a:r>
                  <a:endParaRPr lang="en-GB" sz="2000" b="1">
                    <a:solidFill>
                      <a:prstClr val="white"/>
                    </a:solidFill>
                    <a:effectLst>
                      <a:outerShdw blurRad="38100" dist="38100" dir="2700000" algn="tl">
                        <a:srgbClr val="1F497D"/>
                      </a:outerShdw>
                    </a:effectLst>
                    <a:latin typeface="Arial" pitchFamily="34" charset="0"/>
                  </a:endParaRPr>
                </a:p>
              </p:txBody>
            </p:sp>
          </p:grpSp>
          <p:sp>
            <p:nvSpPr>
              <p:cNvPr id="55313" name="Oval 2058"/>
              <p:cNvSpPr>
                <a:spLocks noChangeArrowheads="1"/>
              </p:cNvSpPr>
              <p:nvPr/>
            </p:nvSpPr>
            <p:spPr bwMode="auto">
              <a:xfrm>
                <a:off x="1968" y="2304"/>
                <a:ext cx="96" cy="96"/>
              </a:xfrm>
              <a:prstGeom prst="ellipse">
                <a:avLst/>
              </a:prstGeom>
              <a:solidFill>
                <a:schemeClr val="accent1"/>
              </a:solid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grpSp>
      <p:sp>
        <p:nvSpPr>
          <p:cNvPr id="70688" name="Text Box 2080"/>
          <p:cNvSpPr txBox="1">
            <a:spLocks noChangeArrowheads="1"/>
          </p:cNvSpPr>
          <p:nvPr/>
        </p:nvSpPr>
        <p:spPr bwMode="auto">
          <a:xfrm>
            <a:off x="3059113" y="4508500"/>
            <a:ext cx="425450"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Y*</a:t>
            </a:r>
            <a:endParaRPr lang="en-GB" i="1">
              <a:solidFill>
                <a:prstClr val="white"/>
              </a:solidFill>
              <a:effectLst>
                <a:outerShdw blurRad="38100" dist="38100" dir="2700000" algn="tl">
                  <a:srgbClr val="1F497D"/>
                </a:outerShdw>
              </a:effectLst>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9"/>
                                        </p:tgtEl>
                                        <p:attrNameLst>
                                          <p:attrName>style.visibility</p:attrName>
                                        </p:attrNameLst>
                                      </p:cBhvr>
                                      <p:to>
                                        <p:strVal val="visible"/>
                                      </p:to>
                                    </p:set>
                                    <p:anim calcmode="lin" valueType="num">
                                      <p:cBhvr additive="base">
                                        <p:cTn id="7" dur="500" fill="hold"/>
                                        <p:tgtEl>
                                          <p:spTgt spid="70669"/>
                                        </p:tgtEl>
                                        <p:attrNameLst>
                                          <p:attrName>ppt_x</p:attrName>
                                        </p:attrNameLst>
                                      </p:cBhvr>
                                      <p:tavLst>
                                        <p:tav tm="0">
                                          <p:val>
                                            <p:strVal val="1+#ppt_w/2"/>
                                          </p:val>
                                        </p:tav>
                                        <p:tav tm="100000">
                                          <p:val>
                                            <p:strVal val="#ppt_x"/>
                                          </p:val>
                                        </p:tav>
                                      </p:tavLst>
                                    </p:anim>
                                    <p:anim calcmode="lin" valueType="num">
                                      <p:cBhvr additive="base">
                                        <p:cTn id="8" dur="500" fill="hold"/>
                                        <p:tgtEl>
                                          <p:spTgt spid="706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ppt_x</p:attrName>
                                        </p:attrNameLst>
                                      </p:cBhvr>
                                      <p:tavLst>
                                        <p:tav tm="0">
                                          <p:val>
                                            <p:fltVal val="0.5"/>
                                          </p:val>
                                        </p:tav>
                                        <p:tav tm="100000">
                                          <p:val>
                                            <p:strVal val="#ppt_x"/>
                                          </p:val>
                                        </p:tav>
                                      </p:tavLst>
                                    </p:anim>
                                    <p:anim calcmode="lin" valueType="num">
                                      <p:cBhvr>
                                        <p:cTn id="3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grpId="0" nodeType="clickEffect">
                                  <p:stCondLst>
                                    <p:cond delay="0"/>
                                  </p:stCondLst>
                                  <p:childTnLst>
                                    <p:set>
                                      <p:cBhvr>
                                        <p:cTn id="34" dur="1" fill="hold">
                                          <p:stCondLst>
                                            <p:cond delay="0"/>
                                          </p:stCondLst>
                                        </p:cTn>
                                        <p:tgtEl>
                                          <p:spTgt spid="70677"/>
                                        </p:tgtEl>
                                        <p:attrNameLst>
                                          <p:attrName>style.visibility</p:attrName>
                                        </p:attrNameLst>
                                      </p:cBhvr>
                                      <p:to>
                                        <p:strVal val="visible"/>
                                      </p:to>
                                    </p:set>
                                    <p:anim calcmode="lin" valueType="num">
                                      <p:cBhvr>
                                        <p:cTn id="35" dur="500" fill="hold"/>
                                        <p:tgtEl>
                                          <p:spTgt spid="70677"/>
                                        </p:tgtEl>
                                        <p:attrNameLst>
                                          <p:attrName>ppt_w</p:attrName>
                                        </p:attrNameLst>
                                      </p:cBhvr>
                                      <p:tavLst>
                                        <p:tav tm="0">
                                          <p:val>
                                            <p:fltVal val="0"/>
                                          </p:val>
                                        </p:tav>
                                        <p:tav tm="100000">
                                          <p:val>
                                            <p:strVal val="#ppt_w"/>
                                          </p:val>
                                        </p:tav>
                                      </p:tavLst>
                                    </p:anim>
                                    <p:anim calcmode="lin" valueType="num">
                                      <p:cBhvr>
                                        <p:cTn id="36" dur="500" fill="hold"/>
                                        <p:tgtEl>
                                          <p:spTgt spid="70677"/>
                                        </p:tgtEl>
                                        <p:attrNameLst>
                                          <p:attrName>ppt_h</p:attrName>
                                        </p:attrNameLst>
                                      </p:cBhvr>
                                      <p:tavLst>
                                        <p:tav tm="0">
                                          <p:val>
                                            <p:fltVal val="0"/>
                                          </p:val>
                                        </p:tav>
                                        <p:tav tm="100000">
                                          <p:val>
                                            <p:strVal val="#ppt_h"/>
                                          </p:val>
                                        </p:tav>
                                      </p:tavLst>
                                    </p:anim>
                                    <p:anim calcmode="lin" valueType="num">
                                      <p:cBhvr>
                                        <p:cTn id="37" dur="500" fill="hold"/>
                                        <p:tgtEl>
                                          <p:spTgt spid="70677"/>
                                        </p:tgtEl>
                                        <p:attrNameLst>
                                          <p:attrName>ppt_x</p:attrName>
                                        </p:attrNameLst>
                                      </p:cBhvr>
                                      <p:tavLst>
                                        <p:tav tm="0">
                                          <p:val>
                                            <p:fltVal val="0.5"/>
                                          </p:val>
                                        </p:tav>
                                        <p:tav tm="100000">
                                          <p:val>
                                            <p:strVal val="#ppt_x"/>
                                          </p:val>
                                        </p:tav>
                                      </p:tavLst>
                                    </p:anim>
                                    <p:anim calcmode="lin" valueType="num">
                                      <p:cBhvr>
                                        <p:cTn id="38" dur="500" fill="hold"/>
                                        <p:tgtEl>
                                          <p:spTgt spid="706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9" grpId="0" autoUpdateAnimBg="0"/>
      <p:bldP spid="7067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tr-TR" sz="4000" b="1" smtClean="0"/>
              <a:t>Toplam talepteki düşüşün etkileri</a:t>
            </a:r>
            <a:endParaRPr lang="en-GB" sz="4000" b="1" smtClean="0"/>
          </a:p>
        </p:txBody>
      </p:sp>
      <p:sp>
        <p:nvSpPr>
          <p:cNvPr id="56323" name="Slide Number Placeholder 2"/>
          <p:cNvSpPr>
            <a:spLocks noGrp="1"/>
          </p:cNvSpPr>
          <p:nvPr>
            <p:ph type="sldNum" sz="quarter" idx="12"/>
          </p:nvPr>
        </p:nvSpPr>
        <p:spPr bwMode="auto">
          <a:noFill/>
          <a:ln>
            <a:miter lim="800000"/>
            <a:headEnd/>
            <a:tailEnd/>
          </a:ln>
        </p:spPr>
        <p:txBody>
          <a:bodyPr/>
          <a:lstStyle/>
          <a:p>
            <a:fld id="{0A129B16-EDD5-4BD7-8E83-CC4322DDD14B}" type="slidenum">
              <a:rPr lang="en-US"/>
              <a:pPr/>
              <a:t>15</a:t>
            </a:fld>
            <a:endParaRPr lang="en-US"/>
          </a:p>
        </p:txBody>
      </p:sp>
      <p:sp>
        <p:nvSpPr>
          <p:cNvPr id="56324" name="Line 3"/>
          <p:cNvSpPr>
            <a:spLocks noChangeShapeType="1"/>
          </p:cNvSpPr>
          <p:nvPr/>
        </p:nvSpPr>
        <p:spPr bwMode="auto">
          <a:xfrm>
            <a:off x="1219200" y="4876800"/>
            <a:ext cx="4114800" cy="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56325" name="Line 4"/>
          <p:cNvSpPr>
            <a:spLocks noChangeShapeType="1"/>
          </p:cNvSpPr>
          <p:nvPr/>
        </p:nvSpPr>
        <p:spPr bwMode="auto">
          <a:xfrm flipV="1">
            <a:off x="1219200" y="1981200"/>
            <a:ext cx="0" cy="2895600"/>
          </a:xfrm>
          <a:prstGeom prst="line">
            <a:avLst/>
          </a:prstGeom>
          <a:noFill/>
          <a:ln w="38100">
            <a:solidFill>
              <a:schemeClr val="tx1"/>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2710" name="Text Box 6"/>
          <p:cNvSpPr txBox="1">
            <a:spLocks noChangeArrowheads="1"/>
          </p:cNvSpPr>
          <p:nvPr/>
        </p:nvSpPr>
        <p:spPr bwMode="auto">
          <a:xfrm>
            <a:off x="4832350" y="5029200"/>
            <a:ext cx="654050"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Çıktı</a:t>
            </a:r>
            <a:endParaRPr lang="en-GB" i="1">
              <a:solidFill>
                <a:prstClr val="white"/>
              </a:solidFill>
              <a:effectLst>
                <a:outerShdw blurRad="38100" dist="38100" dir="2700000" algn="tl">
                  <a:srgbClr val="1F497D"/>
                </a:outerShdw>
              </a:effectLst>
              <a:latin typeface="Arial" pitchFamily="34" charset="0"/>
            </a:endParaRPr>
          </a:p>
        </p:txBody>
      </p:sp>
      <p:sp>
        <p:nvSpPr>
          <p:cNvPr id="72711" name="Text Box 7"/>
          <p:cNvSpPr txBox="1">
            <a:spLocks noChangeArrowheads="1"/>
          </p:cNvSpPr>
          <p:nvPr/>
        </p:nvSpPr>
        <p:spPr bwMode="auto">
          <a:xfrm rot="-5376597">
            <a:off x="183357" y="3013868"/>
            <a:ext cx="1365250"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i="1">
                <a:solidFill>
                  <a:prstClr val="white"/>
                </a:solidFill>
                <a:effectLst>
                  <a:outerShdw blurRad="38100" dist="38100" dir="2700000" algn="tl">
                    <a:srgbClr val="1F497D"/>
                  </a:outerShdw>
                </a:effectLst>
                <a:latin typeface="Arial" pitchFamily="34" charset="0"/>
              </a:rPr>
              <a:t>Harcamalar</a:t>
            </a:r>
            <a:endParaRPr lang="en-GB" i="1">
              <a:solidFill>
                <a:prstClr val="white"/>
              </a:solidFill>
              <a:effectLst>
                <a:outerShdw blurRad="38100" dist="38100" dir="2700000" algn="tl">
                  <a:srgbClr val="1F497D"/>
                </a:outerShdw>
              </a:effectLst>
              <a:latin typeface="Arial" pitchFamily="34" charset="0"/>
            </a:endParaRPr>
          </a:p>
        </p:txBody>
      </p:sp>
      <p:sp>
        <p:nvSpPr>
          <p:cNvPr id="56328" name="Line 8"/>
          <p:cNvSpPr>
            <a:spLocks noChangeShapeType="1"/>
          </p:cNvSpPr>
          <p:nvPr/>
        </p:nvSpPr>
        <p:spPr bwMode="auto">
          <a:xfrm flipV="1">
            <a:off x="1219200" y="1828800"/>
            <a:ext cx="3810000" cy="3048000"/>
          </a:xfrm>
          <a:prstGeom prst="line">
            <a:avLst/>
          </a:prstGeom>
          <a:noFill/>
          <a:ln w="38100">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2713" name="Text Box 9"/>
          <p:cNvSpPr txBox="1">
            <a:spLocks noChangeArrowheads="1"/>
          </p:cNvSpPr>
          <p:nvPr/>
        </p:nvSpPr>
        <p:spPr bwMode="auto">
          <a:xfrm>
            <a:off x="3419475" y="1557338"/>
            <a:ext cx="1546225"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a:solidFill>
                  <a:prstClr val="white"/>
                </a:solidFill>
                <a:effectLst>
                  <a:outerShdw blurRad="38100" dist="38100" dir="2700000" algn="tl">
                    <a:srgbClr val="1F497D"/>
                  </a:outerShdw>
                </a:effectLst>
                <a:latin typeface="Arial" pitchFamily="34" charset="0"/>
              </a:rPr>
              <a:t>45</a:t>
            </a:r>
            <a:r>
              <a:rPr lang="en-GB" sz="2000" baseline="30000">
                <a:solidFill>
                  <a:prstClr val="white"/>
                </a:solidFill>
                <a:effectLst>
                  <a:outerShdw blurRad="38100" dist="38100" dir="2700000" algn="tl">
                    <a:srgbClr val="1F497D"/>
                  </a:outerShdw>
                </a:effectLst>
                <a:latin typeface="Arial" pitchFamily="34" charset="0"/>
              </a:rPr>
              <a:t>o</a:t>
            </a:r>
            <a:r>
              <a:rPr lang="en-GB" sz="2000">
                <a:solidFill>
                  <a:prstClr val="white"/>
                </a:solidFill>
                <a:effectLst>
                  <a:outerShdw blurRad="38100" dist="38100" dir="2700000" algn="tl">
                    <a:srgbClr val="1F497D"/>
                  </a:outerShdw>
                </a:effectLst>
                <a:latin typeface="Arial" pitchFamily="34" charset="0"/>
              </a:rPr>
              <a:t> </a:t>
            </a:r>
            <a:r>
              <a:rPr lang="tr-TR" sz="2000">
                <a:solidFill>
                  <a:prstClr val="white"/>
                </a:solidFill>
                <a:effectLst>
                  <a:outerShdw blurRad="38100" dist="38100" dir="2700000" algn="tl">
                    <a:srgbClr val="1F497D"/>
                  </a:outerShdw>
                </a:effectLst>
                <a:latin typeface="Arial" pitchFamily="34" charset="0"/>
              </a:rPr>
              <a:t>doğrusu</a:t>
            </a:r>
            <a:endParaRPr lang="en-GB" sz="2000">
              <a:solidFill>
                <a:prstClr val="white"/>
              </a:solidFill>
              <a:effectLst>
                <a:outerShdw blurRad="38100" dist="38100" dir="2700000" algn="tl">
                  <a:srgbClr val="1F497D"/>
                </a:outerShdw>
              </a:effectLst>
              <a:latin typeface="Arial" pitchFamily="34" charset="0"/>
            </a:endParaRPr>
          </a:p>
        </p:txBody>
      </p:sp>
      <p:sp>
        <p:nvSpPr>
          <p:cNvPr id="72714" name="Text Box 10"/>
          <p:cNvSpPr txBox="1">
            <a:spLocks noChangeArrowheads="1"/>
          </p:cNvSpPr>
          <p:nvPr/>
        </p:nvSpPr>
        <p:spPr bwMode="auto">
          <a:xfrm>
            <a:off x="4953000" y="1889125"/>
            <a:ext cx="650875" cy="400050"/>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a:solidFill>
                  <a:srgbClr val="C00000"/>
                </a:solidFill>
                <a:effectLst>
                  <a:outerShdw blurRad="38100" dist="38100" dir="2700000" algn="tl">
                    <a:srgbClr val="FFFFFF"/>
                  </a:outerShdw>
                </a:effectLst>
                <a:latin typeface="Arial" pitchFamily="34" charset="0"/>
              </a:rPr>
              <a:t>AD</a:t>
            </a:r>
            <a:r>
              <a:rPr lang="en-GB" sz="2000" b="1" baseline="-25000">
                <a:solidFill>
                  <a:srgbClr val="C00000"/>
                </a:solidFill>
                <a:effectLst>
                  <a:outerShdw blurRad="38100" dist="38100" dir="2700000" algn="tl">
                    <a:srgbClr val="FFFFFF"/>
                  </a:outerShdw>
                </a:effectLst>
                <a:latin typeface="Arial" pitchFamily="34" charset="0"/>
              </a:rPr>
              <a:t>0</a:t>
            </a:r>
            <a:endParaRPr lang="en-GB" sz="2000" b="1">
              <a:solidFill>
                <a:srgbClr val="C00000"/>
              </a:solidFill>
              <a:effectLst>
                <a:outerShdw blurRad="38100" dist="38100" dir="2700000" algn="tl">
                  <a:srgbClr val="FFFFFF"/>
                </a:outerShdw>
              </a:effectLst>
              <a:latin typeface="Arial" pitchFamily="34" charset="0"/>
            </a:endParaRPr>
          </a:p>
        </p:txBody>
      </p:sp>
      <p:sp>
        <p:nvSpPr>
          <p:cNvPr id="56331" name="Line 11"/>
          <p:cNvSpPr>
            <a:spLocks noChangeShapeType="1"/>
          </p:cNvSpPr>
          <p:nvPr/>
        </p:nvSpPr>
        <p:spPr bwMode="auto">
          <a:xfrm>
            <a:off x="4038600" y="2590800"/>
            <a:ext cx="0" cy="22860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2716" name="Text Box 12"/>
          <p:cNvSpPr txBox="1">
            <a:spLocks noChangeArrowheads="1"/>
          </p:cNvSpPr>
          <p:nvPr/>
        </p:nvSpPr>
        <p:spPr bwMode="auto">
          <a:xfrm>
            <a:off x="3810000" y="4873625"/>
            <a:ext cx="420688" cy="36671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b="1">
                <a:solidFill>
                  <a:prstClr val="white"/>
                </a:solidFill>
                <a:effectLst>
                  <a:outerShdw blurRad="38100" dist="38100" dir="2700000" algn="tl">
                    <a:srgbClr val="1F497D"/>
                  </a:outerShdw>
                </a:effectLst>
                <a:latin typeface="Arial" pitchFamily="34" charset="0"/>
              </a:rPr>
              <a:t>Y</a:t>
            </a:r>
            <a:r>
              <a:rPr lang="en-GB" b="1" baseline="-25000">
                <a:solidFill>
                  <a:prstClr val="white"/>
                </a:solidFill>
                <a:effectLst>
                  <a:outerShdw blurRad="38100" dist="38100" dir="2700000" algn="tl">
                    <a:srgbClr val="1F497D"/>
                  </a:outerShdw>
                </a:effectLst>
                <a:latin typeface="Arial" pitchFamily="34" charset="0"/>
              </a:rPr>
              <a:t>0</a:t>
            </a:r>
            <a:endParaRPr lang="en-GB" b="1">
              <a:solidFill>
                <a:prstClr val="white"/>
              </a:solidFill>
              <a:effectLst>
                <a:outerShdw blurRad="38100" dist="38100" dir="2700000" algn="tl">
                  <a:srgbClr val="1F497D"/>
                </a:outerShdw>
              </a:effectLst>
              <a:latin typeface="Arial" pitchFamily="34" charset="0"/>
            </a:endParaRPr>
          </a:p>
        </p:txBody>
      </p:sp>
      <p:sp>
        <p:nvSpPr>
          <p:cNvPr id="72717" name="Text Box 13"/>
          <p:cNvSpPr txBox="1">
            <a:spLocks noChangeArrowheads="1"/>
          </p:cNvSpPr>
          <p:nvPr/>
        </p:nvSpPr>
        <p:spPr bwMode="auto">
          <a:xfrm>
            <a:off x="6019800" y="1784350"/>
            <a:ext cx="2944813" cy="1066800"/>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Ekonominin </a:t>
            </a:r>
            <a:r>
              <a:rPr lang="en-GB" sz="2400" b="1">
                <a:solidFill>
                  <a:prstClr val="white"/>
                </a:solidFill>
                <a:effectLst>
                  <a:outerShdw blurRad="38100" dist="38100" dir="2700000" algn="tl">
                    <a:srgbClr val="1F497D"/>
                  </a:outerShdw>
                </a:effectLst>
                <a:latin typeface="Arial" pitchFamily="34" charset="0"/>
              </a:rPr>
              <a:t>Y</a:t>
            </a:r>
            <a:r>
              <a:rPr lang="tr-TR" sz="2400" b="1" baseline="-25000">
                <a:solidFill>
                  <a:prstClr val="white"/>
                </a:solidFill>
                <a:effectLst>
                  <a:outerShdw blurRad="38100" dist="38100" dir="2700000" algn="tl">
                    <a:srgbClr val="1F497D"/>
                  </a:outerShdw>
                </a:effectLst>
                <a:latin typeface="Arial" pitchFamily="34" charset="0"/>
              </a:rPr>
              <a:t>0</a:t>
            </a:r>
            <a:r>
              <a:rPr lang="tr-TR" sz="2400" b="1">
                <a:solidFill>
                  <a:prstClr val="white"/>
                </a:solidFill>
                <a:effectLst>
                  <a:outerShdw blurRad="38100" dist="38100" dir="2700000" algn="tl">
                    <a:srgbClr val="1F497D"/>
                  </a:outerShdw>
                </a:effectLst>
                <a:latin typeface="Arial" pitchFamily="34" charset="0"/>
              </a:rPr>
              <a:t> </a:t>
            </a:r>
            <a:r>
              <a:rPr lang="tr-TR" sz="2000" b="1">
                <a:solidFill>
                  <a:prstClr val="white"/>
                </a:solidFill>
                <a:effectLst>
                  <a:outerShdw blurRad="38100" dist="38100" dir="2700000" algn="tl">
                    <a:srgbClr val="1F497D"/>
                  </a:outerShdw>
                </a:effectLst>
                <a:latin typeface="Arial" pitchFamily="34" charset="0"/>
              </a:rPr>
              <a:t>noktasında dengede olduğunu varsayalım.</a:t>
            </a:r>
            <a:endParaRPr lang="en-GB" sz="2000" b="1" baseline="-25000">
              <a:solidFill>
                <a:prstClr val="white"/>
              </a:solidFill>
              <a:effectLst>
                <a:outerShdw blurRad="38100" dist="38100" dir="2700000" algn="tl">
                  <a:srgbClr val="1F497D"/>
                </a:outerShdw>
              </a:effectLst>
              <a:latin typeface="Arial" pitchFamily="34" charset="0"/>
            </a:endParaRPr>
          </a:p>
        </p:txBody>
      </p:sp>
      <p:grpSp>
        <p:nvGrpSpPr>
          <p:cNvPr id="2" name="Group 24"/>
          <p:cNvGrpSpPr>
            <a:grpSpLocks/>
          </p:cNvGrpSpPr>
          <p:nvPr/>
        </p:nvGrpSpPr>
        <p:grpSpPr bwMode="auto">
          <a:xfrm>
            <a:off x="1295400" y="2514600"/>
            <a:ext cx="8389938" cy="1371600"/>
            <a:chOff x="816" y="1584"/>
            <a:chExt cx="5247" cy="864"/>
          </a:xfrm>
        </p:grpSpPr>
        <p:sp>
          <p:nvSpPr>
            <p:cNvPr id="72718" name="Text Box 14"/>
            <p:cNvSpPr txBox="1">
              <a:spLocks noChangeArrowheads="1"/>
            </p:cNvSpPr>
            <p:nvPr/>
          </p:nvSpPr>
          <p:spPr bwMode="auto">
            <a:xfrm>
              <a:off x="3792" y="1879"/>
              <a:ext cx="2271" cy="442"/>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Toplam talep AD</a:t>
              </a:r>
              <a:r>
                <a:rPr lang="tr-TR" sz="2000" b="1" baseline="-25000">
                  <a:solidFill>
                    <a:prstClr val="white"/>
                  </a:solidFill>
                  <a:effectLst>
                    <a:outerShdw blurRad="38100" dist="38100" dir="2700000" algn="tl">
                      <a:srgbClr val="1F497D"/>
                    </a:outerShdw>
                  </a:effectLst>
                  <a:latin typeface="Arial" pitchFamily="34" charset="0"/>
                </a:rPr>
                <a:t>1</a:t>
              </a:r>
              <a:r>
                <a:rPr lang="tr-TR" sz="2000" b="1">
                  <a:solidFill>
                    <a:prstClr val="white"/>
                  </a:solidFill>
                  <a:effectLst>
                    <a:outerShdw blurRad="38100" dist="38100" dir="2700000" algn="tl">
                      <a:srgbClr val="1F497D"/>
                    </a:outerShdw>
                  </a:effectLst>
                  <a:latin typeface="Arial" pitchFamily="34" charset="0"/>
                </a:rPr>
                <a:t>’ e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düşerse</a:t>
              </a:r>
              <a:endParaRPr lang="en-GB" sz="2000" b="1">
                <a:solidFill>
                  <a:prstClr val="white"/>
                </a:solidFill>
                <a:effectLst>
                  <a:outerShdw blurRad="38100" dist="38100" dir="2700000" algn="tl">
                    <a:srgbClr val="1F497D"/>
                  </a:outerShdw>
                </a:effectLst>
                <a:latin typeface="Arial" pitchFamily="34" charset="0"/>
              </a:endParaRPr>
            </a:p>
          </p:txBody>
        </p:sp>
        <p:sp>
          <p:nvSpPr>
            <p:cNvPr id="56342" name="Line 16"/>
            <p:cNvSpPr>
              <a:spLocks noChangeShapeType="1"/>
            </p:cNvSpPr>
            <p:nvPr/>
          </p:nvSpPr>
          <p:spPr bwMode="auto">
            <a:xfrm flipV="1">
              <a:off x="816" y="1584"/>
              <a:ext cx="2592" cy="864"/>
            </a:xfrm>
            <a:prstGeom prst="line">
              <a:avLst/>
            </a:prstGeom>
            <a:noFill/>
            <a:ln w="57150">
              <a:solidFill>
                <a:srgbClr val="C000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2721" name="Text Box 17"/>
            <p:cNvSpPr txBox="1">
              <a:spLocks noChangeArrowheads="1"/>
            </p:cNvSpPr>
            <p:nvPr/>
          </p:nvSpPr>
          <p:spPr bwMode="auto">
            <a:xfrm>
              <a:off x="3072" y="1662"/>
              <a:ext cx="407" cy="25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sz="2000" b="1">
                  <a:solidFill>
                    <a:srgbClr val="C00000"/>
                  </a:solidFill>
                  <a:effectLst>
                    <a:outerShdw blurRad="38100" dist="38100" dir="2700000" algn="tl">
                      <a:srgbClr val="FFFFFF"/>
                    </a:outerShdw>
                  </a:effectLst>
                  <a:latin typeface="Arial" pitchFamily="34" charset="0"/>
                </a:rPr>
                <a:t>AD</a:t>
              </a:r>
              <a:r>
                <a:rPr lang="en-GB" sz="2000" b="1" baseline="-25000">
                  <a:solidFill>
                    <a:srgbClr val="C00000"/>
                  </a:solidFill>
                  <a:effectLst>
                    <a:outerShdw blurRad="38100" dist="38100" dir="2700000" algn="tl">
                      <a:srgbClr val="FFFFFF"/>
                    </a:outerShdw>
                  </a:effectLst>
                  <a:latin typeface="Arial" pitchFamily="34" charset="0"/>
                </a:rPr>
                <a:t>1</a:t>
              </a:r>
              <a:endParaRPr lang="en-GB" sz="2000" b="1">
                <a:solidFill>
                  <a:srgbClr val="C00000"/>
                </a:solidFill>
                <a:effectLst>
                  <a:outerShdw blurRad="38100" dist="38100" dir="2700000" algn="tl">
                    <a:srgbClr val="FFFFFF"/>
                  </a:outerShdw>
                </a:effectLst>
                <a:latin typeface="Arial" pitchFamily="34" charset="0"/>
              </a:endParaRPr>
            </a:p>
          </p:txBody>
        </p:sp>
      </p:grpSp>
      <p:grpSp>
        <p:nvGrpSpPr>
          <p:cNvPr id="3" name="Group 23"/>
          <p:cNvGrpSpPr>
            <a:grpSpLocks/>
          </p:cNvGrpSpPr>
          <p:nvPr/>
        </p:nvGrpSpPr>
        <p:grpSpPr bwMode="auto">
          <a:xfrm>
            <a:off x="3060700" y="3221038"/>
            <a:ext cx="5835650" cy="2020887"/>
            <a:chOff x="1928" y="2029"/>
            <a:chExt cx="3676" cy="1273"/>
          </a:xfrm>
        </p:grpSpPr>
        <p:sp>
          <p:nvSpPr>
            <p:cNvPr id="72719" name="Text Box 15"/>
            <p:cNvSpPr txBox="1">
              <a:spLocks noChangeArrowheads="1"/>
            </p:cNvSpPr>
            <p:nvPr/>
          </p:nvSpPr>
          <p:spPr bwMode="auto">
            <a:xfrm>
              <a:off x="3800" y="2450"/>
              <a:ext cx="1804" cy="44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Ekonomi Y</a:t>
              </a:r>
              <a:r>
                <a:rPr lang="tr-TR" sz="2000" b="1" baseline="-25000">
                  <a:solidFill>
                    <a:prstClr val="white"/>
                  </a:solidFill>
                  <a:effectLst>
                    <a:outerShdw blurRad="38100" dist="38100" dir="2700000" algn="tl">
                      <a:srgbClr val="1F497D"/>
                    </a:outerShdw>
                  </a:effectLst>
                  <a:latin typeface="Arial" pitchFamily="34" charset="0"/>
                </a:rPr>
                <a:t>1</a:t>
              </a:r>
              <a:r>
                <a:rPr lang="tr-TR" sz="2000" b="1">
                  <a:solidFill>
                    <a:prstClr val="white"/>
                  </a:solidFill>
                  <a:effectLst>
                    <a:outerShdw blurRad="38100" dist="38100" dir="2700000" algn="tl">
                      <a:srgbClr val="1F497D"/>
                    </a:outerShdw>
                  </a:effectLst>
                  <a:latin typeface="Arial" pitchFamily="34" charset="0"/>
                </a:rPr>
                <a:t>’de yeni </a:t>
              </a:r>
            </a:p>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denge noktasına gelir.</a:t>
              </a:r>
              <a:endParaRPr lang="en-GB" sz="2000" b="1">
                <a:solidFill>
                  <a:prstClr val="white"/>
                </a:solidFill>
                <a:effectLst>
                  <a:outerShdw blurRad="38100" dist="38100" dir="2700000" algn="tl">
                    <a:srgbClr val="1F497D"/>
                  </a:outerShdw>
                </a:effectLst>
                <a:latin typeface="Arial" pitchFamily="34" charset="0"/>
              </a:endParaRPr>
            </a:p>
          </p:txBody>
        </p:sp>
        <p:sp>
          <p:nvSpPr>
            <p:cNvPr id="56339" name="Line 18"/>
            <p:cNvSpPr>
              <a:spLocks noChangeShapeType="1"/>
            </p:cNvSpPr>
            <p:nvPr/>
          </p:nvSpPr>
          <p:spPr bwMode="auto">
            <a:xfrm>
              <a:off x="2029" y="2029"/>
              <a:ext cx="0" cy="1056"/>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72723" name="Text Box 19"/>
            <p:cNvSpPr txBox="1">
              <a:spLocks noChangeArrowheads="1"/>
            </p:cNvSpPr>
            <p:nvPr/>
          </p:nvSpPr>
          <p:spPr bwMode="auto">
            <a:xfrm>
              <a:off x="1928" y="3071"/>
              <a:ext cx="265" cy="231"/>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en-GB" b="1">
                  <a:solidFill>
                    <a:prstClr val="white"/>
                  </a:solidFill>
                  <a:effectLst>
                    <a:outerShdw blurRad="38100" dist="38100" dir="2700000" algn="tl">
                      <a:srgbClr val="1F497D"/>
                    </a:outerShdw>
                  </a:effectLst>
                  <a:latin typeface="Arial" pitchFamily="34" charset="0"/>
                </a:rPr>
                <a:t>Y</a:t>
              </a:r>
              <a:r>
                <a:rPr lang="en-GB" b="1" baseline="-25000">
                  <a:solidFill>
                    <a:prstClr val="white"/>
                  </a:solidFill>
                  <a:effectLst>
                    <a:outerShdw blurRad="38100" dist="38100" dir="2700000" algn="tl">
                      <a:srgbClr val="1F497D"/>
                    </a:outerShdw>
                  </a:effectLst>
                  <a:latin typeface="Arial" pitchFamily="34" charset="0"/>
                </a:rPr>
                <a:t>1</a:t>
              </a:r>
              <a:endParaRPr lang="en-GB" b="1">
                <a:solidFill>
                  <a:prstClr val="white"/>
                </a:solidFill>
                <a:effectLst>
                  <a:outerShdw blurRad="38100" dist="38100" dir="2700000" algn="tl">
                    <a:srgbClr val="1F497D"/>
                  </a:outerShdw>
                </a:effectLst>
                <a:latin typeface="Arial" pitchFamily="34" charset="0"/>
              </a:endParaRPr>
            </a:p>
          </p:txBody>
        </p:sp>
      </p:grpSp>
      <p:sp>
        <p:nvSpPr>
          <p:cNvPr id="72724" name="Text Box 20"/>
          <p:cNvSpPr txBox="1">
            <a:spLocks noChangeArrowheads="1"/>
          </p:cNvSpPr>
          <p:nvPr/>
        </p:nvSpPr>
        <p:spPr bwMode="auto">
          <a:xfrm>
            <a:off x="395288" y="5516563"/>
            <a:ext cx="8478837" cy="39687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Denge çıktı düzeyindeki değişim AD’deki değişimden daha büyüktür.</a:t>
            </a:r>
            <a:endParaRPr lang="en-GB" sz="2000" b="1">
              <a:solidFill>
                <a:prstClr val="white"/>
              </a:solidFill>
              <a:effectLst>
                <a:outerShdw blurRad="38100" dist="38100" dir="2700000" algn="tl">
                  <a:srgbClr val="1F497D"/>
                </a:outerShdw>
              </a:effectLst>
              <a:latin typeface="Arial" pitchFamily="34" charset="0"/>
            </a:endParaRPr>
          </a:p>
        </p:txBody>
      </p:sp>
      <p:sp>
        <p:nvSpPr>
          <p:cNvPr id="56337" name="Line 5"/>
          <p:cNvSpPr>
            <a:spLocks noChangeShapeType="1"/>
          </p:cNvSpPr>
          <p:nvPr/>
        </p:nvSpPr>
        <p:spPr bwMode="auto">
          <a:xfrm flipV="1">
            <a:off x="1219200" y="2209800"/>
            <a:ext cx="4114800" cy="1371600"/>
          </a:xfrm>
          <a:prstGeom prst="line">
            <a:avLst/>
          </a:prstGeom>
          <a:noFill/>
          <a:ln w="57150">
            <a:solidFill>
              <a:srgbClr val="C000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ppt_x</p:attrName>
                                        </p:attrNameLst>
                                      </p:cBhvr>
                                      <p:tavLst>
                                        <p:tav tm="0">
                                          <p:val>
                                            <p:fltVal val="0.5"/>
                                          </p:val>
                                        </p:tav>
                                        <p:tav tm="100000">
                                          <p:val>
                                            <p:strVal val="#ppt_x"/>
                                          </p:val>
                                        </p:tav>
                                      </p:tavLst>
                                    </p:anim>
                                    <p:anim calcmode="lin" valueType="num">
                                      <p:cBhvr>
                                        <p:cTn id="1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72724"/>
                                        </p:tgtEl>
                                        <p:attrNameLst>
                                          <p:attrName>style.visibility</p:attrName>
                                        </p:attrNameLst>
                                      </p:cBhvr>
                                      <p:to>
                                        <p:strVal val="visible"/>
                                      </p:to>
                                    </p:set>
                                    <p:anim calcmode="lin" valueType="num">
                                      <p:cBhvr additive="base">
                                        <p:cTn id="23" dur="500" fill="hold"/>
                                        <p:tgtEl>
                                          <p:spTgt spid="72724"/>
                                        </p:tgtEl>
                                        <p:attrNameLst>
                                          <p:attrName>ppt_x</p:attrName>
                                        </p:attrNameLst>
                                      </p:cBhvr>
                                      <p:tavLst>
                                        <p:tav tm="0">
                                          <p:val>
                                            <p:strVal val="1+#ppt_w/2"/>
                                          </p:val>
                                        </p:tav>
                                        <p:tav tm="100000">
                                          <p:val>
                                            <p:strVal val="#ppt_x"/>
                                          </p:val>
                                        </p:tav>
                                      </p:tavLst>
                                    </p:anim>
                                    <p:anim calcmode="lin" valueType="num">
                                      <p:cBhvr additive="base">
                                        <p:cTn id="24" dur="500" fill="hold"/>
                                        <p:tgtEl>
                                          <p:spTgt spid="727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tr-TR" sz="4000" b="1" smtClean="0"/>
              <a:t>Çarpan (Multiplier) Etkisi</a:t>
            </a:r>
            <a:endParaRPr lang="en-GB" sz="4000" b="1" smtClean="0"/>
          </a:p>
        </p:txBody>
      </p:sp>
      <p:sp>
        <p:nvSpPr>
          <p:cNvPr id="74755" name="Rectangle 3"/>
          <p:cNvSpPr>
            <a:spLocks noGrp="1" noChangeArrowheads="1"/>
          </p:cNvSpPr>
          <p:nvPr>
            <p:ph idx="1"/>
          </p:nvPr>
        </p:nvSpPr>
        <p:spPr>
          <a:xfrm>
            <a:off x="685800" y="1905000"/>
            <a:ext cx="7772400" cy="3962400"/>
          </a:xfrm>
        </p:spPr>
        <p:txBody>
          <a:bodyPr/>
          <a:lstStyle/>
          <a:p>
            <a:pPr eaLnBrk="1" hangingPunct="1">
              <a:lnSpc>
                <a:spcPct val="80000"/>
              </a:lnSpc>
            </a:pPr>
            <a:r>
              <a:rPr lang="tr-TR" sz="2400" smtClean="0"/>
              <a:t>Toplam harcamalardaki (C ve I) artış zayıflayan dalgalar biçiminde ekonomiye yayılarak ulusal geliri ilk harcama düzeyinden daha yüksek ölçülerde arttırır. Harcamaların gelir üzerindeki bu etkisine </a:t>
            </a:r>
            <a:r>
              <a:rPr lang="tr-TR" sz="2400" b="1" smtClean="0"/>
              <a:t>Çarpan Etkisi</a:t>
            </a:r>
            <a:r>
              <a:rPr lang="tr-TR" sz="2400" smtClean="0"/>
              <a:t> denir.</a:t>
            </a:r>
            <a:endParaRPr lang="en-GB" sz="2400" smtClean="0"/>
          </a:p>
          <a:p>
            <a:pPr eaLnBrk="1" hangingPunct="1">
              <a:lnSpc>
                <a:spcPct val="80000"/>
              </a:lnSpc>
            </a:pPr>
            <a:r>
              <a:rPr lang="tr-TR" sz="2400" smtClean="0"/>
              <a:t>Marjinal tüketim eğilimi (mpc) ne kadar yüksekse çarpan etkisi de o kadar güçlüdür.</a:t>
            </a:r>
            <a:r>
              <a:rPr lang="en-GB" sz="2400" smtClean="0"/>
              <a:t> </a:t>
            </a:r>
            <a:endParaRPr lang="tr-TR" sz="2400" smtClean="0"/>
          </a:p>
          <a:p>
            <a:pPr lvl="1" eaLnBrk="1" hangingPunct="1">
              <a:lnSpc>
                <a:spcPct val="80000"/>
              </a:lnSpc>
            </a:pPr>
            <a:r>
              <a:rPr lang="tr-TR" sz="2000" smtClean="0"/>
              <a:t>Marjinal tasarruf eğilimi ne kadar yüksekse, kazanılan her ilave birim gelirin daha büyük bir kısmı döngüsel akımdan dışarıya akar.</a:t>
            </a:r>
          </a:p>
          <a:p>
            <a:pPr lvl="1" eaLnBrk="1" hangingPunct="1">
              <a:lnSpc>
                <a:spcPct val="80000"/>
              </a:lnSpc>
            </a:pPr>
            <a:r>
              <a:rPr lang="tr-TR" sz="2400" smtClean="0"/>
              <a:t>Çarpan= 1/1-mpc</a:t>
            </a:r>
            <a:endParaRPr lang="en-GB" sz="2400" smtClean="0"/>
          </a:p>
        </p:txBody>
      </p:sp>
      <p:sp>
        <p:nvSpPr>
          <p:cNvPr id="57348" name="Slide Number Placeholder 3"/>
          <p:cNvSpPr>
            <a:spLocks noGrp="1"/>
          </p:cNvSpPr>
          <p:nvPr>
            <p:ph type="sldNum" sz="quarter" idx="12"/>
          </p:nvPr>
        </p:nvSpPr>
        <p:spPr bwMode="auto">
          <a:noFill/>
          <a:ln>
            <a:miter lim="800000"/>
            <a:headEnd/>
            <a:tailEnd/>
          </a:ln>
        </p:spPr>
        <p:txBody>
          <a:bodyPr/>
          <a:lstStyle/>
          <a:p>
            <a:fld id="{12ADA61C-45EB-4575-B8A1-704BEF489F52}" type="slidenum">
              <a:rPr lang="en-US"/>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475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475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475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475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tr-TR" sz="4000" smtClean="0"/>
              <a:t>Çarpan Etkisi: Örnek</a:t>
            </a:r>
            <a:endParaRPr lang="en-US" sz="4000" smtClean="0"/>
          </a:p>
        </p:txBody>
      </p:sp>
      <p:sp>
        <p:nvSpPr>
          <p:cNvPr id="58371" name="Rectangle 3"/>
          <p:cNvSpPr>
            <a:spLocks noGrp="1" noChangeArrowheads="1"/>
          </p:cNvSpPr>
          <p:nvPr>
            <p:ph idx="1"/>
          </p:nvPr>
        </p:nvSpPr>
        <p:spPr/>
        <p:txBody>
          <a:bodyPr/>
          <a:lstStyle/>
          <a:p>
            <a:pPr eaLnBrk="1" hangingPunct="1">
              <a:lnSpc>
                <a:spcPct val="80000"/>
              </a:lnSpc>
            </a:pPr>
            <a:r>
              <a:rPr lang="tr-TR" sz="2400" smtClean="0"/>
              <a:t>Marjinal Tüketim Eğilimi’nin (c) 0.9 olduğunu varsayalım.</a:t>
            </a:r>
          </a:p>
          <a:p>
            <a:pPr eaLnBrk="1" hangingPunct="1">
              <a:lnSpc>
                <a:spcPct val="80000"/>
              </a:lnSpc>
            </a:pPr>
            <a:r>
              <a:rPr lang="tr-TR" sz="2400" smtClean="0"/>
              <a:t>Bu ekonomide, 1 birimlik yatırımın (I), ulusal gelirde (Y) zaman içinde yaratacağı artışı hesaplayalım.</a:t>
            </a:r>
          </a:p>
          <a:p>
            <a:pPr eaLnBrk="1" hangingPunct="1">
              <a:lnSpc>
                <a:spcPct val="80000"/>
              </a:lnSpc>
            </a:pPr>
            <a:r>
              <a:rPr lang="tr-TR" sz="2400" smtClean="0"/>
              <a:t>1 birimlik yatırım ulusal geliri 1 birim arttırır. Ulusal gelirdeki 1 birim artışın tüketimi 0.9 birim arttırır. Tüketimdeki 0.9 birimlik artış, ulusal geliri 0.9 birim arttırır, bu da yine aynı şekilde tüketimi 0.81 birim arttırır.</a:t>
            </a:r>
          </a:p>
          <a:p>
            <a:pPr eaLnBrk="1" hangingPunct="1">
              <a:lnSpc>
                <a:spcPct val="80000"/>
              </a:lnSpc>
            </a:pPr>
            <a:r>
              <a:rPr lang="tr-TR" sz="2400" smtClean="0"/>
              <a:t>Sonuçta, 1 birim yatırım artışının ulusal gelirde zaman içinde sebep olduğu artış miktarı;</a:t>
            </a:r>
          </a:p>
          <a:p>
            <a:pPr eaLnBrk="1" hangingPunct="1">
              <a:lnSpc>
                <a:spcPct val="80000"/>
              </a:lnSpc>
            </a:pPr>
            <a:r>
              <a:rPr lang="tr-TR" sz="2400" smtClean="0"/>
              <a:t>M=1/1-c, yani 10 birimdir.</a:t>
            </a:r>
            <a:endParaRPr lang="en-US" sz="2400" smtClean="0"/>
          </a:p>
        </p:txBody>
      </p:sp>
      <p:sp>
        <p:nvSpPr>
          <p:cNvPr id="58372" name="Slide Number Placeholder 3"/>
          <p:cNvSpPr>
            <a:spLocks noGrp="1"/>
          </p:cNvSpPr>
          <p:nvPr>
            <p:ph type="sldNum" sz="quarter" idx="12"/>
          </p:nvPr>
        </p:nvSpPr>
        <p:spPr bwMode="auto">
          <a:noFill/>
          <a:ln>
            <a:miter lim="800000"/>
            <a:headEnd/>
            <a:tailEnd/>
          </a:ln>
        </p:spPr>
        <p:txBody>
          <a:bodyPr/>
          <a:lstStyle/>
          <a:p>
            <a:fld id="{C34CE571-08A9-476F-9A01-16709B86B325}" type="slidenum">
              <a:rPr lang="en-US"/>
              <a:pPr/>
              <a:t>17</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pPr eaLnBrk="1" hangingPunct="1"/>
            <a:r>
              <a:rPr lang="tr-TR" sz="4000" b="1" smtClean="0"/>
              <a:t>Kısa Vadede Toplam Çıktı</a:t>
            </a:r>
            <a:endParaRPr lang="en-GB" sz="4000" b="1" smtClean="0"/>
          </a:p>
        </p:txBody>
      </p:sp>
      <p:sp>
        <p:nvSpPr>
          <p:cNvPr id="52227" name="Rectangle 1027"/>
          <p:cNvSpPr>
            <a:spLocks noGrp="1" noChangeArrowheads="1"/>
          </p:cNvSpPr>
          <p:nvPr>
            <p:ph idx="1"/>
          </p:nvPr>
        </p:nvSpPr>
        <p:spPr/>
        <p:txBody>
          <a:bodyPr/>
          <a:lstStyle/>
          <a:p>
            <a:pPr eaLnBrk="1" hangingPunct="1">
              <a:lnSpc>
                <a:spcPct val="90000"/>
              </a:lnSpc>
            </a:pPr>
            <a:r>
              <a:rPr lang="en-GB" smtClean="0"/>
              <a:t>Po</a:t>
            </a:r>
            <a:r>
              <a:rPr lang="tr-TR" smtClean="0"/>
              <a:t>tansiyel Çıktı Düzeyi</a:t>
            </a:r>
            <a:endParaRPr lang="en-GB" smtClean="0"/>
          </a:p>
          <a:p>
            <a:pPr lvl="1" eaLnBrk="1" hangingPunct="1">
              <a:lnSpc>
                <a:spcPct val="90000"/>
              </a:lnSpc>
            </a:pPr>
            <a:r>
              <a:rPr lang="tr-TR" smtClean="0"/>
              <a:t>Tüm üretim faktörleri tam kapasite kullanılıyor olsaydı üretilebilecek olan çıktı düzeyi; maksimum üretilebilecek düzey değil</a:t>
            </a:r>
            <a:endParaRPr lang="en-GB" smtClean="0"/>
          </a:p>
          <a:p>
            <a:pPr eaLnBrk="1" hangingPunct="1">
              <a:lnSpc>
                <a:spcPct val="90000"/>
              </a:lnSpc>
            </a:pPr>
            <a:r>
              <a:rPr lang="tr-TR" smtClean="0"/>
              <a:t>Fiili (Actual) Çıktı Düzeyi</a:t>
            </a:r>
            <a:endParaRPr lang="en-GB" smtClean="0"/>
          </a:p>
          <a:p>
            <a:pPr lvl="1" eaLnBrk="1" hangingPunct="1">
              <a:lnSpc>
                <a:spcPct val="90000"/>
              </a:lnSpc>
            </a:pPr>
            <a:r>
              <a:rPr lang="tr-TR" smtClean="0"/>
              <a:t>Belirli bir dönemde üretilebilmiş olan çıktı düzeyi</a:t>
            </a:r>
            <a:endParaRPr lang="en-GB" smtClean="0"/>
          </a:p>
          <a:p>
            <a:pPr lvl="1" eaLnBrk="1" hangingPunct="1">
              <a:lnSpc>
                <a:spcPct val="90000"/>
              </a:lnSpc>
            </a:pPr>
            <a:r>
              <a:rPr lang="tr-TR" smtClean="0"/>
              <a:t>Ki, çoğunlukla potansiyel düzeyden sapar</a:t>
            </a:r>
            <a:r>
              <a:rPr lang="en-GB" smtClean="0"/>
              <a:t> </a:t>
            </a:r>
          </a:p>
        </p:txBody>
      </p:sp>
      <p:sp>
        <p:nvSpPr>
          <p:cNvPr id="45060" name="Slide Number Placeholder 3"/>
          <p:cNvSpPr>
            <a:spLocks noGrp="1"/>
          </p:cNvSpPr>
          <p:nvPr>
            <p:ph type="sldNum" sz="quarter" idx="12"/>
          </p:nvPr>
        </p:nvSpPr>
        <p:spPr bwMode="auto">
          <a:noFill/>
          <a:ln>
            <a:miter lim="800000"/>
            <a:headEnd/>
            <a:tailEnd/>
          </a:ln>
        </p:spPr>
        <p:txBody>
          <a:bodyPr/>
          <a:lstStyle/>
          <a:p>
            <a:fld id="{1CBFB4D2-CE0F-405D-9168-9CEFA8C735F0}" type="slidenum">
              <a:rPr lang="en-US"/>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calcmode="lin" valueType="num">
                                      <p:cBhvr additive="base">
                                        <p:cTn id="17"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22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2" end="2"/>
                                            </p:txEl>
                                          </p:spTgt>
                                        </p:tgtEl>
                                        <p:attrNameLst>
                                          <p:attrName>ppt_c</p:attrName>
                                        </p:attrNameLst>
                                      </p:cBhvr>
                                      <p:to>
                                        <a:schemeClr val="folHlink"/>
                                      </p:to>
                                    </p:animClr>
                                  </p:subTnLst>
                                </p:cTn>
                              </p:par>
                              <p:par>
                                <p:cTn id="19" presetID="2" presetClass="entr" presetSubtype="8"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additive="base">
                                        <p:cTn id="21"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222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3" end="3"/>
                                            </p:txEl>
                                          </p:spTgt>
                                        </p:tgtEl>
                                        <p:attrNameLst>
                                          <p:attrName>ppt_c</p:attrName>
                                        </p:attrNameLst>
                                      </p:cBhvr>
                                      <p:to>
                                        <a:schemeClr val="folHlink"/>
                                      </p:to>
                                    </p:animClr>
                                  </p:subTnLst>
                                </p:cTn>
                              </p:par>
                              <p:par>
                                <p:cTn id="23" presetID="2" presetClass="entr" presetSubtype="8" fill="hold" grpId="0"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tr-TR" sz="4000" b="1" smtClean="0"/>
              <a:t>Kısa Vadede Toplam Çıktı (2)</a:t>
            </a:r>
            <a:endParaRPr lang="en-US" sz="4000" b="1" smtClean="0"/>
          </a:p>
        </p:txBody>
      </p:sp>
      <p:sp>
        <p:nvSpPr>
          <p:cNvPr id="46083" name="Rectangle 3"/>
          <p:cNvSpPr>
            <a:spLocks noGrp="1" noChangeArrowheads="1"/>
          </p:cNvSpPr>
          <p:nvPr>
            <p:ph idx="1"/>
          </p:nvPr>
        </p:nvSpPr>
        <p:spPr/>
        <p:txBody>
          <a:bodyPr/>
          <a:lstStyle/>
          <a:p>
            <a:pPr eaLnBrk="1" hangingPunct="1">
              <a:lnSpc>
                <a:spcPct val="90000"/>
              </a:lnSpc>
            </a:pPr>
            <a:r>
              <a:rPr lang="tr-TR" smtClean="0"/>
              <a:t>Fiili çıktı düzeyi potansiyel çıktı düzeyi etrafında salınır. </a:t>
            </a:r>
          </a:p>
          <a:p>
            <a:pPr eaLnBrk="1" hangingPunct="1">
              <a:lnSpc>
                <a:spcPct val="90000"/>
              </a:lnSpc>
            </a:pPr>
            <a:r>
              <a:rPr lang="tr-TR" smtClean="0"/>
              <a:t>Örnek olarak, fiili çıktının potansiyel düzeyinin altında olduğunu varsayalım.</a:t>
            </a:r>
          </a:p>
          <a:p>
            <a:pPr eaLnBrk="1" hangingPunct="1">
              <a:lnSpc>
                <a:spcPct val="90000"/>
              </a:lnSpc>
            </a:pPr>
            <a:r>
              <a:rPr lang="tr-TR" smtClean="0"/>
              <a:t>Ekonominin potansiyel çıktı düzeyine nasıl, ne kadar hızlı geri döneceğine bakalım.</a:t>
            </a:r>
          </a:p>
          <a:p>
            <a:pPr eaLnBrk="1" hangingPunct="1">
              <a:lnSpc>
                <a:spcPct val="90000"/>
              </a:lnSpc>
            </a:pPr>
            <a:endParaRPr lang="en-US" smtClean="0"/>
          </a:p>
        </p:txBody>
      </p:sp>
      <p:sp>
        <p:nvSpPr>
          <p:cNvPr id="46084" name="Slide Number Placeholder 3"/>
          <p:cNvSpPr>
            <a:spLocks noGrp="1"/>
          </p:cNvSpPr>
          <p:nvPr>
            <p:ph type="sldNum" sz="quarter" idx="12"/>
          </p:nvPr>
        </p:nvSpPr>
        <p:spPr bwMode="auto">
          <a:noFill/>
          <a:ln>
            <a:miter lim="800000"/>
            <a:headEnd/>
            <a:tailEnd/>
          </a:ln>
        </p:spPr>
        <p:txBody>
          <a:bodyPr/>
          <a:lstStyle/>
          <a:p>
            <a:fld id="{CED1A408-8404-47B0-819C-280D0703E5E0}" type="slidenum">
              <a:rPr lang="en-US"/>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tr-TR" sz="4000" b="1" smtClean="0"/>
              <a:t>Birkaç Basitleştirici Varsayım</a:t>
            </a:r>
            <a:endParaRPr lang="en-GB" sz="4000" b="1" smtClean="0"/>
          </a:p>
        </p:txBody>
      </p:sp>
      <p:sp>
        <p:nvSpPr>
          <p:cNvPr id="54275" name="Rectangle 3"/>
          <p:cNvSpPr>
            <a:spLocks noGrp="1" noChangeArrowheads="1"/>
          </p:cNvSpPr>
          <p:nvPr>
            <p:ph idx="1"/>
          </p:nvPr>
        </p:nvSpPr>
        <p:spPr>
          <a:xfrm>
            <a:off x="684213" y="1484313"/>
            <a:ext cx="7772400" cy="4681537"/>
          </a:xfrm>
        </p:spPr>
        <p:txBody>
          <a:bodyPr/>
          <a:lstStyle/>
          <a:p>
            <a:pPr eaLnBrk="1" hangingPunct="1">
              <a:lnSpc>
                <a:spcPct val="70000"/>
              </a:lnSpc>
            </a:pPr>
            <a:r>
              <a:rPr lang="tr-TR" sz="2200" smtClean="0"/>
              <a:t>Fiyatlar ve ücretler sabit</a:t>
            </a:r>
            <a:endParaRPr lang="en-GB" sz="2200" smtClean="0"/>
          </a:p>
          <a:p>
            <a:pPr eaLnBrk="1" hangingPunct="1">
              <a:lnSpc>
                <a:spcPct val="70000"/>
              </a:lnSpc>
            </a:pPr>
            <a:r>
              <a:rPr lang="tr-TR" sz="2200" smtClean="0"/>
              <a:t>Bu fiyat ve ücret düzeyinde ekonomide kullanılmayan (atıl) kapasite vardır. </a:t>
            </a:r>
          </a:p>
          <a:p>
            <a:pPr lvl="1" eaLnBrk="1" hangingPunct="1">
              <a:lnSpc>
                <a:spcPct val="70000"/>
              </a:lnSpc>
            </a:pPr>
            <a:r>
              <a:rPr lang="tr-TR" sz="2200" smtClean="0"/>
              <a:t>Bu ücretten çalışmak isteyen ancak iş bulamayan işçiler vardır</a:t>
            </a:r>
          </a:p>
          <a:p>
            <a:pPr lvl="1" eaLnBrk="1" hangingPunct="1">
              <a:lnSpc>
                <a:spcPct val="70000"/>
              </a:lnSpc>
            </a:pPr>
            <a:r>
              <a:rPr lang="tr-TR" sz="2200" smtClean="0"/>
              <a:t>Ve firmaların kârlı bir şekilde kullanabilecekleri halde atıl duran üretim kapasiteleri vardır.</a:t>
            </a:r>
          </a:p>
          <a:p>
            <a:pPr lvl="1" eaLnBrk="1" hangingPunct="1">
              <a:lnSpc>
                <a:spcPct val="70000"/>
              </a:lnSpc>
            </a:pPr>
            <a:r>
              <a:rPr lang="tr-TR" sz="2200" smtClean="0"/>
              <a:t>Dolayısıyla, toplam çıktının düzeyi talep tarafından belirlenir (d</a:t>
            </a:r>
            <a:r>
              <a:rPr lang="en-GB" sz="2200" i="1" smtClean="0"/>
              <a:t>emand-determined</a:t>
            </a:r>
            <a:r>
              <a:rPr lang="tr-TR" sz="2200" i="1" smtClean="0"/>
              <a:t>)</a:t>
            </a:r>
            <a:endParaRPr lang="en-GB" sz="2200" smtClean="0"/>
          </a:p>
          <a:p>
            <a:pPr lvl="1" eaLnBrk="1" hangingPunct="1">
              <a:lnSpc>
                <a:spcPct val="70000"/>
              </a:lnSpc>
            </a:pPr>
            <a:r>
              <a:rPr lang="tr-TR" sz="2200" smtClean="0"/>
              <a:t>Talepte ortaya çıkan bir artış, üretimi ve çıktıyı arttırır, ya da tam tersi.</a:t>
            </a:r>
            <a:endParaRPr lang="en-GB" sz="2200" smtClean="0"/>
          </a:p>
          <a:p>
            <a:pPr eaLnBrk="1" hangingPunct="1">
              <a:lnSpc>
                <a:spcPct val="70000"/>
              </a:lnSpc>
            </a:pPr>
            <a:r>
              <a:rPr lang="tr-TR" sz="2200" smtClean="0"/>
              <a:t>Şimdilik,</a:t>
            </a:r>
            <a:endParaRPr lang="en-GB" sz="2200" smtClean="0"/>
          </a:p>
          <a:p>
            <a:pPr lvl="1" eaLnBrk="1" hangingPunct="1">
              <a:lnSpc>
                <a:spcPct val="70000"/>
              </a:lnSpc>
            </a:pPr>
            <a:r>
              <a:rPr lang="tr-TR" sz="2200" smtClean="0"/>
              <a:t>Hükümet (harcamaları) ve</a:t>
            </a:r>
            <a:endParaRPr lang="en-GB" sz="2200" smtClean="0"/>
          </a:p>
          <a:p>
            <a:pPr lvl="1" eaLnBrk="1" hangingPunct="1">
              <a:lnSpc>
                <a:spcPct val="70000"/>
              </a:lnSpc>
            </a:pPr>
            <a:r>
              <a:rPr lang="tr-TR" sz="2200" smtClean="0"/>
              <a:t>Dış ticaretin olmadığını varsayalım</a:t>
            </a:r>
            <a:endParaRPr lang="en-GB" sz="2200" smtClean="0"/>
          </a:p>
          <a:p>
            <a:pPr eaLnBrk="1" hangingPunct="1">
              <a:lnSpc>
                <a:spcPct val="70000"/>
              </a:lnSpc>
            </a:pPr>
            <a:r>
              <a:rPr lang="tr-TR" sz="2200" smtClean="0"/>
              <a:t>Sonraki bölümlerde bu kısıtları gevşeteceğiz.</a:t>
            </a:r>
            <a:endParaRPr lang="en-GB" sz="2200" smtClean="0"/>
          </a:p>
        </p:txBody>
      </p:sp>
      <p:sp>
        <p:nvSpPr>
          <p:cNvPr id="47108" name="Slide Number Placeholder 3"/>
          <p:cNvSpPr>
            <a:spLocks noGrp="1"/>
          </p:cNvSpPr>
          <p:nvPr>
            <p:ph type="sldNum" sz="quarter" idx="12"/>
          </p:nvPr>
        </p:nvSpPr>
        <p:spPr bwMode="auto">
          <a:noFill/>
          <a:ln>
            <a:miter lim="800000"/>
            <a:headEnd/>
            <a:tailEnd/>
          </a:ln>
        </p:spPr>
        <p:txBody>
          <a:bodyPr/>
          <a:lstStyle/>
          <a:p>
            <a:fld id="{5C14CE7D-46EE-4118-9216-F6201C63E3B2}" type="slidenum">
              <a:rPr lang="en-US"/>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5" end="5"/>
                                            </p:txEl>
                                          </p:spTgt>
                                        </p:tgtEl>
                                        <p:attrNameLst>
                                          <p:attrName>style.visibility</p:attrName>
                                        </p:attrNameLst>
                                      </p:cBhvr>
                                      <p:to>
                                        <p:strVal val="visible"/>
                                      </p:to>
                                    </p:set>
                                    <p:anim calcmode="lin" valueType="num">
                                      <p:cBhvr additive="base">
                                        <p:cTn id="3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4275">
                                            <p:txEl>
                                              <p:pRg st="6" end="6"/>
                                            </p:txEl>
                                          </p:spTgt>
                                        </p:tgtEl>
                                        <p:attrNameLst>
                                          <p:attrName>style.visibility</p:attrName>
                                        </p:attrNameLst>
                                      </p:cBhvr>
                                      <p:to>
                                        <p:strVal val="visible"/>
                                      </p:to>
                                    </p:set>
                                    <p:anim calcmode="lin" valueType="num">
                                      <p:cBhvr additive="base">
                                        <p:cTn id="43"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4275">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6" end="6"/>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4275">
                                            <p:txEl>
                                              <p:pRg st="7" end="7"/>
                                            </p:txEl>
                                          </p:spTgt>
                                        </p:tgtEl>
                                        <p:attrNameLst>
                                          <p:attrName>style.visibility</p:attrName>
                                        </p:attrNameLst>
                                      </p:cBhvr>
                                      <p:to>
                                        <p:strVal val="visible"/>
                                      </p:to>
                                    </p:set>
                                    <p:anim calcmode="lin" valueType="num">
                                      <p:cBhvr additive="base">
                                        <p:cTn id="49"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4275">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7" end="7"/>
                                            </p:txEl>
                                          </p:spTgt>
                                        </p:tgtEl>
                                        <p:attrNameLst>
                                          <p:attrName>ppt_c</p:attrName>
                                        </p:attrNameLst>
                                      </p:cBhvr>
                                      <p:to>
                                        <a:schemeClr val="folHlink"/>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4275">
                                            <p:txEl>
                                              <p:pRg st="8" end="8"/>
                                            </p:txEl>
                                          </p:spTgt>
                                        </p:tgtEl>
                                        <p:attrNameLst>
                                          <p:attrName>style.visibility</p:attrName>
                                        </p:attrNameLst>
                                      </p:cBhvr>
                                      <p:to>
                                        <p:strVal val="visible"/>
                                      </p:to>
                                    </p:set>
                                    <p:anim calcmode="lin" valueType="num">
                                      <p:cBhvr additive="base">
                                        <p:cTn id="55"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4275">
                                            <p:txEl>
                                              <p:pRg st="8" end="8"/>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8" end="8"/>
                                            </p:txEl>
                                          </p:spTgt>
                                        </p:tgtEl>
                                        <p:attrNameLst>
                                          <p:attrName>ppt_c</p:attrName>
                                        </p:attrNameLst>
                                      </p:cBhvr>
                                      <p:to>
                                        <a:schemeClr val="folHlink"/>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4275">
                                            <p:txEl>
                                              <p:pRg st="9" end="9"/>
                                            </p:txEl>
                                          </p:spTgt>
                                        </p:tgtEl>
                                        <p:attrNameLst>
                                          <p:attrName>style.visibility</p:attrName>
                                        </p:attrNameLst>
                                      </p:cBhvr>
                                      <p:to>
                                        <p:strVal val="visible"/>
                                      </p:to>
                                    </p:set>
                                    <p:anim calcmode="lin" valueType="num">
                                      <p:cBhvr additive="base">
                                        <p:cTn id="61" dur="500" fill="hold"/>
                                        <p:tgtEl>
                                          <p:spTgt spid="542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4275">
                                            <p:txEl>
                                              <p:pRg st="9" end="9"/>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9" end="9"/>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tr-TR" sz="4000" smtClean="0"/>
              <a:t>Potansiyel Çıktı düzeyine nasıl erişilir?</a:t>
            </a:r>
            <a:endParaRPr lang="en-US" sz="4000" smtClean="0"/>
          </a:p>
        </p:txBody>
      </p:sp>
      <p:sp>
        <p:nvSpPr>
          <p:cNvPr id="48131" name="Rectangle 3"/>
          <p:cNvSpPr>
            <a:spLocks noGrp="1" noChangeArrowheads="1"/>
          </p:cNvSpPr>
          <p:nvPr>
            <p:ph idx="1"/>
          </p:nvPr>
        </p:nvSpPr>
        <p:spPr>
          <a:xfrm>
            <a:off x="685800" y="1981200"/>
            <a:ext cx="7772400" cy="4616450"/>
          </a:xfrm>
        </p:spPr>
        <p:txBody>
          <a:bodyPr/>
          <a:lstStyle/>
          <a:p>
            <a:pPr eaLnBrk="1" hangingPunct="1">
              <a:lnSpc>
                <a:spcPct val="80000"/>
              </a:lnSpc>
            </a:pPr>
            <a:r>
              <a:rPr lang="tr-TR" sz="2400" smtClean="0"/>
              <a:t>Bu varsayımlar altında, çıktının talep tarafından belirleneceğini gördük.</a:t>
            </a:r>
          </a:p>
          <a:p>
            <a:pPr eaLnBrk="1" hangingPunct="1">
              <a:lnSpc>
                <a:spcPct val="80000"/>
              </a:lnSpc>
            </a:pPr>
            <a:r>
              <a:rPr lang="tr-TR" sz="2400" smtClean="0"/>
              <a:t>Ekonomide, o ücret düzeyinden çalışmak isteyen işşizler ve o fiyat düzeyinden satış yapmak isteyen firmalar olduğu için, hükümet toplam talebi arttıracak müdahalelerle, fiili çıktı düzeyini potansiyel düzeye çıkarabilir.</a:t>
            </a:r>
          </a:p>
          <a:p>
            <a:pPr eaLnBrk="1" hangingPunct="1">
              <a:lnSpc>
                <a:spcPct val="80000"/>
              </a:lnSpc>
            </a:pPr>
            <a:r>
              <a:rPr lang="tr-TR" sz="2400" smtClean="0"/>
              <a:t>Fiyatlar ve ücretler ancak bu potansiyel düzey aşıldıktan sonra artabilir.</a:t>
            </a:r>
          </a:p>
          <a:p>
            <a:pPr eaLnBrk="1" hangingPunct="1">
              <a:lnSpc>
                <a:spcPct val="80000"/>
              </a:lnSpc>
            </a:pPr>
            <a:r>
              <a:rPr lang="tr-TR" sz="2400" smtClean="0"/>
              <a:t>Dolayısıyla, hükümet uygulayacağı politikalar ile ekonomiyi potansiyel çıktı düzeyinde tutabilir.</a:t>
            </a:r>
          </a:p>
          <a:p>
            <a:pPr eaLnBrk="1" hangingPunct="1">
              <a:lnSpc>
                <a:spcPct val="80000"/>
              </a:lnSpc>
            </a:pPr>
            <a:r>
              <a:rPr lang="tr-TR" sz="2400" smtClean="0"/>
              <a:t>Keynes (1936) İstihdam, Faiz ve Paranın Genel Teorisi </a:t>
            </a:r>
            <a:endParaRPr lang="en-US" sz="2400" smtClean="0"/>
          </a:p>
        </p:txBody>
      </p:sp>
      <p:sp>
        <p:nvSpPr>
          <p:cNvPr id="48132" name="Slide Number Placeholder 3"/>
          <p:cNvSpPr>
            <a:spLocks noGrp="1"/>
          </p:cNvSpPr>
          <p:nvPr>
            <p:ph type="sldNum" sz="quarter" idx="12"/>
          </p:nvPr>
        </p:nvSpPr>
        <p:spPr bwMode="auto">
          <a:noFill/>
          <a:ln>
            <a:miter lim="800000"/>
            <a:headEnd/>
            <a:tailEnd/>
          </a:ln>
        </p:spPr>
        <p:txBody>
          <a:bodyPr/>
          <a:lstStyle/>
          <a:p>
            <a:fld id="{FC6B1B95-3C4C-4F60-A4D2-F8C776A44320}"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z="4000" b="1" smtClean="0"/>
              <a:t>Toplam Talep (AD)</a:t>
            </a:r>
            <a:endParaRPr lang="en-GB" sz="4000" b="1" smtClean="0"/>
          </a:p>
        </p:txBody>
      </p:sp>
      <p:sp>
        <p:nvSpPr>
          <p:cNvPr id="56323" name="Rectangle 3"/>
          <p:cNvSpPr>
            <a:spLocks noGrp="1" noChangeArrowheads="1"/>
          </p:cNvSpPr>
          <p:nvPr>
            <p:ph idx="1"/>
          </p:nvPr>
        </p:nvSpPr>
        <p:spPr>
          <a:xfrm>
            <a:off x="838200" y="1828800"/>
            <a:ext cx="7772400" cy="4114800"/>
          </a:xfrm>
        </p:spPr>
        <p:txBody>
          <a:bodyPr/>
          <a:lstStyle/>
          <a:p>
            <a:pPr eaLnBrk="1" hangingPunct="1">
              <a:lnSpc>
                <a:spcPct val="90000"/>
              </a:lnSpc>
            </a:pPr>
            <a:r>
              <a:rPr lang="tr-TR" sz="2800" smtClean="0"/>
              <a:t>Hükümet harcamaları ve dış ticaret yokken, toplam talep iki bileşenden oluşur</a:t>
            </a:r>
            <a:r>
              <a:rPr lang="en-GB" sz="2800" smtClean="0"/>
              <a:t>:</a:t>
            </a:r>
          </a:p>
          <a:p>
            <a:pPr lvl="1" eaLnBrk="1" hangingPunct="1">
              <a:lnSpc>
                <a:spcPct val="90000"/>
              </a:lnSpc>
            </a:pPr>
            <a:r>
              <a:rPr lang="tr-TR" sz="2400" smtClean="0"/>
              <a:t>Yatırım (Investment): I</a:t>
            </a:r>
            <a:endParaRPr lang="en-GB" sz="2400" smtClean="0"/>
          </a:p>
          <a:p>
            <a:pPr lvl="2" eaLnBrk="1" hangingPunct="1">
              <a:lnSpc>
                <a:spcPct val="90000"/>
              </a:lnSpc>
            </a:pPr>
            <a:r>
              <a:rPr lang="tr-TR" sz="2000" smtClean="0"/>
              <a:t>Firmaların fiziksel sermayeye ve stoklara yapmayı planladıkları eklemeler</a:t>
            </a:r>
            <a:endParaRPr lang="en-GB" sz="2000" smtClean="0"/>
          </a:p>
          <a:p>
            <a:pPr lvl="2" eaLnBrk="1" hangingPunct="1">
              <a:lnSpc>
                <a:spcPct val="90000"/>
              </a:lnSpc>
            </a:pPr>
            <a:r>
              <a:rPr lang="tr-TR" sz="2000" smtClean="0"/>
              <a:t>Şimdilik bunun otonom yani gelirden bağımsız olduğunu varsayalım</a:t>
            </a:r>
            <a:endParaRPr lang="en-GB" sz="2000" smtClean="0"/>
          </a:p>
          <a:p>
            <a:pPr lvl="1" eaLnBrk="1" hangingPunct="1">
              <a:lnSpc>
                <a:spcPct val="90000"/>
              </a:lnSpc>
            </a:pPr>
            <a:r>
              <a:rPr lang="tr-TR" sz="2400" smtClean="0"/>
              <a:t>Tüketim (</a:t>
            </a:r>
            <a:r>
              <a:rPr lang="en-GB" sz="2400" smtClean="0"/>
              <a:t>Consumption</a:t>
            </a:r>
            <a:r>
              <a:rPr lang="tr-TR" sz="2400" smtClean="0"/>
              <a:t>): C</a:t>
            </a:r>
            <a:endParaRPr lang="en-GB" sz="2400" smtClean="0"/>
          </a:p>
          <a:p>
            <a:pPr lvl="2" eaLnBrk="1" hangingPunct="1">
              <a:lnSpc>
                <a:spcPct val="90000"/>
              </a:lnSpc>
            </a:pPr>
            <a:r>
              <a:rPr lang="tr-TR" sz="2000" smtClean="0"/>
              <a:t>Hanehalkının mal ve hizmet talebi</a:t>
            </a:r>
            <a:endParaRPr lang="en-GB" sz="2000" smtClean="0"/>
          </a:p>
          <a:p>
            <a:pPr eaLnBrk="1" hangingPunct="1">
              <a:lnSpc>
                <a:spcPct val="90000"/>
              </a:lnSpc>
            </a:pPr>
            <a:r>
              <a:rPr lang="tr-TR" sz="2800" smtClean="0"/>
              <a:t>Dolayısıyla</a:t>
            </a:r>
            <a:r>
              <a:rPr lang="en-GB" sz="2800" smtClean="0"/>
              <a:t>, AD = C + I</a:t>
            </a:r>
          </a:p>
        </p:txBody>
      </p:sp>
      <p:sp>
        <p:nvSpPr>
          <p:cNvPr id="49156" name="Slide Number Placeholder 3"/>
          <p:cNvSpPr>
            <a:spLocks noGrp="1"/>
          </p:cNvSpPr>
          <p:nvPr>
            <p:ph type="sldNum" sz="quarter" idx="12"/>
          </p:nvPr>
        </p:nvSpPr>
        <p:spPr bwMode="auto">
          <a:noFill/>
          <a:ln>
            <a:miter lim="800000"/>
            <a:headEnd/>
            <a:tailEnd/>
          </a:ln>
        </p:spPr>
        <p:txBody>
          <a:bodyPr/>
          <a:lstStyle/>
          <a:p>
            <a:fld id="{3E4A8E3B-D9A7-4594-A7BC-39E9CB9D111F}" type="slidenum">
              <a:rPr lang="en-US"/>
              <a:pPr/>
              <a:t>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tr-TR" sz="4000" b="1" smtClean="0"/>
              <a:t>Tüketim (Consumption) Talebi</a:t>
            </a:r>
            <a:endParaRPr lang="en-GB" sz="4000" b="1" smtClean="0"/>
          </a:p>
        </p:txBody>
      </p:sp>
      <p:sp>
        <p:nvSpPr>
          <p:cNvPr id="58371" name="Rectangle 3"/>
          <p:cNvSpPr>
            <a:spLocks noGrp="1" noChangeArrowheads="1"/>
          </p:cNvSpPr>
          <p:nvPr>
            <p:ph idx="1"/>
          </p:nvPr>
        </p:nvSpPr>
        <p:spPr>
          <a:xfrm>
            <a:off x="684213" y="1628775"/>
            <a:ext cx="7772400" cy="4327525"/>
          </a:xfrm>
        </p:spPr>
        <p:txBody>
          <a:bodyPr/>
          <a:lstStyle/>
          <a:p>
            <a:pPr eaLnBrk="1" hangingPunct="1"/>
            <a:r>
              <a:rPr lang="tr-TR" sz="2800" smtClean="0"/>
              <a:t>Hanehalkı gelirlerini TÜKETİM ve TASARRUF etmek için kullanırlar.</a:t>
            </a:r>
            <a:endParaRPr lang="en-GB" sz="2800" smtClean="0"/>
          </a:p>
          <a:p>
            <a:pPr eaLnBrk="1" hangingPunct="1"/>
            <a:r>
              <a:rPr lang="tr-TR" sz="2800" b="1" u="sng" smtClean="0"/>
              <a:t>Kişisel Harcanabilir Gelir</a:t>
            </a:r>
            <a:r>
              <a:rPr lang="tr-TR" sz="2800" smtClean="0"/>
              <a:t> (</a:t>
            </a:r>
            <a:r>
              <a:rPr lang="en-GB" sz="2800" smtClean="0"/>
              <a:t>Personal Disposable Income</a:t>
            </a:r>
            <a:r>
              <a:rPr lang="tr-TR" sz="2800" smtClean="0"/>
              <a:t>)</a:t>
            </a:r>
            <a:endParaRPr lang="en-GB" sz="2800" smtClean="0"/>
          </a:p>
          <a:p>
            <a:pPr lvl="1" eaLnBrk="1" hangingPunct="1"/>
            <a:r>
              <a:rPr lang="tr-TR" sz="2400" smtClean="0"/>
              <a:t>Hanehalkı ellerindeki üretim faktörlerini arz ederek gelir elde ederler, bu miktar üzerinden vergi öderler, üstüne transfer gelirleri eklenir.</a:t>
            </a:r>
          </a:p>
          <a:p>
            <a:pPr lvl="1" eaLnBrk="1" hangingPunct="1"/>
            <a:r>
              <a:rPr lang="tr-TR" sz="2400" smtClean="0"/>
              <a:t>Hanehalkı bu harcanabilir gelirini, tüketim ve tasarruf etmek için kullanır.</a:t>
            </a:r>
            <a:endParaRPr lang="en-GB" sz="2400" smtClean="0"/>
          </a:p>
        </p:txBody>
      </p:sp>
      <p:sp>
        <p:nvSpPr>
          <p:cNvPr id="50180" name="Slide Number Placeholder 3"/>
          <p:cNvSpPr>
            <a:spLocks noGrp="1"/>
          </p:cNvSpPr>
          <p:nvPr>
            <p:ph type="sldNum" sz="quarter" idx="12"/>
          </p:nvPr>
        </p:nvSpPr>
        <p:spPr bwMode="auto">
          <a:noFill/>
          <a:ln>
            <a:miter lim="800000"/>
            <a:headEnd/>
            <a:tailEnd/>
          </a:ln>
        </p:spPr>
        <p:txBody>
          <a:bodyPr/>
          <a:lstStyle/>
          <a:p>
            <a:fld id="{7C805AD3-20C9-45F2-B5A3-0976AB93129F}" type="slidenum">
              <a:rPr lang="en-US"/>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pRg st="3" end="3"/>
                                            </p:txEl>
                                          </p:spTgt>
                                        </p:tgtEl>
                                        <p:attrNameLst>
                                          <p:attrName>style.visibility</p:attrName>
                                        </p:attrNameLst>
                                      </p:cBhvr>
                                      <p:to>
                                        <p:strVal val="visible"/>
                                      </p:to>
                                    </p:set>
                                    <p:anim calcmode="lin" valueType="num">
                                      <p:cBhvr additive="base">
                                        <p:cTn id="25"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357188"/>
            <a:ext cx="7772400" cy="1071562"/>
          </a:xfrm>
        </p:spPr>
        <p:txBody>
          <a:bodyPr rtlCol="0">
            <a:normAutofit fontScale="90000"/>
          </a:bodyPr>
          <a:lstStyle/>
          <a:p>
            <a:pPr eaLnBrk="1" fontAlgn="auto" hangingPunct="1">
              <a:spcAft>
                <a:spcPts val="0"/>
              </a:spcAft>
              <a:defRPr/>
            </a:pPr>
            <a:r>
              <a:rPr lang="tr-TR" sz="3200" b="1" dirty="0" smtClean="0"/>
              <a:t>İngiltere’de Tüketim ve Gelir, 1995 sabit fiyatlarıyla, </a:t>
            </a:r>
            <a:r>
              <a:rPr lang="en-GB" sz="3200" b="1" dirty="0" smtClean="0"/>
              <a:t>1989-2001</a:t>
            </a:r>
          </a:p>
        </p:txBody>
      </p:sp>
      <p:graphicFrame>
        <p:nvGraphicFramePr>
          <p:cNvPr id="1026" name="Object 2"/>
          <p:cNvGraphicFramePr>
            <a:graphicFrameLocks noGrp="1" noChangeAspect="1"/>
          </p:cNvGraphicFramePr>
          <p:nvPr>
            <p:ph type="chart" idx="1"/>
          </p:nvPr>
        </p:nvGraphicFramePr>
        <p:xfrm>
          <a:off x="785813" y="1495425"/>
          <a:ext cx="7761287" cy="4049713"/>
        </p:xfrm>
        <a:graphic>
          <a:graphicData uri="http://schemas.openxmlformats.org/presentationml/2006/ole">
            <p:oleObj spid="_x0000_s3074" r:id="rId4" imgW="7760881" imgH="4054191" progId="Excel.Chart.8">
              <p:embed/>
            </p:oleObj>
          </a:graphicData>
        </a:graphic>
      </p:graphicFrame>
      <p:sp>
        <p:nvSpPr>
          <p:cNvPr id="1028" name="Slide Number Placeholder 3"/>
          <p:cNvSpPr>
            <a:spLocks noGrp="1"/>
          </p:cNvSpPr>
          <p:nvPr>
            <p:ph type="sldNum" sz="quarter" idx="10"/>
          </p:nvPr>
        </p:nvSpPr>
        <p:spPr bwMode="auto">
          <a:noFill/>
          <a:ln>
            <a:miter lim="800000"/>
            <a:headEnd/>
            <a:tailEnd/>
          </a:ln>
        </p:spPr>
        <p:txBody>
          <a:bodyPr/>
          <a:lstStyle/>
          <a:p>
            <a:fld id="{FEC79F11-430E-4925-B67B-97DA7CFA3765}" type="slidenum">
              <a:rPr lang="en-US"/>
              <a:pPr/>
              <a:t>8</a:t>
            </a:fld>
            <a:endParaRPr lang="en-US"/>
          </a:p>
        </p:txBody>
      </p:sp>
      <p:sp>
        <p:nvSpPr>
          <p:cNvPr id="60420" name="Text Box 4"/>
          <p:cNvSpPr txBox="1">
            <a:spLocks noChangeArrowheads="1"/>
          </p:cNvSpPr>
          <p:nvPr/>
        </p:nvSpPr>
        <p:spPr bwMode="auto">
          <a:xfrm>
            <a:off x="1357313" y="5715000"/>
            <a:ext cx="7086600" cy="701675"/>
          </a:xfrm>
          <a:prstGeom prst="rect">
            <a:avLst/>
          </a:prstGeom>
          <a:noFill/>
          <a:ln w="9525">
            <a:noFill/>
            <a:miter lim="800000"/>
            <a:headEnd/>
            <a:tailEnd/>
          </a:ln>
          <a:effectLst/>
        </p:spPr>
        <p:txBody>
          <a:bodyPr>
            <a:spAutoFit/>
          </a:bodyPr>
          <a:lstStyle/>
          <a:p>
            <a:pPr eaLnBrk="0" fontAlgn="base" hangingPunct="0">
              <a:spcBef>
                <a:spcPct val="0"/>
              </a:spcBef>
              <a:spcAft>
                <a:spcPct val="0"/>
              </a:spcAft>
              <a:defRPr/>
            </a:pPr>
            <a:r>
              <a:rPr lang="tr-TR" sz="2000" b="1">
                <a:solidFill>
                  <a:prstClr val="white"/>
                </a:solidFill>
                <a:effectLst>
                  <a:outerShdw blurRad="38100" dist="38100" dir="2700000" algn="tl">
                    <a:srgbClr val="1F497D"/>
                  </a:outerShdw>
                </a:effectLst>
                <a:latin typeface="Arial" pitchFamily="34" charset="0"/>
              </a:rPr>
              <a:t>Gelirin tüketim harcamaları üzerindeki etkisi çok güçlüdür ancak tek etken gelir değildir.</a:t>
            </a:r>
            <a:endParaRPr lang="en-GB" sz="2000" b="1">
              <a:solidFill>
                <a:prstClr val="white"/>
              </a:solidFill>
              <a:effectLst>
                <a:outerShdw blurRad="38100" dist="38100" dir="2700000" algn="tl">
                  <a:srgbClr val="1F497D"/>
                </a:outerShdw>
              </a:effectLst>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additive="base">
                                        <p:cTn id="7" dur="500" fill="hold"/>
                                        <p:tgtEl>
                                          <p:spTgt spid="60420"/>
                                        </p:tgtEl>
                                        <p:attrNameLst>
                                          <p:attrName>ppt_x</p:attrName>
                                        </p:attrNameLst>
                                      </p:cBhvr>
                                      <p:tavLst>
                                        <p:tav tm="0">
                                          <p:val>
                                            <p:strVal val="#ppt_x"/>
                                          </p:val>
                                        </p:tav>
                                        <p:tav tm="100000">
                                          <p:val>
                                            <p:strVal val="#ppt_x"/>
                                          </p:val>
                                        </p:tav>
                                      </p:tavLst>
                                    </p:anim>
                                    <p:anim calcmode="lin" valueType="num">
                                      <p:cBhvr additive="base">
                                        <p:cTn id="8" dur="500" fill="hold"/>
                                        <p:tgtEl>
                                          <p:spTgt spid="604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r>
              <a:rPr lang="tr-TR" sz="3200" b="1" smtClean="0"/>
              <a:t>Türkiye’de Tüketim ve Gelir, sabit fiyat</a:t>
            </a:r>
            <a:r>
              <a:rPr lang="en-GB" sz="3200" b="1" smtClean="0"/>
              <a:t>, 19</a:t>
            </a:r>
            <a:r>
              <a:rPr lang="tr-TR" sz="3200" b="1" smtClean="0"/>
              <a:t>96-2005</a:t>
            </a:r>
            <a:endParaRPr lang="en-US" sz="3200" b="1" smtClean="0"/>
          </a:p>
        </p:txBody>
      </p:sp>
      <p:graphicFrame>
        <p:nvGraphicFramePr>
          <p:cNvPr id="2050" name="Object 2"/>
          <p:cNvGraphicFramePr>
            <a:graphicFrameLocks noChangeAspect="1"/>
          </p:cNvGraphicFramePr>
          <p:nvPr>
            <p:ph type="chart" idx="1"/>
          </p:nvPr>
        </p:nvGraphicFramePr>
        <p:xfrm>
          <a:off x="863600" y="1993900"/>
          <a:ext cx="7429500" cy="3873500"/>
        </p:xfrm>
        <a:graphic>
          <a:graphicData uri="http://schemas.openxmlformats.org/presentationml/2006/ole">
            <p:oleObj spid="_x0000_s4098" name="Çizelge" r:id="rId4" imgW="7429466" imgH="3876660" progId="MSGraph.Chart.8">
              <p:embed followColorScheme="full"/>
            </p:oleObj>
          </a:graphicData>
        </a:graphic>
      </p:graphicFrame>
      <p:sp>
        <p:nvSpPr>
          <p:cNvPr id="2052" name="Slide Number Placeholder 3"/>
          <p:cNvSpPr>
            <a:spLocks noGrp="1"/>
          </p:cNvSpPr>
          <p:nvPr>
            <p:ph type="sldNum" sz="quarter" idx="10"/>
          </p:nvPr>
        </p:nvSpPr>
        <p:spPr bwMode="auto">
          <a:noFill/>
          <a:ln>
            <a:miter lim="800000"/>
            <a:headEnd/>
            <a:tailEnd/>
          </a:ln>
        </p:spPr>
        <p:txBody>
          <a:bodyPr/>
          <a:lstStyle/>
          <a:p>
            <a:fld id="{370A8DC9-827D-41D2-951D-DEFE5BF58AEB}" type="slidenum">
              <a:rPr lang="en-US"/>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1205</Words>
  <Application>Microsoft Office PowerPoint</Application>
  <PresentationFormat>Ekran Gösterisi (4:3)</PresentationFormat>
  <Paragraphs>183</Paragraphs>
  <Slides>17</Slides>
  <Notes>17</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17</vt:i4>
      </vt:variant>
    </vt:vector>
  </HeadingPairs>
  <TitlesOfParts>
    <vt:vector size="20" baseType="lpstr">
      <vt:lpstr>1_Ofis Teması</vt:lpstr>
      <vt:lpstr>Microsoft Office Excel Grafiği</vt:lpstr>
      <vt:lpstr>Microsoft Graph Grafiği</vt:lpstr>
      <vt:lpstr>Bölüm 20 Çıktı (Output) ve Toplam Talep                      (Aggregate demand)</vt:lpstr>
      <vt:lpstr>Kısa Vadede Toplam Çıktı</vt:lpstr>
      <vt:lpstr>Kısa Vadede Toplam Çıktı (2)</vt:lpstr>
      <vt:lpstr>Birkaç Basitleştirici Varsayım</vt:lpstr>
      <vt:lpstr>Potansiyel Çıktı düzeyine nasıl erişilir?</vt:lpstr>
      <vt:lpstr>Toplam Talep (AD)</vt:lpstr>
      <vt:lpstr>Tüketim (Consumption) Talebi</vt:lpstr>
      <vt:lpstr>İngiltere’de Tüketim ve Gelir, 1995 sabit fiyatlarıyla, 1989-2001</vt:lpstr>
      <vt:lpstr>Türkiye’de Tüketim ve Gelir, sabit fiyat, 1996-2005</vt:lpstr>
      <vt:lpstr>Tüketim fonksiyonu</vt:lpstr>
      <vt:lpstr>Tasarruf Fonksiyonu</vt:lpstr>
      <vt:lpstr>Toplam Talep (AD) Doğrusu</vt:lpstr>
      <vt:lpstr>Denge Çıktı Düzeyi</vt:lpstr>
      <vt:lpstr>Alternatif Yaklaşım</vt:lpstr>
      <vt:lpstr>Toplam talepteki düşüşün etkileri</vt:lpstr>
      <vt:lpstr>Çarpan (Multiplier) Etkisi</vt:lpstr>
      <vt:lpstr>Çarpan Etkisi: Örnek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20 Çıktı (Output) ve Toplam Talep                      (Aggregate demand)</dc:title>
  <dc:creator>tegam2</dc:creator>
  <cp:lastModifiedBy>tegam2</cp:lastModifiedBy>
  <cp:revision>1</cp:revision>
  <dcterms:created xsi:type="dcterms:W3CDTF">2012-09-28T09:14:10Z</dcterms:created>
  <dcterms:modified xsi:type="dcterms:W3CDTF">2012-09-28T09:14:26Z</dcterms:modified>
</cp:coreProperties>
</file>