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ulcin%20Yucel\Desktop\23%20EYL&#220;L%202012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egam1\Desktop\Genel%20B&#252;t&#231;e%20Giderleri%20Ger&#231;ekle&#351;meleri%20Eko_Fonk(1)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ulcin%20Yucel\Desktop\23%20EYL&#220;L%202012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9.2694705179682146E-2"/>
          <c:y val="3.671635402359405E-2"/>
          <c:w val="0.81016147425309271"/>
          <c:h val="0.61891169165929982"/>
        </c:manualLayout>
      </c:layout>
      <c:barChart>
        <c:barDir val="col"/>
        <c:grouping val="clustered"/>
        <c:ser>
          <c:idx val="0"/>
          <c:order val="0"/>
          <c:tx>
            <c:strRef>
              <c:f>Sheet2!$B$2</c:f>
              <c:strCache>
                <c:ptCount val="1"/>
                <c:pt idx="0">
                  <c:v>2005</c:v>
                </c:pt>
              </c:strCache>
            </c:strRef>
          </c:tx>
          <c:cat>
            <c:strRef>
              <c:f>Sheet2!$A$3:$A$10</c:f>
              <c:strCache>
                <c:ptCount val="8"/>
                <c:pt idx="0">
                  <c:v>Personel Harcamaları</c:v>
                </c:pt>
                <c:pt idx="1">
                  <c:v>Sosyal Güv. Kur. Devlet Primi</c:v>
                </c:pt>
                <c:pt idx="2">
                  <c:v>Mal ve Hizmet Alımları</c:v>
                </c:pt>
                <c:pt idx="3">
                  <c:v>Faiz Harcamaları</c:v>
                </c:pt>
                <c:pt idx="4">
                  <c:v>Cari Transferler</c:v>
                </c:pt>
                <c:pt idx="5">
                  <c:v>Sermaye Giderleri</c:v>
                </c:pt>
                <c:pt idx="6">
                  <c:v>Sermaye Transferleri</c:v>
                </c:pt>
                <c:pt idx="7">
                  <c:v>Borç Verme</c:v>
                </c:pt>
              </c:strCache>
            </c:strRef>
          </c:cat>
          <c:val>
            <c:numRef>
              <c:f>Sheet2!$B$3:$B$10</c:f>
              <c:numCache>
                <c:formatCode>General</c:formatCode>
                <c:ptCount val="8"/>
                <c:pt idx="0">
                  <c:v>32719</c:v>
                </c:pt>
                <c:pt idx="1">
                  <c:v>4670</c:v>
                </c:pt>
                <c:pt idx="2">
                  <c:v>15186</c:v>
                </c:pt>
                <c:pt idx="3">
                  <c:v>45680</c:v>
                </c:pt>
                <c:pt idx="4">
                  <c:v>45871</c:v>
                </c:pt>
                <c:pt idx="5">
                  <c:v>10340</c:v>
                </c:pt>
                <c:pt idx="6">
                  <c:v>1384</c:v>
                </c:pt>
                <c:pt idx="7">
                  <c:v>3838</c:v>
                </c:pt>
              </c:numCache>
            </c:numRef>
          </c:val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Sheet2!$A$3:$A$10</c:f>
              <c:strCache>
                <c:ptCount val="8"/>
                <c:pt idx="0">
                  <c:v>Personel Harcamaları</c:v>
                </c:pt>
                <c:pt idx="1">
                  <c:v>Sosyal Güv. Kur. Devlet Primi</c:v>
                </c:pt>
                <c:pt idx="2">
                  <c:v>Mal ve Hizmet Alımları</c:v>
                </c:pt>
                <c:pt idx="3">
                  <c:v>Faiz Harcamaları</c:v>
                </c:pt>
                <c:pt idx="4">
                  <c:v>Cari Transferler</c:v>
                </c:pt>
                <c:pt idx="5">
                  <c:v>Sermaye Giderleri</c:v>
                </c:pt>
                <c:pt idx="6">
                  <c:v>Sermaye Transferleri</c:v>
                </c:pt>
                <c:pt idx="7">
                  <c:v>Borç Verme</c:v>
                </c:pt>
              </c:strCache>
            </c:strRef>
          </c:cat>
          <c:val>
            <c:numRef>
              <c:f>Sheet2!$C$3:$C$10</c:f>
              <c:numCache>
                <c:formatCode>General</c:formatCode>
                <c:ptCount val="8"/>
                <c:pt idx="0">
                  <c:v>62315</c:v>
                </c:pt>
                <c:pt idx="1">
                  <c:v>11063</c:v>
                </c:pt>
                <c:pt idx="2">
                  <c:v>29185</c:v>
                </c:pt>
                <c:pt idx="3">
                  <c:v>48299</c:v>
                </c:pt>
                <c:pt idx="4">
                  <c:v>101857</c:v>
                </c:pt>
                <c:pt idx="5">
                  <c:v>26010</c:v>
                </c:pt>
                <c:pt idx="6">
                  <c:v>6773</c:v>
                </c:pt>
                <c:pt idx="7">
                  <c:v>8857</c:v>
                </c:pt>
              </c:numCache>
            </c:numRef>
          </c:val>
        </c:ser>
        <c:axId val="191708544"/>
        <c:axId val="191718528"/>
      </c:barChart>
      <c:catAx>
        <c:axId val="191708544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lang="en-US"/>
            </a:pPr>
            <a:endParaRPr lang="tr-TR"/>
          </a:p>
        </c:txPr>
        <c:crossAx val="191718528"/>
        <c:crosses val="autoZero"/>
        <c:auto val="1"/>
        <c:lblAlgn val="ctr"/>
        <c:lblOffset val="100"/>
      </c:catAx>
      <c:valAx>
        <c:axId val="1917185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91708544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/>
          </a:pPr>
          <a:endParaRPr lang="tr-TR"/>
        </a:p>
      </c:txPr>
    </c:legend>
    <c:plotVisOnly val="1"/>
  </c:chart>
  <c:txPr>
    <a:bodyPr/>
    <a:lstStyle/>
    <a:p>
      <a:pPr>
        <a:defRPr sz="1200" baseline="0"/>
      </a:pPr>
      <a:endParaRPr lang="tr-TR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'2011 genel bütçe'!$J$4</c:f>
              <c:strCache>
                <c:ptCount val="1"/>
                <c:pt idx="0">
                  <c:v>2011</c:v>
                </c:pt>
              </c:strCache>
            </c:strRef>
          </c:tx>
          <c:cat>
            <c:strRef>
              <c:f>'2011 genel bütçe'!$I$5:$I$14</c:f>
              <c:strCache>
                <c:ptCount val="10"/>
                <c:pt idx="0">
                  <c:v>Genel Kamu Hizmetleri</c:v>
                </c:pt>
                <c:pt idx="1">
                  <c:v>Savunma Hizmetleri</c:v>
                </c:pt>
                <c:pt idx="2">
                  <c:v>Kamu Düzeni ve Güvenlik Hizmetleri</c:v>
                </c:pt>
                <c:pt idx="3">
                  <c:v>Ekonomik İşler ve Hizmetler</c:v>
                </c:pt>
                <c:pt idx="4">
                  <c:v>Çevre Koruma Hizmetleri</c:v>
                </c:pt>
                <c:pt idx="5">
                  <c:v>İskan ve Toplum Refahı Hizmetleri</c:v>
                </c:pt>
                <c:pt idx="6">
                  <c:v>Sağlık Hizmetleri</c:v>
                </c:pt>
                <c:pt idx="7">
                  <c:v>Dinlenme, Kültür ve Din Hizmetleri</c:v>
                </c:pt>
                <c:pt idx="8">
                  <c:v>Eğitim Hizmetleri</c:v>
                </c:pt>
                <c:pt idx="9">
                  <c:v>Sosyal Güvenlik ve Sosyal Yardım Hizmetleri</c:v>
                </c:pt>
              </c:strCache>
            </c:strRef>
          </c:cat>
          <c:val>
            <c:numRef>
              <c:f>'2011 genel bütçe'!$J$5:$J$14</c:f>
              <c:numCache>
                <c:formatCode>General</c:formatCode>
                <c:ptCount val="10"/>
                <c:pt idx="0">
                  <c:v>39.122288994450138</c:v>
                </c:pt>
                <c:pt idx="1">
                  <c:v>5.2691574823028597</c:v>
                </c:pt>
                <c:pt idx="2">
                  <c:v>6.8272794991987089</c:v>
                </c:pt>
                <c:pt idx="3">
                  <c:v>8.7477931503584418</c:v>
                </c:pt>
                <c:pt idx="4">
                  <c:v>0.16828589584016779</c:v>
                </c:pt>
                <c:pt idx="5">
                  <c:v>1.5555769778061592</c:v>
                </c:pt>
                <c:pt idx="6">
                  <c:v>5.6592289460409253</c:v>
                </c:pt>
                <c:pt idx="7">
                  <c:v>1.4904820058278783</c:v>
                </c:pt>
                <c:pt idx="8">
                  <c:v>11.340689288295724</c:v>
                </c:pt>
                <c:pt idx="9">
                  <c:v>19.81921775987939</c:v>
                </c:pt>
              </c:numCache>
            </c:numRef>
          </c:val>
        </c:ser>
        <c:axId val="191754624"/>
        <c:axId val="191756160"/>
      </c:barChart>
      <c:catAx>
        <c:axId val="191754624"/>
        <c:scaling>
          <c:orientation val="minMax"/>
        </c:scaling>
        <c:axPos val="b"/>
        <c:majorTickMark val="none"/>
        <c:tickLblPos val="nextTo"/>
        <c:txPr>
          <a:bodyPr rot="-5400000" vert="horz"/>
          <a:lstStyle/>
          <a:p>
            <a:pPr>
              <a:defRPr lang="en-US"/>
            </a:pPr>
            <a:endParaRPr lang="tr-TR"/>
          </a:p>
        </c:txPr>
        <c:crossAx val="191756160"/>
        <c:crosses val="autoZero"/>
        <c:auto val="1"/>
        <c:lblAlgn val="ctr"/>
        <c:lblOffset val="100"/>
      </c:catAx>
      <c:valAx>
        <c:axId val="19175616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191754624"/>
        <c:crosses val="autoZero"/>
        <c:crossBetween val="between"/>
      </c:valAx>
    </c:plotArea>
    <c:plotVisOnly val="1"/>
    <c:dispBlanksAs val="zero"/>
  </c:chart>
  <c:txPr>
    <a:bodyPr/>
    <a:lstStyle/>
    <a:p>
      <a:pPr>
        <a:defRPr sz="1200" baseline="0"/>
      </a:pPr>
      <a:endParaRPr lang="tr-TR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lrMapOvr bg1="dk1" tx1="lt1" bg2="dk2" tx2="lt2" accent1="accent1" accent2="accent2" accent3="accent3" accent4="accent4" accent5="accent5" accent6="accent6" hlink="hlink" folHlink="folHlink"/>
  <c:chart>
    <c:plotArea>
      <c:layout/>
      <c:lineChart>
        <c:grouping val="standard"/>
        <c:ser>
          <c:idx val="0"/>
          <c:order val="0"/>
          <c:tx>
            <c:strRef>
              <c:f>Sheet4!$B$2</c:f>
              <c:strCache>
                <c:ptCount val="1"/>
                <c:pt idx="0">
                  <c:v>Kamu Sektörü</c:v>
                </c:pt>
              </c:strCache>
            </c:strRef>
          </c:tx>
          <c:marker>
            <c:symbol val="none"/>
          </c:marker>
          <c:cat>
            <c:numRef>
              <c:f>Sheet4!$A$3:$A$12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Sheet4!$B$3:$B$12</c:f>
              <c:numCache>
                <c:formatCode>General</c:formatCode>
                <c:ptCount val="10"/>
                <c:pt idx="0">
                  <c:v>64533</c:v>
                </c:pt>
                <c:pt idx="1">
                  <c:v>70844</c:v>
                </c:pt>
                <c:pt idx="2">
                  <c:v>75668</c:v>
                </c:pt>
                <c:pt idx="3">
                  <c:v>70411</c:v>
                </c:pt>
                <c:pt idx="4">
                  <c:v>71587</c:v>
                </c:pt>
                <c:pt idx="5">
                  <c:v>73525</c:v>
                </c:pt>
                <c:pt idx="6">
                  <c:v>78288</c:v>
                </c:pt>
                <c:pt idx="7">
                  <c:v>83463</c:v>
                </c:pt>
                <c:pt idx="8">
                  <c:v>88976</c:v>
                </c:pt>
                <c:pt idx="9">
                  <c:v>94504</c:v>
                </c:pt>
              </c:numCache>
            </c:numRef>
          </c:val>
        </c:ser>
        <c:ser>
          <c:idx val="1"/>
          <c:order val="1"/>
          <c:tx>
            <c:strRef>
              <c:f>Sheet4!$C$2</c:f>
              <c:strCache>
                <c:ptCount val="1"/>
                <c:pt idx="0">
                  <c:v>Özel Sektör</c:v>
                </c:pt>
              </c:strCache>
            </c:strRef>
          </c:tx>
          <c:marker>
            <c:symbol val="none"/>
          </c:marker>
          <c:cat>
            <c:numRef>
              <c:f>Sheet4!$A$3:$A$12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cat>
          <c:val>
            <c:numRef>
              <c:f>Sheet4!$C$3:$C$12</c:f>
              <c:numCache>
                <c:formatCode>General</c:formatCode>
                <c:ptCount val="10"/>
                <c:pt idx="0">
                  <c:v>43056</c:v>
                </c:pt>
                <c:pt idx="1">
                  <c:v>48870</c:v>
                </c:pt>
                <c:pt idx="2">
                  <c:v>63930</c:v>
                </c:pt>
                <c:pt idx="3">
                  <c:v>84735</c:v>
                </c:pt>
                <c:pt idx="4">
                  <c:v>121142</c:v>
                </c:pt>
                <c:pt idx="5">
                  <c:v>161096</c:v>
                </c:pt>
                <c:pt idx="6">
                  <c:v>189049</c:v>
                </c:pt>
                <c:pt idx="7">
                  <c:v>172850</c:v>
                </c:pt>
                <c:pt idx="8">
                  <c:v>191478</c:v>
                </c:pt>
                <c:pt idx="9">
                  <c:v>203742</c:v>
                </c:pt>
              </c:numCache>
            </c:numRef>
          </c:val>
        </c:ser>
        <c:marker val="1"/>
        <c:axId val="58249216"/>
        <c:axId val="58250752"/>
      </c:lineChart>
      <c:catAx>
        <c:axId val="5824921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58250752"/>
        <c:crosses val="autoZero"/>
        <c:auto val="1"/>
        <c:lblAlgn val="ctr"/>
        <c:lblOffset val="100"/>
      </c:catAx>
      <c:valAx>
        <c:axId val="582507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tr-TR"/>
          </a:p>
        </c:txPr>
        <c:crossAx val="58249216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/>
          </a:pPr>
          <a:endParaRPr lang="tr-TR"/>
        </a:p>
      </c:txPr>
    </c:legend>
    <c:plotVisOnly val="1"/>
  </c:chart>
  <c:txPr>
    <a:bodyPr/>
    <a:lstStyle/>
    <a:p>
      <a:pPr>
        <a:defRPr sz="1200" baseline="0"/>
      </a:pPr>
      <a:endParaRPr lang="tr-TR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1A6C-88FE-4B8A-ABFC-552D98714FA4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8627-81A5-4054-88D8-A14FB2942D2F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CC929-7663-4C11-B2F2-46F95F130D7A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06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065EF-9661-4B8D-A1CC-A2ACFDCD3FDA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5395" name="Rectangle 2050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6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Based on data in Table 16-2 of the main text.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641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1642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EF35D-935A-40FD-884E-79464383B1EC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9A95D-439B-4502-B79F-58AE7C95876E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7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21-3 of the main text.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846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1846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C2332-9ECE-45C6-949B-6D23DD0D5D25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76087E-052C-464B-807D-73CCC192610E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9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21-7 of  the main text.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67EAC5-7BA7-45FB-B5E1-65D08F72F118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20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21-7 of  the main text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E1B393-E251-41A9-A41A-FB5C6868A620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21539" name="Rectangle 2050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40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21-7 of  the main text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CA0D0-FDA2-4C92-B9D3-96DB57D94F5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07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the introduction to Chapter 21 in the main text.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428D5-79B5-46A0-AE0F-5D7A579D3695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08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21-2 of the main text.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925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0925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A8B70-FD3A-40AF-BAFF-40485B304027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027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1027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86AE32-80DA-48A1-9C4F-DD7A8E877E1C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129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1130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DA52-A856-4348-912B-9839C0DC420C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2323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1232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96852F-C48B-4F01-B91E-493EFCAE06E8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C367BB-A588-43F9-AE39-AC92B674BCEA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3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1437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BAE69-8C94-43A9-B9A6-E0441777C3D9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FEA14-B784-4345-A5C3-1814F55F0F79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96AA3-99BA-426A-91EA-17192085E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526AD-B8A8-4221-8A75-D710B7198CE6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C1446-D38B-4E6B-B9E1-1C768DA0B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8DA23-AE31-4FFA-89AF-0BAA4B96EC8D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28C4-1529-4B3D-88E8-5480F9DD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 smtClean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190CA1-7FFA-4B79-A635-57550623C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761413-9B25-4E57-B0C1-963B3FD96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339975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49D9A-1125-4271-B407-2F2DC1CCB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A96FC-57F2-47CB-B9F5-CD9B346CCCD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43142-5688-41E7-9D81-B2BF2BD91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F0873-8ED3-481C-B131-E03385ADC37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E69E9-4B44-442E-A615-2A19AFECF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3EF18-0820-41B2-ACDA-C0B4820455BF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BFF-3271-4B29-B4A9-7770AE54D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F2481-9E32-4C78-85C6-1428F0CA9314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3F021-E107-4B6B-81F4-1D642E5BB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11EA-A139-4EB1-A50C-075073B7EE1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0E63-533A-4624-AC78-6FD63D560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25230-93C3-464C-8352-0FA3521EA8A7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684EB-BE62-413F-A27E-638DA4659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FC5AC-E91B-43CF-AA62-94C83B87362A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6C061-177B-4481-B855-A19911DA2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61ABB-CA09-4E80-9BB5-E0E306DE4C4C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270B-01C8-4B38-A5C4-C243E3202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43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E3649F5-CED9-4FD6-83E2-AE94B4F44BB3}" type="datetimeFigureOut">
              <a:rPr lang="tr-TR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28.09.2012</a:t>
            </a:fld>
            <a:endParaRPr lang="tr-TR">
              <a:latin typeface="Arial" pitchFamily="34" charset="0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latin typeface="Arial" pitchFamily="34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897050B-3419-4A95-A2E3-8370B6F8B14B}" type="slidenum">
              <a:rPr lang="en-US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7772400" cy="1524000"/>
          </a:xfrm>
        </p:spPr>
        <p:txBody>
          <a:bodyPr/>
          <a:lstStyle/>
          <a:p>
            <a:pPr eaLnBrk="1" hangingPunct="1"/>
            <a:r>
              <a:rPr lang="tr-TR" sz="4000" b="1" smtClean="0"/>
              <a:t>Bölüm</a:t>
            </a:r>
            <a:r>
              <a:rPr lang="en-US" sz="4000" b="1" smtClean="0"/>
              <a:t> 21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tr-TR" sz="3200" b="1" smtClean="0"/>
              <a:t>Maliye Politikası ve Dış Ticaret</a:t>
            </a:r>
            <a:endParaRPr lang="en-US" sz="400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000500"/>
            <a:ext cx="6400800" cy="1752600"/>
          </a:xfrm>
        </p:spPr>
        <p:txBody>
          <a:bodyPr/>
          <a:lstStyle/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David Begg, Stanley Fischer and Rudiger Dornbusch, </a:t>
            </a:r>
            <a:r>
              <a:rPr lang="en-GB" sz="1400" i="1" smtClean="0">
                <a:solidFill>
                  <a:srgbClr val="FFC000"/>
                </a:solidFill>
              </a:rPr>
              <a:t>Economics</a:t>
            </a:r>
            <a:r>
              <a:rPr lang="en-GB" sz="1400" smtClean="0">
                <a:solidFill>
                  <a:srgbClr val="FFC000"/>
                </a:solidFill>
              </a:rPr>
              <a:t>, 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8th Edition, McGraw-Hill, 2005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PowerPoint presentation by Alex Tackie and Damian Ward</a:t>
            </a:r>
            <a:endParaRPr lang="en-US" sz="140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609600"/>
            <a:ext cx="8786812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Türkiye’de Hükümet Harcamaları (2005,2010)</a:t>
            </a:r>
            <a:br>
              <a:rPr lang="tr-TR" sz="4000" b="1" smtClean="0"/>
            </a:br>
            <a:r>
              <a:rPr lang="tr-TR" sz="1800" b="1" smtClean="0"/>
              <a:t> (Milyon TL)</a:t>
            </a:r>
            <a:endParaRPr lang="en-US" sz="1800" b="1" smtClean="0"/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EE51EB-34E6-46F7-B04F-10E5C5DFCD33}" type="slidenum">
              <a:rPr lang="en-US" smtClean="0"/>
              <a:pPr/>
              <a:t>10</a:t>
            </a:fld>
            <a:endParaRPr lang="en-US" smtClean="0"/>
          </a:p>
        </p:txBody>
      </p:sp>
      <p:graphicFrame>
        <p:nvGraphicFramePr>
          <p:cNvPr id="6" name="Chart 5"/>
          <p:cNvGraphicFramePr/>
          <p:nvPr/>
        </p:nvGraphicFramePr>
        <p:xfrm>
          <a:off x="179512" y="2057400"/>
          <a:ext cx="8712968" cy="425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afik"/>
          <p:cNvGraphicFramePr/>
          <p:nvPr/>
        </p:nvGraphicFramePr>
        <p:xfrm>
          <a:off x="395536" y="1412776"/>
          <a:ext cx="8502151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15988" y="217488"/>
            <a:ext cx="72136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3200" b="1" kern="0" dirty="0">
                <a:solidFill>
                  <a:srgbClr val="FFFFCC"/>
                </a:solidFill>
              </a:rPr>
              <a:t>Türkiye’de Genel Bütçe Giderlerinin Dağılımı (%) (2011)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FD8044-D843-4E9E-B08E-601CB96A439C}" type="slidenum">
              <a:rPr lang="en-US"/>
              <a:pPr/>
              <a:t>12</a:t>
            </a:fld>
            <a:endParaRPr lang="en-US"/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33375"/>
            <a:ext cx="864235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708AAE-96D3-410A-897B-245ABE9B2C10}" type="slidenum">
              <a:rPr lang="en-US"/>
              <a:pPr/>
              <a:t>13</a:t>
            </a:fld>
            <a:endParaRPr lang="en-US"/>
          </a:p>
        </p:txBody>
      </p:sp>
      <p:pic>
        <p:nvPicPr>
          <p:cNvPr id="71683" name="Resim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476250"/>
            <a:ext cx="8713788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468F41-49CB-4015-AF15-908D4FD14018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285720" y="1772816"/>
          <a:ext cx="8534752" cy="4728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2708" name="Rectangle 2"/>
          <p:cNvSpPr txBox="1">
            <a:spLocks noChangeArrowheads="1"/>
          </p:cNvSpPr>
          <p:nvPr/>
        </p:nvSpPr>
        <p:spPr bwMode="auto">
          <a:xfrm>
            <a:off x="971550" y="333375"/>
            <a:ext cx="72136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3200" b="1">
                <a:solidFill>
                  <a:srgbClr val="FFFFCC"/>
                </a:solidFill>
              </a:rPr>
              <a:t>Türkiye’de Kamu ve Özel Kesim Net Dış Borç Stoku (Milyon dolar) (2002-2011)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90749E-B9D1-42F2-A861-62BC17E5BFDA}" type="slidenum">
              <a:rPr lang="en-US"/>
              <a:pPr/>
              <a:t>15</a:t>
            </a:fld>
            <a:endParaRPr lang="en-US"/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0350"/>
            <a:ext cx="864235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TextBox 3"/>
          <p:cNvSpPr txBox="1">
            <a:spLocks noChangeArrowheads="1"/>
          </p:cNvSpPr>
          <p:nvPr/>
        </p:nvSpPr>
        <p:spPr bwMode="auto">
          <a:xfrm>
            <a:off x="250825" y="6381750"/>
            <a:ext cx="3025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200">
                <a:solidFill>
                  <a:prstClr val="white"/>
                </a:solidFill>
                <a:latin typeface="Arial" pitchFamily="34" charset="0"/>
              </a:rPr>
              <a:t>Kaynak: Hazine Müsteşarlığı</a:t>
            </a:r>
            <a:endParaRPr lang="en-US" sz="1200">
              <a:solidFill>
                <a:prstClr val="white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16AFDB-B5F8-4C52-95DD-408EF7C91E82}" type="slidenum">
              <a:rPr lang="en-US"/>
              <a:pPr/>
              <a:t>16</a:t>
            </a:fld>
            <a:endParaRPr lang="en-US"/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333375"/>
            <a:ext cx="8713787" cy="579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6" name="TextBox 3"/>
          <p:cNvSpPr txBox="1">
            <a:spLocks noChangeArrowheads="1"/>
          </p:cNvSpPr>
          <p:nvPr/>
        </p:nvSpPr>
        <p:spPr bwMode="auto">
          <a:xfrm>
            <a:off x="179388" y="6308725"/>
            <a:ext cx="302418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200">
                <a:solidFill>
                  <a:prstClr val="white"/>
                </a:solidFill>
                <a:latin typeface="Arial" pitchFamily="34" charset="0"/>
              </a:rPr>
              <a:t>Kaynak: Hazine Müsteşarlığı</a:t>
            </a:r>
            <a:endParaRPr lang="en-US" sz="1200">
              <a:solidFill>
                <a:prstClr val="white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Hükümet Bütçesi</a:t>
            </a:r>
            <a:endParaRPr lang="en-GB" sz="4000" b="1" smtClean="0"/>
          </a:p>
        </p:txBody>
      </p:sp>
      <p:sp>
        <p:nvSpPr>
          <p:cNvPr id="7577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801A5F-4945-4C23-9E2F-AC43A664DB51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2" name="Group 1057"/>
          <p:cNvGrpSpPr>
            <a:grpSpLocks/>
          </p:cNvGrpSpPr>
          <p:nvPr/>
        </p:nvGrpSpPr>
        <p:grpSpPr bwMode="auto">
          <a:xfrm>
            <a:off x="827088" y="3429000"/>
            <a:ext cx="7696200" cy="1920875"/>
            <a:chOff x="528" y="2160"/>
            <a:chExt cx="4848" cy="1210"/>
          </a:xfrm>
        </p:grpSpPr>
        <p:sp>
          <p:nvSpPr>
            <p:cNvPr id="75806" name="Text Box 1043"/>
            <p:cNvSpPr txBox="1">
              <a:spLocks noChangeArrowheads="1"/>
            </p:cNvSpPr>
            <p:nvPr/>
          </p:nvSpPr>
          <p:spPr bwMode="auto">
            <a:xfrm>
              <a:off x="528" y="3120"/>
              <a:ext cx="29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Yüksek gelir düzeylerinde fazla verir.</a:t>
              </a:r>
              <a:endParaRPr lang="en-GB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75807" name="AutoShape 1044"/>
            <p:cNvSpPr>
              <a:spLocks noChangeArrowheads="1"/>
            </p:cNvSpPr>
            <p:nvPr/>
          </p:nvSpPr>
          <p:spPr bwMode="auto">
            <a:xfrm flipH="1">
              <a:off x="4320" y="2160"/>
              <a:ext cx="1056" cy="480"/>
            </a:xfrm>
            <a:prstGeom prst="rtTriangle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3" name="Group 1059"/>
          <p:cNvGrpSpPr>
            <a:grpSpLocks/>
          </p:cNvGrpSpPr>
          <p:nvPr/>
        </p:nvGrpSpPr>
        <p:grpSpPr bwMode="auto">
          <a:xfrm>
            <a:off x="838200" y="3886200"/>
            <a:ext cx="5943600" cy="1087438"/>
            <a:chOff x="528" y="2448"/>
            <a:chExt cx="3744" cy="685"/>
          </a:xfrm>
        </p:grpSpPr>
        <p:sp>
          <p:nvSpPr>
            <p:cNvPr id="75804" name="Text Box 1040"/>
            <p:cNvSpPr txBox="1">
              <a:spLocks noChangeArrowheads="1"/>
            </p:cNvSpPr>
            <p:nvPr/>
          </p:nvSpPr>
          <p:spPr bwMode="auto">
            <a:xfrm>
              <a:off x="528" y="2448"/>
              <a:ext cx="230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O halde bütçe, düşük gelir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düzeylerindede açık verirken</a:t>
              </a:r>
              <a:endParaRPr lang="en-GB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75805" name="AutoShape 1041"/>
            <p:cNvSpPr>
              <a:spLocks noChangeArrowheads="1"/>
            </p:cNvSpPr>
            <p:nvPr/>
          </p:nvSpPr>
          <p:spPr bwMode="auto">
            <a:xfrm flipV="1">
              <a:off x="3168" y="2640"/>
              <a:ext cx="1104" cy="493"/>
            </a:xfrm>
            <a:prstGeom prst="rtTriangle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sp>
        <p:nvSpPr>
          <p:cNvPr id="58371" name="Text Box 1027"/>
          <p:cNvSpPr txBox="1">
            <a:spLocks noChangeArrowheads="1"/>
          </p:cNvSpPr>
          <p:nvPr/>
        </p:nvSpPr>
        <p:spPr bwMode="auto">
          <a:xfrm>
            <a:off x="822325" y="1763713"/>
            <a:ext cx="8070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Bütçe Açığı, toplam hükümet harcamalarından toplam vergi gelirlerinin düşürülmesiyle bulunur.</a:t>
            </a:r>
            <a:endParaRPr lang="en-GB" sz="2000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75783" name="Line 1029"/>
          <p:cNvSpPr>
            <a:spLocks noChangeShapeType="1"/>
          </p:cNvSpPr>
          <p:nvPr/>
        </p:nvSpPr>
        <p:spPr bwMode="auto">
          <a:xfrm>
            <a:off x="5029200" y="5029200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4" name="Group 1058"/>
          <p:cNvGrpSpPr>
            <a:grpSpLocks/>
          </p:cNvGrpSpPr>
          <p:nvPr/>
        </p:nvGrpSpPr>
        <p:grpSpPr bwMode="auto">
          <a:xfrm>
            <a:off x="822325" y="2525713"/>
            <a:ext cx="7735888" cy="2122487"/>
            <a:chOff x="518" y="1591"/>
            <a:chExt cx="4873" cy="1337"/>
          </a:xfrm>
        </p:grpSpPr>
        <p:sp>
          <p:nvSpPr>
            <p:cNvPr id="75801" name="Line 1031"/>
            <p:cNvSpPr>
              <a:spLocks noChangeShapeType="1"/>
            </p:cNvSpPr>
            <p:nvPr/>
          </p:nvSpPr>
          <p:spPr bwMode="auto">
            <a:xfrm>
              <a:off x="3168" y="2640"/>
              <a:ext cx="220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75802" name="Text Box 1033"/>
            <p:cNvSpPr txBox="1">
              <a:spLocks noChangeArrowheads="1"/>
            </p:cNvSpPr>
            <p:nvPr/>
          </p:nvSpPr>
          <p:spPr bwMode="auto">
            <a:xfrm>
              <a:off x="518" y="1591"/>
              <a:ext cx="229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srgbClr val="FFC000"/>
                  </a:solidFill>
                  <a:latin typeface="Arial" pitchFamily="34" charset="0"/>
                </a:rPr>
                <a:t>Hükümet harcamaları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srgbClr val="FFC000"/>
                  </a:solidFill>
                  <a:latin typeface="Arial" pitchFamily="34" charset="0"/>
                </a:rPr>
                <a:t>gelirden (Y) bağımsız olabilir</a:t>
              </a:r>
              <a:endParaRPr lang="en-GB" sz="2000" b="1">
                <a:solidFill>
                  <a:srgbClr val="FFC000"/>
                </a:solidFill>
                <a:latin typeface="Arial" pitchFamily="34" charset="0"/>
              </a:endParaRPr>
            </a:p>
          </p:txBody>
        </p:sp>
        <p:sp>
          <p:nvSpPr>
            <p:cNvPr id="75803" name="Text Box 1034"/>
            <p:cNvSpPr txBox="1">
              <a:spLocks noChangeArrowheads="1"/>
            </p:cNvSpPr>
            <p:nvPr/>
          </p:nvSpPr>
          <p:spPr bwMode="auto">
            <a:xfrm>
              <a:off x="5126" y="2640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400" b="1">
                  <a:solidFill>
                    <a:srgbClr val="C0504D"/>
                  </a:solidFill>
                  <a:latin typeface="Arial" pitchFamily="34" charset="0"/>
                </a:rPr>
                <a:t>G</a:t>
              </a:r>
            </a:p>
          </p:txBody>
        </p:sp>
      </p:grpSp>
      <p:sp>
        <p:nvSpPr>
          <p:cNvPr id="75785" name="Text Box 1036"/>
          <p:cNvSpPr txBox="1">
            <a:spLocks noChangeArrowheads="1"/>
          </p:cNvSpPr>
          <p:nvPr/>
        </p:nvSpPr>
        <p:spPr bwMode="auto">
          <a:xfrm rot="-5344135">
            <a:off x="4439444" y="2878932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i="1">
                <a:solidFill>
                  <a:prstClr val="white"/>
                </a:solidFill>
                <a:latin typeface="Arial" pitchFamily="34" charset="0"/>
              </a:rPr>
              <a:t>G, NT</a:t>
            </a:r>
          </a:p>
        </p:txBody>
      </p:sp>
      <p:sp>
        <p:nvSpPr>
          <p:cNvPr id="75786" name="Text Box 1037"/>
          <p:cNvSpPr txBox="1">
            <a:spLocks noChangeArrowheads="1"/>
          </p:cNvSpPr>
          <p:nvPr/>
        </p:nvSpPr>
        <p:spPr bwMode="auto">
          <a:xfrm>
            <a:off x="7702550" y="5013325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600" i="1">
                <a:solidFill>
                  <a:prstClr val="white"/>
                </a:solidFill>
                <a:latin typeface="Arial" pitchFamily="34" charset="0"/>
              </a:rPr>
              <a:t>Gelir, Çıktı</a:t>
            </a:r>
            <a:endParaRPr lang="en-GB" sz="1600" i="1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5" name="Group 1056"/>
          <p:cNvGrpSpPr>
            <a:grpSpLocks/>
          </p:cNvGrpSpPr>
          <p:nvPr/>
        </p:nvGrpSpPr>
        <p:grpSpPr bwMode="auto">
          <a:xfrm>
            <a:off x="900113" y="3068638"/>
            <a:ext cx="8313737" cy="3155950"/>
            <a:chOff x="574" y="1968"/>
            <a:chExt cx="5237" cy="1988"/>
          </a:xfrm>
        </p:grpSpPr>
        <p:sp>
          <p:nvSpPr>
            <p:cNvPr id="75797" name="Line 1046"/>
            <p:cNvSpPr>
              <a:spLocks noChangeShapeType="1"/>
            </p:cNvSpPr>
            <p:nvPr/>
          </p:nvSpPr>
          <p:spPr bwMode="auto">
            <a:xfrm>
              <a:off x="3984" y="2352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grpSp>
          <p:nvGrpSpPr>
            <p:cNvPr id="6" name="Group 1055"/>
            <p:cNvGrpSpPr>
              <a:grpSpLocks/>
            </p:cNvGrpSpPr>
            <p:nvPr/>
          </p:nvGrpSpPr>
          <p:grpSpPr bwMode="auto">
            <a:xfrm>
              <a:off x="574" y="1968"/>
              <a:ext cx="5237" cy="1988"/>
              <a:chOff x="574" y="1968"/>
              <a:chExt cx="5237" cy="1988"/>
            </a:xfrm>
          </p:grpSpPr>
          <p:sp>
            <p:nvSpPr>
              <p:cNvPr id="75799" name="Text Box 1045"/>
              <p:cNvSpPr txBox="1">
                <a:spLocks noChangeArrowheads="1"/>
              </p:cNvSpPr>
              <p:nvPr/>
            </p:nvSpPr>
            <p:spPr bwMode="auto">
              <a:xfrm>
                <a:off x="574" y="3510"/>
                <a:ext cx="5237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000" b="1">
                    <a:solidFill>
                      <a:prstClr val="white"/>
                    </a:solidFill>
                    <a:latin typeface="Arial" pitchFamily="34" charset="0"/>
                  </a:rPr>
                  <a:t>Denk Bütçe çarpanı, harcamalar ve vergiler eşit düzeyde artsa bile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000" b="1">
                    <a:solidFill>
                      <a:prstClr val="white"/>
                    </a:solidFill>
                    <a:latin typeface="Arial" pitchFamily="34" charset="0"/>
                  </a:rPr>
                  <a:t>daha yüksek denge çıktı düzeyine ulaşılabilineceğini ifade eder.</a:t>
                </a:r>
                <a:endParaRPr lang="en-GB" sz="2000" b="1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75800" name="Text Box 1047"/>
              <p:cNvSpPr txBox="1">
                <a:spLocks noChangeArrowheads="1"/>
              </p:cNvSpPr>
              <p:nvPr/>
            </p:nvSpPr>
            <p:spPr bwMode="auto">
              <a:xfrm>
                <a:off x="3508" y="1968"/>
                <a:ext cx="163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b="1">
                    <a:solidFill>
                      <a:prstClr val="white"/>
                    </a:solidFill>
                    <a:latin typeface="Arial" pitchFamily="34" charset="0"/>
                  </a:rPr>
                  <a:t>Denk Bütçe (</a:t>
                </a:r>
                <a:r>
                  <a:rPr lang="en-GB" b="1">
                    <a:solidFill>
                      <a:prstClr val="white"/>
                    </a:solidFill>
                    <a:latin typeface="Arial" pitchFamily="34" charset="0"/>
                  </a:rPr>
                  <a:t>Balanced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b="1">
                    <a:solidFill>
                      <a:prstClr val="white"/>
                    </a:solidFill>
                    <a:latin typeface="Arial" pitchFamily="34" charset="0"/>
                  </a:rPr>
                  <a:t>Budget</a:t>
                </a:r>
                <a:r>
                  <a:rPr lang="tr-TR" b="1">
                    <a:solidFill>
                      <a:prstClr val="white"/>
                    </a:solidFill>
                    <a:latin typeface="Arial" pitchFamily="34" charset="0"/>
                  </a:rPr>
                  <a:t>)</a:t>
                </a:r>
                <a:endParaRPr lang="en-GB" b="1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</p:grpSp>
      <p:grpSp>
        <p:nvGrpSpPr>
          <p:cNvPr id="7" name="Group 1061"/>
          <p:cNvGrpSpPr>
            <a:grpSpLocks/>
          </p:cNvGrpSpPr>
          <p:nvPr/>
        </p:nvGrpSpPr>
        <p:grpSpPr bwMode="auto">
          <a:xfrm>
            <a:off x="822325" y="2971800"/>
            <a:ext cx="8058150" cy="2425700"/>
            <a:chOff x="518" y="1872"/>
            <a:chExt cx="5076" cy="1528"/>
          </a:xfrm>
        </p:grpSpPr>
        <p:sp>
          <p:nvSpPr>
            <p:cNvPr id="75790" name="Line 1051"/>
            <p:cNvSpPr>
              <a:spLocks noChangeShapeType="1"/>
            </p:cNvSpPr>
            <p:nvPr/>
          </p:nvSpPr>
          <p:spPr bwMode="auto">
            <a:xfrm>
              <a:off x="4248" y="264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grpSp>
          <p:nvGrpSpPr>
            <p:cNvPr id="8" name="Group 1060"/>
            <p:cNvGrpSpPr>
              <a:grpSpLocks/>
            </p:cNvGrpSpPr>
            <p:nvPr/>
          </p:nvGrpSpPr>
          <p:grpSpPr bwMode="auto">
            <a:xfrm>
              <a:off x="518" y="1872"/>
              <a:ext cx="5076" cy="1270"/>
              <a:chOff x="518" y="1872"/>
              <a:chExt cx="5076" cy="1270"/>
            </a:xfrm>
          </p:grpSpPr>
          <p:grpSp>
            <p:nvGrpSpPr>
              <p:cNvPr id="9" name="Group 1054"/>
              <p:cNvGrpSpPr>
                <a:grpSpLocks/>
              </p:cNvGrpSpPr>
              <p:nvPr/>
            </p:nvGrpSpPr>
            <p:grpSpPr bwMode="auto">
              <a:xfrm>
                <a:off x="518" y="2023"/>
                <a:ext cx="4906" cy="1119"/>
                <a:chOff x="518" y="2023"/>
                <a:chExt cx="4906" cy="1119"/>
              </a:xfrm>
            </p:grpSpPr>
            <p:sp>
              <p:nvSpPr>
                <p:cNvPr id="75795" name="Line 1032"/>
                <p:cNvSpPr>
                  <a:spLocks noChangeShapeType="1"/>
                </p:cNvSpPr>
                <p:nvPr/>
              </p:nvSpPr>
              <p:spPr bwMode="auto">
                <a:xfrm flipV="1">
                  <a:off x="3168" y="2112"/>
                  <a:ext cx="2256" cy="1030"/>
                </a:xfrm>
                <a:prstGeom prst="line">
                  <a:avLst/>
                </a:prstGeom>
                <a:noFill/>
                <a:ln w="57150">
                  <a:solidFill>
                    <a:srgbClr val="00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tr-TR" sz="2400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75796" name="Text Box 1038"/>
                <p:cNvSpPr txBox="1">
                  <a:spLocks noChangeArrowheads="1"/>
                </p:cNvSpPr>
                <p:nvPr/>
              </p:nvSpPr>
              <p:spPr bwMode="auto">
                <a:xfrm>
                  <a:off x="518" y="2023"/>
                  <a:ext cx="2553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tr-TR" sz="2000" b="1">
                      <a:solidFill>
                        <a:srgbClr val="33CC33"/>
                      </a:solidFill>
                      <a:latin typeface="Arial" pitchFamily="34" charset="0"/>
                    </a:rPr>
                    <a:t>Ancak net vergi gelirleri, gelirle 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tr-TR" sz="2000" b="1">
                      <a:solidFill>
                        <a:srgbClr val="33CC33"/>
                      </a:solidFill>
                      <a:latin typeface="Arial" pitchFamily="34" charset="0"/>
                    </a:rPr>
                    <a:t>doğru orantılı artar ya da azalır</a:t>
                  </a:r>
                  <a:endParaRPr lang="en-GB" sz="2000" b="1">
                    <a:solidFill>
                      <a:srgbClr val="33CC33"/>
                    </a:solidFill>
                    <a:latin typeface="Arial" pitchFamily="34" charset="0"/>
                  </a:endParaRPr>
                </a:p>
              </p:txBody>
            </p:sp>
          </p:grpSp>
          <p:sp>
            <p:nvSpPr>
              <p:cNvPr id="75794" name="Text Box 1052"/>
              <p:cNvSpPr txBox="1">
                <a:spLocks noChangeArrowheads="1"/>
              </p:cNvSpPr>
              <p:nvPr/>
            </p:nvSpPr>
            <p:spPr bwMode="auto">
              <a:xfrm>
                <a:off x="5222" y="1872"/>
                <a:ext cx="37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400" b="1">
                    <a:solidFill>
                      <a:srgbClr val="006600"/>
                    </a:solidFill>
                    <a:latin typeface="Arial" pitchFamily="34" charset="0"/>
                  </a:rPr>
                  <a:t>NT</a:t>
                </a:r>
              </a:p>
            </p:txBody>
          </p:sp>
        </p:grpSp>
        <p:sp>
          <p:nvSpPr>
            <p:cNvPr id="75792" name="Text Box 1053"/>
            <p:cNvSpPr txBox="1">
              <a:spLocks noChangeArrowheads="1"/>
            </p:cNvSpPr>
            <p:nvPr/>
          </p:nvSpPr>
          <p:spPr bwMode="auto">
            <a:xfrm>
              <a:off x="4152" y="3150"/>
              <a:ext cx="2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>
                  <a:solidFill>
                    <a:srgbClr val="C0504D"/>
                  </a:solidFill>
                  <a:latin typeface="Arial" pitchFamily="34" charset="0"/>
                </a:rPr>
                <a:t>Y</a:t>
              </a:r>
            </a:p>
          </p:txBody>
        </p:sp>
      </p:grpSp>
      <p:sp>
        <p:nvSpPr>
          <p:cNvPr id="75789" name="Line 1030"/>
          <p:cNvSpPr>
            <a:spLocks noChangeShapeType="1"/>
          </p:cNvSpPr>
          <p:nvPr/>
        </p:nvSpPr>
        <p:spPr bwMode="auto">
          <a:xfrm flipV="1">
            <a:off x="5029200" y="25146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smtClean="0"/>
              <a:t>Denk Bütçe Çarpanı</a:t>
            </a:r>
            <a:br>
              <a:rPr lang="tr-TR" sz="4000" smtClean="0"/>
            </a:br>
            <a:r>
              <a:rPr lang="tr-TR" sz="4000" smtClean="0"/>
              <a:t>(Balanced Budget Multiplier)</a:t>
            </a:r>
            <a:endParaRPr lang="en-US" sz="400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tr-TR" sz="2400" smtClean="0"/>
              <a:t>Ekonomi 1000 birim çıktı düzeyinde dengede olsun</a:t>
            </a:r>
          </a:p>
          <a:p>
            <a:pPr eaLnBrk="1" hangingPunct="1">
              <a:lnSpc>
                <a:spcPct val="70000"/>
              </a:lnSpc>
            </a:pPr>
            <a:r>
              <a:rPr lang="tr-TR" sz="2400" smtClean="0"/>
              <a:t>Hükümet 200 birim harcamasını yapmak için, t=0.2 oranında vergi koymuş olsun</a:t>
            </a:r>
          </a:p>
          <a:p>
            <a:pPr eaLnBrk="1" hangingPunct="1">
              <a:lnSpc>
                <a:spcPct val="70000"/>
              </a:lnSpc>
            </a:pPr>
            <a:r>
              <a:rPr lang="tr-TR" sz="2400" smtClean="0"/>
              <a:t>200 birimlik G artışı Y’yi 200 birim artırırken, harcanabilir gelirdeki azalış tüketimi 0.9*200=180 birim bir düşürür</a:t>
            </a:r>
          </a:p>
          <a:p>
            <a:pPr eaLnBrk="1" hangingPunct="1">
              <a:lnSpc>
                <a:spcPct val="70000"/>
              </a:lnSpc>
            </a:pPr>
            <a:r>
              <a:rPr lang="tr-TR" sz="2400" smtClean="0"/>
              <a:t>Hükümet hiç bütçe açığı vermeden harcamalarını arttırmak suretiyle, ulusal geliri ilk başta 20 birim arttırmış olur.</a:t>
            </a:r>
          </a:p>
          <a:p>
            <a:pPr eaLnBrk="1" hangingPunct="1">
              <a:lnSpc>
                <a:spcPct val="70000"/>
              </a:lnSpc>
            </a:pPr>
            <a:r>
              <a:rPr lang="tr-TR" sz="2400" smtClean="0"/>
              <a:t>Bu artış zayıflayan halkalar biçiminde ekonomiye yayıldığında, yeni denge çıktı miktarı 1071 birim olur</a:t>
            </a:r>
          </a:p>
          <a:p>
            <a:pPr eaLnBrk="1" hangingPunct="1">
              <a:lnSpc>
                <a:spcPct val="70000"/>
              </a:lnSpc>
            </a:pPr>
            <a:r>
              <a:rPr lang="tr-TR" sz="2400" smtClean="0"/>
              <a:t>Bu etki Denk Bütçe Çarpanı olarak adlandırılır.</a:t>
            </a:r>
            <a:endParaRPr lang="en-US" sz="240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251817-02F4-4130-A96E-56195AE65411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Dış ticaret ve Ulusal Gelir</a:t>
            </a:r>
            <a:endParaRPr lang="en-GB" sz="4000" b="1" smtClean="0"/>
          </a:p>
        </p:txBody>
      </p:sp>
      <p:sp>
        <p:nvSpPr>
          <p:cNvPr id="68611" name="Rectangle 1027"/>
          <p:cNvSpPr>
            <a:spLocks noGrp="1" noChangeArrowheads="1"/>
          </p:cNvSpPr>
          <p:nvPr>
            <p:ph idx="1"/>
          </p:nvPr>
        </p:nvSpPr>
        <p:spPr>
          <a:xfrm>
            <a:off x="796925" y="1981200"/>
            <a:ext cx="788987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800" smtClean="0"/>
              <a:t>İhracat (X) ve ithalatı (Z) genel resime eklediğimizde</a:t>
            </a:r>
            <a:endParaRPr lang="en-GB" sz="2800" smtClean="0"/>
          </a:p>
          <a:p>
            <a:pPr eaLnBrk="1" hangingPunct="1">
              <a:lnSpc>
                <a:spcPct val="80000"/>
              </a:lnSpc>
            </a:pPr>
            <a:r>
              <a:rPr lang="en-GB" sz="2800" smtClean="0"/>
              <a:t>T</a:t>
            </a:r>
            <a:r>
              <a:rPr lang="tr-TR" sz="2800" smtClean="0"/>
              <a:t>İCARET DENGESİ (trade balance)</a:t>
            </a:r>
            <a:endParaRPr lang="en-GB" sz="2800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Net ihracata (X-Z) eşittir.</a:t>
            </a: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TİCARET AÇIĞI (</a:t>
            </a:r>
            <a:r>
              <a:rPr lang="en-GB" sz="2800" smtClean="0"/>
              <a:t>T</a:t>
            </a:r>
            <a:r>
              <a:rPr lang="tr-TR" sz="2800" smtClean="0"/>
              <a:t>rade deficit)</a:t>
            </a:r>
            <a:endParaRPr lang="en-GB" sz="2800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İthalatın ihracatı aşan kısmı.</a:t>
            </a: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TİCARET FAZLASI (</a:t>
            </a:r>
            <a:r>
              <a:rPr lang="en-GB" sz="2800" smtClean="0"/>
              <a:t>T</a:t>
            </a:r>
            <a:r>
              <a:rPr lang="tr-TR" sz="2800" smtClean="0"/>
              <a:t>rade surplus)</a:t>
            </a:r>
            <a:endParaRPr lang="en-GB" sz="2800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İhracatın ithalatı aştığı durumda ortaya çıkar.</a:t>
            </a: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en-GB" sz="2800" smtClean="0"/>
              <a:t>Y = C + I + G + X – Z</a:t>
            </a:r>
            <a:r>
              <a:rPr lang="tr-TR" sz="2800" smtClean="0"/>
              <a:t> eşitliği herzaman sağlanır.</a:t>
            </a:r>
            <a:endParaRPr lang="en-GB" sz="280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1721B4-700A-485A-884C-679D8BA10C0B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tr-TR" sz="4000" b="1" smtClean="0"/>
              <a:t>Birkaç Anahtar Kavram</a:t>
            </a:r>
            <a:endParaRPr lang="en-GB" sz="4000" b="1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713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800" smtClean="0"/>
              <a:t>Maliye Politikası</a:t>
            </a:r>
            <a:endParaRPr lang="en-GB" sz="2800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Hükümetin harcamalar (G) ve vergi oranları üzerinde aldığı kararlar</a:t>
            </a: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İstikrar (</a:t>
            </a:r>
            <a:r>
              <a:rPr lang="en-GB" sz="2800" smtClean="0"/>
              <a:t>Stabili</a:t>
            </a:r>
            <a:r>
              <a:rPr lang="tr-TR" sz="2800" smtClean="0"/>
              <a:t>sation) Politikaları</a:t>
            </a:r>
            <a:endParaRPr lang="en-GB" sz="2800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Hükümetin, toplam çıktıyı (Y) potansiyel çıktı düzeyinde tutmak için uyguladığı politikalar</a:t>
            </a: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en-GB" sz="2800" smtClean="0"/>
              <a:t>B</a:t>
            </a:r>
            <a:r>
              <a:rPr lang="tr-TR" sz="2800" smtClean="0"/>
              <a:t>ütçe Açığı</a:t>
            </a:r>
            <a:endParaRPr lang="en-GB" sz="2800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Hükümet harcamalarının vergi gelirleri üzerinde kalan kısmı</a:t>
            </a: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Ulusal Borç</a:t>
            </a:r>
            <a:endParaRPr lang="en-GB" sz="2800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Hükümetin toplam borç stoğu; bütçe açıklarının kümülatif toplamı</a:t>
            </a:r>
            <a:endParaRPr lang="en-GB" sz="240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D225CA-B131-4033-BEE5-0158C00013B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İhracat, İthalat ve Ticaret Dengesi</a:t>
            </a:r>
            <a:endParaRPr lang="en-GB" sz="4000" b="1" smtClean="0"/>
          </a:p>
        </p:txBody>
      </p:sp>
      <p:sp>
        <p:nvSpPr>
          <p:cNvPr id="788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A2EA7C-B442-4342-875A-427C28EB3DA8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2" name="Group 1055"/>
          <p:cNvGrpSpPr>
            <a:grpSpLocks/>
          </p:cNvGrpSpPr>
          <p:nvPr/>
        </p:nvGrpSpPr>
        <p:grpSpPr bwMode="auto">
          <a:xfrm>
            <a:off x="685800" y="2425700"/>
            <a:ext cx="7686675" cy="2771775"/>
            <a:chOff x="432" y="1528"/>
            <a:chExt cx="4842" cy="1746"/>
          </a:xfrm>
        </p:grpSpPr>
        <p:sp>
          <p:nvSpPr>
            <p:cNvPr id="78874" name="Text Box 1044"/>
            <p:cNvSpPr txBox="1">
              <a:spLocks noChangeArrowheads="1"/>
            </p:cNvSpPr>
            <p:nvPr/>
          </p:nvSpPr>
          <p:spPr bwMode="auto">
            <a:xfrm>
              <a:off x="432" y="3024"/>
              <a:ext cx="3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Yüksek gelir düzeylerinde ise ticaret açığı oluşur.</a:t>
              </a:r>
              <a:endParaRPr lang="en-GB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78875" name="AutoShape 1045"/>
            <p:cNvSpPr>
              <a:spLocks noChangeArrowheads="1"/>
            </p:cNvSpPr>
            <p:nvPr/>
          </p:nvSpPr>
          <p:spPr bwMode="auto">
            <a:xfrm flipH="1">
              <a:off x="4170" y="1528"/>
              <a:ext cx="1104" cy="480"/>
            </a:xfrm>
            <a:prstGeom prst="rtTriangle">
              <a:avLst/>
            </a:prstGeom>
            <a:gradFill rotWithShape="0">
              <a:gsLst>
                <a:gs pos="0">
                  <a:srgbClr val="CC6600"/>
                </a:gs>
                <a:gs pos="100000">
                  <a:srgbClr val="5E2F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3" name="Group 1056"/>
          <p:cNvGrpSpPr>
            <a:grpSpLocks/>
          </p:cNvGrpSpPr>
          <p:nvPr/>
        </p:nvGrpSpPr>
        <p:grpSpPr bwMode="auto">
          <a:xfrm>
            <a:off x="685800" y="3200400"/>
            <a:ext cx="5943600" cy="1600200"/>
            <a:chOff x="432" y="2016"/>
            <a:chExt cx="3744" cy="1008"/>
          </a:xfrm>
        </p:grpSpPr>
        <p:sp>
          <p:nvSpPr>
            <p:cNvPr id="78872" name="Text Box 1041"/>
            <p:cNvSpPr txBox="1">
              <a:spLocks noChangeArrowheads="1"/>
            </p:cNvSpPr>
            <p:nvPr/>
          </p:nvSpPr>
          <p:spPr bwMode="auto">
            <a:xfrm>
              <a:off x="432" y="2390"/>
              <a:ext cx="276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Ulusal gelir düşük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düzeydeyken, ihracat ithalatı geçer</a:t>
              </a:r>
              <a:endParaRPr lang="en-GB" sz="2000" b="1">
                <a:solidFill>
                  <a:prstClr val="white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>
                  <a:solidFill>
                    <a:prstClr val="white"/>
                  </a:solidFill>
                  <a:latin typeface="Arial" pitchFamily="34" charset="0"/>
                </a:rPr>
                <a:t>– </a:t>
              </a: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ticaret dengesi fazla verir.</a:t>
              </a:r>
              <a:endParaRPr lang="en-GB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78873" name="AutoShape 1042"/>
            <p:cNvSpPr>
              <a:spLocks noChangeArrowheads="1"/>
            </p:cNvSpPr>
            <p:nvPr/>
          </p:nvSpPr>
          <p:spPr bwMode="auto">
            <a:xfrm flipV="1">
              <a:off x="2976" y="2016"/>
              <a:ext cx="1200" cy="528"/>
            </a:xfrm>
            <a:prstGeom prst="rtTriangle">
              <a:avLst/>
            </a:prstGeom>
            <a:gradFill rotWithShape="0">
              <a:gsLst>
                <a:gs pos="0">
                  <a:srgbClr val="00B050"/>
                </a:gs>
                <a:gs pos="100000">
                  <a:srgbClr val="00477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sp>
        <p:nvSpPr>
          <p:cNvPr id="78854" name="Text Box 1029"/>
          <p:cNvSpPr txBox="1">
            <a:spLocks noChangeArrowheads="1"/>
          </p:cNvSpPr>
          <p:nvPr/>
        </p:nvSpPr>
        <p:spPr bwMode="auto">
          <a:xfrm>
            <a:off x="7524750" y="4114800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i="1">
                <a:solidFill>
                  <a:prstClr val="white"/>
                </a:solidFill>
                <a:latin typeface="Arial" pitchFamily="34" charset="0"/>
              </a:rPr>
              <a:t>Ulusal gelir</a:t>
            </a:r>
            <a:endParaRPr lang="en-GB" i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78855" name="Text Box 1030"/>
          <p:cNvSpPr txBox="1">
            <a:spLocks noChangeArrowheads="1"/>
          </p:cNvSpPr>
          <p:nvPr/>
        </p:nvSpPr>
        <p:spPr bwMode="auto">
          <a:xfrm rot="-5378805">
            <a:off x="4148932" y="2099468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i="1">
                <a:solidFill>
                  <a:prstClr val="white"/>
                </a:solidFill>
                <a:latin typeface="Arial" pitchFamily="34" charset="0"/>
              </a:rPr>
              <a:t>X, Z</a:t>
            </a:r>
          </a:p>
        </p:txBody>
      </p:sp>
      <p:grpSp>
        <p:nvGrpSpPr>
          <p:cNvPr id="4" name="Group 1053"/>
          <p:cNvGrpSpPr>
            <a:grpSpLocks/>
          </p:cNvGrpSpPr>
          <p:nvPr/>
        </p:nvGrpSpPr>
        <p:grpSpPr bwMode="auto">
          <a:xfrm>
            <a:off x="685800" y="2068513"/>
            <a:ext cx="7620000" cy="1970087"/>
            <a:chOff x="432" y="1303"/>
            <a:chExt cx="4800" cy="1241"/>
          </a:xfrm>
        </p:grpSpPr>
        <p:grpSp>
          <p:nvGrpSpPr>
            <p:cNvPr id="5" name="Group 1052"/>
            <p:cNvGrpSpPr>
              <a:grpSpLocks/>
            </p:cNvGrpSpPr>
            <p:nvPr/>
          </p:nvGrpSpPr>
          <p:grpSpPr bwMode="auto">
            <a:xfrm>
              <a:off x="432" y="1536"/>
              <a:ext cx="4800" cy="1008"/>
              <a:chOff x="432" y="1536"/>
              <a:chExt cx="4800" cy="1008"/>
            </a:xfrm>
          </p:grpSpPr>
          <p:sp>
            <p:nvSpPr>
              <p:cNvPr id="78870" name="Text Box 1034"/>
              <p:cNvSpPr txBox="1">
                <a:spLocks noChangeArrowheads="1"/>
              </p:cNvSpPr>
              <p:nvPr/>
            </p:nvSpPr>
            <p:spPr bwMode="auto">
              <a:xfrm>
                <a:off x="432" y="1975"/>
                <a:ext cx="1889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000" b="1">
                    <a:solidFill>
                      <a:prstClr val="white"/>
                    </a:solidFill>
                    <a:latin typeface="Arial" pitchFamily="34" charset="0"/>
                  </a:rPr>
                  <a:t>İthalat ise gelir arttıkça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000" b="1">
                    <a:solidFill>
                      <a:prstClr val="white"/>
                    </a:solidFill>
                    <a:latin typeface="Arial" pitchFamily="34" charset="0"/>
                  </a:rPr>
                  <a:t>artıyor olsun</a:t>
                </a:r>
                <a:endParaRPr lang="en-GB" sz="2000" b="1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78871" name="Line 1035"/>
              <p:cNvSpPr>
                <a:spLocks noChangeShapeType="1"/>
              </p:cNvSpPr>
              <p:nvPr/>
            </p:nvSpPr>
            <p:spPr bwMode="auto">
              <a:xfrm flipV="1">
                <a:off x="2976" y="1536"/>
                <a:ext cx="2256" cy="1008"/>
              </a:xfrm>
              <a:prstGeom prst="line">
                <a:avLst/>
              </a:prstGeom>
              <a:noFill/>
              <a:ln w="57150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78869" name="Text Box 1037"/>
            <p:cNvSpPr txBox="1">
              <a:spLocks noChangeArrowheads="1"/>
            </p:cNvSpPr>
            <p:nvPr/>
          </p:nvSpPr>
          <p:spPr bwMode="auto">
            <a:xfrm>
              <a:off x="4550" y="1303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srgbClr val="FF5050"/>
                  </a:solidFill>
                  <a:latin typeface="Arial" pitchFamily="34" charset="0"/>
                </a:rPr>
                <a:t>ithalat</a:t>
              </a:r>
              <a:endParaRPr lang="en-GB" sz="2000" b="1">
                <a:solidFill>
                  <a:srgbClr val="FF5050"/>
                </a:solidFill>
                <a:latin typeface="Arial" pitchFamily="34" charset="0"/>
              </a:endParaRPr>
            </a:p>
          </p:txBody>
        </p:sp>
      </p:grpSp>
      <p:grpSp>
        <p:nvGrpSpPr>
          <p:cNvPr id="6" name="Group 1057"/>
          <p:cNvGrpSpPr>
            <a:grpSpLocks/>
          </p:cNvGrpSpPr>
          <p:nvPr/>
        </p:nvGrpSpPr>
        <p:grpSpPr bwMode="auto">
          <a:xfrm>
            <a:off x="682625" y="2117725"/>
            <a:ext cx="7800975" cy="1490663"/>
            <a:chOff x="430" y="1334"/>
            <a:chExt cx="4914" cy="939"/>
          </a:xfrm>
        </p:grpSpPr>
        <p:grpSp>
          <p:nvGrpSpPr>
            <p:cNvPr id="7" name="Group 1054"/>
            <p:cNvGrpSpPr>
              <a:grpSpLocks/>
            </p:cNvGrpSpPr>
            <p:nvPr/>
          </p:nvGrpSpPr>
          <p:grpSpPr bwMode="auto">
            <a:xfrm>
              <a:off x="430" y="1334"/>
              <a:ext cx="4850" cy="682"/>
              <a:chOff x="430" y="1334"/>
              <a:chExt cx="4850" cy="682"/>
            </a:xfrm>
          </p:grpSpPr>
          <p:sp>
            <p:nvSpPr>
              <p:cNvPr id="78866" name="Text Box 1031"/>
              <p:cNvSpPr txBox="1">
                <a:spLocks noChangeArrowheads="1"/>
              </p:cNvSpPr>
              <p:nvPr/>
            </p:nvSpPr>
            <p:spPr bwMode="auto">
              <a:xfrm>
                <a:off x="430" y="1334"/>
                <a:ext cx="2149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000" b="1">
                    <a:solidFill>
                      <a:prstClr val="white"/>
                    </a:solidFill>
                    <a:latin typeface="Arial" pitchFamily="34" charset="0"/>
                  </a:rPr>
                  <a:t>İhracatın ulusal gelirden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000" b="1">
                    <a:solidFill>
                      <a:prstClr val="white"/>
                    </a:solidFill>
                    <a:latin typeface="Arial" pitchFamily="34" charset="0"/>
                  </a:rPr>
                  <a:t>etkilenmediğini varsayalım</a:t>
                </a:r>
                <a:endParaRPr lang="en-GB" sz="2000" b="1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78867" name="Line 1032"/>
              <p:cNvSpPr>
                <a:spLocks noChangeShapeType="1"/>
              </p:cNvSpPr>
              <p:nvPr/>
            </p:nvSpPr>
            <p:spPr bwMode="auto">
              <a:xfrm>
                <a:off x="2976" y="2016"/>
                <a:ext cx="2304" cy="0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78865" name="Text Box 1039"/>
            <p:cNvSpPr txBox="1">
              <a:spLocks noChangeArrowheads="1"/>
            </p:cNvSpPr>
            <p:nvPr/>
          </p:nvSpPr>
          <p:spPr bwMode="auto">
            <a:xfrm>
              <a:off x="4704" y="2023"/>
              <a:ext cx="6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srgbClr val="33CC33"/>
                  </a:solidFill>
                  <a:latin typeface="Arial" pitchFamily="34" charset="0"/>
                </a:rPr>
                <a:t>ihracat</a:t>
              </a:r>
              <a:endParaRPr lang="en-GB" sz="2000" b="1">
                <a:solidFill>
                  <a:srgbClr val="33CC33"/>
                </a:solidFill>
                <a:latin typeface="Arial" pitchFamily="34" charset="0"/>
              </a:endParaRPr>
            </a:p>
          </p:txBody>
        </p:sp>
      </p:grpSp>
      <p:grpSp>
        <p:nvGrpSpPr>
          <p:cNvPr id="8" name="Group 1051"/>
          <p:cNvGrpSpPr>
            <a:grpSpLocks/>
          </p:cNvGrpSpPr>
          <p:nvPr/>
        </p:nvGrpSpPr>
        <p:grpSpPr bwMode="auto">
          <a:xfrm>
            <a:off x="685800" y="3200400"/>
            <a:ext cx="8485188" cy="2682875"/>
            <a:chOff x="432" y="2016"/>
            <a:chExt cx="5345" cy="1690"/>
          </a:xfrm>
        </p:grpSpPr>
        <p:sp>
          <p:nvSpPr>
            <p:cNvPr id="78861" name="Text Box 1047"/>
            <p:cNvSpPr txBox="1">
              <a:spLocks noChangeArrowheads="1"/>
            </p:cNvSpPr>
            <p:nvPr/>
          </p:nvSpPr>
          <p:spPr bwMode="auto">
            <a:xfrm>
              <a:off x="432" y="3264"/>
              <a:ext cx="534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Ticaretin dengede olduğu bir ulusal gelir düzeyi, Y*, herzaman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vardır, ancak bu düzeyin tam istihdam düzeyi olması garanti değildir.</a:t>
              </a:r>
              <a:endParaRPr lang="en-GB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78862" name="Line 1048"/>
            <p:cNvSpPr>
              <a:spLocks noChangeShapeType="1"/>
            </p:cNvSpPr>
            <p:nvPr/>
          </p:nvSpPr>
          <p:spPr bwMode="auto">
            <a:xfrm>
              <a:off x="4176" y="20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78863" name="Text Box 1049"/>
            <p:cNvSpPr txBox="1">
              <a:spLocks noChangeArrowheads="1"/>
            </p:cNvSpPr>
            <p:nvPr/>
          </p:nvSpPr>
          <p:spPr bwMode="auto">
            <a:xfrm>
              <a:off x="4022" y="2551"/>
              <a:ext cx="2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>
                  <a:solidFill>
                    <a:prstClr val="white"/>
                  </a:solidFill>
                  <a:latin typeface="Arial" pitchFamily="34" charset="0"/>
                </a:rPr>
                <a:t>Y*</a:t>
              </a:r>
            </a:p>
          </p:txBody>
        </p:sp>
      </p:grpSp>
      <p:sp>
        <p:nvSpPr>
          <p:cNvPr id="78859" name="Line 1028"/>
          <p:cNvSpPr>
            <a:spLocks noChangeShapeType="1"/>
          </p:cNvSpPr>
          <p:nvPr/>
        </p:nvSpPr>
        <p:spPr bwMode="auto">
          <a:xfrm flipV="1">
            <a:off x="4724400" y="19050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78860" name="Line 1027"/>
          <p:cNvSpPr>
            <a:spLocks noChangeShapeType="1"/>
          </p:cNvSpPr>
          <p:nvPr/>
        </p:nvSpPr>
        <p:spPr bwMode="auto">
          <a:xfrm>
            <a:off x="4724400" y="40386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Dış Ticaret ve Çarpan</a:t>
            </a:r>
            <a:endParaRPr lang="en-GB" sz="4000" b="1" smtClean="0"/>
          </a:p>
        </p:txBody>
      </p:sp>
      <p:sp>
        <p:nvSpPr>
          <p:cNvPr id="7270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00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800" smtClean="0"/>
              <a:t>Marjinal İthalat Eğilimi (</a:t>
            </a:r>
            <a:r>
              <a:rPr lang="en-GB" sz="2800" smtClean="0"/>
              <a:t>The marginal propensity to import</a:t>
            </a:r>
            <a:r>
              <a:rPr lang="tr-TR" sz="2800" smtClean="0"/>
              <a:t>): MPZ</a:t>
            </a:r>
            <a:endParaRPr lang="en-GB" sz="2800" smtClean="0"/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 </a:t>
            </a:r>
            <a:r>
              <a:rPr lang="tr-TR" sz="2400" smtClean="0"/>
              <a:t>ülkede yerleşiklerin ellerime geçen her 1 birim fazla gelirin ne kadarını ithalat için kullanacaklarını ölçer.</a:t>
            </a: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Dış ticaret çarpanın büyüklüğünü düşürücü etki yapar.</a:t>
            </a:r>
            <a:endParaRPr lang="en-GB" sz="2800" smtClean="0"/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Marjinal ithalat eğilimi ne kadar fazlaysa çarpan da o kadar küçüktür.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Açık bir ekonomide, çarpan: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M=1/[1-(MPC’-MPZ)] haline gelir.</a:t>
            </a:r>
            <a:endParaRPr lang="en-GB" sz="240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6B3DF3-1D45-4E4F-BCCF-5AEDF385422A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Gelir-Harcama modelinde hükümet</a:t>
            </a:r>
            <a:endParaRPr lang="en-GB" sz="4000" b="1" smtClean="0"/>
          </a:p>
        </p:txBody>
      </p:sp>
      <p:sp>
        <p:nvSpPr>
          <p:cNvPr id="54275" name="Rectangle 2051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7724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mtClean="0"/>
              <a:t>D</a:t>
            </a:r>
            <a:r>
              <a:rPr lang="tr-TR" smtClean="0"/>
              <a:t>olaysız Vergiler</a:t>
            </a:r>
            <a:endParaRPr lang="en-GB" smtClean="0"/>
          </a:p>
          <a:p>
            <a:pPr lvl="1" eaLnBrk="1" hangingPunct="1">
              <a:lnSpc>
                <a:spcPct val="80000"/>
              </a:lnSpc>
            </a:pPr>
            <a:r>
              <a:rPr lang="tr-TR" smtClean="0"/>
              <a:t>Tüketim fonksiyonunun eğimini etkiler</a:t>
            </a:r>
            <a:endParaRPr lang="en-GB" smtClean="0"/>
          </a:p>
          <a:p>
            <a:pPr lvl="1" eaLnBrk="1" hangingPunct="1">
              <a:lnSpc>
                <a:spcPct val="80000"/>
              </a:lnSpc>
            </a:pPr>
            <a:r>
              <a:rPr lang="tr-TR" smtClean="0"/>
              <a:t>Ve dolayısıyla AD doğrusunun eğimi de etkilenir.</a:t>
            </a:r>
            <a:endParaRPr lang="en-GB" smtClean="0"/>
          </a:p>
          <a:p>
            <a:pPr eaLnBrk="1" hangingPunct="1">
              <a:lnSpc>
                <a:spcPct val="80000"/>
              </a:lnSpc>
            </a:pPr>
            <a:r>
              <a:rPr lang="tr-TR" smtClean="0"/>
              <a:t>Hükümet harcamaları (G), AD doğrusunun konumunu etkiler: </a:t>
            </a:r>
          </a:p>
          <a:p>
            <a:pPr lvl="1" eaLnBrk="1" hangingPunct="1">
              <a:lnSpc>
                <a:spcPct val="80000"/>
              </a:lnSpc>
            </a:pPr>
            <a:r>
              <a:rPr lang="tr-TR" smtClean="0"/>
              <a:t>G’deki artış AD doğrusunu yukarı, azalış aşağıya kaydırır.</a:t>
            </a:r>
            <a:endParaRPr lang="en-GB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BBC69C-657B-4997-AEDF-939A0B531599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smtClean="0"/>
              <a:t>Hükümet Harcamaları ve Toplam Talep</a:t>
            </a:r>
            <a:endParaRPr lang="en-US" sz="400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800" smtClean="0"/>
              <a:t>AD=C+I+G</a:t>
            </a:r>
          </a:p>
          <a:p>
            <a:pPr lvl="1" eaLnBrk="1" hangingPunct="1"/>
            <a:r>
              <a:rPr lang="tr-TR" sz="2400" smtClean="0"/>
              <a:t>Kısa dönemde G sabittir, gelir veya toplam çıktıyla beraber artıp azalmaz.</a:t>
            </a:r>
          </a:p>
          <a:p>
            <a:pPr lvl="1" eaLnBrk="1" hangingPunct="1"/>
            <a:r>
              <a:rPr lang="tr-TR" sz="2400" smtClean="0"/>
              <a:t>Transfer harcamaları (B), toplam talebi C ve I üzerinden etkiler. Doğrudan bir etkisi yoktur.</a:t>
            </a:r>
          </a:p>
          <a:p>
            <a:pPr lvl="1" eaLnBrk="1" hangingPunct="1"/>
            <a:r>
              <a:rPr lang="tr-TR" sz="2400" smtClean="0"/>
              <a:t>Dolayısıyla, toplam talebi oluşturan 3 öğeyi gelirden bağımsız (otonom) olarak düşünebiliriz.</a:t>
            </a:r>
          </a:p>
          <a:p>
            <a:pPr lvl="2" eaLnBrk="1" hangingPunct="1"/>
            <a:r>
              <a:rPr lang="tr-TR" sz="2000" smtClean="0"/>
              <a:t>Tüketim</a:t>
            </a:r>
          </a:p>
          <a:p>
            <a:pPr lvl="2" eaLnBrk="1" hangingPunct="1"/>
            <a:r>
              <a:rPr lang="tr-TR" sz="2000" smtClean="0"/>
              <a:t>Yatırımlar</a:t>
            </a:r>
          </a:p>
          <a:p>
            <a:pPr lvl="2" eaLnBrk="1" hangingPunct="1"/>
            <a:r>
              <a:rPr lang="tr-TR" sz="2000" smtClean="0"/>
              <a:t>Hükümet harcamaları</a:t>
            </a:r>
            <a:endParaRPr lang="en-US" sz="200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B54190-9BEC-49D6-A76F-A3FF125FA35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74638"/>
            <a:ext cx="8572500" cy="1143000"/>
          </a:xfrm>
        </p:spPr>
        <p:txBody>
          <a:bodyPr/>
          <a:lstStyle/>
          <a:p>
            <a:pPr eaLnBrk="1" hangingPunct="1"/>
            <a:r>
              <a:rPr lang="tr-TR" sz="4000" smtClean="0"/>
              <a:t>Hükümet Harcamaları ve Toplam Talep (2)</a:t>
            </a:r>
            <a:endParaRPr lang="en-US" sz="400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800" smtClean="0"/>
              <a:t>Hükümet, bir yandan dolaysız vergiler (T</a:t>
            </a:r>
            <a:r>
              <a:rPr lang="tr-TR" sz="2800" baseline="-25000" smtClean="0"/>
              <a:t>d</a:t>
            </a:r>
            <a:r>
              <a:rPr lang="tr-TR" sz="2800" smtClean="0"/>
              <a:t>) toplarken öte yandan transfer harcamalarında (B) bulunur.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Net Vergi Yükü (NT): Dolaysız vergiler eksi transfer gelirleri; ulusal gelirle orantılı olduğu varsayılır.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Dolayısıyla, NT=t*Y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Harcanabilir Gelir:	YD=Y-NT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800" smtClean="0"/>
              <a:t>					YD=(1-t)*Y</a:t>
            </a:r>
            <a:endParaRPr lang="en-US" sz="280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17E22E-F10C-4D38-97BB-83D6FE4FAA91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74638"/>
            <a:ext cx="8786812" cy="1143000"/>
          </a:xfrm>
        </p:spPr>
        <p:txBody>
          <a:bodyPr/>
          <a:lstStyle/>
          <a:p>
            <a:pPr eaLnBrk="1" hangingPunct="1"/>
            <a:r>
              <a:rPr lang="tr-TR" sz="4000" smtClean="0"/>
              <a:t>Hükümet Harcamaları ve Toplam Talep (3)</a:t>
            </a:r>
            <a:endParaRPr lang="en-US" sz="400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smtClean="0"/>
              <a:t>Hane halkının marjinal tüketim eğilimini (c) 0.9, ve bağımsız tüketimi 0 olarak kabul edelim.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C=0.9*YD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C=0.9*(1-t)*Y olacaktır.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Ulusal gelir (Y) 1 birim arttığında, tüketim 0.9*(1-t) kadar artacaktır.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Vergi olmadığı durumda, 0.9 olan tüketim fonksiyonu eğimi, vergi ile beraber 0.9*(1-t)’ye düşer.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Dolayısıyla vergi ile beraber toplam talep (AD) doğrusunun eğimi de düşer.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Vergi sonucu MPC de düşer ve MPC’=MPC*(1-t) olur.</a:t>
            </a:r>
            <a:endParaRPr lang="en-US" sz="200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4C528E-4AA0-420D-9762-FB6B9704151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smtClean="0"/>
              <a:t>Verginin Toplam Talep üzerindeki etkisi</a:t>
            </a:r>
            <a:endParaRPr lang="en-US" sz="4000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3421D1-77C6-4A73-84A1-A079227579CB}" type="slidenum">
              <a:rPr lang="en-US"/>
              <a:pPr/>
              <a:t>7</a:t>
            </a:fld>
            <a:endParaRPr lang="en-US"/>
          </a:p>
        </p:txBody>
      </p:sp>
      <p:sp>
        <p:nvSpPr>
          <p:cNvPr id="65540" name="Line 12"/>
          <p:cNvSpPr>
            <a:spLocks noChangeShapeType="1"/>
          </p:cNvSpPr>
          <p:nvPr/>
        </p:nvSpPr>
        <p:spPr bwMode="auto">
          <a:xfrm flipV="1">
            <a:off x="1143000" y="21336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5541" name="Line 15"/>
          <p:cNvSpPr>
            <a:spLocks noChangeShapeType="1"/>
          </p:cNvSpPr>
          <p:nvPr/>
        </p:nvSpPr>
        <p:spPr bwMode="auto">
          <a:xfrm>
            <a:off x="1143000" y="5257800"/>
            <a:ext cx="381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5542" name="Line 16"/>
          <p:cNvSpPr>
            <a:spLocks noChangeShapeType="1"/>
          </p:cNvSpPr>
          <p:nvPr/>
        </p:nvSpPr>
        <p:spPr bwMode="auto">
          <a:xfrm flipV="1">
            <a:off x="1143000" y="2209800"/>
            <a:ext cx="327660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5543" name="Line 17"/>
          <p:cNvSpPr>
            <a:spLocks noChangeShapeType="1"/>
          </p:cNvSpPr>
          <p:nvPr/>
        </p:nvSpPr>
        <p:spPr bwMode="auto">
          <a:xfrm>
            <a:off x="3276600" y="3284538"/>
            <a:ext cx="4763" cy="197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5544" name="Text Box 18"/>
          <p:cNvSpPr txBox="1">
            <a:spLocks noChangeArrowheads="1"/>
          </p:cNvSpPr>
          <p:nvPr/>
        </p:nvSpPr>
        <p:spPr bwMode="auto">
          <a:xfrm>
            <a:off x="2987675" y="5300663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>
                <a:solidFill>
                  <a:prstClr val="white"/>
                </a:solidFill>
                <a:latin typeface="Arial" pitchFamily="34" charset="0"/>
              </a:rPr>
              <a:t>Y</a:t>
            </a:r>
            <a:r>
              <a:rPr lang="tr-TR" b="1" baseline="-25000">
                <a:solidFill>
                  <a:prstClr val="white"/>
                </a:solidFill>
                <a:latin typeface="Arial" pitchFamily="34" charset="0"/>
              </a:rPr>
              <a:t>1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5545" name="Line 24"/>
          <p:cNvSpPr>
            <a:spLocks noChangeShapeType="1"/>
          </p:cNvSpPr>
          <p:nvPr/>
        </p:nvSpPr>
        <p:spPr bwMode="auto">
          <a:xfrm flipV="1">
            <a:off x="1258888" y="3068638"/>
            <a:ext cx="3673475" cy="504825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5546" name="Text Box 25"/>
          <p:cNvSpPr txBox="1">
            <a:spLocks noChangeArrowheads="1"/>
          </p:cNvSpPr>
          <p:nvPr/>
        </p:nvSpPr>
        <p:spPr bwMode="auto">
          <a:xfrm>
            <a:off x="3779838" y="5373688"/>
            <a:ext cx="420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>
                <a:solidFill>
                  <a:prstClr val="white"/>
                </a:solidFill>
                <a:latin typeface="Arial" pitchFamily="34" charset="0"/>
              </a:rPr>
              <a:t>Y</a:t>
            </a:r>
            <a:r>
              <a:rPr lang="en-GB" b="1" baseline="-25000">
                <a:solidFill>
                  <a:prstClr val="white"/>
                </a:solidFill>
                <a:latin typeface="Arial" pitchFamily="34" charset="0"/>
              </a:rPr>
              <a:t>0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5547" name="Text Box 26"/>
          <p:cNvSpPr txBox="1">
            <a:spLocks noChangeArrowheads="1"/>
          </p:cNvSpPr>
          <p:nvPr/>
        </p:nvSpPr>
        <p:spPr bwMode="auto">
          <a:xfrm>
            <a:off x="5003800" y="3284538"/>
            <a:ext cx="598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AD</a:t>
            </a:r>
            <a:r>
              <a:rPr lang="tr-TR" b="1" baseline="-25000">
                <a:solidFill>
                  <a:prstClr val="white"/>
                </a:solidFill>
                <a:latin typeface="Arial" pitchFamily="34" charset="0"/>
              </a:rPr>
              <a:t>1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5548" name="Line 27"/>
          <p:cNvSpPr>
            <a:spLocks noChangeShapeType="1"/>
          </p:cNvSpPr>
          <p:nvPr/>
        </p:nvSpPr>
        <p:spPr bwMode="auto">
          <a:xfrm flipV="1">
            <a:off x="1331913" y="2349500"/>
            <a:ext cx="3457575" cy="1152525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5549" name="Line 28"/>
          <p:cNvSpPr>
            <a:spLocks noChangeShapeType="1"/>
          </p:cNvSpPr>
          <p:nvPr/>
        </p:nvSpPr>
        <p:spPr bwMode="auto">
          <a:xfrm flipH="1">
            <a:off x="3967163" y="2565400"/>
            <a:ext cx="28575" cy="269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5550" name="Line 29"/>
          <p:cNvSpPr>
            <a:spLocks noChangeShapeType="1"/>
          </p:cNvSpPr>
          <p:nvPr/>
        </p:nvSpPr>
        <p:spPr bwMode="auto">
          <a:xfrm>
            <a:off x="4284663" y="2636838"/>
            <a:ext cx="1428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5551" name="Text Box 30"/>
          <p:cNvSpPr txBox="1">
            <a:spLocks noChangeArrowheads="1"/>
          </p:cNvSpPr>
          <p:nvPr/>
        </p:nvSpPr>
        <p:spPr bwMode="auto">
          <a:xfrm>
            <a:off x="4787900" y="2420938"/>
            <a:ext cx="598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AD</a:t>
            </a:r>
            <a:r>
              <a:rPr lang="tr-TR" b="1" baseline="-25000">
                <a:solidFill>
                  <a:prstClr val="white"/>
                </a:solidFill>
                <a:latin typeface="Arial" pitchFamily="34" charset="0"/>
              </a:rPr>
              <a:t>0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5552" name="Line 31"/>
          <p:cNvSpPr>
            <a:spLocks noChangeShapeType="1"/>
          </p:cNvSpPr>
          <p:nvPr/>
        </p:nvSpPr>
        <p:spPr bwMode="auto">
          <a:xfrm flipH="1">
            <a:off x="3419475" y="5516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5553" name="Text Box 32"/>
          <p:cNvSpPr txBox="1">
            <a:spLocks noChangeArrowheads="1"/>
          </p:cNvSpPr>
          <p:nvPr/>
        </p:nvSpPr>
        <p:spPr bwMode="auto">
          <a:xfrm>
            <a:off x="4787900" y="5373688"/>
            <a:ext cx="207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Çıktı, Ulusal Gelir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5554" name="Text Box 33"/>
          <p:cNvSpPr txBox="1">
            <a:spLocks noChangeArrowheads="1"/>
          </p:cNvSpPr>
          <p:nvPr/>
        </p:nvSpPr>
        <p:spPr bwMode="auto">
          <a:xfrm rot="-5400000">
            <a:off x="-34131" y="2994819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Toplam Talep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Maliye Politikası</a:t>
            </a:r>
            <a:r>
              <a:rPr lang="en-GB" sz="4000" b="1" smtClean="0"/>
              <a:t>?</a:t>
            </a:r>
          </a:p>
        </p:txBody>
      </p:sp>
      <p:sp>
        <p:nvSpPr>
          <p:cNvPr id="6656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C46A84-D1FA-421C-B8B1-5D16CE9CE687}" type="slidenum">
              <a:rPr lang="en-US"/>
              <a:pPr/>
              <a:t>8</a:t>
            </a:fld>
            <a:endParaRPr lang="en-US"/>
          </a:p>
        </p:txBody>
      </p:sp>
      <p:sp>
        <p:nvSpPr>
          <p:cNvPr id="66564" name="Line 1027"/>
          <p:cNvSpPr>
            <a:spLocks noChangeShapeType="1"/>
          </p:cNvSpPr>
          <p:nvPr/>
        </p:nvSpPr>
        <p:spPr bwMode="auto">
          <a:xfrm>
            <a:off x="1143000" y="5257800"/>
            <a:ext cx="381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6565" name="Line 1028"/>
          <p:cNvSpPr>
            <a:spLocks noChangeShapeType="1"/>
          </p:cNvSpPr>
          <p:nvPr/>
        </p:nvSpPr>
        <p:spPr bwMode="auto">
          <a:xfrm flipV="1">
            <a:off x="1143000" y="21336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6566" name="Text Box 1029"/>
          <p:cNvSpPr txBox="1">
            <a:spLocks noChangeArrowheads="1"/>
          </p:cNvSpPr>
          <p:nvPr/>
        </p:nvSpPr>
        <p:spPr bwMode="auto">
          <a:xfrm>
            <a:off x="4032250" y="530225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i="1">
                <a:solidFill>
                  <a:prstClr val="white"/>
                </a:solidFill>
                <a:latin typeface="Arial" pitchFamily="34" charset="0"/>
              </a:rPr>
              <a:t>Gelir, çıktı</a:t>
            </a:r>
            <a:endParaRPr lang="en-GB" i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6567" name="Text Box 1030"/>
          <p:cNvSpPr txBox="1">
            <a:spLocks noChangeArrowheads="1"/>
          </p:cNvSpPr>
          <p:nvPr/>
        </p:nvSpPr>
        <p:spPr bwMode="auto">
          <a:xfrm rot="-5384203">
            <a:off x="103982" y="3272631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i="1">
                <a:solidFill>
                  <a:prstClr val="white"/>
                </a:solidFill>
                <a:latin typeface="Arial" pitchFamily="34" charset="0"/>
              </a:rPr>
              <a:t>Toplam Talep</a:t>
            </a:r>
            <a:endParaRPr lang="en-GB" i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6568" name="Line 1031"/>
          <p:cNvSpPr>
            <a:spLocks noChangeShapeType="1"/>
          </p:cNvSpPr>
          <p:nvPr/>
        </p:nvSpPr>
        <p:spPr bwMode="auto">
          <a:xfrm flipV="1">
            <a:off x="1143000" y="2209800"/>
            <a:ext cx="327660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6569" name="Text Box 1032"/>
          <p:cNvSpPr txBox="1">
            <a:spLocks noChangeArrowheads="1"/>
          </p:cNvSpPr>
          <p:nvPr/>
        </p:nvSpPr>
        <p:spPr bwMode="auto">
          <a:xfrm>
            <a:off x="3478213" y="1981200"/>
            <a:ext cx="1411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prstClr val="white"/>
                </a:solidFill>
                <a:latin typeface="Arial" pitchFamily="34" charset="0"/>
              </a:rPr>
              <a:t>45</a:t>
            </a:r>
            <a:r>
              <a:rPr lang="en-GB" baseline="30000">
                <a:solidFill>
                  <a:prstClr val="white"/>
                </a:solidFill>
                <a:latin typeface="Arial" pitchFamily="34" charset="0"/>
              </a:rPr>
              <a:t>o</a:t>
            </a:r>
            <a:r>
              <a:rPr lang="en-GB">
                <a:solidFill>
                  <a:prstClr val="white"/>
                </a:solidFill>
                <a:latin typeface="Arial" pitchFamily="34" charset="0"/>
              </a:rPr>
              <a:t> </a:t>
            </a:r>
            <a:r>
              <a:rPr lang="tr-TR">
                <a:solidFill>
                  <a:prstClr val="white"/>
                </a:solidFill>
                <a:latin typeface="Arial" pitchFamily="34" charset="0"/>
              </a:rPr>
              <a:t>doğrusu</a:t>
            </a:r>
            <a:endParaRPr lang="en-GB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6570" name="Line 1033"/>
          <p:cNvSpPr>
            <a:spLocks noChangeShapeType="1"/>
          </p:cNvSpPr>
          <p:nvPr/>
        </p:nvSpPr>
        <p:spPr bwMode="auto">
          <a:xfrm flipV="1">
            <a:off x="1143000" y="3200400"/>
            <a:ext cx="3886200" cy="8382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6571" name="Text Box 1035"/>
          <p:cNvSpPr txBox="1">
            <a:spLocks noChangeArrowheads="1"/>
          </p:cNvSpPr>
          <p:nvPr/>
        </p:nvSpPr>
        <p:spPr bwMode="auto">
          <a:xfrm>
            <a:off x="4519613" y="3287713"/>
            <a:ext cx="650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>
                <a:solidFill>
                  <a:srgbClr val="C00000"/>
                </a:solidFill>
                <a:latin typeface="Arial" pitchFamily="34" charset="0"/>
              </a:rPr>
              <a:t>AD</a:t>
            </a:r>
            <a:r>
              <a:rPr lang="en-GB" sz="2000" b="1" baseline="-25000">
                <a:solidFill>
                  <a:srgbClr val="C00000"/>
                </a:solidFill>
                <a:latin typeface="Arial" pitchFamily="34" charset="0"/>
              </a:rPr>
              <a:t>0</a:t>
            </a:r>
            <a:endParaRPr lang="en-GB" sz="2000" b="1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66572" name="Line 1037"/>
          <p:cNvSpPr>
            <a:spLocks noChangeShapeType="1"/>
          </p:cNvSpPr>
          <p:nvPr/>
        </p:nvSpPr>
        <p:spPr bwMode="auto">
          <a:xfrm>
            <a:off x="2819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6573" name="Text Box 1039"/>
          <p:cNvSpPr txBox="1">
            <a:spLocks noChangeArrowheads="1"/>
          </p:cNvSpPr>
          <p:nvPr/>
        </p:nvSpPr>
        <p:spPr bwMode="auto">
          <a:xfrm>
            <a:off x="2651125" y="528478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>
                <a:solidFill>
                  <a:prstClr val="white"/>
                </a:solidFill>
                <a:latin typeface="Arial" pitchFamily="34" charset="0"/>
              </a:rPr>
              <a:t>Y</a:t>
            </a:r>
            <a:r>
              <a:rPr lang="en-GB" b="1" baseline="-25000">
                <a:solidFill>
                  <a:prstClr val="white"/>
                </a:solidFill>
                <a:latin typeface="Arial" pitchFamily="34" charset="0"/>
              </a:rPr>
              <a:t>0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56340" name="Text Box 1044"/>
          <p:cNvSpPr txBox="1">
            <a:spLocks noChangeArrowheads="1"/>
          </p:cNvSpPr>
          <p:nvPr/>
        </p:nvSpPr>
        <p:spPr bwMode="auto">
          <a:xfrm>
            <a:off x="5486400" y="4445000"/>
            <a:ext cx="347821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Ancak durum bu kadar basit değildir. Hükümet harcamalarının fiyatlar, faiz oranları ve bütçe açığı üzerindeki etkileri de gözönünde bulundurulmalıdır.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2" name="Group 1056"/>
          <p:cNvGrpSpPr>
            <a:grpSpLocks/>
          </p:cNvGrpSpPr>
          <p:nvPr/>
        </p:nvGrpSpPr>
        <p:grpSpPr bwMode="auto">
          <a:xfrm>
            <a:off x="1143000" y="1789113"/>
            <a:ext cx="7572375" cy="3489325"/>
            <a:chOff x="720" y="1127"/>
            <a:chExt cx="4770" cy="2198"/>
          </a:xfrm>
        </p:grpSpPr>
        <p:sp>
          <p:nvSpPr>
            <p:cNvPr id="66582" name="Text Box 1036"/>
            <p:cNvSpPr txBox="1">
              <a:spLocks noChangeArrowheads="1"/>
            </p:cNvSpPr>
            <p:nvPr/>
          </p:nvSpPr>
          <p:spPr bwMode="auto">
            <a:xfrm>
              <a:off x="2928" y="1680"/>
              <a:ext cx="4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>
                  <a:solidFill>
                    <a:srgbClr val="C00000"/>
                  </a:solidFill>
                  <a:latin typeface="Arial" pitchFamily="34" charset="0"/>
                </a:rPr>
                <a:t>AD</a:t>
              </a:r>
              <a:r>
                <a:rPr lang="en-GB" sz="2000" b="1" baseline="-25000">
                  <a:solidFill>
                    <a:srgbClr val="C00000"/>
                  </a:solidFill>
                  <a:latin typeface="Arial" pitchFamily="34" charset="0"/>
                </a:rPr>
                <a:t>1</a:t>
              </a:r>
              <a:endParaRPr lang="en-GB" sz="2000" b="1">
                <a:solidFill>
                  <a:srgbClr val="C00000"/>
                </a:solidFill>
                <a:latin typeface="Arial" pitchFamily="34" charset="0"/>
              </a:endParaRPr>
            </a:p>
          </p:txBody>
        </p:sp>
        <p:grpSp>
          <p:nvGrpSpPr>
            <p:cNvPr id="3" name="Group 1054"/>
            <p:cNvGrpSpPr>
              <a:grpSpLocks/>
            </p:cNvGrpSpPr>
            <p:nvPr/>
          </p:nvGrpSpPr>
          <p:grpSpPr bwMode="auto">
            <a:xfrm>
              <a:off x="720" y="1127"/>
              <a:ext cx="4770" cy="2198"/>
              <a:chOff x="720" y="1127"/>
              <a:chExt cx="4770" cy="2198"/>
            </a:xfrm>
          </p:grpSpPr>
          <p:grpSp>
            <p:nvGrpSpPr>
              <p:cNvPr id="4" name="Group 1053"/>
              <p:cNvGrpSpPr>
                <a:grpSpLocks/>
              </p:cNvGrpSpPr>
              <p:nvPr/>
            </p:nvGrpSpPr>
            <p:grpSpPr bwMode="auto">
              <a:xfrm>
                <a:off x="720" y="1127"/>
                <a:ext cx="4770" cy="2198"/>
                <a:chOff x="720" y="1127"/>
                <a:chExt cx="4770" cy="2198"/>
              </a:xfrm>
            </p:grpSpPr>
            <p:sp>
              <p:nvSpPr>
                <p:cNvPr id="66586" name="Line 1034"/>
                <p:cNvSpPr>
                  <a:spLocks noChangeShapeType="1"/>
                </p:cNvSpPr>
                <p:nvPr/>
              </p:nvSpPr>
              <p:spPr bwMode="auto">
                <a:xfrm flipV="1">
                  <a:off x="720" y="1680"/>
                  <a:ext cx="2448" cy="528"/>
                </a:xfrm>
                <a:prstGeom prst="line">
                  <a:avLst/>
                </a:prstGeom>
                <a:noFill/>
                <a:ln w="5715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tr-TR" sz="2400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6587" name="Line 1038"/>
                <p:cNvSpPr>
                  <a:spLocks noChangeShapeType="1"/>
                </p:cNvSpPr>
                <p:nvPr/>
              </p:nvSpPr>
              <p:spPr bwMode="auto">
                <a:xfrm>
                  <a:off x="2256" y="1872"/>
                  <a:ext cx="0" cy="14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tr-TR" sz="2400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6588" name="Text Box 1041"/>
                <p:cNvSpPr txBox="1">
                  <a:spLocks noChangeArrowheads="1"/>
                </p:cNvSpPr>
                <p:nvPr/>
              </p:nvSpPr>
              <p:spPr bwMode="auto">
                <a:xfrm>
                  <a:off x="3470" y="1127"/>
                  <a:ext cx="2020" cy="9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tr-TR" b="1">
                      <a:solidFill>
                        <a:prstClr val="white"/>
                      </a:solidFill>
                      <a:latin typeface="Arial" pitchFamily="34" charset="0"/>
                    </a:rPr>
                    <a:t>Hükümet, G kadar harcama 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tr-TR" b="1">
                      <a:solidFill>
                        <a:prstClr val="white"/>
                      </a:solidFill>
                      <a:latin typeface="Arial" pitchFamily="34" charset="0"/>
                    </a:rPr>
                    <a:t>yaparak AD 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tr-TR" b="1">
                      <a:solidFill>
                        <a:prstClr val="white"/>
                      </a:solidFill>
                      <a:latin typeface="Arial" pitchFamily="34" charset="0"/>
                    </a:rPr>
                    <a:t>doğrusunu AD</a:t>
                  </a:r>
                  <a:r>
                    <a:rPr lang="tr-TR" b="1" baseline="-25000">
                      <a:solidFill>
                        <a:prstClr val="white"/>
                      </a:solidFill>
                      <a:latin typeface="Arial" pitchFamily="34" charset="0"/>
                    </a:rPr>
                    <a:t>0</a:t>
                  </a:r>
                  <a:r>
                    <a:rPr lang="tr-TR" b="1">
                      <a:solidFill>
                        <a:prstClr val="white"/>
                      </a:solidFill>
                      <a:latin typeface="Arial" pitchFamily="34" charset="0"/>
                    </a:rPr>
                    <a:t>’dan AD</a:t>
                  </a:r>
                  <a:r>
                    <a:rPr lang="tr-TR" b="1" baseline="-25000">
                      <a:solidFill>
                        <a:prstClr val="white"/>
                      </a:solidFill>
                      <a:latin typeface="Arial" pitchFamily="34" charset="0"/>
                    </a:rPr>
                    <a:t>1</a:t>
                  </a:r>
                  <a:r>
                    <a:rPr lang="tr-TR" b="1">
                      <a:solidFill>
                        <a:prstClr val="white"/>
                      </a:solidFill>
                      <a:latin typeface="Arial" pitchFamily="34" charset="0"/>
                    </a:rPr>
                    <a:t>’e 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tr-TR" b="1">
                      <a:solidFill>
                        <a:prstClr val="white"/>
                      </a:solidFill>
                      <a:latin typeface="Arial" pitchFamily="34" charset="0"/>
                    </a:rPr>
                    <a:t>kaydırabilir, 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tr-TR" b="1">
                      <a:solidFill>
                        <a:prstClr val="white"/>
                      </a:solidFill>
                      <a:latin typeface="Arial" pitchFamily="34" charset="0"/>
                    </a:rPr>
                    <a:t>bu da toplam çıktıyı arttırır.</a:t>
                  </a:r>
                  <a:endParaRPr lang="en-GB" b="1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</p:grpSp>
          <p:sp>
            <p:nvSpPr>
              <p:cNvPr id="66585" name="Line 1046"/>
              <p:cNvSpPr>
                <a:spLocks noChangeShapeType="1"/>
              </p:cNvSpPr>
              <p:nvPr/>
            </p:nvSpPr>
            <p:spPr bwMode="auto">
              <a:xfrm flipV="1">
                <a:off x="2640" y="182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</p:grpSp>
      <p:grpSp>
        <p:nvGrpSpPr>
          <p:cNvPr id="5" name="Group 1055"/>
          <p:cNvGrpSpPr>
            <a:grpSpLocks/>
          </p:cNvGrpSpPr>
          <p:nvPr/>
        </p:nvGrpSpPr>
        <p:grpSpPr bwMode="auto">
          <a:xfrm>
            <a:off x="2997200" y="3694113"/>
            <a:ext cx="5991225" cy="1965325"/>
            <a:chOff x="1888" y="2327"/>
            <a:chExt cx="3774" cy="1238"/>
          </a:xfrm>
        </p:grpSpPr>
        <p:grpSp>
          <p:nvGrpSpPr>
            <p:cNvPr id="6" name="Group 1052"/>
            <p:cNvGrpSpPr>
              <a:grpSpLocks/>
            </p:cNvGrpSpPr>
            <p:nvPr/>
          </p:nvGrpSpPr>
          <p:grpSpPr bwMode="auto">
            <a:xfrm>
              <a:off x="2165" y="2327"/>
              <a:ext cx="3497" cy="1238"/>
              <a:chOff x="2165" y="2327"/>
              <a:chExt cx="3497" cy="1238"/>
            </a:xfrm>
          </p:grpSpPr>
          <p:sp>
            <p:nvSpPr>
              <p:cNvPr id="66580" name="Text Box 1040"/>
              <p:cNvSpPr txBox="1">
                <a:spLocks noChangeArrowheads="1"/>
              </p:cNvSpPr>
              <p:nvPr/>
            </p:nvSpPr>
            <p:spPr bwMode="auto">
              <a:xfrm>
                <a:off x="2165" y="3334"/>
                <a:ext cx="26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b="1">
                    <a:solidFill>
                      <a:prstClr val="white"/>
                    </a:solidFill>
                    <a:latin typeface="Arial" pitchFamily="34" charset="0"/>
                  </a:rPr>
                  <a:t>Y</a:t>
                </a:r>
                <a:r>
                  <a:rPr lang="en-GB" b="1" baseline="-25000">
                    <a:solidFill>
                      <a:prstClr val="white"/>
                    </a:solidFill>
                    <a:latin typeface="Arial" pitchFamily="34" charset="0"/>
                  </a:rPr>
                  <a:t>1</a:t>
                </a:r>
                <a:endParaRPr lang="en-GB" b="1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66581" name="Text Box 1043"/>
              <p:cNvSpPr txBox="1">
                <a:spLocks noChangeArrowheads="1"/>
              </p:cNvSpPr>
              <p:nvPr/>
            </p:nvSpPr>
            <p:spPr bwMode="auto">
              <a:xfrm>
                <a:off x="3456" y="2327"/>
                <a:ext cx="220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b="1">
                    <a:solidFill>
                      <a:prstClr val="white"/>
                    </a:solidFill>
                    <a:latin typeface="Arial" pitchFamily="34" charset="0"/>
                  </a:rPr>
                  <a:t>Denge çıktı düzeyi Y</a:t>
                </a:r>
                <a:r>
                  <a:rPr lang="tr-TR" b="1" baseline="-25000">
                    <a:solidFill>
                      <a:prstClr val="white"/>
                    </a:solidFill>
                    <a:latin typeface="Arial" pitchFamily="34" charset="0"/>
                  </a:rPr>
                  <a:t>0</a:t>
                </a:r>
                <a:r>
                  <a:rPr lang="tr-TR" b="1">
                    <a:solidFill>
                      <a:prstClr val="white"/>
                    </a:solidFill>
                    <a:latin typeface="Arial" pitchFamily="34" charset="0"/>
                  </a:rPr>
                  <a:t>’dan Y</a:t>
                </a:r>
                <a:r>
                  <a:rPr lang="tr-TR" b="1" baseline="-25000">
                    <a:solidFill>
                      <a:prstClr val="white"/>
                    </a:solidFill>
                    <a:latin typeface="Arial" pitchFamily="34" charset="0"/>
                  </a:rPr>
                  <a:t>1</a:t>
                </a:r>
                <a:r>
                  <a:rPr lang="tr-TR" b="1">
                    <a:solidFill>
                      <a:prstClr val="white"/>
                    </a:solidFill>
                    <a:latin typeface="Arial" pitchFamily="34" charset="0"/>
                  </a:rPr>
                  <a:t>’e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b="1">
                    <a:solidFill>
                      <a:prstClr val="white"/>
                    </a:solidFill>
                    <a:latin typeface="Arial" pitchFamily="34" charset="0"/>
                  </a:rPr>
                  <a:t>çıkar.</a:t>
                </a:r>
                <a:endParaRPr lang="en-GB" b="1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6579" name="Line 1047"/>
            <p:cNvSpPr>
              <a:spLocks noChangeShapeType="1"/>
            </p:cNvSpPr>
            <p:nvPr/>
          </p:nvSpPr>
          <p:spPr bwMode="auto">
            <a:xfrm>
              <a:off x="1888" y="340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sp>
        <p:nvSpPr>
          <p:cNvPr id="66577" name="Text Box 1057"/>
          <p:cNvSpPr txBox="1">
            <a:spLocks noChangeArrowheads="1"/>
          </p:cNvSpPr>
          <p:nvPr/>
        </p:nvSpPr>
        <p:spPr bwMode="auto">
          <a:xfrm>
            <a:off x="3708400" y="3068638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G</a:t>
            </a:r>
            <a:endParaRPr lang="en-GB" b="1">
              <a:solidFill>
                <a:prstClr val="white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smtClean="0"/>
              <a:t>Bütçe (Budget)</a:t>
            </a:r>
            <a:endParaRPr lang="en-US" sz="400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Bütçe, birey, firma veya hükümetin harcamalar ve gelirlerine ilişkin planlarına verilen isimdir.</a:t>
            </a:r>
          </a:p>
          <a:p>
            <a:pPr eaLnBrk="1" hangingPunct="1"/>
            <a:r>
              <a:rPr lang="tr-TR" smtClean="0"/>
              <a:t>Hükümetin Bütçe Açığı= G-NT</a:t>
            </a:r>
          </a:p>
          <a:p>
            <a:pPr eaLnBrk="1" hangingPunct="1"/>
            <a:r>
              <a:rPr lang="tr-TR" smtClean="0"/>
              <a:t>Ekonomi dengedeyken;</a:t>
            </a:r>
          </a:p>
          <a:p>
            <a:pPr lvl="1" eaLnBrk="1" hangingPunct="1">
              <a:buFontTx/>
              <a:buNone/>
            </a:pPr>
            <a:r>
              <a:rPr lang="tr-TR" smtClean="0"/>
              <a:t>S+NT=G+I, bir başka deyişle</a:t>
            </a:r>
          </a:p>
          <a:p>
            <a:pPr lvl="1" eaLnBrk="1" hangingPunct="1">
              <a:buFontTx/>
              <a:buNone/>
            </a:pPr>
            <a:r>
              <a:rPr lang="tr-TR" smtClean="0"/>
              <a:t>S-I=G-NT olmalıdır.</a:t>
            </a: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9DCFBB-DB85-4617-9C38-6D690290913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i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Görünüş">
    <a:maj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ajorFont>
    <a:minorFont>
      <a:latin typeface="Verdana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</a:minorFont>
  </a:fontScheme>
  <a:fmtScheme name="Ofis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Microsoft Office PowerPoint</Application>
  <PresentationFormat>Ekran Gösterisi (4:3)</PresentationFormat>
  <Paragraphs>175</Paragraphs>
  <Slides>21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2" baseType="lpstr">
      <vt:lpstr>1_Ofis Teması</vt:lpstr>
      <vt:lpstr>Bölüm 21 Maliye Politikası ve Dış Ticaret</vt:lpstr>
      <vt:lpstr>Birkaç Anahtar Kavram</vt:lpstr>
      <vt:lpstr>Gelir-Harcama modelinde hükümet</vt:lpstr>
      <vt:lpstr>Hükümet Harcamaları ve Toplam Talep</vt:lpstr>
      <vt:lpstr>Hükümet Harcamaları ve Toplam Talep (2)</vt:lpstr>
      <vt:lpstr>Hükümet Harcamaları ve Toplam Talep (3)</vt:lpstr>
      <vt:lpstr>Verginin Toplam Talep üzerindeki etkisi</vt:lpstr>
      <vt:lpstr>Maliye Politikası?</vt:lpstr>
      <vt:lpstr>Bütçe (Budget)</vt:lpstr>
      <vt:lpstr>Türkiye’de Hükümet Harcamaları (2005,2010)  (Milyon TL)</vt:lpstr>
      <vt:lpstr>Slayt 11</vt:lpstr>
      <vt:lpstr>Slayt 12</vt:lpstr>
      <vt:lpstr>Slayt 13</vt:lpstr>
      <vt:lpstr>Slayt 14</vt:lpstr>
      <vt:lpstr>Slayt 15</vt:lpstr>
      <vt:lpstr>Slayt 16</vt:lpstr>
      <vt:lpstr>Hükümet Bütçesi</vt:lpstr>
      <vt:lpstr>Denk Bütçe Çarpanı (Balanced Budget Multiplier)</vt:lpstr>
      <vt:lpstr>Dış ticaret ve Ulusal Gelir</vt:lpstr>
      <vt:lpstr>İhracat, İthalat ve Ticaret Dengesi</vt:lpstr>
      <vt:lpstr>Dış Ticaret ve Çarpan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21 Maliye Politikası ve Dış Ticaret</dc:title>
  <dc:creator>tegam2</dc:creator>
  <cp:lastModifiedBy>tegam2</cp:lastModifiedBy>
  <cp:revision>1</cp:revision>
  <dcterms:created xsi:type="dcterms:W3CDTF">2012-09-28T09:14:45Z</dcterms:created>
  <dcterms:modified xsi:type="dcterms:W3CDTF">2012-09-28T09:15:12Z</dcterms:modified>
</cp:coreProperties>
</file>