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Kitap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tr-TR"/>
  <c:style val="34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Sayfa1!$B$1</c:f>
              <c:strCache>
                <c:ptCount val="1"/>
                <c:pt idx="0">
                  <c:v>Enflasyon</c:v>
                </c:pt>
              </c:strCache>
            </c:strRef>
          </c:tx>
          <c:marker>
            <c:symbol val="none"/>
          </c:marker>
          <c:cat>
            <c:numRef>
              <c:f>Sayfa1!$A$2:$A$10</c:f>
              <c:numCache>
                <c:formatCode>General</c:formatCode>
                <c:ptCount val="9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  <c:pt idx="5">
                  <c:v>2008</c:v>
                </c:pt>
                <c:pt idx="6">
                  <c:v>2009</c:v>
                </c:pt>
                <c:pt idx="7">
                  <c:v>2010</c:v>
                </c:pt>
                <c:pt idx="8">
                  <c:v>2011</c:v>
                </c:pt>
              </c:numCache>
            </c:numRef>
          </c:cat>
          <c:val>
            <c:numRef>
              <c:f>Sayfa1!$B$2:$B$10</c:f>
              <c:numCache>
                <c:formatCode>General</c:formatCode>
                <c:ptCount val="9"/>
                <c:pt idx="0">
                  <c:v>18.399999999999999</c:v>
                </c:pt>
                <c:pt idx="1">
                  <c:v>9.4</c:v>
                </c:pt>
                <c:pt idx="2">
                  <c:v>7.7</c:v>
                </c:pt>
                <c:pt idx="3">
                  <c:v>9.7000000000000011</c:v>
                </c:pt>
                <c:pt idx="4">
                  <c:v>8.4</c:v>
                </c:pt>
                <c:pt idx="5">
                  <c:v>10.1</c:v>
                </c:pt>
                <c:pt idx="6">
                  <c:v>6.5</c:v>
                </c:pt>
                <c:pt idx="7">
                  <c:v>6.4</c:v>
                </c:pt>
                <c:pt idx="8">
                  <c:v>10.5</c:v>
                </c:pt>
              </c:numCache>
            </c:numRef>
          </c:val>
        </c:ser>
        <c:marker val="1"/>
        <c:axId val="175394176"/>
        <c:axId val="175400064"/>
      </c:lineChart>
      <c:catAx>
        <c:axId val="175394176"/>
        <c:scaling>
          <c:orientation val="minMax"/>
        </c:scaling>
        <c:axPos val="b"/>
        <c:numFmt formatCode="General" sourceLinked="1"/>
        <c:tickLblPos val="nextTo"/>
        <c:crossAx val="175400064"/>
        <c:crosses val="autoZero"/>
        <c:auto val="1"/>
        <c:lblAlgn val="ctr"/>
        <c:lblOffset val="100"/>
      </c:catAx>
      <c:valAx>
        <c:axId val="175400064"/>
        <c:scaling>
          <c:orientation val="minMax"/>
        </c:scaling>
        <c:axPos val="l"/>
        <c:majorGridlines/>
        <c:numFmt formatCode="General" sourceLinked="1"/>
        <c:tickLblPos val="nextTo"/>
        <c:crossAx val="175394176"/>
        <c:crosses val="autoZero"/>
        <c:crossBetween val="between"/>
      </c:valAx>
    </c:plotArea>
    <c:plotVisOnly val="1"/>
  </c:chart>
  <c:txPr>
    <a:bodyPr/>
    <a:lstStyle/>
    <a:p>
      <a:pPr>
        <a:defRPr sz="1400" baseline="0"/>
      </a:pPr>
      <a:endParaRPr lang="tr-T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16E7D-D7D6-4CFC-BA80-6BB895BFA886}" type="datetimeFigureOut">
              <a:rPr lang="tr-TR" smtClean="0"/>
              <a:t>28.09.2012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5151D-97BD-4E7C-97F5-1F5597CD72BA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98F1C-3BE1-47D3-9CB3-62F631A309DC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1235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75355-3FAB-40FF-93AA-14FC52E4D06A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604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1813"/>
            <a:ext cx="5483225" cy="4114800"/>
          </a:xfrm>
          <a:noFill/>
          <a:ln/>
        </p:spPr>
        <p:txBody>
          <a:bodyPr/>
          <a:lstStyle/>
          <a:p>
            <a:pPr lvl="2"/>
            <a:endParaRPr lang="en-US" smtClean="0"/>
          </a:p>
          <a:p>
            <a:pPr lvl="2"/>
            <a:endParaRPr lang="en-US" smtClean="0"/>
          </a:p>
          <a:p>
            <a:endParaRPr lang="tr-T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147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6147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211F07-7EAF-4985-B454-4BCDF3CC3C7D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632A77-0358-43D8-ADA0-EEF66E5A4B22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624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1813"/>
            <a:ext cx="5483225" cy="4114800"/>
          </a:xfrm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48C60-0B1B-4E9F-B89D-BB7228864930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63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1813"/>
            <a:ext cx="5483225" cy="4114800"/>
          </a:xfrm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F14815-9D25-4341-B565-9AB03459F3ED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645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Sections 26-2 and 26-3 in the main text.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557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6557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8EF3A-8A76-43B3-8F01-3EB5015A05A8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6595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6659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DD340-A8FD-45EE-9BCE-AC2F952D04BA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530D48-CAD3-409A-AEE3-07C57E49A5D4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676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26-5 in the main text.</a:t>
            </a:r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467313-397E-4D87-8AB7-D948010A3A37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686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26-5 in the main text.</a:t>
            </a:r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2EDB3-6045-4C5A-ACBB-4F4E6935D01D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69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26-5 in the main text.</a:t>
            </a: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4EBF1-9281-4157-A516-E630678270B9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2259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the Introduction to Chapter 26 in the main text.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3A891F-5B9A-4500-B8FC-C8EE33D93637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706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Section 26-5 in the main text.</a:t>
            </a:r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BA564-663D-420C-9050-DB7737582664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71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1813"/>
            <a:ext cx="5483225" cy="4114800"/>
          </a:xfrm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EDBAA-3F28-43B0-AC5F-56E46AE42DD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32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See the Introduction to Chapter 26 in the main text.</a:t>
            </a:r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10FC8-CB4E-4E91-A723-903887AA2D43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4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1813"/>
            <a:ext cx="5483225" cy="4114800"/>
          </a:xfrm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6CD825-9301-47EF-A866-DB0EA10A17F4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53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4357688"/>
            <a:ext cx="5483225" cy="4111625"/>
          </a:xfrm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4EA31-2CFD-47AE-9D9A-C6DA389A2D3A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6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19-2 in the main text, and Figure 19-1.</a:t>
            </a:r>
          </a:p>
          <a:p>
            <a:r>
              <a:rPr lang="en-GB" smtClean="0"/>
              <a:t>This version shows a longer period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737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35738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C10858-1462-415B-BB98-5CF2FB83E537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657D9-4EBF-4700-9C8F-C242B7D2EAA6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8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1813"/>
            <a:ext cx="5483225" cy="4114800"/>
          </a:xfrm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E064B-A644-4DDB-9361-10EE43382F37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5942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25538" y="685800"/>
            <a:ext cx="4572000" cy="3429000"/>
          </a:xfrm>
          <a:ln/>
        </p:spPr>
      </p:sp>
      <p:sp>
        <p:nvSpPr>
          <p:cNvPr id="359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1813"/>
            <a:ext cx="5483225" cy="4114800"/>
          </a:xfrm>
          <a:noFill/>
          <a:ln/>
        </p:spPr>
        <p:txBody>
          <a:bodyPr/>
          <a:lstStyle/>
          <a:p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FEA14-B784-4345-A5C3-1814F55F0F79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96AA3-99BA-426A-91EA-17192085E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526AD-B8A8-4221-8A75-D710B7198CE6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C1446-D38B-4E6B-B9E1-1C768DA0B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8DA23-AE31-4FFA-89AF-0BAA4B96EC8D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28C4-1529-4B3D-88E8-5480F9DD1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 smtClean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190CA1-7FFA-4B79-A635-57550623C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761413-9B25-4E57-B0C1-963B3FD96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339975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49D9A-1125-4271-B407-2F2DC1CCB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A96FC-57F2-47CB-B9F5-CD9B346CCCD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43142-5688-41E7-9D81-B2BF2BD91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F0873-8ED3-481C-B131-E03385ADC37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E69E9-4B44-442E-A615-2A19AFECF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3EF18-0820-41B2-ACDA-C0B4820455BF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7BBFF-3271-4B29-B4A9-7770AE54D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F2481-9E32-4C78-85C6-1428F0CA9314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3F021-E107-4B6B-81F4-1D642E5BB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C11EA-A139-4EB1-A50C-075073B7EE1B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80E63-533A-4624-AC78-6FD63D560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25230-93C3-464C-8352-0FA3521EA8A7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684EB-BE62-413F-A27E-638DA4659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FC5AC-E91B-43CF-AA62-94C83B87362A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6C061-177B-4481-B855-A19911DA2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61ABB-CA09-4E80-9BB5-E0E306DE4C4C}" type="datetimeFigureOut">
              <a:rPr lang="tr-TR"/>
              <a:pPr>
                <a:defRPr/>
              </a:pPr>
              <a:t>28.09.2012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7270B-01C8-4B38-A5C4-C243E3202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0243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E3649F5-CED9-4FD6-83E2-AE94B4F44BB3}" type="datetimeFigureOut">
              <a:rPr lang="tr-TR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28.09.2012</a:t>
            </a:fld>
            <a:endParaRPr lang="tr-TR">
              <a:latin typeface="Arial" pitchFamily="34" charset="0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latin typeface="Arial" pitchFamily="34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897050B-3419-4A95-A2E3-8370B6F8B14B}" type="slidenum">
              <a:rPr lang="en-US"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7772400" cy="1524000"/>
          </a:xfrm>
        </p:spPr>
        <p:txBody>
          <a:bodyPr/>
          <a:lstStyle/>
          <a:p>
            <a:pPr eaLnBrk="1" hangingPunct="1"/>
            <a:r>
              <a:rPr lang="tr-TR" sz="4000" b="1" smtClean="0"/>
              <a:t>Bölüm</a:t>
            </a:r>
            <a:r>
              <a:rPr lang="en-US" sz="4000" b="1" smtClean="0"/>
              <a:t> 26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tr-TR" sz="4000" b="1" smtClean="0"/>
              <a:t>E</a:t>
            </a:r>
            <a:r>
              <a:rPr lang="en-US" sz="4000" b="1" smtClean="0"/>
              <a:t>nfla</a:t>
            </a:r>
            <a:r>
              <a:rPr lang="tr-TR" sz="4000" b="1" smtClean="0"/>
              <a:t>syon</a:t>
            </a:r>
            <a:endParaRPr lang="en-US" sz="4000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00188" y="4000500"/>
            <a:ext cx="6400800" cy="1752600"/>
          </a:xfrm>
        </p:spPr>
        <p:txBody>
          <a:bodyPr/>
          <a:lstStyle/>
          <a:p>
            <a:pPr eaLnBrk="1" hangingPunct="1"/>
            <a:r>
              <a:rPr lang="tr-TR" sz="1400" smtClean="0">
                <a:solidFill>
                  <a:srgbClr val="FFC000"/>
                </a:solidFill>
              </a:rPr>
              <a:t>Türkiye için değiştirilerek hazırlanmıştır.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smtClean="0"/>
              <a:t>TÜFE Örnek</a:t>
            </a:r>
            <a:r>
              <a:rPr lang="en-US" sz="4000" smtClean="0"/>
              <a:t> (devam)</a:t>
            </a:r>
            <a:endParaRPr lang="tr-TR" sz="4000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6291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sz="3400" smtClean="0"/>
              <a:t>Enflasyon oranı= TÜFE’deki yıllık % değişim</a:t>
            </a:r>
          </a:p>
          <a:p>
            <a:pPr eaLnBrk="1" hangingPunct="1">
              <a:buFontTx/>
              <a:buNone/>
            </a:pPr>
            <a:endParaRPr lang="en-US" sz="3400" smtClean="0"/>
          </a:p>
          <a:p>
            <a:pPr eaLnBrk="1" hangingPunct="1">
              <a:buFontTx/>
              <a:buNone/>
            </a:pPr>
            <a:r>
              <a:rPr lang="en-US" smtClean="0"/>
              <a:t>=</a:t>
            </a:r>
            <a:r>
              <a:rPr lang="tr-TR" smtClean="0"/>
              <a:t>[(TÜFE</a:t>
            </a:r>
            <a:r>
              <a:rPr lang="tr-TR" baseline="-25000" smtClean="0"/>
              <a:t>yıl2</a:t>
            </a:r>
            <a:r>
              <a:rPr lang="tr-TR" smtClean="0"/>
              <a:t> – TÜFE</a:t>
            </a:r>
            <a:r>
              <a:rPr lang="tr-TR" baseline="-25000" smtClean="0"/>
              <a:t>yıl1</a:t>
            </a:r>
            <a:r>
              <a:rPr lang="tr-TR" smtClean="0"/>
              <a:t>)/TÜFE</a:t>
            </a:r>
            <a:r>
              <a:rPr lang="tr-TR" baseline="-25000" smtClean="0"/>
              <a:t>yıl1</a:t>
            </a:r>
            <a:r>
              <a:rPr lang="tr-TR" smtClean="0"/>
              <a:t>] x 100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tr-TR" smtClean="0"/>
              <a:t>=[(150 – 100)/100] x 100 = %50</a:t>
            </a:r>
          </a:p>
          <a:p>
            <a:pPr eaLnBrk="1" hangingPunct="1"/>
            <a:endParaRPr lang="tr-TR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7D1537-3D89-45D3-9E18-F40F3C277353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4B4CB7-0276-4CC6-B0EC-08C2441C18B9}" type="slidenum">
              <a:rPr lang="en-US"/>
              <a:pPr/>
              <a:t>11</a:t>
            </a:fld>
            <a:endParaRPr lang="en-US"/>
          </a:p>
        </p:txBody>
      </p:sp>
      <p:sp>
        <p:nvSpPr>
          <p:cNvPr id="119811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7188"/>
            <a:ext cx="9144000" cy="1395412"/>
          </a:xfrm>
        </p:spPr>
        <p:txBody>
          <a:bodyPr/>
          <a:lstStyle/>
          <a:p>
            <a:pPr eaLnBrk="1" hangingPunct="1"/>
            <a:r>
              <a:rPr lang="tr-TR" sz="4000" smtClean="0"/>
              <a:t>TÜFE 851 mal ve hizmete karşılık gelen 12 ana kategoriden oluşur</a:t>
            </a:r>
            <a:endParaRPr lang="en-US" sz="4000" smtClean="0"/>
          </a:p>
        </p:txBody>
      </p:sp>
      <p:sp>
        <p:nvSpPr>
          <p:cNvPr id="119812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785813" y="1981200"/>
            <a:ext cx="7772400" cy="48768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</a:pPr>
            <a:r>
              <a:rPr lang="tr-TR" sz="2400" b="1" u="sng" smtClean="0"/>
              <a:t>TÜFE ağırlıkları-Türkiye 2012 	(%)</a:t>
            </a:r>
          </a:p>
          <a:p>
            <a:pPr marL="1257300" lvl="2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/>
              <a:t>Gıda ve Alkolsüz İçecek </a:t>
            </a:r>
            <a:r>
              <a:rPr lang="tr-TR" sz="1800" smtClean="0"/>
              <a:t>                              </a:t>
            </a:r>
            <a:r>
              <a:rPr lang="en-US" sz="1800" smtClean="0"/>
              <a:t>26,22 </a:t>
            </a:r>
            <a:endParaRPr lang="tr-TR" sz="1800" smtClean="0"/>
          </a:p>
          <a:p>
            <a:pPr marL="1257300" lvl="2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/>
              <a:t>Alkollü İçecek ve tütün </a:t>
            </a:r>
            <a:r>
              <a:rPr lang="tr-TR" sz="1800" smtClean="0"/>
              <a:t>                                 </a:t>
            </a:r>
            <a:r>
              <a:rPr lang="en-US" sz="1800" smtClean="0"/>
              <a:t>5,21 </a:t>
            </a:r>
            <a:endParaRPr lang="tr-TR" sz="1800" smtClean="0"/>
          </a:p>
          <a:p>
            <a:pPr marL="1257300" lvl="2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/>
              <a:t>Giyim ve Ayakkabı </a:t>
            </a:r>
            <a:r>
              <a:rPr lang="tr-TR" sz="1800" smtClean="0"/>
              <a:t>                                       </a:t>
            </a:r>
            <a:r>
              <a:rPr lang="en-US" sz="1800" smtClean="0"/>
              <a:t>6,87 </a:t>
            </a:r>
            <a:endParaRPr lang="tr-TR" sz="1800" smtClean="0"/>
          </a:p>
          <a:p>
            <a:pPr marL="1257300" lvl="2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/>
              <a:t>Konut </a:t>
            </a:r>
            <a:r>
              <a:rPr lang="tr-TR" sz="1800" smtClean="0"/>
              <a:t>                                                        </a:t>
            </a:r>
            <a:r>
              <a:rPr lang="en-US" sz="1800" smtClean="0"/>
              <a:t>16,44 </a:t>
            </a:r>
            <a:endParaRPr lang="tr-TR" sz="1800" smtClean="0"/>
          </a:p>
          <a:p>
            <a:pPr marL="1257300" lvl="2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/>
              <a:t>Ev Eşyası </a:t>
            </a:r>
            <a:r>
              <a:rPr lang="tr-TR" sz="1800" smtClean="0"/>
              <a:t>                                                     </a:t>
            </a:r>
            <a:r>
              <a:rPr lang="en-US" sz="1800" smtClean="0"/>
              <a:t>7,45 </a:t>
            </a:r>
            <a:endParaRPr lang="tr-TR" sz="1800" smtClean="0"/>
          </a:p>
          <a:p>
            <a:pPr marL="1257300" lvl="2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/>
              <a:t>Sağlık </a:t>
            </a:r>
            <a:r>
              <a:rPr lang="tr-TR" sz="1800" smtClean="0"/>
              <a:t>                                                          </a:t>
            </a:r>
            <a:r>
              <a:rPr lang="en-US" sz="1800" smtClean="0"/>
              <a:t>2,29 </a:t>
            </a:r>
            <a:endParaRPr lang="tr-TR" sz="1800" smtClean="0"/>
          </a:p>
          <a:p>
            <a:pPr marL="1257300" lvl="2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/>
              <a:t>Eğitim </a:t>
            </a:r>
            <a:r>
              <a:rPr lang="tr-TR" sz="1800" smtClean="0"/>
              <a:t>                                                          </a:t>
            </a:r>
            <a:r>
              <a:rPr lang="en-US" sz="1800" smtClean="0"/>
              <a:t>2,18 </a:t>
            </a:r>
            <a:endParaRPr lang="tr-TR" sz="1800" smtClean="0"/>
          </a:p>
          <a:p>
            <a:pPr marL="1257300" lvl="2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/>
              <a:t>Haberleşme </a:t>
            </a:r>
            <a:r>
              <a:rPr lang="tr-TR" sz="1800" smtClean="0"/>
              <a:t>                                                   </a:t>
            </a:r>
            <a:r>
              <a:rPr lang="en-US" sz="1800" smtClean="0"/>
              <a:t>4,6 </a:t>
            </a:r>
            <a:endParaRPr lang="tr-TR" sz="1800" smtClean="0"/>
          </a:p>
          <a:p>
            <a:pPr marL="1257300" lvl="2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/>
              <a:t>Ulaştırma </a:t>
            </a:r>
            <a:r>
              <a:rPr lang="tr-TR" sz="1800" smtClean="0"/>
              <a:t>                                                    </a:t>
            </a:r>
            <a:r>
              <a:rPr lang="en-US" sz="1800" smtClean="0"/>
              <a:t>16,73 </a:t>
            </a:r>
            <a:endParaRPr lang="tr-TR" sz="1800" smtClean="0"/>
          </a:p>
          <a:p>
            <a:pPr marL="1257300" lvl="2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/>
              <a:t>Eğlence ve Kültür </a:t>
            </a:r>
            <a:r>
              <a:rPr lang="tr-TR" sz="1800" smtClean="0"/>
              <a:t>                                          </a:t>
            </a:r>
            <a:r>
              <a:rPr lang="en-US" sz="1800" smtClean="0"/>
              <a:t>2,98 </a:t>
            </a:r>
            <a:endParaRPr lang="tr-TR" sz="1800" smtClean="0"/>
          </a:p>
          <a:p>
            <a:pPr marL="1257300" lvl="2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/>
              <a:t>Lokanta ve Oteller </a:t>
            </a:r>
            <a:r>
              <a:rPr lang="tr-TR" sz="1800" smtClean="0"/>
              <a:t>                                         </a:t>
            </a:r>
            <a:r>
              <a:rPr lang="en-US" sz="1800" smtClean="0"/>
              <a:t>5,63 </a:t>
            </a:r>
            <a:endParaRPr lang="tr-TR" sz="1800" smtClean="0"/>
          </a:p>
          <a:p>
            <a:pPr marL="1257300" lvl="2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sz="1800" smtClean="0"/>
              <a:t>Çeşitli mal ve Hizmetler </a:t>
            </a:r>
            <a:r>
              <a:rPr lang="tr-TR" sz="1800" smtClean="0"/>
              <a:t>                                  </a:t>
            </a:r>
            <a:r>
              <a:rPr lang="en-US" sz="1800" smtClean="0"/>
              <a:t>3,4 </a:t>
            </a:r>
            <a:endParaRPr lang="tr-TR" sz="1800" smtClean="0"/>
          </a:p>
          <a:p>
            <a:pPr marL="1257300" lvl="2" indent="-342900"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tr-TR" sz="2000" b="1" smtClean="0"/>
              <a:t>TOPLAM				              100	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endParaRPr lang="tr-TR" sz="2000" smtClean="0"/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tr-TR" sz="2000" smtClean="0"/>
              <a:t>Kaynak: TÜİK</a:t>
            </a:r>
            <a:endParaRPr lang="en-US" sz="2000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smtClean="0"/>
              <a:t>GSYİH deflatörü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341438"/>
            <a:ext cx="6923088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smtClean="0"/>
              <a:t>GSYİH deflatörü </a:t>
            </a:r>
            <a:r>
              <a:rPr lang="en-US" sz="2400" smtClean="0"/>
              <a:t>=</a:t>
            </a:r>
            <a:r>
              <a:rPr lang="tr-TR" sz="2400" smtClean="0"/>
              <a:t>  </a:t>
            </a:r>
            <a:r>
              <a:rPr lang="en-US" sz="2400" u="sng" smtClean="0"/>
              <a:t>Nominal GSY</a:t>
            </a:r>
            <a:r>
              <a:rPr lang="tr-TR" sz="2400" u="sng" smtClean="0"/>
              <a:t>İH</a:t>
            </a:r>
            <a:r>
              <a:rPr lang="tr-TR" sz="2400" smtClean="0"/>
              <a:t> x 100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smtClean="0"/>
              <a:t>				      </a:t>
            </a:r>
            <a:r>
              <a:rPr lang="en-US" sz="2400" smtClean="0"/>
              <a:t>Reel GSY</a:t>
            </a:r>
            <a:r>
              <a:rPr lang="tr-TR" sz="2400" smtClean="0"/>
              <a:t>İH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800" smtClean="0"/>
              <a:t>GSYİH deflatörü ekonomideki ortalama fiyat düzeyini izlemek için kullanılan istatistiklerden biridir.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800" smtClean="0"/>
              <a:t>Her yılın çıktısının fiyatını</a:t>
            </a:r>
            <a:r>
              <a:rPr lang="en-US" sz="2800" smtClean="0"/>
              <a:t>,</a:t>
            </a:r>
            <a:r>
              <a:rPr lang="tr-TR" sz="2800" smtClean="0"/>
              <a:t> o çıktının referans alınan bir yıldaki fiyatıyla karşılaştırır.</a:t>
            </a:r>
            <a:r>
              <a:rPr lang="en-US" sz="2800" smtClean="0"/>
              <a:t> </a:t>
            </a:r>
            <a:endParaRPr lang="tr-TR" sz="2800" smtClean="0"/>
          </a:p>
        </p:txBody>
      </p:sp>
      <p:sp>
        <p:nvSpPr>
          <p:cNvPr id="12083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F215D4-52AE-46F6-9F14-8C53B2FF7990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Enflasyonun Nedenleri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00213"/>
            <a:ext cx="7772400" cy="4395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3000" smtClean="0"/>
              <a:t>Talep enflasyonu </a:t>
            </a:r>
            <a:r>
              <a:rPr lang="tr-TR" sz="2800" smtClean="0"/>
              <a:t>(demand</a:t>
            </a:r>
            <a:r>
              <a:rPr lang="en-US" sz="2800" smtClean="0"/>
              <a:t>-</a:t>
            </a:r>
            <a:r>
              <a:rPr lang="tr-TR" sz="2800" smtClean="0"/>
              <a:t>pull)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600" smtClean="0"/>
              <a:t>Talebi arttırıcı bir şok ile fiyat düzeyi artar.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600" smtClean="0"/>
              <a:t>Örneğin, bir savaş çıkması ile askeri harcamalardaki patlama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600" smtClean="0"/>
              <a:t>Reel gelirdeki artışın üzerinde para basma</a:t>
            </a:r>
          </a:p>
          <a:p>
            <a:pPr lvl="1" eaLnBrk="1" hangingPunct="1">
              <a:lnSpc>
                <a:spcPct val="90000"/>
              </a:lnSpc>
            </a:pPr>
            <a:endParaRPr lang="tr-TR" sz="2600" smtClean="0"/>
          </a:p>
          <a:p>
            <a:pPr eaLnBrk="1" hangingPunct="1">
              <a:lnSpc>
                <a:spcPct val="90000"/>
              </a:lnSpc>
            </a:pPr>
            <a:r>
              <a:rPr lang="tr-TR" sz="3000" smtClean="0"/>
              <a:t>Maliyet enflasyonu </a:t>
            </a:r>
            <a:r>
              <a:rPr lang="tr-TR" sz="2800" smtClean="0"/>
              <a:t>(cost</a:t>
            </a:r>
            <a:r>
              <a:rPr lang="en-US" sz="2800" smtClean="0"/>
              <a:t>-</a:t>
            </a:r>
            <a:r>
              <a:rPr lang="tr-TR" sz="2800" smtClean="0"/>
              <a:t>push)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tr-TR" sz="2200" smtClean="0"/>
              <a:t>Artan üretim maliyetleri</a:t>
            </a:r>
            <a:r>
              <a:rPr lang="en-US" sz="2200" smtClean="0"/>
              <a:t>,</a:t>
            </a:r>
            <a:r>
              <a:rPr lang="tr-TR" sz="2200" smtClean="0"/>
              <a:t> fiyat düzeyini yukarı çekebilir.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tr-TR" sz="2800" smtClean="0"/>
          </a:p>
          <a:p>
            <a:pPr eaLnBrk="1" hangingPunct="1">
              <a:lnSpc>
                <a:spcPct val="90000"/>
              </a:lnSpc>
            </a:pPr>
            <a:endParaRPr lang="tr-TR" sz="2800" smtClean="0"/>
          </a:p>
          <a:p>
            <a:pPr eaLnBrk="1" hangingPunct="1">
              <a:lnSpc>
                <a:spcPct val="90000"/>
              </a:lnSpc>
            </a:pPr>
            <a:endParaRPr lang="tr-TR" sz="3000" smtClean="0"/>
          </a:p>
          <a:p>
            <a:pPr eaLnBrk="1" hangingPunct="1">
              <a:lnSpc>
                <a:spcPct val="90000"/>
              </a:lnSpc>
            </a:pPr>
            <a:endParaRPr lang="tr-TR" sz="3000" smtClean="0"/>
          </a:p>
          <a:p>
            <a:pPr eaLnBrk="1" hangingPunct="1">
              <a:lnSpc>
                <a:spcPct val="90000"/>
              </a:lnSpc>
            </a:pPr>
            <a:endParaRPr lang="tr-TR" sz="30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sz="3000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65D144-2459-4BB8-B5F5-FF33CEA5FE05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tr-TR" sz="4000" b="1" smtClean="0"/>
              <a:t>Hiperenflasyon</a:t>
            </a:r>
            <a:endParaRPr lang="en-US" sz="4000" b="1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600" smtClean="0"/>
              <a:t>Hiperenflasyon fiyatların anormal ölçülerde arttığı dönemlere verilen addır.</a:t>
            </a:r>
            <a:endParaRPr lang="en-US" sz="2600" smtClean="0"/>
          </a:p>
          <a:p>
            <a:pPr eaLnBrk="1" hangingPunct="1">
              <a:lnSpc>
                <a:spcPct val="90000"/>
              </a:lnSpc>
            </a:pPr>
            <a:r>
              <a:rPr lang="tr-TR" sz="2600" smtClean="0"/>
              <a:t>Bu dönemlerde insanlar ellerinde nakit tutmaktan olabildiğince kaçınırlar.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200" smtClean="0"/>
              <a:t>Bu dönemler Almanya’da </a:t>
            </a:r>
            <a:r>
              <a:rPr lang="en-US" sz="2200" smtClean="0"/>
              <a:t>1922-23, </a:t>
            </a:r>
            <a:r>
              <a:rPr lang="tr-TR" sz="2200" smtClean="0"/>
              <a:t>Macaristan’da</a:t>
            </a:r>
            <a:r>
              <a:rPr lang="en-US" sz="2200" smtClean="0"/>
              <a:t> 1945-46, </a:t>
            </a:r>
            <a:r>
              <a:rPr lang="tr-TR" sz="2200" smtClean="0"/>
              <a:t>Brezilya’da 1</a:t>
            </a:r>
            <a:r>
              <a:rPr lang="en-US" sz="2200" smtClean="0"/>
              <a:t>980</a:t>
            </a:r>
            <a:r>
              <a:rPr lang="tr-TR" sz="2200" smtClean="0"/>
              <a:t> lerin sonunda yaşanmıştır.</a:t>
            </a: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tr-TR" sz="2600" smtClean="0"/>
              <a:t>Bu dönemler aynı zamanda hükümetlerin büyük bütçe açıkları verdiği dönemlerdir.</a:t>
            </a:r>
            <a:endParaRPr lang="en-US" sz="2600" smtClean="0"/>
          </a:p>
          <a:p>
            <a:pPr lvl="1" eaLnBrk="1" hangingPunct="1">
              <a:lnSpc>
                <a:spcPct val="90000"/>
              </a:lnSpc>
            </a:pPr>
            <a:r>
              <a:rPr lang="tr-TR" sz="2200" smtClean="0"/>
              <a:t>Düşmemekte inat eden enflasyon oranlarının arkasında para arzında devam eden artış yatar.</a:t>
            </a:r>
            <a:endParaRPr lang="en-US" sz="2200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F8C13B-FEB6-4B22-B5CE-D7E85D154637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Alman Hiperenflasyonu, </a:t>
            </a:r>
            <a:br>
              <a:rPr lang="tr-TR" sz="4000" b="1" smtClean="0"/>
            </a:br>
            <a:r>
              <a:rPr lang="tr-TR" sz="4000" b="1" smtClean="0"/>
              <a:t>1922-23</a:t>
            </a:r>
            <a:br>
              <a:rPr lang="tr-TR" sz="4000" b="1" smtClean="0"/>
            </a:br>
            <a:r>
              <a:rPr lang="tr-TR" sz="4000" b="1" smtClean="0"/>
              <a:t>(Ocak 1922=1)</a:t>
            </a:r>
            <a:endParaRPr lang="en-US" sz="4000" b="1" smtClean="0"/>
          </a:p>
        </p:txBody>
      </p:sp>
      <p:graphicFrame>
        <p:nvGraphicFramePr>
          <p:cNvPr id="142411" name="Group 75"/>
          <p:cNvGraphicFramePr>
            <a:graphicFrameLocks noGrp="1"/>
          </p:cNvGraphicFramePr>
          <p:nvPr>
            <p:ph idx="1"/>
          </p:nvPr>
        </p:nvGraphicFramePr>
        <p:xfrm>
          <a:off x="684213" y="1981200"/>
          <a:ext cx="7773987" cy="4125913"/>
        </p:xfrm>
        <a:graphic>
          <a:graphicData uri="http://schemas.openxmlformats.org/drawingml/2006/table">
            <a:tbl>
              <a:tblPr/>
              <a:tblGrid>
                <a:gridCol w="1439862"/>
                <a:gridCol w="1293813"/>
                <a:gridCol w="1441450"/>
                <a:gridCol w="1728787"/>
                <a:gridCol w="187007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Tarih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Para Arzı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Fiyatlar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Reel Para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Aylık (%) Enflasyon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Ocak 1922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Ocak 1923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189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Temmuz 1923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386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Eylül 1923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227777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645946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0.35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2532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6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Ekim 1923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20201256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191891890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29720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9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D8CEB2-42C2-415A-9025-9E3FB6A61E84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Senyoraj ve Enflasyon Vergisi</a:t>
            </a:r>
            <a:endParaRPr lang="en-US" sz="4000" b="1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b="1" u="sng" smtClean="0"/>
              <a:t>Senyoraj</a:t>
            </a:r>
            <a:r>
              <a:rPr lang="tr-TR" smtClean="0"/>
              <a:t>: Para otoritesinin para basma yetkisi sonucu elde ettiği reel gelir miktarıdır.</a:t>
            </a:r>
          </a:p>
          <a:p>
            <a:pPr eaLnBrk="1" hangingPunct="1"/>
            <a:r>
              <a:rPr lang="tr-TR" b="1" u="sng" smtClean="0"/>
              <a:t>Enflasyon Vergisi</a:t>
            </a:r>
            <a:r>
              <a:rPr lang="tr-TR" smtClean="0"/>
              <a:t>: Para otoritesinin yarattığı enflasyon sayesinde ulusal borcun reel miktarını düşürmekle elde ettiği reel gelir miktarıdır.</a:t>
            </a: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E05DF6-AD95-45D4-9C2B-A48EC6BD7FCA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Enflasyon Yanılsaması</a:t>
            </a:r>
            <a:endParaRPr lang="en-US" sz="4000" b="1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7620000" cy="4114800"/>
          </a:xfrm>
        </p:spPr>
        <p:txBody>
          <a:bodyPr/>
          <a:lstStyle/>
          <a:p>
            <a:pPr eaLnBrk="1" hangingPunct="1"/>
            <a:r>
              <a:rPr lang="tr-TR" sz="2800" smtClean="0"/>
              <a:t>İnsanlar nominal ve reel değişimi birbirine karıştırdığında enflasyon yanılsaması yaşarlar.</a:t>
            </a:r>
            <a:endParaRPr lang="en-US" sz="2800" smtClean="0"/>
          </a:p>
          <a:p>
            <a:pPr eaLnBrk="1" hangingPunct="1"/>
            <a:r>
              <a:rPr lang="tr-TR" sz="2800" smtClean="0"/>
              <a:t>Refah (</a:t>
            </a:r>
            <a:r>
              <a:rPr lang="en-US" sz="2800" smtClean="0"/>
              <a:t>Welfare</a:t>
            </a:r>
            <a:r>
              <a:rPr lang="tr-TR" sz="2800" smtClean="0"/>
              <a:t>) reel değişkenlere bağlıdır, nominal değişkenlere değil.</a:t>
            </a:r>
            <a:endParaRPr lang="en-US" sz="2800" smtClean="0"/>
          </a:p>
          <a:p>
            <a:pPr eaLnBrk="1" hangingPunct="1"/>
            <a:r>
              <a:rPr lang="tr-TR" sz="2800" smtClean="0"/>
              <a:t>Tüm nominal değişkenler (fiyatlar ve gelirler) aynı miktarda artıyorsa gerçek (reel) gelir değişmiyor demektir.</a:t>
            </a: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59E829-BCAA-4EB2-B18C-4A61DC3EAF3E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609600"/>
            <a:ext cx="8501063" cy="838200"/>
          </a:xfrm>
        </p:spPr>
        <p:txBody>
          <a:bodyPr/>
          <a:lstStyle/>
          <a:p>
            <a:pPr eaLnBrk="1" hangingPunct="1"/>
            <a:r>
              <a:rPr lang="tr-TR" sz="4000" b="1" smtClean="0"/>
              <a:t>Enflasyonun Maliyetleri</a:t>
            </a:r>
            <a:r>
              <a:rPr lang="en-US" sz="4000" b="1" smtClean="0"/>
              <a:t> (1)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441642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tr-TR" sz="2400" smtClean="0"/>
              <a:t>Tam olarak beklenen enflasyon</a:t>
            </a:r>
            <a:r>
              <a:rPr lang="en-US" sz="2400" smtClean="0"/>
              <a:t>:</a:t>
            </a:r>
          </a:p>
          <a:p>
            <a:pPr eaLnBrk="1" hangingPunct="1">
              <a:lnSpc>
                <a:spcPct val="70000"/>
              </a:lnSpc>
            </a:pPr>
            <a:r>
              <a:rPr lang="tr-TR" sz="2400" smtClean="0"/>
              <a:t>Kurumlar yaşanan enflasyona göre adapte ederler kendilerini:</a:t>
            </a:r>
            <a:endParaRPr lang="en-US" sz="2400" smtClean="0"/>
          </a:p>
          <a:p>
            <a:pPr lvl="1" eaLnBrk="1" hangingPunct="1">
              <a:lnSpc>
                <a:spcPct val="70000"/>
              </a:lnSpc>
            </a:pPr>
            <a:r>
              <a:rPr lang="tr-TR" sz="2000" smtClean="0"/>
              <a:t>Nominal faiz oranını</a:t>
            </a:r>
            <a:endParaRPr lang="en-US" sz="2000" smtClean="0"/>
          </a:p>
          <a:p>
            <a:pPr lvl="1" eaLnBrk="1" hangingPunct="1">
              <a:lnSpc>
                <a:spcPct val="70000"/>
              </a:lnSpc>
            </a:pPr>
            <a:r>
              <a:rPr lang="tr-TR" sz="2000" smtClean="0"/>
              <a:t>Vergi oranlarını</a:t>
            </a:r>
            <a:endParaRPr lang="en-US" sz="2000" smtClean="0"/>
          </a:p>
          <a:p>
            <a:pPr lvl="1" eaLnBrk="1" hangingPunct="1">
              <a:lnSpc>
                <a:spcPct val="70000"/>
              </a:lnSpc>
            </a:pPr>
            <a:r>
              <a:rPr lang="tr-TR" sz="2000" smtClean="0"/>
              <a:t>Ve </a:t>
            </a:r>
            <a:r>
              <a:rPr lang="en-US" sz="2000" smtClean="0"/>
              <a:t>transfer </a:t>
            </a:r>
            <a:r>
              <a:rPr lang="tr-TR" sz="2000" smtClean="0"/>
              <a:t>ödemelerini</a:t>
            </a:r>
            <a:endParaRPr lang="en-US" sz="2000" smtClean="0"/>
          </a:p>
          <a:p>
            <a:pPr lvl="2" eaLnBrk="1" hangingPunct="1">
              <a:lnSpc>
                <a:spcPct val="70000"/>
              </a:lnSpc>
            </a:pPr>
            <a:r>
              <a:rPr lang="tr-TR" sz="1800" smtClean="0"/>
              <a:t>Burada herhangi bir enflasyon yanılgısı yoktur.</a:t>
            </a:r>
            <a:endParaRPr lang="en-US" sz="1800" smtClean="0"/>
          </a:p>
          <a:p>
            <a:pPr eaLnBrk="1" hangingPunct="1">
              <a:lnSpc>
                <a:spcPct val="70000"/>
              </a:lnSpc>
            </a:pPr>
            <a:r>
              <a:rPr lang="tr-TR" sz="2400" smtClean="0"/>
              <a:t>Ancak şu maliyetler halen devam eder</a:t>
            </a:r>
            <a:r>
              <a:rPr lang="en-US" sz="2400" smtClean="0"/>
              <a:t>:</a:t>
            </a:r>
          </a:p>
          <a:p>
            <a:pPr lvl="1" eaLnBrk="1" hangingPunct="1">
              <a:lnSpc>
                <a:spcPct val="70000"/>
              </a:lnSpc>
            </a:pPr>
            <a:r>
              <a:rPr lang="tr-TR" sz="2000" smtClean="0"/>
              <a:t>Kösele (</a:t>
            </a:r>
            <a:r>
              <a:rPr lang="en-US" sz="2000" smtClean="0"/>
              <a:t>shoe-leather</a:t>
            </a:r>
            <a:r>
              <a:rPr lang="tr-TR" sz="2000" smtClean="0"/>
              <a:t>) Maliyeti</a:t>
            </a:r>
            <a:endParaRPr lang="en-US" sz="2000" smtClean="0"/>
          </a:p>
          <a:p>
            <a:pPr lvl="2" eaLnBrk="1" hangingPunct="1">
              <a:lnSpc>
                <a:spcPct val="70000"/>
              </a:lnSpc>
            </a:pPr>
            <a:r>
              <a:rPr lang="tr-TR" sz="1800" smtClean="0"/>
              <a:t>Enflasyondan korunmak için bankaya yatırılan parayı ihtiyaçlar için sık sık çekmek gerekir, bu da ayakkabının altını aşındırır.</a:t>
            </a:r>
            <a:endParaRPr lang="en-US" sz="1800" smtClean="0"/>
          </a:p>
          <a:p>
            <a:pPr lvl="1" eaLnBrk="1" hangingPunct="1">
              <a:lnSpc>
                <a:spcPct val="70000"/>
              </a:lnSpc>
            </a:pPr>
            <a:r>
              <a:rPr lang="tr-TR" sz="2000" smtClean="0"/>
              <a:t>Menu Maliyetleri</a:t>
            </a:r>
            <a:endParaRPr lang="en-US" sz="2000" smtClean="0"/>
          </a:p>
          <a:p>
            <a:pPr lvl="2" eaLnBrk="1" hangingPunct="1">
              <a:lnSpc>
                <a:spcPct val="70000"/>
              </a:lnSpc>
            </a:pPr>
            <a:r>
              <a:rPr lang="tr-TR" sz="1800" smtClean="0"/>
              <a:t>Sık sık değişen fiyatlar dolayısıyla firmalar her seferinde yeni menu ve listeler basmak zorunda kalırlar.</a:t>
            </a:r>
            <a:endParaRPr lang="en-US" sz="1800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32066E-7401-4B27-89C8-F43FB8A24B56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Enflasyonun Maliyetleri </a:t>
            </a:r>
            <a:r>
              <a:rPr lang="en-US" sz="4000" b="1" smtClean="0"/>
              <a:t>(2)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Enflasyon tam olarak beklendiği gibi çıkmış olsa da, ekonomi kendini bu duruma hemen adapte edememiş olabilir</a:t>
            </a:r>
            <a:endParaRPr lang="en-US" smtClean="0"/>
          </a:p>
          <a:p>
            <a:pPr lvl="1" eaLnBrk="1" hangingPunct="1"/>
            <a:r>
              <a:rPr lang="tr-TR" smtClean="0"/>
              <a:t>Faiz oranları enflasyonu tam yansıtmıyor olabilir; negatif reel faiz</a:t>
            </a:r>
            <a:endParaRPr lang="en-US" smtClean="0"/>
          </a:p>
          <a:p>
            <a:pPr lvl="1" eaLnBrk="1" hangingPunct="1"/>
            <a:r>
              <a:rPr lang="tr-TR" smtClean="0"/>
              <a:t>Vergiler enflasyon dolayısıyla hakkaniyetten uzaklaşabilir; vergi dilimleri ayarlaması</a:t>
            </a: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6B9C03-B5AE-4D66-864D-EE58B1D39549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Enflasyona ilişkin sorular</a:t>
            </a:r>
            <a:endParaRPr lang="en-US" sz="4000" b="1" smtClean="0"/>
          </a:p>
        </p:txBody>
      </p:sp>
      <p:sp>
        <p:nvSpPr>
          <p:cNvPr id="5325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tr-TR" smtClean="0"/>
              <a:t>Enflasyon nedir? </a:t>
            </a:r>
          </a:p>
          <a:p>
            <a:pPr eaLnBrk="1" hangingPunct="1">
              <a:lnSpc>
                <a:spcPct val="120000"/>
              </a:lnSpc>
            </a:pPr>
            <a:r>
              <a:rPr lang="tr-TR" smtClean="0"/>
              <a:t>Enflasyonun nedenleri nelerdir?</a:t>
            </a:r>
            <a:endParaRPr lang="en-US" smtClean="0"/>
          </a:p>
          <a:p>
            <a:pPr eaLnBrk="1" hangingPunct="1">
              <a:lnSpc>
                <a:spcPct val="120000"/>
              </a:lnSpc>
            </a:pPr>
            <a:r>
              <a:rPr lang="tr-TR" smtClean="0"/>
              <a:t>Etkileri ve dolayısıyla maliyeti nedir?</a:t>
            </a:r>
          </a:p>
          <a:p>
            <a:pPr eaLnBrk="1" hangingPunct="1">
              <a:lnSpc>
                <a:spcPct val="120000"/>
              </a:lnSpc>
            </a:pPr>
            <a:r>
              <a:rPr lang="tr-TR" smtClean="0"/>
              <a:t>Ne yapılabilir?</a:t>
            </a: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DE023E-683F-480B-8931-83191AD91FD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274638"/>
            <a:ext cx="8715375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Beklenmeyen Enflasyonun Maliyetleri</a:t>
            </a:r>
            <a:endParaRPr lang="en-US" sz="4000" b="1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tr-TR" sz="2600" smtClean="0"/>
              <a:t>Gelir Dağılımında istenmeyen değişikliğe yolaçar.</a:t>
            </a:r>
            <a:endParaRPr lang="en-US" sz="2600" smtClean="0"/>
          </a:p>
          <a:p>
            <a:pPr lvl="1" eaLnBrk="1" hangingPunct="1">
              <a:lnSpc>
                <a:spcPct val="70000"/>
              </a:lnSpc>
            </a:pPr>
            <a:r>
              <a:rPr lang="tr-TR" sz="2200" smtClean="0"/>
              <a:t>Borç veren zararlı, borç alan kârlı çıkar.</a:t>
            </a:r>
            <a:endParaRPr lang="en-US" sz="2200" smtClean="0"/>
          </a:p>
          <a:p>
            <a:pPr lvl="1" eaLnBrk="1" hangingPunct="1">
              <a:lnSpc>
                <a:spcPct val="70000"/>
              </a:lnSpc>
            </a:pPr>
            <a:r>
              <a:rPr lang="tr-TR" sz="2200" smtClean="0"/>
              <a:t>Kaynaklar özel sektörden kamu sektörüne kayar.</a:t>
            </a:r>
            <a:endParaRPr lang="en-US" sz="2200" smtClean="0"/>
          </a:p>
          <a:p>
            <a:pPr lvl="1" eaLnBrk="1" hangingPunct="1">
              <a:lnSpc>
                <a:spcPct val="70000"/>
              </a:lnSpc>
            </a:pPr>
            <a:r>
              <a:rPr lang="tr-TR" sz="2200" smtClean="0"/>
              <a:t>Yaşlılardan gençlere kaynak transferine sebep olur.</a:t>
            </a:r>
          </a:p>
          <a:p>
            <a:pPr eaLnBrk="1" hangingPunct="1">
              <a:lnSpc>
                <a:spcPct val="70000"/>
              </a:lnSpc>
            </a:pPr>
            <a:r>
              <a:rPr lang="tr-TR" sz="2600" smtClean="0"/>
              <a:t>Belirsizliğe yolaçar.</a:t>
            </a:r>
            <a:endParaRPr lang="en-US" sz="2600" smtClean="0"/>
          </a:p>
          <a:p>
            <a:pPr lvl="1" eaLnBrk="1" hangingPunct="1">
              <a:lnSpc>
                <a:spcPct val="70000"/>
              </a:lnSpc>
            </a:pPr>
            <a:r>
              <a:rPr lang="tr-TR" sz="2200" smtClean="0"/>
              <a:t>Firmalar yatırımları zorlaştıracağından enflasyonist ortamlarda daha zor planlama yaparlar.</a:t>
            </a:r>
          </a:p>
          <a:p>
            <a:pPr lvl="1" eaLnBrk="1" hangingPunct="1">
              <a:lnSpc>
                <a:spcPct val="70000"/>
              </a:lnSpc>
            </a:pPr>
            <a:r>
              <a:rPr lang="tr-TR" sz="2200" smtClean="0">
                <a:solidFill>
                  <a:srgbClr val="FFFF00"/>
                </a:solidFill>
              </a:rPr>
              <a:t>Bu, enflasyonun sebep olduğu en büyük maliyettir.</a:t>
            </a:r>
            <a:endParaRPr lang="en-US" sz="2200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AB693D-C2EE-4491-AD66-0F5BD41C01F2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952500"/>
          </a:xfrm>
        </p:spPr>
        <p:txBody>
          <a:bodyPr/>
          <a:lstStyle/>
          <a:p>
            <a:pPr eaLnBrk="1" hangingPunct="1"/>
            <a:r>
              <a:rPr lang="tr-TR" sz="4000" b="1" smtClean="0"/>
              <a:t>Enflasyonu Yenmek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96975"/>
            <a:ext cx="8458200" cy="4899025"/>
          </a:xfrm>
        </p:spPr>
        <p:txBody>
          <a:bodyPr/>
          <a:lstStyle/>
          <a:p>
            <a:pPr eaLnBrk="1" hangingPunct="1"/>
            <a:r>
              <a:rPr lang="tr-TR" sz="3000" b="1" smtClean="0"/>
              <a:t>Maliye Politikası</a:t>
            </a:r>
          </a:p>
          <a:p>
            <a:pPr lvl="1" eaLnBrk="1" hangingPunct="1"/>
            <a:r>
              <a:rPr lang="tr-TR" sz="2200" smtClean="0"/>
              <a:t>Devlet bütçesinin açık ya da fazla verdirilmesi yoluyla toplam harcama düzeyinin ve yapısının etkilenmesini amaçlar.</a:t>
            </a:r>
          </a:p>
          <a:p>
            <a:pPr eaLnBrk="1" hangingPunct="1"/>
            <a:r>
              <a:rPr lang="tr-TR" sz="3000" b="1" smtClean="0"/>
              <a:t>Para Politikası</a:t>
            </a:r>
          </a:p>
          <a:p>
            <a:pPr lvl="1" eaLnBrk="1" hangingPunct="1"/>
            <a:r>
              <a:rPr lang="tr-TR" sz="2200" smtClean="0"/>
              <a:t>Ekonomide para arzı yoluyla, faiz oranları ve kredi olanaklarını etkilemeyi ve böylece toplam harcama düzeyini belirli sınırlar içinde tutmayı amaçlar.</a:t>
            </a:r>
          </a:p>
          <a:p>
            <a:pPr eaLnBrk="1" hangingPunct="1"/>
            <a:r>
              <a:rPr lang="tr-TR" sz="3000" b="1" smtClean="0"/>
              <a:t>Gelir veya Fiyat Politikaları</a:t>
            </a:r>
          </a:p>
          <a:p>
            <a:pPr lvl="1" eaLnBrk="1" hangingPunct="1"/>
            <a:r>
              <a:rPr lang="tr-TR" sz="2200" smtClean="0"/>
              <a:t>Fiyat yükselmelerini önleyebilmek için, gelir ve fiyatlara doğrudan müdahale biçiminde kendini gösterir. </a:t>
            </a:r>
          </a:p>
          <a:p>
            <a:pPr eaLnBrk="1" hangingPunct="1"/>
            <a:endParaRPr lang="tr-TR" sz="3000" b="1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90F83A-B18E-4A18-AE70-8B20F621C526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smtClean="0"/>
              <a:t>Enflasyon...</a:t>
            </a:r>
            <a:endParaRPr lang="en-US" b="1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772400" cy="3810000"/>
          </a:xfrm>
        </p:spPr>
        <p:txBody>
          <a:bodyPr/>
          <a:lstStyle/>
          <a:p>
            <a:pPr eaLnBrk="1" hangingPunct="1"/>
            <a:r>
              <a:rPr lang="tr-TR" sz="2800" smtClean="0"/>
              <a:t>Fiyatlar genel düzeyindeki ARTIŞtır.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b="1" smtClean="0"/>
              <a:t>Enflasyon oranı</a:t>
            </a:r>
            <a:r>
              <a:rPr lang="tr-TR" sz="2800" smtClean="0"/>
              <a:t>, fiyatlar genel düzeyindeki yüzde değişimdir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Fiyat artışlarının ölçülmesi bir ekonomi için vazgeçilmezdir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2000" smtClean="0"/>
              <a:t>İşçiler toplu sözleşmelerde geçmişteki fiyat artışları kadar ya da üzerinde zam bekler,</a:t>
            </a:r>
          </a:p>
          <a:p>
            <a:pPr lvl="2" eaLnBrk="1" hangingPunct="1">
              <a:lnSpc>
                <a:spcPct val="80000"/>
              </a:lnSpc>
            </a:pPr>
            <a:r>
              <a:rPr lang="tr-TR" sz="2000" smtClean="0"/>
              <a:t>Kira vb. kontratlarda oluşan fiyatlar geçmişteki fiyat artışlarına bağlıdır.</a:t>
            </a:r>
          </a:p>
          <a:p>
            <a:pPr eaLnBrk="1" hangingPunct="1"/>
            <a:endParaRPr lang="tr-TR" sz="2800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9D148AC-A7C0-4A9D-8958-B32CC711013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Enflasyon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800" smtClean="0"/>
              <a:t>Enflasyonu ölçmek için, fiyat endeksleri kullanılır.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smtClean="0"/>
              <a:t>Fiyat endeksleri, belirli bir mal ve hizmet sepetinin fiyat düzeyindeki değişimi, bir baz yıla göre ölçer.</a:t>
            </a:r>
            <a:endParaRPr lang="en-US" sz="2800" smtClean="0"/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endParaRPr lang="tr-TR" sz="2800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E5FD88-662C-46EF-9773-D5BBE90D4FF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F</a:t>
            </a:r>
            <a:r>
              <a:rPr lang="tr-TR" sz="4000" b="1" smtClean="0"/>
              <a:t>iyat endeksleri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3300" smtClean="0"/>
              <a:t>Tüketici fiyat endeksi (TÜFE)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tr-TR" sz="3600" smtClean="0"/>
              <a:t>Üretici fiyat endeksi</a:t>
            </a:r>
            <a:r>
              <a:rPr lang="tr-TR" sz="3300" smtClean="0"/>
              <a:t> (ÜFE)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3300" smtClean="0"/>
              <a:t>	(Daha önce Toptan eşya fiyat endeksi</a:t>
            </a:r>
            <a:r>
              <a:rPr lang="en-US" sz="3300" smtClean="0"/>
              <a:t>-</a:t>
            </a:r>
            <a:r>
              <a:rPr lang="tr-TR" sz="3300" smtClean="0"/>
              <a:t>TEFE</a:t>
            </a:r>
            <a:r>
              <a:rPr lang="tr-TR" sz="3600" smtClean="0"/>
              <a:t>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3300" smtClean="0"/>
              <a:t>3.  </a:t>
            </a:r>
            <a:r>
              <a:rPr lang="en-US" sz="3300" smtClean="0"/>
              <a:t>GSY</a:t>
            </a:r>
            <a:r>
              <a:rPr lang="tr-TR" sz="3300" smtClean="0"/>
              <a:t>İ</a:t>
            </a:r>
            <a:r>
              <a:rPr lang="en-US" sz="3300" smtClean="0"/>
              <a:t>H defla</a:t>
            </a:r>
            <a:r>
              <a:rPr lang="tr-TR" sz="3300" smtClean="0"/>
              <a:t>törü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tr-TR" sz="26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tr-TR" sz="2600" smtClean="0"/>
              <a:t>Enflasyon hesaplamal</a:t>
            </a:r>
            <a:r>
              <a:rPr lang="en-US" sz="2600" smtClean="0"/>
              <a:t>a</a:t>
            </a:r>
            <a:r>
              <a:rPr lang="tr-TR" sz="2600" smtClean="0"/>
              <a:t>rında daha çok kullanılan TÜFE ve ÜFE’dir.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tr-TR" sz="3300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D1A6D4-E834-4160-9FA0-DDDA04ECFF53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1143000"/>
          </a:xfrm>
        </p:spPr>
        <p:txBody>
          <a:bodyPr/>
          <a:lstStyle/>
          <a:p>
            <a:pPr eaLnBrk="1" hangingPunct="1"/>
            <a:r>
              <a:rPr lang="tr-TR" sz="4000" b="1" smtClean="0"/>
              <a:t>Türkiye’de Enflasyon</a:t>
            </a:r>
            <a:br>
              <a:rPr lang="tr-TR" sz="4000" b="1" smtClean="0"/>
            </a:br>
            <a:r>
              <a:rPr lang="tr-TR" sz="4000" b="1" smtClean="0"/>
              <a:t>2003-2011</a:t>
            </a:r>
            <a:endParaRPr lang="en-GB" sz="4000" b="1" smtClean="0"/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9681D7B-EDE9-4488-9C50-C4942217D2A3}" type="slidenum">
              <a:rPr lang="en-US"/>
              <a:pPr/>
              <a:t>6</a:t>
            </a:fld>
            <a:endParaRPr lang="en-US"/>
          </a:p>
        </p:txBody>
      </p:sp>
      <p:sp>
        <p:nvSpPr>
          <p:cNvPr id="114692" name="TextBox 7"/>
          <p:cNvSpPr txBox="1">
            <a:spLocks noChangeArrowheads="1"/>
          </p:cNvSpPr>
          <p:nvPr/>
        </p:nvSpPr>
        <p:spPr bwMode="auto">
          <a:xfrm>
            <a:off x="323850" y="6396038"/>
            <a:ext cx="324008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sz="1100" b="1">
                <a:solidFill>
                  <a:prstClr val="white"/>
                </a:solidFill>
                <a:latin typeface="Arial" pitchFamily="34" charset="0"/>
              </a:rPr>
              <a:t>Kaynak: TEPAV</a:t>
            </a:r>
            <a:endParaRPr lang="en-US" sz="1100" b="1">
              <a:solidFill>
                <a:prstClr val="white"/>
              </a:solidFill>
              <a:latin typeface="Arial" pitchFamily="34" charset="0"/>
            </a:endParaRPr>
          </a:p>
        </p:txBody>
      </p:sp>
      <p:graphicFrame>
        <p:nvGraphicFramePr>
          <p:cNvPr id="6" name="1 Grafik"/>
          <p:cNvGraphicFramePr/>
          <p:nvPr/>
        </p:nvGraphicFramePr>
        <p:xfrm>
          <a:off x="285720" y="1785926"/>
          <a:ext cx="8572560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9AAA6C9-3E86-4B88-9767-585826778BF4}" type="slidenum">
              <a:rPr lang="en-US"/>
              <a:pPr/>
              <a:t>7</a:t>
            </a:fld>
            <a:endParaRPr lang="en-US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571500"/>
            <a:ext cx="8429625" cy="747713"/>
          </a:xfrm>
        </p:spPr>
        <p:txBody>
          <a:bodyPr/>
          <a:lstStyle/>
          <a:p>
            <a:pPr eaLnBrk="1" hangingPunct="1"/>
            <a:r>
              <a:rPr lang="tr-TR" sz="4000" b="1" smtClean="0"/>
              <a:t>Tüketici Fiyatları Endeksi (TÜFE) ve Enflasyon</a:t>
            </a:r>
            <a:endParaRPr lang="en-US" sz="4000" b="1" smtClean="0"/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643063"/>
            <a:ext cx="8215312" cy="4665662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tr-TR" sz="2200" smtClean="0"/>
              <a:t>TÜFE, ortalama bir tüketicinin tüketebileceği mallardan oluşan tüketim sepetinin fiyatını ölçen endekstir.</a:t>
            </a:r>
          </a:p>
          <a:p>
            <a:pPr lvl="1" eaLnBrk="1" hangingPunct="1">
              <a:lnSpc>
                <a:spcPct val="70000"/>
              </a:lnSpc>
            </a:pPr>
            <a:r>
              <a:rPr lang="tr-TR" sz="2200" smtClean="0"/>
              <a:t>Tüketim sepetine ekmek, petrol dahilken, tank dahil değildir </a:t>
            </a:r>
          </a:p>
          <a:p>
            <a:pPr eaLnBrk="1" hangingPunct="1">
              <a:lnSpc>
                <a:spcPct val="80000"/>
              </a:lnSpc>
            </a:pPr>
            <a:r>
              <a:rPr lang="tr-TR" sz="2200" smtClean="0"/>
              <a:t>TÜFE nasıl hesaplanır?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200" smtClean="0"/>
              <a:t>Öncelikle ortalama tüketicinin bir ayda tüketebileceği ürünler miktarlarıyla beraber belirlenir.</a:t>
            </a:r>
            <a:r>
              <a:rPr lang="tr-TR" sz="1700" smtClean="0"/>
              <a:t> </a:t>
            </a:r>
            <a:r>
              <a:rPr lang="tr-TR" sz="2200" smtClean="0"/>
              <a:t>Her bir kategori için fiyat artışları bulunur.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200" smtClean="0"/>
              <a:t>Herhangi bir yıl baz olarak seçilir, tüketim sepetinin değeri bulunur. 100’e eşitlenir.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200" smtClean="0"/>
              <a:t>Sepet aynı kalmak koşuluyla her yıl, sepetin değeri ölçülür. Elde ettiğimiz endeks TÜFE’dir.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200" smtClean="0"/>
              <a:t>Enflasyon ise, TÜFE’deki yıllık yüzde değişimdir.</a:t>
            </a:r>
            <a:endParaRPr lang="en-US" sz="2200" smtClean="0"/>
          </a:p>
          <a:p>
            <a:pPr eaLnBrk="1" hangingPunct="1">
              <a:lnSpc>
                <a:spcPct val="70000"/>
              </a:lnSpc>
            </a:pPr>
            <a:endParaRPr lang="tr-TR" sz="2000" smtClean="0"/>
          </a:p>
          <a:p>
            <a:pPr lvl="2" eaLnBrk="1" hangingPunct="1">
              <a:lnSpc>
                <a:spcPct val="70000"/>
              </a:lnSpc>
              <a:buFontTx/>
              <a:buNone/>
            </a:pPr>
            <a:r>
              <a:rPr lang="tr-TR" sz="1500" smtClean="0"/>
              <a:t> </a:t>
            </a:r>
            <a:endParaRPr lang="en-US" sz="1500" smtClean="0"/>
          </a:p>
        </p:txBody>
      </p:sp>
      <p:sp>
        <p:nvSpPr>
          <p:cNvPr id="115717" name="3 Slayt Numarası Yer Tutucusu"/>
          <p:cNvSpPr txBox="1">
            <a:spLocks noGrp="1"/>
          </p:cNvSpPr>
          <p:nvPr/>
        </p:nvSpPr>
        <p:spPr bwMode="auto">
          <a:xfrm>
            <a:off x="2771775" y="6308725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1400">
              <a:solidFill>
                <a:prstClr val="white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143000"/>
          </a:xfrm>
        </p:spPr>
        <p:txBody>
          <a:bodyPr/>
          <a:lstStyle/>
          <a:p>
            <a:pPr eaLnBrk="1" hangingPunct="1"/>
            <a:r>
              <a:rPr lang="tr-TR" sz="4000" smtClean="0"/>
              <a:t>TÜFE </a:t>
            </a:r>
            <a:r>
              <a:rPr lang="en-US" sz="4000" smtClean="0"/>
              <a:t>- </a:t>
            </a:r>
            <a:r>
              <a:rPr lang="tr-TR" sz="4000" smtClean="0"/>
              <a:t>Örnek 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tr-TR" sz="4000" smtClean="0"/>
              <a:t>ortalama 4 kişilik bir</a:t>
            </a:r>
            <a:r>
              <a:rPr lang="en-US" sz="4000" smtClean="0"/>
              <a:t> </a:t>
            </a:r>
            <a:r>
              <a:rPr lang="tr-TR" sz="4000" smtClean="0"/>
              <a:t>hanehalkı</a:t>
            </a:r>
            <a:r>
              <a:rPr lang="en-US" sz="4000" smtClean="0"/>
              <a:t> </a:t>
            </a:r>
            <a:br>
              <a:rPr lang="en-US" sz="4000" smtClean="0"/>
            </a:br>
            <a:r>
              <a:rPr lang="tr-TR" sz="4000" smtClean="0"/>
              <a:t>(2 ebeveyn ve 2 çocuk)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722313" y="2120900"/>
            <a:ext cx="7953375" cy="3756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B</a:t>
            </a:r>
            <a:r>
              <a:rPr lang="tr-TR" sz="2600" smtClean="0"/>
              <a:t>ir tüketim sepeti için aylık harcamaları (mutfak masrafı, ulaşım, giyim, eğitim, sağlık, eğlence, vb.) </a:t>
            </a:r>
          </a:p>
          <a:p>
            <a:pPr eaLnBrk="1" hangingPunct="1">
              <a:lnSpc>
                <a:spcPct val="80000"/>
              </a:lnSpc>
            </a:pPr>
            <a:r>
              <a:rPr lang="tr-TR" sz="2600" smtClean="0"/>
              <a:t>Aralık 2010’de 2000 TL,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A</a:t>
            </a:r>
            <a:r>
              <a:rPr lang="tr-TR" sz="2600" smtClean="0"/>
              <a:t>ynı sepetin Aralık 2011’deki maliyeti</a:t>
            </a:r>
            <a:r>
              <a:rPr lang="en-US" sz="2600" smtClean="0"/>
              <a:t>,</a:t>
            </a:r>
            <a:r>
              <a:rPr lang="tr-TR" sz="2600" smtClean="0"/>
              <a:t> 3000 TL’ye çıksın. </a:t>
            </a:r>
          </a:p>
          <a:p>
            <a:pPr eaLnBrk="1" hangingPunct="1">
              <a:lnSpc>
                <a:spcPct val="80000"/>
              </a:lnSpc>
            </a:pPr>
            <a:r>
              <a:rPr lang="tr-TR" sz="2600" smtClean="0"/>
              <a:t>enflasyon oranı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600" smtClean="0"/>
              <a:t>	[(3000 TL – 2000 TL)/2000TL ] x 100 = %50</a:t>
            </a:r>
          </a:p>
          <a:p>
            <a:pPr eaLnBrk="1" hangingPunct="1">
              <a:lnSpc>
                <a:spcPct val="80000"/>
              </a:lnSpc>
            </a:pPr>
            <a:endParaRPr lang="tr-TR" sz="2600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B4BCFD-7D56-4607-B7FF-5446521F87AC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smtClean="0"/>
              <a:t>TÜFE Örnek</a:t>
            </a:r>
            <a:r>
              <a:rPr lang="en-US" sz="4000" smtClean="0"/>
              <a:t> (devam)</a:t>
            </a:r>
            <a:endParaRPr lang="tr-TR" sz="4000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smtClean="0"/>
              <a:t>Bunu fiyat endeksi olarak ifade etmek için, önce bir baz yıl seçmemiz gerekir. Baz yılımız 2010 olsun.</a:t>
            </a:r>
          </a:p>
          <a:p>
            <a:pPr eaLnBrk="1" hangingPunct="1">
              <a:lnSpc>
                <a:spcPct val="90000"/>
              </a:lnSpc>
            </a:pPr>
            <a:r>
              <a:rPr lang="tr-TR" sz="2000" smtClean="0"/>
              <a:t>TÜFE = 	</a:t>
            </a:r>
            <a:r>
              <a:rPr lang="tr-TR" sz="2000" u="sng" smtClean="0"/>
              <a:t>Tüketici sepetinin bu yılki maliyeti	</a:t>
            </a:r>
            <a:r>
              <a:rPr lang="tr-TR" sz="2000" smtClean="0"/>
              <a:t>    x 100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000" smtClean="0"/>
              <a:t>			Tüketici sepetinin baz yıldaki maliyeti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TÜFE </a:t>
            </a:r>
            <a:r>
              <a:rPr lang="tr-TR" sz="2400" baseline="-25000" smtClean="0"/>
              <a:t>2010</a:t>
            </a:r>
            <a:r>
              <a:rPr lang="tr-TR" sz="2400" smtClean="0"/>
              <a:t> = (2000/2000) x 100 = 100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400" smtClean="0"/>
              <a:t>	baz yıl için TÜFE hep 100 olacaktır. 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TÜFE </a:t>
            </a:r>
            <a:r>
              <a:rPr lang="tr-TR" sz="2400" baseline="-25000" smtClean="0"/>
              <a:t>2011</a:t>
            </a:r>
            <a:r>
              <a:rPr lang="tr-TR" sz="2400" smtClean="0"/>
              <a:t> =  (3000/2000) x 100 = 150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smtClean="0"/>
              <a:t>2011 TÜFE’nin 150 olması şunu ifade eder</a:t>
            </a:r>
            <a:r>
              <a:rPr lang="en-US" sz="2400" smtClean="0"/>
              <a:t>:</a:t>
            </a:r>
            <a:r>
              <a:rPr lang="tr-TR" sz="2400" smtClean="0"/>
              <a:t> tüketici sepetinin maliyetinde – sepet sabit miktarlardaki aynı mal ve hizmetten oluşmasına rağmen - %50lik bir artış söz konusudur.</a:t>
            </a:r>
          </a:p>
          <a:p>
            <a:pPr eaLnBrk="1" hangingPunct="1">
              <a:lnSpc>
                <a:spcPct val="90000"/>
              </a:lnSpc>
            </a:pPr>
            <a:endParaRPr lang="tr-TR" sz="2400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FD0528-025C-4127-B965-386527C7732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Microsoft Office PowerPoint</Application>
  <PresentationFormat>Ekran Gösterisi (4:3)</PresentationFormat>
  <Paragraphs>220</Paragraphs>
  <Slides>21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2" baseType="lpstr">
      <vt:lpstr>1_Ofis Teması</vt:lpstr>
      <vt:lpstr>Bölüm 26 Enflasyon</vt:lpstr>
      <vt:lpstr>Enflasyona ilişkin sorular</vt:lpstr>
      <vt:lpstr>Enflasyon...</vt:lpstr>
      <vt:lpstr>Enflasyon</vt:lpstr>
      <vt:lpstr>Fiyat endeksleri</vt:lpstr>
      <vt:lpstr>Türkiye’de Enflasyon 2003-2011</vt:lpstr>
      <vt:lpstr>Tüketici Fiyatları Endeksi (TÜFE) ve Enflasyon</vt:lpstr>
      <vt:lpstr>TÜFE - Örnek  ortalama 4 kişilik bir hanehalkı  (2 ebeveyn ve 2 çocuk)</vt:lpstr>
      <vt:lpstr>TÜFE Örnek (devam)</vt:lpstr>
      <vt:lpstr>TÜFE Örnek (devam)</vt:lpstr>
      <vt:lpstr>TÜFE 851 mal ve hizmete karşılık gelen 12 ana kategoriden oluşur</vt:lpstr>
      <vt:lpstr>GSYİH deflatörü</vt:lpstr>
      <vt:lpstr>Enflasyonun Nedenleri</vt:lpstr>
      <vt:lpstr>Hiperenflasyon</vt:lpstr>
      <vt:lpstr>Alman Hiperenflasyonu,  1922-23 (Ocak 1922=1)</vt:lpstr>
      <vt:lpstr>Senyoraj ve Enflasyon Vergisi</vt:lpstr>
      <vt:lpstr>Enflasyon Yanılsaması</vt:lpstr>
      <vt:lpstr>Enflasyonun Maliyetleri (1)</vt:lpstr>
      <vt:lpstr>Enflasyonun Maliyetleri (2)</vt:lpstr>
      <vt:lpstr>Beklenmeyen Enflasyonun Maliyetleri</vt:lpstr>
      <vt:lpstr>Enflasyonu Yenmek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26 Enflasyon</dc:title>
  <dc:creator>tegam2</dc:creator>
  <cp:lastModifiedBy>tegam2</cp:lastModifiedBy>
  <cp:revision>1</cp:revision>
  <dcterms:created xsi:type="dcterms:W3CDTF">2012-09-28T09:16:40Z</dcterms:created>
  <dcterms:modified xsi:type="dcterms:W3CDTF">2012-09-28T09:16:58Z</dcterms:modified>
</cp:coreProperties>
</file>