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db\Desktop\Copy%20of%20SL.UEM.TOTL.ZS_Indicator_MetaData_en_EXCEL.xls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Chart%20in%20Microsoft%20Office%20PowerPoint" TargetMode="External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F:\ITU-ARCHIVE\16.08.2012_pittsburgh'a%20gitmeden%20hemen%20&#246;nce\OKUL\2012-2013%20G&#220;Z_pittsburgh\EKO%20HAVUZ\Benim%20kulland&#305;&#287;&#305;m%20veriler\BEGG%20GUNCELLEME%20ICIN%20VERI\ISSIZLIK%20ORANI.xlsx" TargetMode="External"/><Relationship Id="rId1" Type="http://schemas.openxmlformats.org/officeDocument/2006/relationships/themeOverride" Target="../theme/themeOverride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egam1\Desktop\24%20EYL&#220;L%202012%20&#199;&#304;ZMLER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tegam1\Desktop\&#304;&#350;G&#220;C&#220;NE%20DAH&#304;L%20OLMAMA%20NEDEN&#304;.xls" TargetMode="External"/><Relationship Id="rId1" Type="http://schemas.openxmlformats.org/officeDocument/2006/relationships/themeOverride" Target="../theme/themeOverride3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tegam1\Desktop\&#304;&#350;S&#304;ZL&#304;K%20ORANI.xls" TargetMode="External"/><Relationship Id="rId1" Type="http://schemas.openxmlformats.org/officeDocument/2006/relationships/themeOverride" Target="../theme/themeOverride4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Gulcin%20Yucel\Desktop\23%20EYL&#220;L%202012.xlsx" TargetMode="External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style val="34"/>
  <c:chart>
    <c:plotArea>
      <c:layout>
        <c:manualLayout>
          <c:layoutTarget val="inner"/>
          <c:xMode val="edge"/>
          <c:yMode val="edge"/>
          <c:x val="5.1541467047879035E-2"/>
          <c:y val="1.9849646335592341E-2"/>
          <c:w val="0.92866197973467801"/>
          <c:h val="0.80250136816073936"/>
        </c:manualLayout>
      </c:layout>
      <c:barChart>
        <c:barDir val="col"/>
        <c:grouping val="clustered"/>
        <c:ser>
          <c:idx val="0"/>
          <c:order val="0"/>
          <c:tx>
            <c:strRef>
              <c:f>Sheet1!$C$12</c:f>
              <c:strCache>
                <c:ptCount val="1"/>
                <c:pt idx="0">
                  <c:v>İngiltere</c:v>
                </c:pt>
              </c:strCache>
            </c:strRef>
          </c:tx>
          <c:cat>
            <c:numRef>
              <c:f>Sheet1!$D$11:$I$11</c:f>
              <c:numCache>
                <c:formatCode>General</c:formatCode>
                <c:ptCount val="6"/>
                <c:pt idx="0">
                  <c:v>1972</c:v>
                </c:pt>
                <c:pt idx="1">
                  <c:v>1982</c:v>
                </c:pt>
                <c:pt idx="2">
                  <c:v>1992</c:v>
                </c:pt>
                <c:pt idx="3">
                  <c:v>2001</c:v>
                </c:pt>
                <c:pt idx="4">
                  <c:v>2005</c:v>
                </c:pt>
                <c:pt idx="5">
                  <c:v>2010</c:v>
                </c:pt>
              </c:numCache>
            </c:numRef>
          </c:cat>
          <c:val>
            <c:numRef>
              <c:f>Sheet1!$D$12:$I$12</c:f>
              <c:numCache>
                <c:formatCode>0</c:formatCode>
                <c:ptCount val="6"/>
                <c:pt idx="0">
                  <c:v>4</c:v>
                </c:pt>
                <c:pt idx="1">
                  <c:v>11.3</c:v>
                </c:pt>
                <c:pt idx="2">
                  <c:v>9.6999998092651367</c:v>
                </c:pt>
                <c:pt idx="3">
                  <c:v>4.6999998092651367</c:v>
                </c:pt>
                <c:pt idx="4">
                  <c:v>4.5999999046325799</c:v>
                </c:pt>
                <c:pt idx="5">
                  <c:v>7.8000001907348793</c:v>
                </c:pt>
              </c:numCache>
            </c:numRef>
          </c:val>
        </c:ser>
        <c:ser>
          <c:idx val="1"/>
          <c:order val="1"/>
          <c:tx>
            <c:strRef>
              <c:f>Sheet1!$C$13</c:f>
              <c:strCache>
                <c:ptCount val="1"/>
                <c:pt idx="0">
                  <c:v>İrlanda</c:v>
                </c:pt>
              </c:strCache>
            </c:strRef>
          </c:tx>
          <c:cat>
            <c:numRef>
              <c:f>Sheet1!$D$11:$I$11</c:f>
              <c:numCache>
                <c:formatCode>General</c:formatCode>
                <c:ptCount val="6"/>
                <c:pt idx="0">
                  <c:v>1972</c:v>
                </c:pt>
                <c:pt idx="1">
                  <c:v>1982</c:v>
                </c:pt>
                <c:pt idx="2">
                  <c:v>1992</c:v>
                </c:pt>
                <c:pt idx="3">
                  <c:v>2001</c:v>
                </c:pt>
                <c:pt idx="4">
                  <c:v>2005</c:v>
                </c:pt>
                <c:pt idx="5">
                  <c:v>2010</c:v>
                </c:pt>
              </c:numCache>
            </c:numRef>
          </c:cat>
          <c:val>
            <c:numRef>
              <c:f>Sheet1!$D$13:$I$13</c:f>
              <c:numCache>
                <c:formatCode>0</c:formatCode>
                <c:ptCount val="6"/>
                <c:pt idx="0">
                  <c:v>8</c:v>
                </c:pt>
                <c:pt idx="1">
                  <c:v>13.5</c:v>
                </c:pt>
                <c:pt idx="2">
                  <c:v>15</c:v>
                </c:pt>
                <c:pt idx="3">
                  <c:v>3.7000000476837211</c:v>
                </c:pt>
                <c:pt idx="4">
                  <c:v>4.3000001907348793</c:v>
                </c:pt>
                <c:pt idx="5">
                  <c:v>13.5</c:v>
                </c:pt>
              </c:numCache>
            </c:numRef>
          </c:val>
        </c:ser>
        <c:ser>
          <c:idx val="2"/>
          <c:order val="2"/>
          <c:tx>
            <c:strRef>
              <c:f>Sheet1!$C$14</c:f>
              <c:strCache>
                <c:ptCount val="1"/>
                <c:pt idx="0">
                  <c:v>Fransa</c:v>
                </c:pt>
              </c:strCache>
            </c:strRef>
          </c:tx>
          <c:cat>
            <c:numRef>
              <c:f>Sheet1!$D$11:$I$11</c:f>
              <c:numCache>
                <c:formatCode>General</c:formatCode>
                <c:ptCount val="6"/>
                <c:pt idx="0">
                  <c:v>1972</c:v>
                </c:pt>
                <c:pt idx="1">
                  <c:v>1982</c:v>
                </c:pt>
                <c:pt idx="2">
                  <c:v>1992</c:v>
                </c:pt>
                <c:pt idx="3">
                  <c:v>2001</c:v>
                </c:pt>
                <c:pt idx="4">
                  <c:v>2005</c:v>
                </c:pt>
                <c:pt idx="5">
                  <c:v>2010</c:v>
                </c:pt>
              </c:numCache>
            </c:numRef>
          </c:cat>
          <c:val>
            <c:numRef>
              <c:f>Sheet1!$D$14:$I$14</c:f>
              <c:numCache>
                <c:formatCode>0</c:formatCode>
                <c:ptCount val="6"/>
                <c:pt idx="0">
                  <c:v>2.8</c:v>
                </c:pt>
                <c:pt idx="1">
                  <c:v>8.1</c:v>
                </c:pt>
                <c:pt idx="2">
                  <c:v>10.199999809265154</c:v>
                </c:pt>
                <c:pt idx="3">
                  <c:v>8.600000381469723</c:v>
                </c:pt>
                <c:pt idx="4">
                  <c:v>8.8999996185302983</c:v>
                </c:pt>
                <c:pt idx="5">
                  <c:v>9.3000001907348633</c:v>
                </c:pt>
              </c:numCache>
            </c:numRef>
          </c:val>
        </c:ser>
        <c:ser>
          <c:idx val="3"/>
          <c:order val="3"/>
          <c:tx>
            <c:strRef>
              <c:f>Sheet1!$C$15</c:f>
              <c:strCache>
                <c:ptCount val="1"/>
                <c:pt idx="0">
                  <c:v>Amerika</c:v>
                </c:pt>
              </c:strCache>
            </c:strRef>
          </c:tx>
          <c:cat>
            <c:numRef>
              <c:f>Sheet1!$D$11:$I$11</c:f>
              <c:numCache>
                <c:formatCode>General</c:formatCode>
                <c:ptCount val="6"/>
                <c:pt idx="0">
                  <c:v>1972</c:v>
                </c:pt>
                <c:pt idx="1">
                  <c:v>1982</c:v>
                </c:pt>
                <c:pt idx="2">
                  <c:v>1992</c:v>
                </c:pt>
                <c:pt idx="3">
                  <c:v>2001</c:v>
                </c:pt>
                <c:pt idx="4">
                  <c:v>2005</c:v>
                </c:pt>
                <c:pt idx="5">
                  <c:v>2010</c:v>
                </c:pt>
              </c:numCache>
            </c:numRef>
          </c:cat>
          <c:val>
            <c:numRef>
              <c:f>Sheet1!$D$15:$I$15</c:f>
              <c:numCache>
                <c:formatCode>0</c:formatCode>
                <c:ptCount val="6"/>
                <c:pt idx="0">
                  <c:v>5.5</c:v>
                </c:pt>
                <c:pt idx="1">
                  <c:v>9.5</c:v>
                </c:pt>
                <c:pt idx="2">
                  <c:v>7.5</c:v>
                </c:pt>
                <c:pt idx="3">
                  <c:v>4.6999998092651367</c:v>
                </c:pt>
                <c:pt idx="4">
                  <c:v>5.0999999046325799</c:v>
                </c:pt>
                <c:pt idx="5">
                  <c:v>9.600000381469723</c:v>
                </c:pt>
              </c:numCache>
            </c:numRef>
          </c:val>
        </c:ser>
        <c:ser>
          <c:idx val="4"/>
          <c:order val="4"/>
          <c:tx>
            <c:strRef>
              <c:f>Sheet1!$C$16</c:f>
              <c:strCache>
                <c:ptCount val="1"/>
                <c:pt idx="0">
                  <c:v>Türkiye</c:v>
                </c:pt>
              </c:strCache>
            </c:strRef>
          </c:tx>
          <c:cat>
            <c:numRef>
              <c:f>Sheet1!$D$11:$I$11</c:f>
              <c:numCache>
                <c:formatCode>General</c:formatCode>
                <c:ptCount val="6"/>
                <c:pt idx="0">
                  <c:v>1972</c:v>
                </c:pt>
                <c:pt idx="1">
                  <c:v>1982</c:v>
                </c:pt>
                <c:pt idx="2">
                  <c:v>1992</c:v>
                </c:pt>
                <c:pt idx="3">
                  <c:v>2001</c:v>
                </c:pt>
                <c:pt idx="4">
                  <c:v>2005</c:v>
                </c:pt>
                <c:pt idx="5">
                  <c:v>2010</c:v>
                </c:pt>
              </c:numCache>
            </c:numRef>
          </c:cat>
          <c:val>
            <c:numRef>
              <c:f>Sheet1!$D$16:$I$16</c:f>
              <c:numCache>
                <c:formatCode>General</c:formatCode>
                <c:ptCount val="6"/>
                <c:pt idx="2" formatCode="0">
                  <c:v>8.5</c:v>
                </c:pt>
                <c:pt idx="3" formatCode="0">
                  <c:v>8.3999996185302983</c:v>
                </c:pt>
                <c:pt idx="4" formatCode="0">
                  <c:v>10.600000381469727</c:v>
                </c:pt>
                <c:pt idx="5" formatCode="0">
                  <c:v>11.899999618530304</c:v>
                </c:pt>
              </c:numCache>
            </c:numRef>
          </c:val>
        </c:ser>
        <c:ser>
          <c:idx val="5"/>
          <c:order val="5"/>
          <c:tx>
            <c:strRef>
              <c:f>Sheet1!$C$17</c:f>
              <c:strCache>
                <c:ptCount val="1"/>
                <c:pt idx="0">
                  <c:v>EU</c:v>
                </c:pt>
              </c:strCache>
            </c:strRef>
          </c:tx>
          <c:cat>
            <c:numRef>
              <c:f>Sheet1!$D$11:$I$11</c:f>
              <c:numCache>
                <c:formatCode>General</c:formatCode>
                <c:ptCount val="6"/>
                <c:pt idx="0">
                  <c:v>1972</c:v>
                </c:pt>
                <c:pt idx="1">
                  <c:v>1982</c:v>
                </c:pt>
                <c:pt idx="2">
                  <c:v>1992</c:v>
                </c:pt>
                <c:pt idx="3">
                  <c:v>2001</c:v>
                </c:pt>
                <c:pt idx="4">
                  <c:v>2005</c:v>
                </c:pt>
                <c:pt idx="5">
                  <c:v>2010</c:v>
                </c:pt>
              </c:numCache>
            </c:numRef>
          </c:cat>
          <c:val>
            <c:numRef>
              <c:f>Sheet1!$D$17:$I$17</c:f>
              <c:numCache>
                <c:formatCode>0</c:formatCode>
                <c:ptCount val="6"/>
                <c:pt idx="0">
                  <c:v>3.2</c:v>
                </c:pt>
                <c:pt idx="1">
                  <c:v>9.4</c:v>
                </c:pt>
                <c:pt idx="2">
                  <c:v>9.5139716381259642</c:v>
                </c:pt>
                <c:pt idx="3">
                  <c:v>8.5317417032248439</c:v>
                </c:pt>
                <c:pt idx="4">
                  <c:v>8.8684874083612879</c:v>
                </c:pt>
                <c:pt idx="5">
                  <c:v>9.5666223278830547</c:v>
                </c:pt>
              </c:numCache>
            </c:numRef>
          </c:val>
        </c:ser>
        <c:axId val="172108800"/>
        <c:axId val="172131072"/>
      </c:barChart>
      <c:catAx>
        <c:axId val="172108800"/>
        <c:scaling>
          <c:orientation val="minMax"/>
        </c:scaling>
        <c:axPos val="b"/>
        <c:numFmt formatCode="General" sourceLinked="1"/>
        <c:tickLblPos val="nextTo"/>
        <c:crossAx val="172131072"/>
        <c:crosses val="autoZero"/>
        <c:auto val="1"/>
        <c:lblAlgn val="ctr"/>
        <c:lblOffset val="100"/>
      </c:catAx>
      <c:valAx>
        <c:axId val="172131072"/>
        <c:scaling>
          <c:orientation val="minMax"/>
        </c:scaling>
        <c:axPos val="l"/>
        <c:majorGridlines/>
        <c:numFmt formatCode="0" sourceLinked="1"/>
        <c:tickLblPos val="nextTo"/>
        <c:crossAx val="172108800"/>
        <c:crosses val="autoZero"/>
        <c:crossBetween val="between"/>
      </c:valAx>
    </c:plotArea>
    <c:legend>
      <c:legendPos val="b"/>
      <c:layout/>
    </c:legend>
    <c:plotVisOnly val="1"/>
  </c:chart>
  <c:txPr>
    <a:bodyPr/>
    <a:lstStyle/>
    <a:p>
      <a:pPr>
        <a:defRPr sz="1500" baseline="0"/>
      </a:pPr>
      <a:endParaRPr lang="tr-T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style val="34"/>
  <c:clrMapOvr bg1="dk1" tx1="lt1" bg2="dk2" tx2="lt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ser>
          <c:idx val="0"/>
          <c:order val="0"/>
          <c:tx>
            <c:strRef>
              <c:f>'[Chart in Microsoft Office PowerPoint]Sayfa1'!$B$2</c:f>
              <c:strCache>
                <c:ptCount val="1"/>
                <c:pt idx="0">
                  <c:v>Unemployment Rate</c:v>
                </c:pt>
              </c:strCache>
            </c:strRef>
          </c:tx>
          <c:marker>
            <c:symbol val="none"/>
          </c:marker>
          <c:cat>
            <c:numRef>
              <c:f>'[Chart in Microsoft Office PowerPoint]Sayfa1'!$A$3:$A$26</c:f>
              <c:numCache>
                <c:formatCode>General</c:formatCode>
                <c:ptCount val="24"/>
                <c:pt idx="0">
                  <c:v>1988</c:v>
                </c:pt>
                <c:pt idx="1">
                  <c:v>1989</c:v>
                </c:pt>
                <c:pt idx="2">
                  <c:v>1990</c:v>
                </c:pt>
                <c:pt idx="3">
                  <c:v>1991</c:v>
                </c:pt>
                <c:pt idx="4">
                  <c:v>1992</c:v>
                </c:pt>
                <c:pt idx="5">
                  <c:v>1993</c:v>
                </c:pt>
                <c:pt idx="6">
                  <c:v>1994</c:v>
                </c:pt>
                <c:pt idx="7">
                  <c:v>1995</c:v>
                </c:pt>
                <c:pt idx="8">
                  <c:v>1996</c:v>
                </c:pt>
                <c:pt idx="9">
                  <c:v>1997</c:v>
                </c:pt>
                <c:pt idx="10">
                  <c:v>1998</c:v>
                </c:pt>
                <c:pt idx="11">
                  <c:v>1999</c:v>
                </c:pt>
                <c:pt idx="12">
                  <c:v>2000</c:v>
                </c:pt>
                <c:pt idx="13">
                  <c:v>2001</c:v>
                </c:pt>
                <c:pt idx="14">
                  <c:v>2002</c:v>
                </c:pt>
                <c:pt idx="15">
                  <c:v>2003</c:v>
                </c:pt>
                <c:pt idx="16">
                  <c:v>2004</c:v>
                </c:pt>
                <c:pt idx="17">
                  <c:v>2005</c:v>
                </c:pt>
                <c:pt idx="18">
                  <c:v>2006</c:v>
                </c:pt>
                <c:pt idx="19">
                  <c:v>2007</c:v>
                </c:pt>
                <c:pt idx="20">
                  <c:v>2008</c:v>
                </c:pt>
                <c:pt idx="21">
                  <c:v>2009</c:v>
                </c:pt>
                <c:pt idx="22">
                  <c:v>2010</c:v>
                </c:pt>
                <c:pt idx="23">
                  <c:v>2011</c:v>
                </c:pt>
              </c:numCache>
            </c:numRef>
          </c:cat>
          <c:val>
            <c:numRef>
              <c:f>'[Chart in Microsoft Office PowerPoint]Sayfa1'!$B$3:$B$26</c:f>
              <c:numCache>
                <c:formatCode>0.00</c:formatCode>
                <c:ptCount val="24"/>
                <c:pt idx="0">
                  <c:v>8.4472177814449889</c:v>
                </c:pt>
                <c:pt idx="1">
                  <c:v>8.7000000000000011</c:v>
                </c:pt>
                <c:pt idx="2">
                  <c:v>7.4</c:v>
                </c:pt>
                <c:pt idx="3">
                  <c:v>8.5</c:v>
                </c:pt>
                <c:pt idx="4">
                  <c:v>8.4</c:v>
                </c:pt>
                <c:pt idx="5">
                  <c:v>9.2000000000000011</c:v>
                </c:pt>
                <c:pt idx="6">
                  <c:v>8.3000000000000007</c:v>
                </c:pt>
                <c:pt idx="7">
                  <c:v>7.3</c:v>
                </c:pt>
                <c:pt idx="8">
                  <c:v>6.3</c:v>
                </c:pt>
                <c:pt idx="9">
                  <c:v>7.2</c:v>
                </c:pt>
                <c:pt idx="10">
                  <c:v>6.7</c:v>
                </c:pt>
                <c:pt idx="11">
                  <c:v>7.4</c:v>
                </c:pt>
                <c:pt idx="12">
                  <c:v>6.5</c:v>
                </c:pt>
                <c:pt idx="13">
                  <c:v>8.4</c:v>
                </c:pt>
                <c:pt idx="14">
                  <c:v>10.3</c:v>
                </c:pt>
                <c:pt idx="15">
                  <c:v>10.5</c:v>
                </c:pt>
                <c:pt idx="16">
                  <c:v>10.3</c:v>
                </c:pt>
                <c:pt idx="17">
                  <c:v>10.3</c:v>
                </c:pt>
                <c:pt idx="18">
                  <c:v>9.9</c:v>
                </c:pt>
                <c:pt idx="19">
                  <c:v>11.4</c:v>
                </c:pt>
                <c:pt idx="20">
                  <c:v>11</c:v>
                </c:pt>
                <c:pt idx="21">
                  <c:v>14</c:v>
                </c:pt>
                <c:pt idx="22">
                  <c:v>11.9</c:v>
                </c:pt>
                <c:pt idx="23">
                  <c:v>9.8000000000000007</c:v>
                </c:pt>
              </c:numCache>
            </c:numRef>
          </c:val>
        </c:ser>
        <c:marker val="1"/>
        <c:axId val="176694016"/>
        <c:axId val="176695552"/>
      </c:lineChart>
      <c:catAx>
        <c:axId val="176694016"/>
        <c:scaling>
          <c:orientation val="minMax"/>
        </c:scaling>
        <c:axPos val="b"/>
        <c:numFmt formatCode="General" sourceLinked="1"/>
        <c:tickLblPos val="nextTo"/>
        <c:txPr>
          <a:bodyPr rot="-5400000" vert="horz"/>
          <a:lstStyle/>
          <a:p>
            <a:pPr>
              <a:defRPr lang="en-US"/>
            </a:pPr>
            <a:endParaRPr lang="tr-TR"/>
          </a:p>
        </c:txPr>
        <c:crossAx val="176695552"/>
        <c:crosses val="autoZero"/>
        <c:auto val="1"/>
        <c:lblAlgn val="ctr"/>
        <c:lblOffset val="100"/>
      </c:catAx>
      <c:valAx>
        <c:axId val="176695552"/>
        <c:scaling>
          <c:orientation val="minMax"/>
        </c:scaling>
        <c:axPos val="l"/>
        <c:majorGridlines/>
        <c:numFmt formatCode="0.00" sourceLinked="1"/>
        <c:tickLblPos val="nextTo"/>
        <c:txPr>
          <a:bodyPr/>
          <a:lstStyle/>
          <a:p>
            <a:pPr>
              <a:defRPr lang="en-US"/>
            </a:pPr>
            <a:endParaRPr lang="tr-TR"/>
          </a:p>
        </c:txPr>
        <c:crossAx val="176694016"/>
        <c:crosses val="autoZero"/>
        <c:crossBetween val="between"/>
      </c:valAx>
    </c:plotArea>
    <c:plotVisOnly val="1"/>
  </c:chart>
  <c:txPr>
    <a:bodyPr/>
    <a:lstStyle/>
    <a:p>
      <a:pPr>
        <a:defRPr sz="1400" baseline="0"/>
      </a:pPr>
      <a:endParaRPr lang="tr-TR"/>
    </a:p>
  </c:txPr>
  <c:externalData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style val="34"/>
  <c:clrMapOvr bg1="dk1" tx1="lt1" bg2="dk2" tx2="lt2" accent1="accent1" accent2="accent2" accent3="accent3" accent4="accent4" accent5="accent5" accent6="accent6" hlink="hlink" folHlink="folHlink"/>
  <c:chart>
    <c:plotArea>
      <c:layout/>
      <c:lineChart>
        <c:grouping val="standard"/>
        <c:ser>
          <c:idx val="0"/>
          <c:order val="0"/>
          <c:tx>
            <c:strRef>
              <c:f>Sheet2!$B$1</c:f>
              <c:strCache>
                <c:ptCount val="1"/>
                <c:pt idx="0">
                  <c:v>Türkiye</c:v>
                </c:pt>
              </c:strCache>
            </c:strRef>
          </c:tx>
          <c:marker>
            <c:symbol val="none"/>
          </c:marker>
          <c:cat>
            <c:numRef>
              <c:f>Sheet2!$A$2:$A$6</c:f>
              <c:numCache>
                <c:formatCode>General</c:formatCode>
                <c:ptCount val="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</c:numCache>
            </c:numRef>
          </c:cat>
          <c:val>
            <c:numRef>
              <c:f>Sheet2!$B$2:$B$6</c:f>
              <c:numCache>
                <c:formatCode>0.0</c:formatCode>
                <c:ptCount val="5"/>
                <c:pt idx="0">
                  <c:v>10.3</c:v>
                </c:pt>
                <c:pt idx="1">
                  <c:v>11</c:v>
                </c:pt>
                <c:pt idx="2">
                  <c:v>14</c:v>
                </c:pt>
                <c:pt idx="3">
                  <c:v>11.9</c:v>
                </c:pt>
                <c:pt idx="4">
                  <c:v>9.8000000000000007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Kadın      </c:v>
                </c:pt>
              </c:strCache>
            </c:strRef>
          </c:tx>
          <c:marker>
            <c:symbol val="none"/>
          </c:marker>
          <c:cat>
            <c:numRef>
              <c:f>Sheet2!$A$2:$A$6</c:f>
              <c:numCache>
                <c:formatCode>General</c:formatCode>
                <c:ptCount val="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</c:numCache>
            </c:numRef>
          </c:cat>
          <c:val>
            <c:numRef>
              <c:f>Sheet2!$C$2:$C$6</c:f>
              <c:numCache>
                <c:formatCode>0.0</c:formatCode>
                <c:ptCount val="5"/>
                <c:pt idx="0">
                  <c:v>11</c:v>
                </c:pt>
                <c:pt idx="1">
                  <c:v>11.6</c:v>
                </c:pt>
                <c:pt idx="2">
                  <c:v>14.3</c:v>
                </c:pt>
                <c:pt idx="3">
                  <c:v>13</c:v>
                </c:pt>
                <c:pt idx="4">
                  <c:v>11.3</c:v>
                </c:pt>
              </c:numCache>
            </c:numRef>
          </c:val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Erkek</c:v>
                </c:pt>
              </c:strCache>
            </c:strRef>
          </c:tx>
          <c:marker>
            <c:symbol val="none"/>
          </c:marker>
          <c:cat>
            <c:numRef>
              <c:f>Sheet2!$A$2:$A$6</c:f>
              <c:numCache>
                <c:formatCode>General</c:formatCode>
                <c:ptCount val="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</c:numCache>
            </c:numRef>
          </c:cat>
          <c:val>
            <c:numRef>
              <c:f>Sheet2!$D$2:$D$6</c:f>
              <c:numCache>
                <c:formatCode>0.0</c:formatCode>
                <c:ptCount val="5"/>
                <c:pt idx="0">
                  <c:v>10</c:v>
                </c:pt>
                <c:pt idx="1">
                  <c:v>10.7</c:v>
                </c:pt>
                <c:pt idx="2">
                  <c:v>13.9</c:v>
                </c:pt>
                <c:pt idx="3">
                  <c:v>11.4</c:v>
                </c:pt>
                <c:pt idx="4">
                  <c:v>9.2000000000000011</c:v>
                </c:pt>
              </c:numCache>
            </c:numRef>
          </c:val>
        </c:ser>
        <c:marker val="1"/>
        <c:axId val="176720512"/>
        <c:axId val="176828800"/>
      </c:lineChart>
      <c:catAx>
        <c:axId val="176720512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tr-TR"/>
          </a:p>
        </c:txPr>
        <c:crossAx val="176828800"/>
        <c:crosses val="autoZero"/>
        <c:auto val="1"/>
        <c:lblAlgn val="ctr"/>
        <c:lblOffset val="100"/>
      </c:catAx>
      <c:valAx>
        <c:axId val="176828800"/>
        <c:scaling>
          <c:orientation val="minMax"/>
        </c:scaling>
        <c:axPos val="l"/>
        <c:majorGridlines/>
        <c:numFmt formatCode="0.0" sourceLinked="1"/>
        <c:tickLblPos val="nextTo"/>
        <c:txPr>
          <a:bodyPr/>
          <a:lstStyle/>
          <a:p>
            <a:pPr>
              <a:defRPr lang="en-US"/>
            </a:pPr>
            <a:endParaRPr lang="tr-TR"/>
          </a:p>
        </c:txPr>
        <c:crossAx val="17672051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tr-TR"/>
        </a:p>
      </c:txPr>
    </c:legend>
    <c:plotVisOnly val="1"/>
  </c:chart>
  <c:txPr>
    <a:bodyPr/>
    <a:lstStyle/>
    <a:p>
      <a:pPr>
        <a:defRPr sz="1200" baseline="0"/>
      </a:pPr>
      <a:endParaRPr lang="tr-TR"/>
    </a:p>
  </c:txPr>
  <c:externalData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style val="34"/>
  <c:chart>
    <c:plotArea>
      <c:layout/>
      <c:lineChart>
        <c:grouping val="standard"/>
        <c:ser>
          <c:idx val="0"/>
          <c:order val="0"/>
          <c:tx>
            <c:strRef>
              <c:f>Sayfa3!$A$2</c:f>
              <c:strCache>
                <c:ptCount val="1"/>
                <c:pt idx="0">
                  <c:v>İşgücüne Katılma Oranı (Yüzde)</c:v>
                </c:pt>
              </c:strCache>
            </c:strRef>
          </c:tx>
          <c:marker>
            <c:symbol val="none"/>
          </c:marker>
          <c:cat>
            <c:numRef>
              <c:f>Sayfa3!$B$1:$F$1</c:f>
              <c:numCache>
                <c:formatCode>General</c:formatCode>
                <c:ptCount val="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</c:numCache>
            </c:numRef>
          </c:cat>
          <c:val>
            <c:numRef>
              <c:f>Sayfa3!$B$2:$F$2</c:f>
              <c:numCache>
                <c:formatCode>General</c:formatCode>
                <c:ptCount val="5"/>
                <c:pt idx="0">
                  <c:v>46.3</c:v>
                </c:pt>
                <c:pt idx="1">
                  <c:v>46.2</c:v>
                </c:pt>
                <c:pt idx="2">
                  <c:v>46.9</c:v>
                </c:pt>
                <c:pt idx="3">
                  <c:v>47.9</c:v>
                </c:pt>
                <c:pt idx="4">
                  <c:v>48.8</c:v>
                </c:pt>
              </c:numCache>
            </c:numRef>
          </c:val>
        </c:ser>
        <c:ser>
          <c:idx val="1"/>
          <c:order val="1"/>
          <c:tx>
            <c:strRef>
              <c:f>Sayfa3!$A$3</c:f>
              <c:strCache>
                <c:ptCount val="1"/>
                <c:pt idx="0">
                  <c:v>İstihdam Oranı (Yüzde)</c:v>
                </c:pt>
              </c:strCache>
            </c:strRef>
          </c:tx>
          <c:marker>
            <c:symbol val="none"/>
          </c:marker>
          <c:cat>
            <c:numRef>
              <c:f>Sayfa3!$B$1:$F$1</c:f>
              <c:numCache>
                <c:formatCode>General</c:formatCode>
                <c:ptCount val="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</c:numCache>
            </c:numRef>
          </c:cat>
          <c:val>
            <c:numRef>
              <c:f>Sayfa3!$B$3:$F$3</c:f>
              <c:numCache>
                <c:formatCode>General</c:formatCode>
                <c:ptCount val="5"/>
                <c:pt idx="0">
                  <c:v>41.5</c:v>
                </c:pt>
                <c:pt idx="1">
                  <c:v>41.5</c:v>
                </c:pt>
                <c:pt idx="2">
                  <c:v>41.7</c:v>
                </c:pt>
                <c:pt idx="3">
                  <c:v>41.2</c:v>
                </c:pt>
                <c:pt idx="4">
                  <c:v>43</c:v>
                </c:pt>
              </c:numCache>
            </c:numRef>
          </c:val>
        </c:ser>
        <c:ser>
          <c:idx val="2"/>
          <c:order val="2"/>
          <c:tx>
            <c:strRef>
              <c:f>Sayfa3!$A$4</c:f>
              <c:strCache>
                <c:ptCount val="1"/>
                <c:pt idx="0">
                  <c:v>İşsizlik Oranı (Yüzde)</c:v>
                </c:pt>
              </c:strCache>
            </c:strRef>
          </c:tx>
          <c:marker>
            <c:symbol val="none"/>
          </c:marker>
          <c:cat>
            <c:numRef>
              <c:f>Sayfa3!$B$1:$F$1</c:f>
              <c:numCache>
                <c:formatCode>General</c:formatCode>
                <c:ptCount val="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</c:numCache>
            </c:numRef>
          </c:cat>
          <c:val>
            <c:numRef>
              <c:f>Sayfa3!$B$4:$F$4</c:f>
              <c:numCache>
                <c:formatCode>General</c:formatCode>
                <c:ptCount val="5"/>
                <c:pt idx="0">
                  <c:v>10.200000000000001</c:v>
                </c:pt>
                <c:pt idx="1">
                  <c:v>10.3</c:v>
                </c:pt>
                <c:pt idx="2">
                  <c:v>11</c:v>
                </c:pt>
                <c:pt idx="3">
                  <c:v>14</c:v>
                </c:pt>
                <c:pt idx="4">
                  <c:v>11.9</c:v>
                </c:pt>
              </c:numCache>
            </c:numRef>
          </c:val>
        </c:ser>
        <c:ser>
          <c:idx val="3"/>
          <c:order val="3"/>
          <c:tx>
            <c:strRef>
              <c:f>Sayfa3!$A$5</c:f>
              <c:strCache>
                <c:ptCount val="1"/>
                <c:pt idx="0">
                  <c:v>Tarım Dışı İşsizlik Oranı (Yüzde)</c:v>
                </c:pt>
              </c:strCache>
            </c:strRef>
          </c:tx>
          <c:marker>
            <c:symbol val="none"/>
          </c:marker>
          <c:cat>
            <c:numRef>
              <c:f>Sayfa3!$B$1:$F$1</c:f>
              <c:numCache>
                <c:formatCode>General</c:formatCode>
                <c:ptCount val="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</c:numCache>
            </c:numRef>
          </c:cat>
          <c:val>
            <c:numRef>
              <c:f>Sayfa3!$B$5:$F$5</c:f>
              <c:numCache>
                <c:formatCode>General</c:formatCode>
                <c:ptCount val="5"/>
                <c:pt idx="0">
                  <c:v>12.7</c:v>
                </c:pt>
                <c:pt idx="1">
                  <c:v>12.6</c:v>
                </c:pt>
                <c:pt idx="2">
                  <c:v>13.6</c:v>
                </c:pt>
                <c:pt idx="3">
                  <c:v>17.399999999999999</c:v>
                </c:pt>
                <c:pt idx="4">
                  <c:v>14.8</c:v>
                </c:pt>
              </c:numCache>
            </c:numRef>
          </c:val>
        </c:ser>
        <c:ser>
          <c:idx val="4"/>
          <c:order val="4"/>
          <c:tx>
            <c:strRef>
              <c:f>Sayfa3!$A$6</c:f>
              <c:strCache>
                <c:ptCount val="1"/>
                <c:pt idx="0">
                  <c:v>Genç Nüfusta İşsizlik Oranı (Yüzde)</c:v>
                </c:pt>
              </c:strCache>
            </c:strRef>
          </c:tx>
          <c:marker>
            <c:symbol val="none"/>
          </c:marker>
          <c:cat>
            <c:numRef>
              <c:f>Sayfa3!$B$1:$F$1</c:f>
              <c:numCache>
                <c:formatCode>General</c:formatCode>
                <c:ptCount val="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</c:numCache>
            </c:numRef>
          </c:cat>
          <c:val>
            <c:numRef>
              <c:f>Sayfa3!$B$6:$F$6</c:f>
              <c:numCache>
                <c:formatCode>General</c:formatCode>
                <c:ptCount val="5"/>
                <c:pt idx="0">
                  <c:v>19.100000000000001</c:v>
                </c:pt>
                <c:pt idx="1">
                  <c:v>20</c:v>
                </c:pt>
                <c:pt idx="2">
                  <c:v>20.5</c:v>
                </c:pt>
                <c:pt idx="3">
                  <c:v>25.3</c:v>
                </c:pt>
                <c:pt idx="4">
                  <c:v>21.7</c:v>
                </c:pt>
              </c:numCache>
            </c:numRef>
          </c:val>
        </c:ser>
        <c:marker val="1"/>
        <c:axId val="176860544"/>
        <c:axId val="177144960"/>
      </c:lineChart>
      <c:catAx>
        <c:axId val="176860544"/>
        <c:scaling>
          <c:orientation val="minMax"/>
        </c:scaling>
        <c:axPos val="b"/>
        <c:numFmt formatCode="General" sourceLinked="1"/>
        <c:tickLblPos val="nextTo"/>
        <c:crossAx val="177144960"/>
        <c:crosses val="autoZero"/>
        <c:auto val="1"/>
        <c:lblAlgn val="ctr"/>
        <c:lblOffset val="100"/>
      </c:catAx>
      <c:valAx>
        <c:axId val="177144960"/>
        <c:scaling>
          <c:orientation val="minMax"/>
        </c:scaling>
        <c:axPos val="l"/>
        <c:majorGridlines/>
        <c:numFmt formatCode="General" sourceLinked="1"/>
        <c:tickLblPos val="nextTo"/>
        <c:crossAx val="176860544"/>
        <c:crosses val="autoZero"/>
        <c:crossBetween val="between"/>
      </c:valAx>
    </c:plotArea>
    <c:legend>
      <c:legendPos val="b"/>
      <c:layout/>
    </c:legend>
    <c:plotVisOnly val="1"/>
  </c:chart>
  <c:txPr>
    <a:bodyPr/>
    <a:lstStyle/>
    <a:p>
      <a:pPr>
        <a:defRPr sz="1200" baseline="0"/>
      </a:pPr>
      <a:endParaRPr lang="tr-T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style val="34"/>
  <c:clrMapOvr bg1="dk1" tx1="lt1" bg2="dk2" tx2="lt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6.0330028490515483E-2"/>
          <c:y val="2.6183211257468881E-2"/>
          <c:w val="0.79754143338522032"/>
          <c:h val="0.69435458477962375"/>
        </c:manualLayout>
      </c:layout>
      <c:barChart>
        <c:barDir val="col"/>
        <c:grouping val="stacked"/>
        <c:ser>
          <c:idx val="0"/>
          <c:order val="0"/>
          <c:tx>
            <c:strRef>
              <c:f>Sayfa2!$B$5</c:f>
              <c:strCache>
                <c:ptCount val="1"/>
                <c:pt idx="0">
                  <c:v>İş bulma ümidi yok</c:v>
                </c:pt>
              </c:strCache>
            </c:strRef>
          </c:tx>
          <c:cat>
            <c:numRef>
              <c:f>Sayfa2!$A$6:$A$17</c:f>
              <c:numCache>
                <c:formatCode>General</c:formatCode>
                <c:ptCount val="1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</c:numCache>
            </c:numRef>
          </c:cat>
          <c:val>
            <c:numRef>
              <c:f>Sayfa2!$B$6:$B$17</c:f>
              <c:numCache>
                <c:formatCode>General</c:formatCode>
                <c:ptCount val="12"/>
                <c:pt idx="0">
                  <c:v>132</c:v>
                </c:pt>
                <c:pt idx="1">
                  <c:v>108</c:v>
                </c:pt>
                <c:pt idx="2">
                  <c:v>73</c:v>
                </c:pt>
                <c:pt idx="3">
                  <c:v>84</c:v>
                </c:pt>
                <c:pt idx="4">
                  <c:v>311</c:v>
                </c:pt>
                <c:pt idx="5">
                  <c:v>486</c:v>
                </c:pt>
                <c:pt idx="6">
                  <c:v>624</c:v>
                </c:pt>
                <c:pt idx="7">
                  <c:v>612</c:v>
                </c:pt>
                <c:pt idx="8">
                  <c:v>612</c:v>
                </c:pt>
                <c:pt idx="9">
                  <c:v>757</c:v>
                </c:pt>
                <c:pt idx="10">
                  <c:v>716</c:v>
                </c:pt>
                <c:pt idx="11">
                  <c:v>678</c:v>
                </c:pt>
              </c:numCache>
            </c:numRef>
          </c:val>
        </c:ser>
        <c:ser>
          <c:idx val="1"/>
          <c:order val="1"/>
          <c:tx>
            <c:strRef>
              <c:f>Sayfa2!$C$5</c:f>
              <c:strCache>
                <c:ptCount val="1"/>
                <c:pt idx="0">
                  <c:v>İş aramayıp çalışmaya hazır olan/Diğer</c:v>
                </c:pt>
              </c:strCache>
            </c:strRef>
          </c:tx>
          <c:cat>
            <c:numRef>
              <c:f>Sayfa2!$A$6:$A$17</c:f>
              <c:numCache>
                <c:formatCode>General</c:formatCode>
                <c:ptCount val="1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</c:numCache>
            </c:numRef>
          </c:cat>
          <c:val>
            <c:numRef>
              <c:f>Sayfa2!$C$6:$C$17</c:f>
              <c:numCache>
                <c:formatCode>General</c:formatCode>
                <c:ptCount val="12"/>
                <c:pt idx="0">
                  <c:v>330</c:v>
                </c:pt>
                <c:pt idx="1">
                  <c:v>255</c:v>
                </c:pt>
                <c:pt idx="2">
                  <c:v>287</c:v>
                </c:pt>
                <c:pt idx="3">
                  <c:v>267</c:v>
                </c:pt>
                <c:pt idx="4">
                  <c:v>790</c:v>
                </c:pt>
                <c:pt idx="5" formatCode="#,##0">
                  <c:v>1</c:v>
                </c:pt>
                <c:pt idx="6" formatCode="#,##0">
                  <c:v>1</c:v>
                </c:pt>
                <c:pt idx="7" formatCode="#,##0">
                  <c:v>1</c:v>
                </c:pt>
                <c:pt idx="8" formatCode="#,##0">
                  <c:v>1</c:v>
                </c:pt>
                <c:pt idx="9" formatCode="#,##0">
                  <c:v>1</c:v>
                </c:pt>
                <c:pt idx="10" formatCode="#,##0">
                  <c:v>1</c:v>
                </c:pt>
                <c:pt idx="11" formatCode="#,##0">
                  <c:v>1</c:v>
                </c:pt>
              </c:numCache>
            </c:numRef>
          </c:val>
        </c:ser>
        <c:ser>
          <c:idx val="2"/>
          <c:order val="2"/>
          <c:tx>
            <c:strRef>
              <c:f>Sayfa2!$D$5</c:f>
              <c:strCache>
                <c:ptCount val="1"/>
                <c:pt idx="0">
                  <c:v>Mevsimlik çalışan</c:v>
                </c:pt>
              </c:strCache>
            </c:strRef>
          </c:tx>
          <c:cat>
            <c:numRef>
              <c:f>Sayfa2!$A$6:$A$17</c:f>
              <c:numCache>
                <c:formatCode>General</c:formatCode>
                <c:ptCount val="1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</c:numCache>
            </c:numRef>
          </c:cat>
          <c:val>
            <c:numRef>
              <c:f>Sayfa2!$D$6:$D$17</c:f>
              <c:numCache>
                <c:formatCode>General</c:formatCode>
                <c:ptCount val="12"/>
                <c:pt idx="0">
                  <c:v>599</c:v>
                </c:pt>
                <c:pt idx="1">
                  <c:v>765</c:v>
                </c:pt>
                <c:pt idx="2">
                  <c:v>813</c:v>
                </c:pt>
                <c:pt idx="3">
                  <c:v>893</c:v>
                </c:pt>
                <c:pt idx="4">
                  <c:v>385</c:v>
                </c:pt>
                <c:pt idx="5">
                  <c:v>391</c:v>
                </c:pt>
                <c:pt idx="6">
                  <c:v>341</c:v>
                </c:pt>
                <c:pt idx="7">
                  <c:v>289</c:v>
                </c:pt>
                <c:pt idx="8">
                  <c:v>315</c:v>
                </c:pt>
                <c:pt idx="9">
                  <c:v>87</c:v>
                </c:pt>
                <c:pt idx="10">
                  <c:v>65</c:v>
                </c:pt>
                <c:pt idx="11">
                  <c:v>64</c:v>
                </c:pt>
              </c:numCache>
            </c:numRef>
          </c:val>
        </c:ser>
        <c:ser>
          <c:idx val="3"/>
          <c:order val="3"/>
          <c:tx>
            <c:strRef>
              <c:f>Sayfa2!$E$5</c:f>
              <c:strCache>
                <c:ptCount val="1"/>
                <c:pt idx="0">
                  <c:v>Öğrenci(eğitim-öğretim)</c:v>
                </c:pt>
              </c:strCache>
            </c:strRef>
          </c:tx>
          <c:cat>
            <c:numRef>
              <c:f>Sayfa2!$A$6:$A$17</c:f>
              <c:numCache>
                <c:formatCode>General</c:formatCode>
                <c:ptCount val="1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</c:numCache>
            </c:numRef>
          </c:cat>
          <c:val>
            <c:numRef>
              <c:f>Sayfa2!$E$6:$E$17</c:f>
              <c:numCache>
                <c:formatCode>#,##0</c:formatCode>
                <c:ptCount val="12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</c:numCache>
            </c:numRef>
          </c:val>
        </c:ser>
        <c:ser>
          <c:idx val="4"/>
          <c:order val="4"/>
          <c:tx>
            <c:strRef>
              <c:f>Sayfa2!$F$5</c:f>
              <c:strCache>
                <c:ptCount val="1"/>
                <c:pt idx="0">
                  <c:v>Emekli</c:v>
                </c:pt>
              </c:strCache>
            </c:strRef>
          </c:tx>
          <c:cat>
            <c:numRef>
              <c:f>Sayfa2!$A$6:$A$17</c:f>
              <c:numCache>
                <c:formatCode>General</c:formatCode>
                <c:ptCount val="1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</c:numCache>
            </c:numRef>
          </c:cat>
          <c:val>
            <c:numRef>
              <c:f>Sayfa2!$F$6:$F$17</c:f>
              <c:numCache>
                <c:formatCode>#,##0</c:formatCode>
                <c:ptCount val="12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3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</c:numCache>
            </c:numRef>
          </c:val>
        </c:ser>
        <c:ser>
          <c:idx val="5"/>
          <c:order val="5"/>
          <c:tx>
            <c:strRef>
              <c:f>Sayfa2!$G$5</c:f>
              <c:strCache>
                <c:ptCount val="1"/>
                <c:pt idx="0">
                  <c:v>Özürlü, yaşlı veya hasta</c:v>
                </c:pt>
              </c:strCache>
            </c:strRef>
          </c:tx>
          <c:cat>
            <c:numRef>
              <c:f>Sayfa2!$A$6:$A$17</c:f>
              <c:numCache>
                <c:formatCode>General</c:formatCode>
                <c:ptCount val="1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</c:numCache>
            </c:numRef>
          </c:cat>
          <c:val>
            <c:numRef>
              <c:f>Sayfa2!$G$6:$G$17</c:f>
              <c:numCache>
                <c:formatCode>#,##0</c:formatCode>
                <c:ptCount val="12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</c:numCache>
            </c:numRef>
          </c:val>
        </c:ser>
        <c:ser>
          <c:idx val="6"/>
          <c:order val="6"/>
          <c:tx>
            <c:strRef>
              <c:f>Sayfa2!$H$5</c:f>
              <c:strCache>
                <c:ptCount val="1"/>
                <c:pt idx="0">
                  <c:v>Ailevi ve kişisel nedenler</c:v>
                </c:pt>
              </c:strCache>
            </c:strRef>
          </c:tx>
          <c:cat>
            <c:numRef>
              <c:f>Sayfa2!$A$6:$A$17</c:f>
              <c:numCache>
                <c:formatCode>General</c:formatCode>
                <c:ptCount val="1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</c:numCache>
            </c:numRef>
          </c:cat>
          <c:val>
            <c:numRef>
              <c:f>Sayfa2!$H$6:$H$17</c:f>
              <c:numCache>
                <c:formatCode>#,##0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 formatCode="General">
                  <c:v>963</c:v>
                </c:pt>
                <c:pt idx="6" formatCode="General">
                  <c:v>995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ser>
          <c:idx val="7"/>
          <c:order val="7"/>
          <c:tx>
            <c:strRef>
              <c:f>Sayfa2!$I$5</c:f>
              <c:strCache>
                <c:ptCount val="1"/>
                <c:pt idx="0">
                  <c:v>Diğer *</c:v>
                </c:pt>
              </c:strCache>
            </c:strRef>
          </c:tx>
          <c:cat>
            <c:numRef>
              <c:f>Sayfa2!$A$6:$A$17</c:f>
              <c:numCache>
                <c:formatCode>General</c:formatCode>
                <c:ptCount val="1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</c:numCache>
            </c:numRef>
          </c:cat>
          <c:val>
            <c:numRef>
              <c:f>Sayfa2!$I$6:$I$17</c:f>
              <c:numCache>
                <c:formatCode>General</c:formatCode>
                <c:ptCount val="12"/>
                <c:pt idx="0">
                  <c:v>738</c:v>
                </c:pt>
                <c:pt idx="1">
                  <c:v>719</c:v>
                </c:pt>
                <c:pt idx="2">
                  <c:v>673</c:v>
                </c:pt>
                <c:pt idx="3">
                  <c:v>620</c:v>
                </c:pt>
                <c:pt idx="4">
                  <c:v>513</c:v>
                </c:pt>
                <c:pt idx="5">
                  <c:v>623</c:v>
                </c:pt>
                <c:pt idx="6">
                  <c:v>645</c:v>
                </c:pt>
                <c:pt idx="7">
                  <c:v>909</c:v>
                </c:pt>
                <c:pt idx="8">
                  <c:v>695</c:v>
                </c:pt>
                <c:pt idx="9">
                  <c:v>239</c:v>
                </c:pt>
                <c:pt idx="10">
                  <c:v>325</c:v>
                </c:pt>
                <c:pt idx="11">
                  <c:v>303</c:v>
                </c:pt>
              </c:numCache>
            </c:numRef>
          </c:val>
        </c:ser>
        <c:overlap val="100"/>
        <c:axId val="177187072"/>
        <c:axId val="177209344"/>
      </c:barChart>
      <c:catAx>
        <c:axId val="177187072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tr-TR"/>
          </a:p>
        </c:txPr>
        <c:crossAx val="177209344"/>
        <c:crosses val="autoZero"/>
        <c:auto val="1"/>
        <c:lblAlgn val="ctr"/>
        <c:lblOffset val="100"/>
      </c:catAx>
      <c:valAx>
        <c:axId val="17720934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tr-TR"/>
          </a:p>
        </c:txPr>
        <c:crossAx val="17718707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2.8302620241951567E-2"/>
          <c:y val="0.80245563660626595"/>
          <c:w val="0.92229067400015863"/>
          <c:h val="0.18326261179875097"/>
        </c:manualLayout>
      </c:layout>
      <c:txPr>
        <a:bodyPr/>
        <a:lstStyle/>
        <a:p>
          <a:pPr>
            <a:defRPr lang="en-US"/>
          </a:pPr>
          <a:endParaRPr lang="tr-TR"/>
        </a:p>
      </c:txPr>
    </c:legend>
    <c:plotVisOnly val="1"/>
    <c:dispBlanksAs val="gap"/>
  </c:chart>
  <c:txPr>
    <a:bodyPr/>
    <a:lstStyle/>
    <a:p>
      <a:pPr>
        <a:defRPr sz="1100" baseline="0"/>
      </a:pPr>
      <a:endParaRPr lang="tr-TR"/>
    </a:p>
  </c:txPr>
  <c:externalData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style val="34"/>
  <c:clrMapOvr bg1="dk1" tx1="lt1" bg2="dk2" tx2="lt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6.8549898229925507E-2"/>
          <c:y val="2.8327832578791911E-2"/>
          <c:w val="0.87602967194746262"/>
          <c:h val="0.61480969421554976"/>
        </c:manualLayout>
      </c:layout>
      <c:barChart>
        <c:barDir val="col"/>
        <c:grouping val="clustered"/>
        <c:ser>
          <c:idx val="0"/>
          <c:order val="0"/>
          <c:tx>
            <c:strRef>
              <c:f>Sayfa1!$A$5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Sayfa1!$B$4:$I$4</c:f>
              <c:strCache>
                <c:ptCount val="8"/>
                <c:pt idx="0">
                  <c:v>Okuma-yazma bilmeyen</c:v>
                </c:pt>
                <c:pt idx="1">
                  <c:v>Okuma yazma bilen fakat bir okul bitirmeyen</c:v>
                </c:pt>
                <c:pt idx="2">
                  <c:v>İlkokul</c:v>
                </c:pt>
                <c:pt idx="3">
                  <c:v>Ortaokul veya dengi meslek okul</c:v>
                </c:pt>
                <c:pt idx="4">
                  <c:v>Genel lise</c:v>
                </c:pt>
                <c:pt idx="5">
                  <c:v>Lise dengi meslek okul</c:v>
                </c:pt>
                <c:pt idx="6">
                  <c:v>Yüksekokul veya fakülte</c:v>
                </c:pt>
                <c:pt idx="7">
                  <c:v>İlköğretim</c:v>
                </c:pt>
              </c:strCache>
            </c:strRef>
          </c:cat>
          <c:val>
            <c:numRef>
              <c:f>Sayfa1!$B$5:$I$5</c:f>
              <c:numCache>
                <c:formatCode>General</c:formatCode>
                <c:ptCount val="8"/>
                <c:pt idx="0">
                  <c:v>8</c:v>
                </c:pt>
                <c:pt idx="1">
                  <c:v>15.3</c:v>
                </c:pt>
                <c:pt idx="2">
                  <c:v>12.2</c:v>
                </c:pt>
                <c:pt idx="3">
                  <c:v>14</c:v>
                </c:pt>
                <c:pt idx="4">
                  <c:v>18</c:v>
                </c:pt>
                <c:pt idx="5">
                  <c:v>15.6</c:v>
                </c:pt>
                <c:pt idx="6">
                  <c:v>12.1</c:v>
                </c:pt>
                <c:pt idx="7">
                  <c:v>22.2</c:v>
                </c:pt>
              </c:numCache>
            </c:numRef>
          </c:val>
        </c:ser>
        <c:ser>
          <c:idx val="1"/>
          <c:order val="1"/>
          <c:tx>
            <c:strRef>
              <c:f>Sayfa1!$A$6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Sayfa1!$B$4:$I$4</c:f>
              <c:strCache>
                <c:ptCount val="8"/>
                <c:pt idx="0">
                  <c:v>Okuma-yazma bilmeyen</c:v>
                </c:pt>
                <c:pt idx="1">
                  <c:v>Okuma yazma bilen fakat bir okul bitirmeyen</c:v>
                </c:pt>
                <c:pt idx="2">
                  <c:v>İlkokul</c:v>
                </c:pt>
                <c:pt idx="3">
                  <c:v>Ortaokul veya dengi meslek okul</c:v>
                </c:pt>
                <c:pt idx="4">
                  <c:v>Genel lise</c:v>
                </c:pt>
                <c:pt idx="5">
                  <c:v>Lise dengi meslek okul</c:v>
                </c:pt>
                <c:pt idx="6">
                  <c:v>Yüksekokul veya fakülte</c:v>
                </c:pt>
                <c:pt idx="7">
                  <c:v>İlköğretim</c:v>
                </c:pt>
              </c:strCache>
            </c:strRef>
          </c:cat>
          <c:val>
            <c:numRef>
              <c:f>Sayfa1!$B$6:$I$6</c:f>
              <c:numCache>
                <c:formatCode>General</c:formatCode>
                <c:ptCount val="8"/>
                <c:pt idx="0">
                  <c:v>6</c:v>
                </c:pt>
                <c:pt idx="1">
                  <c:v>12.5</c:v>
                </c:pt>
                <c:pt idx="2">
                  <c:v>10</c:v>
                </c:pt>
                <c:pt idx="3">
                  <c:v>11.5</c:v>
                </c:pt>
                <c:pt idx="4">
                  <c:v>15.9</c:v>
                </c:pt>
                <c:pt idx="5">
                  <c:v>13.2</c:v>
                </c:pt>
                <c:pt idx="6">
                  <c:v>11</c:v>
                </c:pt>
                <c:pt idx="7">
                  <c:v>18.3</c:v>
                </c:pt>
              </c:numCache>
            </c:numRef>
          </c:val>
        </c:ser>
        <c:ser>
          <c:idx val="2"/>
          <c:order val="2"/>
          <c:tx>
            <c:strRef>
              <c:f>Sayfa1!$A$7</c:f>
              <c:strCache>
                <c:ptCount val="1"/>
                <c:pt idx="0">
                  <c:v>2011</c:v>
                </c:pt>
              </c:strCache>
            </c:strRef>
          </c:tx>
          <c:cat>
            <c:strRef>
              <c:f>Sayfa1!$B$4:$I$4</c:f>
              <c:strCache>
                <c:ptCount val="8"/>
                <c:pt idx="0">
                  <c:v>Okuma-yazma bilmeyen</c:v>
                </c:pt>
                <c:pt idx="1">
                  <c:v>Okuma yazma bilen fakat bir okul bitirmeyen</c:v>
                </c:pt>
                <c:pt idx="2">
                  <c:v>İlkokul</c:v>
                </c:pt>
                <c:pt idx="3">
                  <c:v>Ortaokul veya dengi meslek okul</c:v>
                </c:pt>
                <c:pt idx="4">
                  <c:v>Genel lise</c:v>
                </c:pt>
                <c:pt idx="5">
                  <c:v>Lise dengi meslek okul</c:v>
                </c:pt>
                <c:pt idx="6">
                  <c:v>Yüksekokul veya fakülte</c:v>
                </c:pt>
                <c:pt idx="7">
                  <c:v>İlköğretim</c:v>
                </c:pt>
              </c:strCache>
            </c:strRef>
          </c:cat>
          <c:val>
            <c:numRef>
              <c:f>Sayfa1!$B$7:$I$7</c:f>
              <c:numCache>
                <c:formatCode>General</c:formatCode>
                <c:ptCount val="8"/>
                <c:pt idx="0">
                  <c:v>4.5999999999999996</c:v>
                </c:pt>
                <c:pt idx="1">
                  <c:v>10.7</c:v>
                </c:pt>
                <c:pt idx="2">
                  <c:v>7.8</c:v>
                </c:pt>
                <c:pt idx="3">
                  <c:v>9.5</c:v>
                </c:pt>
                <c:pt idx="4">
                  <c:v>12.6</c:v>
                </c:pt>
                <c:pt idx="5">
                  <c:v>11</c:v>
                </c:pt>
                <c:pt idx="6">
                  <c:v>10.4</c:v>
                </c:pt>
                <c:pt idx="7">
                  <c:v>14.3</c:v>
                </c:pt>
              </c:numCache>
            </c:numRef>
          </c:val>
        </c:ser>
        <c:axId val="177272320"/>
        <c:axId val="177273856"/>
      </c:barChart>
      <c:catAx>
        <c:axId val="177272320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 lang="en-US"/>
            </a:pPr>
            <a:endParaRPr lang="tr-TR"/>
          </a:p>
        </c:txPr>
        <c:crossAx val="177273856"/>
        <c:crosses val="autoZero"/>
        <c:auto val="1"/>
        <c:lblAlgn val="ctr"/>
        <c:lblOffset val="100"/>
      </c:catAx>
      <c:valAx>
        <c:axId val="17727385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tr-TR"/>
          </a:p>
        </c:txPr>
        <c:crossAx val="177272320"/>
        <c:crosses val="autoZero"/>
        <c:crossBetween val="between"/>
      </c:valAx>
    </c:plotArea>
    <c:legend>
      <c:legendPos val="b"/>
      <c:layout/>
      <c:txPr>
        <a:bodyPr/>
        <a:lstStyle/>
        <a:p>
          <a:pPr>
            <a:defRPr lang="en-US"/>
          </a:pPr>
          <a:endParaRPr lang="tr-TR"/>
        </a:p>
      </c:txPr>
    </c:legend>
    <c:plotVisOnly val="1"/>
    <c:dispBlanksAs val="gap"/>
  </c:chart>
  <c:txPr>
    <a:bodyPr/>
    <a:lstStyle/>
    <a:p>
      <a:pPr>
        <a:defRPr sz="1100" baseline="0"/>
      </a:pPr>
      <a:endParaRPr lang="tr-TR"/>
    </a:p>
  </c:txPr>
  <c:externalData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style val="34"/>
  <c:clrMapOvr bg1="dk1" tx1="lt1" bg2="dk2" tx2="lt2" accent1="accent1" accent2="accent2" accent3="accent3" accent4="accent4" accent5="accent5" accent6="accent6" hlink="hlink" folHlink="folHlink"/>
  <c:chart>
    <c:plotArea>
      <c:layout/>
      <c:lineChart>
        <c:grouping val="standard"/>
        <c:ser>
          <c:idx val="0"/>
          <c:order val="0"/>
          <c:tx>
            <c:strRef>
              <c:f>Sheet9!$B$2:$B$3</c:f>
              <c:strCache>
                <c:ptCount val="1"/>
                <c:pt idx="0">
                  <c:v>Türkiye </c:v>
                </c:pt>
              </c:strCache>
            </c:strRef>
          </c:tx>
          <c:marker>
            <c:symbol val="none"/>
          </c:marker>
          <c:cat>
            <c:numRef>
              <c:f>Sheet9!$A$4:$A$15</c:f>
              <c:numCache>
                <c:formatCode>General</c:formatCode>
                <c:ptCount val="1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</c:numCache>
            </c:numRef>
          </c:cat>
          <c:val>
            <c:numRef>
              <c:f>Sheet9!$B$4:$B$15</c:f>
              <c:numCache>
                <c:formatCode>General</c:formatCode>
                <c:ptCount val="12"/>
                <c:pt idx="0">
                  <c:v>49.9</c:v>
                </c:pt>
                <c:pt idx="1">
                  <c:v>49.8</c:v>
                </c:pt>
                <c:pt idx="2">
                  <c:v>49.6</c:v>
                </c:pt>
                <c:pt idx="3">
                  <c:v>48.3</c:v>
                </c:pt>
                <c:pt idx="4">
                  <c:v>46.3</c:v>
                </c:pt>
                <c:pt idx="5">
                  <c:v>46.4</c:v>
                </c:pt>
                <c:pt idx="6">
                  <c:v>46.3</c:v>
                </c:pt>
                <c:pt idx="7">
                  <c:v>46.2</c:v>
                </c:pt>
                <c:pt idx="8">
                  <c:v>46.9</c:v>
                </c:pt>
                <c:pt idx="9">
                  <c:v>47.9</c:v>
                </c:pt>
                <c:pt idx="10">
                  <c:v>48.8</c:v>
                </c:pt>
                <c:pt idx="11">
                  <c:v>49.9</c:v>
                </c:pt>
              </c:numCache>
            </c:numRef>
          </c:val>
        </c:ser>
        <c:ser>
          <c:idx val="1"/>
          <c:order val="1"/>
          <c:tx>
            <c:strRef>
              <c:f>Sheet9!$C$2:$C$3</c:f>
              <c:strCache>
                <c:ptCount val="1"/>
                <c:pt idx="0">
                  <c:v>Kadın </c:v>
                </c:pt>
              </c:strCache>
            </c:strRef>
          </c:tx>
          <c:marker>
            <c:symbol val="none"/>
          </c:marker>
          <c:cat>
            <c:numRef>
              <c:f>Sheet9!$A$4:$A$15</c:f>
              <c:numCache>
                <c:formatCode>General</c:formatCode>
                <c:ptCount val="1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</c:numCache>
            </c:numRef>
          </c:cat>
          <c:val>
            <c:numRef>
              <c:f>Sheet9!$C$4:$C$15</c:f>
              <c:numCache>
                <c:formatCode>General</c:formatCode>
                <c:ptCount val="12"/>
                <c:pt idx="0">
                  <c:v>26.6</c:v>
                </c:pt>
                <c:pt idx="1">
                  <c:v>27.1</c:v>
                </c:pt>
                <c:pt idx="2">
                  <c:v>27.9</c:v>
                </c:pt>
                <c:pt idx="3">
                  <c:v>26.6</c:v>
                </c:pt>
                <c:pt idx="4">
                  <c:v>25.4</c:v>
                </c:pt>
                <c:pt idx="5">
                  <c:v>24.8</c:v>
                </c:pt>
                <c:pt idx="6">
                  <c:v>24.9</c:v>
                </c:pt>
                <c:pt idx="7">
                  <c:v>23.6</c:v>
                </c:pt>
                <c:pt idx="8">
                  <c:v>24.5</c:v>
                </c:pt>
                <c:pt idx="9">
                  <c:v>26</c:v>
                </c:pt>
                <c:pt idx="10">
                  <c:v>26.3</c:v>
                </c:pt>
                <c:pt idx="11">
                  <c:v>26.8</c:v>
                </c:pt>
              </c:numCache>
            </c:numRef>
          </c:val>
        </c:ser>
        <c:ser>
          <c:idx val="2"/>
          <c:order val="2"/>
          <c:tx>
            <c:strRef>
              <c:f>Sheet9!$D$2:$D$3</c:f>
              <c:strCache>
                <c:ptCount val="1"/>
                <c:pt idx="0">
                  <c:v>Erkek</c:v>
                </c:pt>
              </c:strCache>
            </c:strRef>
          </c:tx>
          <c:marker>
            <c:symbol val="none"/>
          </c:marker>
          <c:cat>
            <c:numRef>
              <c:f>Sheet9!$A$4:$A$15</c:f>
              <c:numCache>
                <c:formatCode>General</c:formatCode>
                <c:ptCount val="1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</c:numCache>
            </c:numRef>
          </c:cat>
          <c:val>
            <c:numRef>
              <c:f>Sheet9!$D$4:$D$15</c:f>
              <c:numCache>
                <c:formatCode>General</c:formatCode>
                <c:ptCount val="12"/>
                <c:pt idx="0">
                  <c:v>77.8</c:v>
                </c:pt>
                <c:pt idx="1">
                  <c:v>77.099999999999994</c:v>
                </c:pt>
                <c:pt idx="2">
                  <c:v>76.400000000000006</c:v>
                </c:pt>
                <c:pt idx="3">
                  <c:v>76.2</c:v>
                </c:pt>
                <c:pt idx="4">
                  <c:v>75.8</c:v>
                </c:pt>
                <c:pt idx="5">
                  <c:v>73.099999999999994</c:v>
                </c:pt>
                <c:pt idx="6">
                  <c:v>71.7</c:v>
                </c:pt>
                <c:pt idx="7">
                  <c:v>71.599999999999994</c:v>
                </c:pt>
                <c:pt idx="8">
                  <c:v>70.400000000000006</c:v>
                </c:pt>
                <c:pt idx="9">
                  <c:v>72.099999999999994</c:v>
                </c:pt>
                <c:pt idx="10">
                  <c:v>70.599999999999994</c:v>
                </c:pt>
                <c:pt idx="11">
                  <c:v>70.8</c:v>
                </c:pt>
              </c:numCache>
            </c:numRef>
          </c:val>
        </c:ser>
        <c:marker val="1"/>
        <c:axId val="177631232"/>
        <c:axId val="177632768"/>
      </c:lineChart>
      <c:catAx>
        <c:axId val="177631232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tr-TR"/>
          </a:p>
        </c:txPr>
        <c:crossAx val="177632768"/>
        <c:crosses val="autoZero"/>
        <c:auto val="1"/>
        <c:lblAlgn val="ctr"/>
        <c:lblOffset val="100"/>
      </c:catAx>
      <c:valAx>
        <c:axId val="17763276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tr-TR"/>
          </a:p>
        </c:txPr>
        <c:crossAx val="17763123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tr-TR"/>
        </a:p>
      </c:txPr>
    </c:legend>
    <c:plotVisOnly val="1"/>
  </c:chart>
  <c:txPr>
    <a:bodyPr/>
    <a:lstStyle/>
    <a:p>
      <a:pPr>
        <a:defRPr sz="1400" baseline="0"/>
      </a:pPr>
      <a:endParaRPr lang="tr-TR"/>
    </a:p>
  </c:txPr>
  <c:externalData r:id="rId2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EF2A5-51E9-4661-9372-9059457A5C52}" type="datetimeFigureOut">
              <a:rPr lang="tr-TR" smtClean="0"/>
              <a:t>28.09.2012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2623E-8C6D-4812-B40C-1CCE63E59BC0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96CD34-0C63-45FF-8460-C05782E0773A}" type="slidenum">
              <a:rPr lang="en-GB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3727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1955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381956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FBF240-EEC3-475F-9004-D8DB2CDAE54B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943862-D447-400D-8C1C-3A04300567BA}" type="slidenum">
              <a:rPr lang="en-GB">
                <a:solidFill>
                  <a:prstClr val="black"/>
                </a:solidFill>
              </a:rPr>
              <a:pPr/>
              <a:t>14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3829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27-1 and Figure 27-2 in the main text.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3A3AA3-F310-4865-9026-FCA9876FDA47}" type="slidenum">
              <a:rPr lang="en-GB">
                <a:solidFill>
                  <a:prstClr val="black"/>
                </a:solidFill>
              </a:rPr>
              <a:pPr/>
              <a:t>15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3840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27-1 and Figure 27-2 in the main text.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7E9DD5-0614-4FE0-95B2-6DA3B8475B46}" type="slidenum">
              <a:rPr lang="en-GB">
                <a:solidFill>
                  <a:prstClr val="black"/>
                </a:solidFill>
              </a:rPr>
              <a:pPr/>
              <a:t>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3850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8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27-2 in the main text.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4BEBC7-D175-4ACC-AADB-5F658C8D4116}" type="slidenum">
              <a:rPr lang="en-GB">
                <a:solidFill>
                  <a:prstClr val="black"/>
                </a:solidFill>
              </a:rPr>
              <a:pPr/>
              <a:t>17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3860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27-2 in the main text.</a:t>
            </a:r>
          </a:p>
          <a:p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B19452-1AF7-4C17-AC5F-2480BE8B1AE7}" type="slidenum">
              <a:rPr lang="en-GB">
                <a:solidFill>
                  <a:prstClr val="black"/>
                </a:solidFill>
              </a:rPr>
              <a:pPr/>
              <a:t>18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3870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27-2 in the main text.</a:t>
            </a:r>
          </a:p>
          <a:p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8F139-CD55-417D-BFF8-8428AAE0CF7D}" type="slidenum">
              <a:rPr lang="en-GB">
                <a:solidFill>
                  <a:prstClr val="black"/>
                </a:solidFill>
              </a:rPr>
              <a:pPr/>
              <a:t>19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3880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27-2 in the main text.</a:t>
            </a:r>
          </a:p>
          <a:p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40DB22-F772-4333-8467-A5211D2480E4}" type="slidenum">
              <a:rPr lang="en-GB">
                <a:solidFill>
                  <a:prstClr val="black"/>
                </a:solidFill>
              </a:rPr>
              <a:pPr/>
              <a:t>20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3891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27-2 and Figure 27-3 in the main text.</a:t>
            </a:r>
          </a:p>
          <a:p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0147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390148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FE3DD9-FA98-4970-AB1E-DE990096E342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72B18A-7876-4FDE-9801-08EF56900D13}" type="slidenum">
              <a:rPr lang="en-GB">
                <a:solidFill>
                  <a:prstClr val="black"/>
                </a:solidFill>
              </a:rPr>
              <a:pPr/>
              <a:t>22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3911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27-2, Figure 27-4 in the main text.</a:t>
            </a:r>
          </a:p>
          <a:p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646E3A-7B97-46C9-9E07-62E2BE79BAA6}" type="slidenum">
              <a:rPr lang="en-GB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3737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introduction to ch 27.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D121D7-7B0F-4BEE-85D7-18E0C0643073}" type="slidenum">
              <a:rPr lang="en-GB">
                <a:solidFill>
                  <a:prstClr val="black"/>
                </a:solidFill>
              </a:rPr>
              <a:pPr/>
              <a:t>23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3921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27-2 in the main text.</a:t>
            </a:r>
          </a:p>
          <a:p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0DD0BF-5E04-43BB-BEEC-1594226D4B1B}" type="slidenum">
              <a:rPr lang="en-GB">
                <a:solidFill>
                  <a:prstClr val="black"/>
                </a:solidFill>
              </a:rPr>
              <a:pPr/>
              <a:t>24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393219" name="Rectangle 2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27-3 in the main text</a:t>
            </a:r>
          </a:p>
        </p:txBody>
      </p:sp>
      <p:sp>
        <p:nvSpPr>
          <p:cNvPr id="393220" name="Rectangle 3"/>
          <p:cNvSpPr>
            <a:spLocks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30EAB5-75B9-43B1-9930-03F0296B1B46}" type="slidenum">
              <a:rPr lang="en-GB">
                <a:solidFill>
                  <a:prstClr val="black"/>
                </a:solidFill>
              </a:rPr>
              <a:pPr/>
              <a:t>25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394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See Section 27-3 in the main text, and Figure 27-5.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595CC8-56F1-47A7-A794-B66141993F67}" type="slidenum">
              <a:rPr lang="en-GB">
                <a:solidFill>
                  <a:prstClr val="black"/>
                </a:solidFill>
              </a:rPr>
              <a:pPr/>
              <a:t>26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3952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27-3 in the main text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4787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374788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D73655-CF70-4591-A64E-914CC2CE760B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5811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375812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FF4847-B9FA-4DD7-BD6A-41AE587DDF60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6835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376836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E29CAC-4C8D-4D73-8F36-E4FB1E87443C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ADAD6-A8F2-4CA0-9B5E-682B5971E7F9}" type="slidenum">
              <a:rPr lang="en-GB">
                <a:solidFill>
                  <a:prstClr val="black"/>
                </a:solidFill>
              </a:rPr>
              <a:pPr/>
              <a:t>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37785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7C7E0C96-DD14-4270-B94B-3AEF33A7F4C5}" type="slidenum">
              <a:rPr lang="en-GB" sz="1200">
                <a:solidFill>
                  <a:prstClr val="black"/>
                </a:solidFill>
                <a:latin typeface="Times New Roman" pitchFamily="18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GB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7786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6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Arial" pitchFamily="34" charset="0"/>
              </a:rPr>
              <a:t>Data are taken from Table27-1 in the main text.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883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378884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CCED2-CC03-4270-AEE1-53A12922BAA7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9907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379908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C1E311-DD64-46D2-BC99-DE2D438A02EE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CD4971-8C4D-452C-94CA-13600F88A85C}" type="slidenum">
              <a:rPr lang="en-GB">
                <a:solidFill>
                  <a:prstClr val="black"/>
                </a:solidFill>
              </a:rPr>
              <a:pPr/>
              <a:t>12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38093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7CFBCF17-737C-467B-8963-0279572D2200}" type="slidenum">
              <a:rPr lang="en-GB" sz="1200">
                <a:solidFill>
                  <a:prstClr val="black"/>
                </a:solidFill>
                <a:latin typeface="Times New Roman" pitchFamily="18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GB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8093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Arial" pitchFamily="34" charset="0"/>
              </a:rPr>
              <a:t>Data are taken from Table27-1 in the main text.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FEA14-B784-4345-A5C3-1814F55F0F79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96AA3-99BA-426A-91EA-17192085E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526AD-B8A8-4221-8A75-D710B7198CE6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C1446-D38B-4E6B-B9E1-1C768DA0B0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8DA23-AE31-4FFA-89AF-0BAA4B96EC8D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28C4-1529-4B3D-88E8-5480F9DD1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tr-TR" noProof="0" smtClean="0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190CA1-7FFA-4B79-A635-57550623C6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761413-9B25-4E57-B0C1-963B3FD96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6858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endParaRPr lang="tr-T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2339975" y="6308725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49D9A-1125-4271-B407-2F2DC1CCB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A96FC-57F2-47CB-B9F5-CD9B346CCCDB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43142-5688-41E7-9D81-B2BF2BD91B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F0873-8ED3-481C-B131-E03385ADC37B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E69E9-4B44-442E-A615-2A19AFECFA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3EF18-0820-41B2-ACDA-C0B4820455BF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7BBFF-3271-4B29-B4A9-7770AE54D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F2481-9E32-4C78-85C6-1428F0CA9314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8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3F021-E107-4B6B-81F4-1D642E5BBE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C11EA-A139-4EB1-A50C-075073B7EE1B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4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80E63-533A-4624-AC78-6FD63D560A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25230-93C3-464C-8352-0FA3521EA8A7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3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684EB-BE62-413F-A27E-638DA4659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FC5AC-E91B-43CF-AA62-94C83B87362A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6C061-177B-4481-B855-A19911DA2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61ABB-CA09-4E80-9BB5-E0E306DE4C4C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7270B-01C8-4B38-A5C4-C243E3202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Başlık Yer Tutucusu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10243" name="2 Metin Yer Tutucusu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E3649F5-CED9-4FD6-83E2-AE94B4F44BB3}" type="datetimeFigureOut">
              <a:rPr lang="tr-TR">
                <a:latin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28.09.2012</a:t>
            </a:fld>
            <a:endParaRPr lang="tr-TR">
              <a:latin typeface="Arial" pitchFamily="34" charset="0"/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latin typeface="Arial" pitchFamily="34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897050B-3419-4A95-A2E3-8370B6F8B14B}" type="slidenum">
              <a:rPr lang="en-US">
                <a:latin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Arial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133600"/>
            <a:ext cx="7772400" cy="1524000"/>
          </a:xfrm>
        </p:spPr>
        <p:txBody>
          <a:bodyPr/>
          <a:lstStyle/>
          <a:p>
            <a:pPr eaLnBrk="1" hangingPunct="1"/>
            <a:r>
              <a:rPr lang="tr-TR" sz="4000" b="1" smtClean="0"/>
              <a:t>Bölüm</a:t>
            </a:r>
            <a:r>
              <a:rPr lang="en-US" sz="4000" b="1" smtClean="0"/>
              <a:t> 27</a:t>
            </a:r>
            <a:br>
              <a:rPr lang="en-US" sz="4000" b="1" smtClean="0"/>
            </a:br>
            <a:r>
              <a:rPr lang="tr-TR" sz="4000" b="1" smtClean="0"/>
              <a:t>İşsizlik</a:t>
            </a:r>
            <a:endParaRPr lang="en-US" sz="4000" smtClean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3063" y="4000500"/>
            <a:ext cx="6400800" cy="1752600"/>
          </a:xfrm>
        </p:spPr>
        <p:txBody>
          <a:bodyPr/>
          <a:lstStyle/>
          <a:p>
            <a:pPr eaLnBrk="1" hangingPunct="1"/>
            <a:r>
              <a:rPr lang="en-GB" sz="1400" smtClean="0">
                <a:solidFill>
                  <a:srgbClr val="FFC000"/>
                </a:solidFill>
              </a:rPr>
              <a:t>David Begg, Stanley Fischer and Rudiger Dornbusch, </a:t>
            </a:r>
            <a:r>
              <a:rPr lang="en-GB" sz="1400" i="1" smtClean="0">
                <a:solidFill>
                  <a:srgbClr val="FFC000"/>
                </a:solidFill>
              </a:rPr>
              <a:t>Economics</a:t>
            </a:r>
            <a:r>
              <a:rPr lang="en-GB" sz="1400" smtClean="0">
                <a:solidFill>
                  <a:srgbClr val="FFC000"/>
                </a:solidFill>
              </a:rPr>
              <a:t>, </a:t>
            </a:r>
          </a:p>
          <a:p>
            <a:pPr eaLnBrk="1" hangingPunct="1"/>
            <a:r>
              <a:rPr lang="en-GB" sz="1400" smtClean="0">
                <a:solidFill>
                  <a:srgbClr val="FFC000"/>
                </a:solidFill>
              </a:rPr>
              <a:t>8th Edition, McGraw-Hill, 2005</a:t>
            </a:r>
          </a:p>
          <a:p>
            <a:pPr eaLnBrk="1" hangingPunct="1"/>
            <a:r>
              <a:rPr lang="en-GB" sz="1400" smtClean="0">
                <a:solidFill>
                  <a:srgbClr val="FFC000"/>
                </a:solidFill>
              </a:rPr>
              <a:t>PowerPoint presentation by Alex Tackie and Damian Ward</a:t>
            </a:r>
            <a:endParaRPr lang="en-US" sz="1400" smtClean="0">
              <a:solidFill>
                <a:srgbClr val="FFC000"/>
              </a:solidFill>
            </a:endParaRPr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3D1A194-76FF-4B1B-BA44-3830DE835662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 txBox="1">
            <a:spLocks noChangeArrowheads="1"/>
          </p:cNvSpPr>
          <p:nvPr/>
        </p:nvSpPr>
        <p:spPr bwMode="auto">
          <a:xfrm>
            <a:off x="611188" y="274638"/>
            <a:ext cx="8353425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1600" b="1">
                <a:solidFill>
                  <a:srgbClr val="FFFFCC"/>
                </a:solidFill>
              </a:rPr>
              <a:t>İşgücüne dahil olmama nedenlerine göre işgücüne dahil olmayanlar </a:t>
            </a:r>
            <a:r>
              <a:rPr lang="en-US" sz="1600" b="1">
                <a:solidFill>
                  <a:srgbClr val="FFFFCC"/>
                </a:solidFill>
              </a:rPr>
              <a:t>(</a:t>
            </a:r>
            <a:r>
              <a:rPr lang="tr-TR" sz="1600" b="1">
                <a:solidFill>
                  <a:srgbClr val="FFFFCC"/>
                </a:solidFill>
              </a:rPr>
              <a:t>Bin</a:t>
            </a:r>
            <a:r>
              <a:rPr lang="en-US" sz="1600" b="1">
                <a:solidFill>
                  <a:srgbClr val="FFFFCC"/>
                </a:solidFill>
              </a:rPr>
              <a:t>)</a:t>
            </a:r>
            <a:r>
              <a:rPr lang="tr-TR" sz="1600" b="1">
                <a:solidFill>
                  <a:srgbClr val="FFFFCC"/>
                </a:solidFill>
              </a:rPr>
              <a:t> - ( 15 + yaş )</a:t>
            </a:r>
          </a:p>
        </p:txBody>
      </p:sp>
      <p:graphicFrame>
        <p:nvGraphicFramePr>
          <p:cNvPr id="4" name="2 Grafik"/>
          <p:cNvGraphicFramePr/>
          <p:nvPr/>
        </p:nvGraphicFramePr>
        <p:xfrm>
          <a:off x="585925" y="1020932"/>
          <a:ext cx="8424909" cy="5335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/>
          </p:cNvSpPr>
          <p:nvPr>
            <p:ph type="title"/>
          </p:nvPr>
        </p:nvSpPr>
        <p:spPr>
          <a:xfrm>
            <a:off x="214313" y="333375"/>
            <a:ext cx="8715375" cy="1143000"/>
          </a:xfrm>
        </p:spPr>
        <p:txBody>
          <a:bodyPr/>
          <a:lstStyle/>
          <a:p>
            <a:pPr eaLnBrk="1" hangingPunct="1"/>
            <a:r>
              <a:rPr lang="tr-TR" sz="4000" b="1" smtClean="0"/>
              <a:t>Dikkat edilmesi gereken birkaç nokta</a:t>
            </a:r>
          </a:p>
        </p:txBody>
      </p:sp>
      <p:sp>
        <p:nvSpPr>
          <p:cNvPr id="141315" name="Content Placeholder 2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48244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1800" smtClean="0"/>
              <a:t>Herhangi birinin işsiz olarak adlandırılabilmesi için çalışma yaşında olup iş arıyor olması gerekir.</a:t>
            </a:r>
          </a:p>
          <a:p>
            <a:pPr lvl="1" eaLnBrk="1" hangingPunct="1">
              <a:lnSpc>
                <a:spcPct val="80000"/>
              </a:lnSpc>
            </a:pPr>
            <a:r>
              <a:rPr lang="tr-TR" sz="1800" smtClean="0"/>
              <a:t>İş aramaktan yorulup bırakanlar, istatistiklerde işsiz olarak görünmemekte. Bunlara “hevesi kırılmış işçiler” (discouraged workers) adı verilir ve sayıları da son yıllarda bir hayli artmıştır.</a:t>
            </a:r>
          </a:p>
          <a:p>
            <a:pPr lvl="2" eaLnBrk="1" hangingPunct="1">
              <a:lnSpc>
                <a:spcPct val="80000"/>
              </a:lnSpc>
            </a:pPr>
            <a:r>
              <a:rPr lang="tr-TR" sz="1800" smtClean="0"/>
              <a:t>2009 ilk çeyreğinde ABD’de 13,5 milyon işsiz ve 2,1 milyon hevesi kırılmış işçi bulunmaktadır.</a:t>
            </a:r>
          </a:p>
          <a:p>
            <a:pPr lvl="2" eaLnBrk="1" hangingPunct="1">
              <a:lnSpc>
                <a:spcPct val="80000"/>
              </a:lnSpc>
            </a:pPr>
            <a:r>
              <a:rPr lang="tr-TR" sz="1800" smtClean="0"/>
              <a:t>Türkiye’de de bu sayının hayli yüksek olduğu beklenmektedir.</a:t>
            </a:r>
          </a:p>
          <a:p>
            <a:pPr lvl="1" eaLnBrk="1" hangingPunct="1">
              <a:lnSpc>
                <a:spcPct val="80000"/>
              </a:lnSpc>
            </a:pPr>
            <a:r>
              <a:rPr lang="tr-TR" sz="1800" smtClean="0"/>
              <a:t>Eksik İstihdam:</a:t>
            </a:r>
          </a:p>
          <a:p>
            <a:pPr lvl="2" eaLnBrk="1" hangingPunct="1">
              <a:lnSpc>
                <a:spcPct val="80000"/>
              </a:lnSpc>
            </a:pPr>
            <a:r>
              <a:rPr lang="tr-TR" sz="1800" smtClean="0"/>
              <a:t>Kişi kendi potansiyelinin çok altında bir işte çalışmak zorunda kalabilir. Bu durumda o kişi işi itibariyle durumundan her ne kadar memnun değilse de istatistiklerde çalışan olarak görünür.</a:t>
            </a:r>
          </a:p>
          <a:p>
            <a:pPr eaLnBrk="1" hangingPunct="1">
              <a:lnSpc>
                <a:spcPct val="80000"/>
              </a:lnSpc>
            </a:pPr>
            <a:r>
              <a:rPr lang="tr-TR" sz="1800" smtClean="0"/>
              <a:t>Bu iki nokta, açıklanan işsizlik istatistiklerini, mevcut durumun bir hayli iyimser bir göstergesi haline sokmaktadır.</a:t>
            </a:r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0A8A3BF-DD38-43C4-B877-E9B59208AA15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790575" y="238125"/>
            <a:ext cx="8353425" cy="720725"/>
          </a:xfrm>
        </p:spPr>
        <p:txBody>
          <a:bodyPr/>
          <a:lstStyle/>
          <a:p>
            <a:pPr eaLnBrk="1" hangingPunct="1"/>
            <a:r>
              <a:rPr lang="en-US" sz="1600" b="1" smtClean="0"/>
              <a:t>Eğitim durumuna ve dönemlere göre işsizlik oranı (%)</a:t>
            </a:r>
            <a:r>
              <a:rPr lang="tr-TR" sz="1600" b="1" smtClean="0"/>
              <a:t>- ( 15 + yaş )</a:t>
            </a:r>
            <a:br>
              <a:rPr lang="tr-TR" sz="1600" b="1" smtClean="0"/>
            </a:br>
            <a:r>
              <a:rPr lang="tr-TR" sz="1600" b="1" smtClean="0"/>
              <a:t/>
            </a:r>
            <a:br>
              <a:rPr lang="tr-TR" sz="1600" b="1" smtClean="0"/>
            </a:br>
            <a:r>
              <a:rPr lang="tr-TR" sz="1600" b="1" smtClean="0"/>
              <a:t>Türkiye (2009-2011)</a:t>
            </a:r>
            <a:endParaRPr lang="en-US" sz="1600" b="1" smtClean="0"/>
          </a:p>
        </p:txBody>
      </p:sp>
      <p:graphicFrame>
        <p:nvGraphicFramePr>
          <p:cNvPr id="4" name="2 Grafik"/>
          <p:cNvGraphicFramePr/>
          <p:nvPr/>
        </p:nvGraphicFramePr>
        <p:xfrm>
          <a:off x="395536" y="1052736"/>
          <a:ext cx="8416030" cy="5379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 txBox="1">
            <a:spLocks noChangeArrowheads="1"/>
          </p:cNvSpPr>
          <p:nvPr/>
        </p:nvSpPr>
        <p:spPr bwMode="auto">
          <a:xfrm>
            <a:off x="611188" y="274638"/>
            <a:ext cx="8353425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1600" b="1">
              <a:solidFill>
                <a:srgbClr val="FFFFCC"/>
              </a:solidFill>
            </a:endParaRPr>
          </a:p>
        </p:txBody>
      </p:sp>
      <p:sp>
        <p:nvSpPr>
          <p:cNvPr id="143363" name="Rectangle 2"/>
          <p:cNvSpPr txBox="1">
            <a:spLocks noChangeArrowheads="1"/>
          </p:cNvSpPr>
          <p:nvPr/>
        </p:nvSpPr>
        <p:spPr bwMode="auto">
          <a:xfrm>
            <a:off x="763588" y="427038"/>
            <a:ext cx="8353425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1600" b="1">
              <a:solidFill>
                <a:srgbClr val="FFFFCC"/>
              </a:solidFill>
            </a:endParaRPr>
          </a:p>
        </p:txBody>
      </p:sp>
      <p:sp>
        <p:nvSpPr>
          <p:cNvPr id="143364" name="Rectangle 2"/>
          <p:cNvSpPr txBox="1">
            <a:spLocks noChangeArrowheads="1"/>
          </p:cNvSpPr>
          <p:nvPr/>
        </p:nvSpPr>
        <p:spPr bwMode="auto">
          <a:xfrm>
            <a:off x="915988" y="398463"/>
            <a:ext cx="7748587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3200" b="1">
                <a:solidFill>
                  <a:srgbClr val="FFFFCC"/>
                </a:solidFill>
              </a:rPr>
              <a:t>Türkiye’de İşgücüne Katılım Oranı (%) </a:t>
            </a:r>
            <a:r>
              <a:rPr lang="tr-TR" sz="3200" b="1">
                <a:solidFill>
                  <a:srgbClr val="FFFFCC"/>
                </a:solidFill>
                <a:latin typeface="Arial" pitchFamily="34" charset="0"/>
              </a:rPr>
              <a:t>- ( 15 + yaş )</a:t>
            </a:r>
            <a:endParaRPr lang="tr-TR" sz="3200" b="1">
              <a:solidFill>
                <a:srgbClr val="FFFFCC"/>
              </a:solidFill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251520" y="1340768"/>
          <a:ext cx="8568952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tr-TR" sz="4000" b="1" smtClean="0"/>
              <a:t>Emek Piyasasındaki Akımlar</a:t>
            </a:r>
            <a:r>
              <a:rPr lang="tr-TR" b="1" smtClean="0"/>
              <a:t/>
            </a:r>
            <a:br>
              <a:rPr lang="tr-TR" b="1" smtClean="0"/>
            </a:br>
            <a:r>
              <a:rPr lang="tr-TR" sz="2500" b="1" smtClean="0"/>
              <a:t>Emek piyasasının statik görünümü</a:t>
            </a:r>
            <a:endParaRPr lang="en-US" b="1" smtClean="0"/>
          </a:p>
        </p:txBody>
      </p:sp>
      <p:sp>
        <p:nvSpPr>
          <p:cNvPr id="14438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E8D3CE-7FDB-4F63-8DE5-259E60DA1733}" type="slidenum">
              <a:rPr lang="en-US"/>
              <a:pPr/>
              <a:t>14</a:t>
            </a:fld>
            <a:endParaRPr lang="en-US"/>
          </a:p>
        </p:txBody>
      </p:sp>
      <p:sp>
        <p:nvSpPr>
          <p:cNvPr id="51203" name="Rectangle 2051"/>
          <p:cNvSpPr>
            <a:spLocks noChangeArrowheads="1"/>
          </p:cNvSpPr>
          <p:nvPr/>
        </p:nvSpPr>
        <p:spPr bwMode="auto">
          <a:xfrm>
            <a:off x="1295400" y="2514600"/>
            <a:ext cx="2057400" cy="1600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400" b="1">
                <a:solidFill>
                  <a:srgbClr val="33CC33"/>
                </a:solidFill>
              </a:rPr>
              <a:t>Çalışan</a:t>
            </a:r>
            <a:endParaRPr lang="en-US" sz="2400" b="1">
              <a:solidFill>
                <a:srgbClr val="33CC33"/>
              </a:solidFill>
            </a:endParaRPr>
          </a:p>
        </p:txBody>
      </p:sp>
      <p:sp>
        <p:nvSpPr>
          <p:cNvPr id="51204" name="Rectangle 2052"/>
          <p:cNvSpPr>
            <a:spLocks noChangeArrowheads="1"/>
          </p:cNvSpPr>
          <p:nvPr/>
        </p:nvSpPr>
        <p:spPr bwMode="auto">
          <a:xfrm>
            <a:off x="5638800" y="2514600"/>
            <a:ext cx="2057400" cy="1600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400" b="1">
                <a:solidFill>
                  <a:srgbClr val="33CC33"/>
                </a:solidFill>
              </a:rPr>
              <a:t>İşsiz</a:t>
            </a:r>
            <a:endParaRPr lang="en-US" sz="2400" b="1">
              <a:solidFill>
                <a:srgbClr val="33CC33"/>
              </a:solidFill>
            </a:endParaRPr>
          </a:p>
        </p:txBody>
      </p:sp>
      <p:sp>
        <p:nvSpPr>
          <p:cNvPr id="51205" name="Rectangle 2053"/>
          <p:cNvSpPr>
            <a:spLocks noChangeArrowheads="1"/>
          </p:cNvSpPr>
          <p:nvPr/>
        </p:nvSpPr>
        <p:spPr bwMode="auto">
          <a:xfrm>
            <a:off x="2971800" y="4876800"/>
            <a:ext cx="3048000" cy="1219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400" b="1">
                <a:solidFill>
                  <a:srgbClr val="FFC000"/>
                </a:solidFill>
                <a:latin typeface="Arial" pitchFamily="34" charset="0"/>
              </a:rPr>
              <a:t>Katılmayanlar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400" b="1">
                <a:solidFill>
                  <a:srgbClr val="FFC000"/>
                </a:solidFill>
                <a:latin typeface="Arial" pitchFamily="34" charset="0"/>
              </a:rPr>
              <a:t>(çocuklar,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400" b="1">
                <a:solidFill>
                  <a:srgbClr val="FFC000"/>
                </a:solidFill>
                <a:latin typeface="Arial" pitchFamily="34" charset="0"/>
              </a:rPr>
              <a:t>emekliler vs)</a:t>
            </a:r>
            <a:endParaRPr lang="en-US" sz="2400" b="1">
              <a:solidFill>
                <a:srgbClr val="FFC000"/>
              </a:solidFill>
              <a:latin typeface="Arial" pitchFamily="34" charset="0"/>
            </a:endParaRPr>
          </a:p>
        </p:txBody>
      </p:sp>
      <p:sp>
        <p:nvSpPr>
          <p:cNvPr id="51206" name="Text Box 2054"/>
          <p:cNvSpPr txBox="1">
            <a:spLocks noChangeArrowheads="1"/>
          </p:cNvSpPr>
          <p:nvPr/>
        </p:nvSpPr>
        <p:spPr bwMode="auto">
          <a:xfrm>
            <a:off x="7451725" y="5449888"/>
            <a:ext cx="130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400" b="1">
                <a:solidFill>
                  <a:prstClr val="white"/>
                </a:solidFill>
                <a:latin typeface="Arial" pitchFamily="34" charset="0"/>
              </a:rPr>
              <a:t>ancak</a:t>
            </a:r>
            <a:r>
              <a:rPr lang="en-US" sz="2400" b="1">
                <a:solidFill>
                  <a:prstClr val="white"/>
                </a:solidFill>
                <a:latin typeface="Arial" pitchFamily="34" charset="0"/>
              </a:rPr>
              <a:t>...</a:t>
            </a:r>
          </a:p>
        </p:txBody>
      </p:sp>
      <p:grpSp>
        <p:nvGrpSpPr>
          <p:cNvPr id="2" name="Group 2055"/>
          <p:cNvGrpSpPr>
            <a:grpSpLocks/>
          </p:cNvGrpSpPr>
          <p:nvPr/>
        </p:nvGrpSpPr>
        <p:grpSpPr bwMode="auto">
          <a:xfrm>
            <a:off x="1066800" y="1773238"/>
            <a:ext cx="7010400" cy="2701925"/>
            <a:chOff x="672" y="1126"/>
            <a:chExt cx="4416" cy="1702"/>
          </a:xfrm>
        </p:grpSpPr>
        <p:sp>
          <p:nvSpPr>
            <p:cNvPr id="144393" name="Rectangle 2056"/>
            <p:cNvSpPr>
              <a:spLocks noChangeArrowheads="1"/>
            </p:cNvSpPr>
            <p:nvPr/>
          </p:nvSpPr>
          <p:spPr bwMode="auto">
            <a:xfrm>
              <a:off x="672" y="1126"/>
              <a:ext cx="4416" cy="1702"/>
            </a:xfrm>
            <a:prstGeom prst="rect">
              <a:avLst/>
            </a:prstGeom>
            <a:noFill/>
            <a:ln w="28575">
              <a:solidFill>
                <a:srgbClr val="FF99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44394" name="Text Box 2057"/>
            <p:cNvSpPr txBox="1">
              <a:spLocks noChangeArrowheads="1"/>
            </p:cNvSpPr>
            <p:nvPr/>
          </p:nvSpPr>
          <p:spPr bwMode="auto">
            <a:xfrm>
              <a:off x="2250" y="1224"/>
              <a:ext cx="132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tr-TR" sz="2800" b="1">
                  <a:solidFill>
                    <a:prstClr val="white"/>
                  </a:solidFill>
                  <a:latin typeface="Arial" pitchFamily="34" charset="0"/>
                </a:rPr>
                <a:t>    İşgücü</a:t>
              </a:r>
              <a:endParaRPr lang="en-GB" sz="2800" b="1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nimBg="1" autoUpdateAnimBg="0"/>
      <p:bldP spid="51204" grpId="0" animBg="1" autoUpdateAnimBg="0"/>
      <p:bldP spid="51205" grpId="0" animBg="1" autoUpdateAnimBg="0"/>
      <p:bldP spid="5120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Emek Piyasasındaki Akımlar</a:t>
            </a:r>
            <a:endParaRPr lang="en-US" sz="4000" b="1" smtClean="0"/>
          </a:p>
        </p:txBody>
      </p:sp>
      <p:sp>
        <p:nvSpPr>
          <p:cNvPr id="14541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183F815-2C1F-4D62-A087-E03D1995E64E}" type="slidenum">
              <a:rPr lang="en-US"/>
              <a:pPr/>
              <a:t>15</a:t>
            </a:fld>
            <a:endParaRPr lang="en-US"/>
          </a:p>
        </p:txBody>
      </p:sp>
      <p:sp>
        <p:nvSpPr>
          <p:cNvPr id="145412" name="Text Box 2051"/>
          <p:cNvSpPr txBox="1">
            <a:spLocks noChangeArrowheads="1"/>
          </p:cNvSpPr>
          <p:nvPr/>
        </p:nvSpPr>
        <p:spPr bwMode="auto">
          <a:xfrm>
            <a:off x="3419475" y="1916113"/>
            <a:ext cx="624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tr-TR" sz="2800" b="1">
                <a:solidFill>
                  <a:prstClr val="white"/>
                </a:solidFill>
                <a:latin typeface="Arial" pitchFamily="34" charset="0"/>
              </a:rPr>
              <a:t>     İŞGÜCÜ</a:t>
            </a:r>
            <a:endParaRPr lang="en-GB" sz="2800" b="1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54629" name="Rectangle 2052"/>
          <p:cNvSpPr>
            <a:spLocks noChangeArrowheads="1"/>
          </p:cNvSpPr>
          <p:nvPr/>
        </p:nvSpPr>
        <p:spPr bwMode="auto">
          <a:xfrm>
            <a:off x="1295400" y="2335213"/>
            <a:ext cx="2057400" cy="12811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400" b="1">
                <a:solidFill>
                  <a:srgbClr val="33CC33"/>
                </a:solidFill>
              </a:rPr>
              <a:t>Çalışan</a:t>
            </a:r>
            <a:endParaRPr lang="en-US" sz="2400" b="1">
              <a:solidFill>
                <a:srgbClr val="33CC33"/>
              </a:solidFill>
            </a:endParaRPr>
          </a:p>
        </p:txBody>
      </p:sp>
      <p:sp>
        <p:nvSpPr>
          <p:cNvPr id="154630" name="Rectangle 2053"/>
          <p:cNvSpPr>
            <a:spLocks noChangeArrowheads="1"/>
          </p:cNvSpPr>
          <p:nvPr/>
        </p:nvSpPr>
        <p:spPr bwMode="auto">
          <a:xfrm>
            <a:off x="5638800" y="2397125"/>
            <a:ext cx="2057400" cy="12795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400" b="1">
                <a:solidFill>
                  <a:srgbClr val="33CC33"/>
                </a:solidFill>
              </a:rPr>
              <a:t>İşsiz</a:t>
            </a:r>
            <a:endParaRPr lang="en-US" sz="2400" b="1">
              <a:solidFill>
                <a:srgbClr val="33CC33"/>
              </a:solidFill>
            </a:endParaRPr>
          </a:p>
        </p:txBody>
      </p:sp>
      <p:sp>
        <p:nvSpPr>
          <p:cNvPr id="145415" name="Rectangle 2054"/>
          <p:cNvSpPr>
            <a:spLocks noChangeArrowheads="1"/>
          </p:cNvSpPr>
          <p:nvPr/>
        </p:nvSpPr>
        <p:spPr bwMode="auto">
          <a:xfrm>
            <a:off x="3276600" y="4581525"/>
            <a:ext cx="2743200" cy="9842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400" b="1">
                <a:solidFill>
                  <a:srgbClr val="FFC000"/>
                </a:solidFill>
                <a:latin typeface="Arial" pitchFamily="34" charset="0"/>
              </a:rPr>
              <a:t>Katılmayanlar</a:t>
            </a:r>
            <a:endParaRPr lang="en-US" sz="2400" b="1">
              <a:solidFill>
                <a:srgbClr val="FFC000"/>
              </a:solidFill>
              <a:latin typeface="Arial" pitchFamily="34" charset="0"/>
            </a:endParaRPr>
          </a:p>
        </p:txBody>
      </p:sp>
      <p:grpSp>
        <p:nvGrpSpPr>
          <p:cNvPr id="2" name="Group 2055"/>
          <p:cNvGrpSpPr>
            <a:grpSpLocks/>
          </p:cNvGrpSpPr>
          <p:nvPr/>
        </p:nvGrpSpPr>
        <p:grpSpPr bwMode="auto">
          <a:xfrm>
            <a:off x="690563" y="3616325"/>
            <a:ext cx="2281237" cy="1725613"/>
            <a:chOff x="435" y="2566"/>
            <a:chExt cx="1437" cy="1360"/>
          </a:xfrm>
        </p:grpSpPr>
        <p:sp>
          <p:nvSpPr>
            <p:cNvPr id="145438" name="Text Box 2056"/>
            <p:cNvSpPr txBox="1">
              <a:spLocks noChangeArrowheads="1"/>
            </p:cNvSpPr>
            <p:nvPr/>
          </p:nvSpPr>
          <p:spPr bwMode="auto">
            <a:xfrm>
              <a:off x="435" y="3613"/>
              <a:ext cx="915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sz="2000" b="1">
                  <a:solidFill>
                    <a:prstClr val="white"/>
                  </a:solidFill>
                  <a:latin typeface="Arial" pitchFamily="34" charset="0"/>
                </a:rPr>
                <a:t>İş bulanlar</a:t>
              </a:r>
              <a:endParaRPr lang="en-US" sz="2000" b="1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45439" name="Line 2057"/>
            <p:cNvSpPr>
              <a:spLocks noChangeShapeType="1"/>
            </p:cNvSpPr>
            <p:nvPr/>
          </p:nvSpPr>
          <p:spPr bwMode="auto">
            <a:xfrm flipH="1">
              <a:off x="1152" y="3910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45440" name="Line 2058"/>
            <p:cNvSpPr>
              <a:spLocks noChangeShapeType="1"/>
            </p:cNvSpPr>
            <p:nvPr/>
          </p:nvSpPr>
          <p:spPr bwMode="auto">
            <a:xfrm flipV="1">
              <a:off x="864" y="2566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  <p:grpSp>
        <p:nvGrpSpPr>
          <p:cNvPr id="3" name="Group 2059"/>
          <p:cNvGrpSpPr>
            <a:grpSpLocks/>
          </p:cNvGrpSpPr>
          <p:nvPr/>
        </p:nvGrpSpPr>
        <p:grpSpPr bwMode="auto">
          <a:xfrm>
            <a:off x="3352800" y="3035300"/>
            <a:ext cx="2286000" cy="641350"/>
            <a:chOff x="2112" y="2109"/>
            <a:chExt cx="1440" cy="505"/>
          </a:xfrm>
        </p:grpSpPr>
        <p:sp>
          <p:nvSpPr>
            <p:cNvPr id="145435" name="Text Box 2060"/>
            <p:cNvSpPr txBox="1">
              <a:spLocks noChangeArrowheads="1"/>
            </p:cNvSpPr>
            <p:nvPr/>
          </p:nvSpPr>
          <p:spPr bwMode="auto">
            <a:xfrm>
              <a:off x="2352" y="2109"/>
              <a:ext cx="940" cy="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b="1">
                  <a:solidFill>
                    <a:prstClr val="white"/>
                  </a:solidFill>
                  <a:latin typeface="Arial" pitchFamily="34" charset="0"/>
                </a:rPr>
                <a:t>İşten çıkan,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b="1">
                  <a:solidFill>
                    <a:prstClr val="white"/>
                  </a:solidFill>
                  <a:latin typeface="Arial" pitchFamily="34" charset="0"/>
                </a:rPr>
                <a:t>çıkartılanlar</a:t>
              </a:r>
              <a:endParaRPr lang="en-US" b="1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45436" name="Line 2061"/>
            <p:cNvSpPr>
              <a:spLocks noChangeShapeType="1"/>
            </p:cNvSpPr>
            <p:nvPr/>
          </p:nvSpPr>
          <p:spPr bwMode="auto">
            <a:xfrm>
              <a:off x="2112" y="237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45437" name="Line 2062"/>
            <p:cNvSpPr>
              <a:spLocks noChangeShapeType="1"/>
            </p:cNvSpPr>
            <p:nvPr/>
          </p:nvSpPr>
          <p:spPr bwMode="auto">
            <a:xfrm>
              <a:off x="3168" y="237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  <p:grpSp>
        <p:nvGrpSpPr>
          <p:cNvPr id="4" name="Group 2063"/>
          <p:cNvGrpSpPr>
            <a:grpSpLocks/>
          </p:cNvGrpSpPr>
          <p:nvPr/>
        </p:nvGrpSpPr>
        <p:grpSpPr bwMode="auto">
          <a:xfrm>
            <a:off x="3348038" y="2349500"/>
            <a:ext cx="2286000" cy="915988"/>
            <a:chOff x="2112" y="1586"/>
            <a:chExt cx="1440" cy="721"/>
          </a:xfrm>
        </p:grpSpPr>
        <p:sp>
          <p:nvSpPr>
            <p:cNvPr id="145432" name="Text Box 2064"/>
            <p:cNvSpPr txBox="1">
              <a:spLocks noChangeArrowheads="1"/>
            </p:cNvSpPr>
            <p:nvPr/>
          </p:nvSpPr>
          <p:spPr bwMode="auto">
            <a:xfrm>
              <a:off x="2528" y="1586"/>
              <a:ext cx="580" cy="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b="1">
                  <a:solidFill>
                    <a:prstClr val="white"/>
                  </a:solidFill>
                  <a:latin typeface="Arial" pitchFamily="34" charset="0"/>
                </a:rPr>
                <a:t>Yenl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b="1">
                  <a:solidFill>
                    <a:prstClr val="white"/>
                  </a:solidFill>
                  <a:latin typeface="Arial" pitchFamily="34" charset="0"/>
                </a:rPr>
                <a:t>alımlar</a:t>
              </a:r>
              <a:endParaRPr lang="en-US" b="1">
                <a:solidFill>
                  <a:prstClr val="white"/>
                </a:solidFill>
                <a:latin typeface="Arial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45433" name="Line 2065"/>
            <p:cNvSpPr>
              <a:spLocks noChangeShapeType="1"/>
            </p:cNvSpPr>
            <p:nvPr/>
          </p:nvSpPr>
          <p:spPr bwMode="auto">
            <a:xfrm flipH="1">
              <a:off x="3168" y="175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45434" name="Line 2066"/>
            <p:cNvSpPr>
              <a:spLocks noChangeShapeType="1"/>
            </p:cNvSpPr>
            <p:nvPr/>
          </p:nvSpPr>
          <p:spPr bwMode="auto">
            <a:xfrm flipH="1">
              <a:off x="2112" y="179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  <p:grpSp>
        <p:nvGrpSpPr>
          <p:cNvPr id="5" name="Group 2067"/>
          <p:cNvGrpSpPr>
            <a:grpSpLocks/>
          </p:cNvGrpSpPr>
          <p:nvPr/>
        </p:nvGrpSpPr>
        <p:grpSpPr bwMode="auto">
          <a:xfrm>
            <a:off x="5575300" y="3676650"/>
            <a:ext cx="1543050" cy="914400"/>
            <a:chOff x="3512" y="2614"/>
            <a:chExt cx="972" cy="720"/>
          </a:xfrm>
        </p:grpSpPr>
        <p:sp>
          <p:nvSpPr>
            <p:cNvPr id="145429" name="Text Box 2068"/>
            <p:cNvSpPr txBox="1">
              <a:spLocks noChangeArrowheads="1"/>
            </p:cNvSpPr>
            <p:nvPr/>
          </p:nvSpPr>
          <p:spPr bwMode="auto">
            <a:xfrm>
              <a:off x="3512" y="2787"/>
              <a:ext cx="972" cy="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b="1">
                  <a:solidFill>
                    <a:prstClr val="white"/>
                  </a:solidFill>
                  <a:latin typeface="Arial" pitchFamily="34" charset="0"/>
                </a:rPr>
                <a:t>İş umudunu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b="1">
                  <a:solidFill>
                    <a:prstClr val="white"/>
                  </a:solidFill>
                  <a:latin typeface="Arial" pitchFamily="34" charset="0"/>
                </a:rPr>
                <a:t>yitirenler</a:t>
              </a:r>
              <a:endParaRPr lang="en-US" b="1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45430" name="Line 2069"/>
            <p:cNvSpPr>
              <a:spLocks noChangeShapeType="1"/>
            </p:cNvSpPr>
            <p:nvPr/>
          </p:nvSpPr>
          <p:spPr bwMode="auto">
            <a:xfrm>
              <a:off x="3696" y="261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45431" name="Line 2070"/>
            <p:cNvSpPr>
              <a:spLocks noChangeShapeType="1"/>
            </p:cNvSpPr>
            <p:nvPr/>
          </p:nvSpPr>
          <p:spPr bwMode="auto">
            <a:xfrm>
              <a:off x="3648" y="304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  <p:sp>
        <p:nvSpPr>
          <p:cNvPr id="145420" name="Rectangle 2071"/>
          <p:cNvSpPr>
            <a:spLocks noChangeArrowheads="1"/>
          </p:cNvSpPr>
          <p:nvPr/>
        </p:nvSpPr>
        <p:spPr bwMode="auto">
          <a:xfrm>
            <a:off x="1066800" y="1787525"/>
            <a:ext cx="7010400" cy="2160588"/>
          </a:xfrm>
          <a:prstGeom prst="rect">
            <a:avLst/>
          </a:prstGeom>
          <a:noFill/>
          <a:ln w="28575">
            <a:solidFill>
              <a:srgbClr val="FF99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grpSp>
        <p:nvGrpSpPr>
          <p:cNvPr id="6" name="Group 2072"/>
          <p:cNvGrpSpPr>
            <a:grpSpLocks/>
          </p:cNvGrpSpPr>
          <p:nvPr/>
        </p:nvGrpSpPr>
        <p:grpSpPr bwMode="auto">
          <a:xfrm>
            <a:off x="6019800" y="3676650"/>
            <a:ext cx="2901950" cy="1808163"/>
            <a:chOff x="3792" y="2614"/>
            <a:chExt cx="1828" cy="1424"/>
          </a:xfrm>
        </p:grpSpPr>
        <p:sp>
          <p:nvSpPr>
            <p:cNvPr id="145426" name="Text Box 2073"/>
            <p:cNvSpPr txBox="1">
              <a:spLocks noChangeArrowheads="1"/>
            </p:cNvSpPr>
            <p:nvPr/>
          </p:nvSpPr>
          <p:spPr bwMode="auto">
            <a:xfrm>
              <a:off x="3949" y="3485"/>
              <a:ext cx="1671" cy="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sz="2000" b="1">
                  <a:solidFill>
                    <a:prstClr val="white"/>
                  </a:solidFill>
                  <a:latin typeface="Arial" pitchFamily="34" charset="0"/>
                </a:rPr>
                <a:t>Yeniden iş arayanlar</a:t>
              </a:r>
              <a:endParaRPr lang="en-US" sz="2000" b="1">
                <a:solidFill>
                  <a:prstClr val="white"/>
                </a:solidFill>
                <a:latin typeface="Arial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sz="2000" b="1">
                  <a:solidFill>
                    <a:prstClr val="white"/>
                  </a:solidFill>
                  <a:latin typeface="Arial" pitchFamily="34" charset="0"/>
                </a:rPr>
                <a:t>İlk defa iş arayanlar</a:t>
              </a:r>
              <a:endParaRPr lang="en-US" sz="2000" b="1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45427" name="Line 2074"/>
            <p:cNvSpPr>
              <a:spLocks noChangeShapeType="1"/>
            </p:cNvSpPr>
            <p:nvPr/>
          </p:nvSpPr>
          <p:spPr bwMode="auto">
            <a:xfrm>
              <a:off x="3792" y="376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45428" name="Line 2075"/>
            <p:cNvSpPr>
              <a:spLocks noChangeShapeType="1"/>
            </p:cNvSpPr>
            <p:nvPr/>
          </p:nvSpPr>
          <p:spPr bwMode="auto">
            <a:xfrm flipV="1">
              <a:off x="4656" y="2614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  <p:grpSp>
        <p:nvGrpSpPr>
          <p:cNvPr id="7" name="Group 2076"/>
          <p:cNvGrpSpPr>
            <a:grpSpLocks/>
          </p:cNvGrpSpPr>
          <p:nvPr/>
        </p:nvGrpSpPr>
        <p:grpSpPr bwMode="auto">
          <a:xfrm>
            <a:off x="1384300" y="3616325"/>
            <a:ext cx="2419350" cy="1565275"/>
            <a:chOff x="744" y="2278"/>
            <a:chExt cx="1524" cy="986"/>
          </a:xfrm>
        </p:grpSpPr>
        <p:sp>
          <p:nvSpPr>
            <p:cNvPr id="145423" name="Text Box 2077"/>
            <p:cNvSpPr txBox="1">
              <a:spLocks noChangeArrowheads="1"/>
            </p:cNvSpPr>
            <p:nvPr/>
          </p:nvSpPr>
          <p:spPr bwMode="auto">
            <a:xfrm>
              <a:off x="744" y="2492"/>
              <a:ext cx="152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b="1">
                  <a:solidFill>
                    <a:prstClr val="white"/>
                  </a:solidFill>
                  <a:latin typeface="Arial" pitchFamily="34" charset="0"/>
                </a:rPr>
                <a:t>Emekli ve kısa süreli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b="1">
                  <a:solidFill>
                    <a:prstClr val="white"/>
                  </a:solidFill>
                  <a:latin typeface="Arial" pitchFamily="34" charset="0"/>
                </a:rPr>
                <a:t>ara verenler</a:t>
              </a:r>
              <a:endParaRPr lang="en-US" b="1">
                <a:solidFill>
                  <a:prstClr val="white"/>
                </a:solidFill>
                <a:latin typeface="Arial" pitchFamily="34" charset="0"/>
              </a:endParaRPr>
            </a:p>
          </p:txBody>
        </p:sp>
        <p:cxnSp>
          <p:nvCxnSpPr>
            <p:cNvPr id="145424" name="AutoShape 2078"/>
            <p:cNvCxnSpPr>
              <a:cxnSpLocks noChangeShapeType="1"/>
            </p:cNvCxnSpPr>
            <p:nvPr/>
          </p:nvCxnSpPr>
          <p:spPr bwMode="auto">
            <a:xfrm rot="16200000" flipH="1">
              <a:off x="1556" y="2966"/>
              <a:ext cx="230" cy="366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45425" name="Line 2079"/>
            <p:cNvSpPr>
              <a:spLocks noChangeShapeType="1"/>
            </p:cNvSpPr>
            <p:nvPr/>
          </p:nvSpPr>
          <p:spPr bwMode="auto">
            <a:xfrm>
              <a:off x="1440" y="2278"/>
              <a:ext cx="0" cy="2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tr-TR" sz="4000" b="1" smtClean="0"/>
              <a:t>İşsizliğin Çeşitleri</a:t>
            </a:r>
            <a:endParaRPr lang="en-US" sz="4000" b="1" smtClean="0"/>
          </a:p>
        </p:txBody>
      </p:sp>
      <p:sp>
        <p:nvSpPr>
          <p:cNvPr id="45059" name="Rectangle 1027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772400" cy="4114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tr-TR" sz="2600" smtClean="0"/>
              <a:t>Geçici, Arizi (</a:t>
            </a:r>
            <a:r>
              <a:rPr lang="en-US" sz="2600" smtClean="0"/>
              <a:t>Frictional</a:t>
            </a:r>
            <a:r>
              <a:rPr lang="tr-TR" sz="2600" smtClean="0"/>
              <a:t>) İşsizlik</a:t>
            </a:r>
            <a:endParaRPr lang="en-US" sz="2600" smtClean="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tr-TR" sz="2200" smtClean="0"/>
              <a:t>İş değiştirme dolayısıyla ortaya çıkan işsizlik</a:t>
            </a:r>
            <a:endParaRPr lang="en-US" sz="2200" smtClean="0"/>
          </a:p>
          <a:p>
            <a:pPr marL="1371600" lvl="2" indent="-457200" eaLnBrk="1" hangingPunct="1">
              <a:lnSpc>
                <a:spcPct val="90000"/>
              </a:lnSpc>
            </a:pPr>
            <a:r>
              <a:rPr lang="tr-TR" sz="1900" smtClean="0"/>
              <a:t>Ekonominin normal işleyişinin bir sonucudur</a:t>
            </a:r>
            <a:endParaRPr lang="en-US" sz="1900" smtClean="0"/>
          </a:p>
          <a:p>
            <a:pPr marL="1371600" lvl="2" indent="-457200" eaLnBrk="1" hangingPunct="1">
              <a:lnSpc>
                <a:spcPct val="90000"/>
              </a:lnSpc>
            </a:pPr>
            <a:r>
              <a:rPr lang="tr-TR" sz="1900" smtClean="0"/>
              <a:t>İş bulması daha zor olan engelliler de bu sınıfa girer</a:t>
            </a:r>
            <a:endParaRPr lang="en-US" sz="190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tr-TR" sz="2600" smtClean="0"/>
              <a:t>Yapısal (</a:t>
            </a:r>
            <a:r>
              <a:rPr lang="en-US" sz="2600" smtClean="0"/>
              <a:t>Structural</a:t>
            </a:r>
            <a:r>
              <a:rPr lang="tr-TR" sz="2600" smtClean="0"/>
              <a:t>) İşsizlik</a:t>
            </a:r>
            <a:endParaRPr lang="en-US" sz="2600" smtClean="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tr-TR" sz="2200" smtClean="0"/>
              <a:t>Talep ve üretim yapısındaki değişimden kaynaklanır. Eski teknoloji ve yöntemleri kullanan işçiler yeni teknolojinin gelmesiyle işlerini kaybedebilirler.</a:t>
            </a:r>
            <a:endParaRPr lang="en-US" sz="2200" smtClean="0"/>
          </a:p>
          <a:p>
            <a:pPr marL="1371600" lvl="2" indent="-457200" eaLnBrk="1" hangingPunct="1">
              <a:lnSpc>
                <a:spcPct val="90000"/>
              </a:lnSpc>
            </a:pPr>
            <a:r>
              <a:rPr lang="tr-TR" sz="1900" smtClean="0"/>
              <a:t>Kömür madenleri kapatıldıktan sonra madencileri yeni becerilerle donatmak zaman alır.</a:t>
            </a:r>
            <a:endParaRPr lang="en-US" sz="1900" smtClean="0"/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B3D4321-B247-4652-B309-51A1A0602256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bldLvl="3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İşsizliğin Çeşitleri </a:t>
            </a:r>
            <a:r>
              <a:rPr lang="en-US" sz="4000" b="1" smtClean="0"/>
              <a:t>(2)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marL="457200" indent="-457200" eaLnBrk="1" hangingPunct="1">
              <a:lnSpc>
                <a:spcPct val="120000"/>
              </a:lnSpc>
              <a:buFontTx/>
              <a:buNone/>
            </a:pPr>
            <a:r>
              <a:rPr lang="tr-TR" sz="2400" smtClean="0"/>
              <a:t>3.	Klasik İşsizlik</a:t>
            </a:r>
          </a:p>
          <a:p>
            <a:pPr marL="838200" lvl="1" indent="-381000" eaLnBrk="1" hangingPunct="1">
              <a:lnSpc>
                <a:spcPct val="120000"/>
              </a:lnSpc>
            </a:pPr>
            <a:r>
              <a:rPr lang="tr-TR" sz="2000" smtClean="0"/>
              <a:t>Emek talebi ve arzı doğrularının kesiştiği denge ücret düzeyi </a:t>
            </a:r>
            <a:r>
              <a:rPr lang="tr-TR" sz="2000" b="1" smtClean="0"/>
              <a:t>üzerinde</a:t>
            </a:r>
            <a:r>
              <a:rPr lang="tr-TR" sz="2000" smtClean="0"/>
              <a:t> tespit edilen yüksek ücretlerin sebep olduğu işsizlik</a:t>
            </a:r>
          </a:p>
          <a:p>
            <a:pPr marL="457200" indent="-457200" eaLnBrk="1" hangingPunct="1">
              <a:lnSpc>
                <a:spcPct val="120000"/>
              </a:lnSpc>
              <a:buFontTx/>
              <a:buNone/>
            </a:pPr>
            <a:r>
              <a:rPr lang="tr-TR" sz="2400" smtClean="0"/>
              <a:t>4.	Talep eksikliğinden kaynaklanan işsizlik</a:t>
            </a:r>
            <a:endParaRPr lang="en-US" sz="2400" smtClean="0"/>
          </a:p>
          <a:p>
            <a:pPr marL="838200" lvl="1" indent="-381000" eaLnBrk="1" hangingPunct="1">
              <a:lnSpc>
                <a:spcPct val="120000"/>
              </a:lnSpc>
            </a:pPr>
            <a:r>
              <a:rPr lang="tr-TR" sz="2000" smtClean="0"/>
              <a:t>GSMH tam kapasitenin altındayken ortaya çıkar</a:t>
            </a:r>
            <a:endParaRPr lang="en-US" sz="2000" smtClean="0"/>
          </a:p>
          <a:p>
            <a:pPr marL="838200" lvl="1" indent="-381000" eaLnBrk="1" hangingPunct="1">
              <a:lnSpc>
                <a:spcPct val="120000"/>
              </a:lnSpc>
            </a:pPr>
            <a:r>
              <a:rPr lang="en-US" sz="2000" smtClean="0"/>
              <a:t>‘Keyne</a:t>
            </a:r>
            <a:r>
              <a:rPr lang="tr-TR" sz="2000" smtClean="0"/>
              <a:t>zyen</a:t>
            </a:r>
            <a:r>
              <a:rPr lang="en-US" sz="2000" smtClean="0"/>
              <a:t>’ </a:t>
            </a:r>
            <a:r>
              <a:rPr lang="tr-TR" sz="2000" smtClean="0"/>
              <a:t>işsizlik ücret ve fiyatların denge düzeylerine gelmeden önce ara dönemde ortaya çıkan işsizliğe verilen isimdir.</a:t>
            </a:r>
            <a:endParaRPr lang="en-US" sz="2000" smtClean="0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F8969BB-2CE4-41C8-990C-97704C44C421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tr-TR" sz="4000" b="1" smtClean="0"/>
              <a:t>İşsizliğin Modern Yorumu</a:t>
            </a:r>
            <a:endParaRPr lang="en-US" sz="4000" b="1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412875"/>
            <a:ext cx="7772400" cy="4114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tr-TR" sz="2600" smtClean="0"/>
              <a:t>Önceki sayfalarda bahsedilen dört tip işsizlik, modern terminolojide, gönüllü ve gönülsüz işşizlik olarak ele alınır.</a:t>
            </a:r>
            <a:endParaRPr lang="en-US" sz="26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tr-TR" sz="2600" smtClean="0"/>
              <a:t>Gönüllü, İradi (</a:t>
            </a:r>
            <a:r>
              <a:rPr lang="en-US" sz="2600" smtClean="0"/>
              <a:t>Voluntary</a:t>
            </a:r>
            <a:r>
              <a:rPr lang="tr-TR" sz="2600" smtClean="0"/>
              <a:t>) İşsizlik: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tr-TR" sz="2200" smtClean="0"/>
              <a:t>Geçici (Arizi), yapısal ve klasik işsizlik</a:t>
            </a:r>
            <a:endParaRPr lang="en-US" sz="2200" smtClean="0"/>
          </a:p>
          <a:p>
            <a:pPr marL="990600" lvl="1" indent="-533400" eaLnBrk="1" hangingPunct="1">
              <a:lnSpc>
                <a:spcPct val="80000"/>
              </a:lnSpc>
            </a:pPr>
            <a:r>
              <a:rPr lang="tr-TR" sz="2200" smtClean="0"/>
              <a:t>İşçinin maaşı beğenmediğinden dolayı ortaya çıkar</a:t>
            </a:r>
            <a:endParaRPr lang="en-US" sz="22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tr-TR" sz="2600" smtClean="0"/>
              <a:t>Gönülsüz, Gayriiradi (</a:t>
            </a:r>
            <a:r>
              <a:rPr lang="en-US" sz="2600" smtClean="0"/>
              <a:t>Involuntary</a:t>
            </a:r>
            <a:r>
              <a:rPr lang="tr-TR" sz="2600" smtClean="0"/>
              <a:t>) İşsizlik</a:t>
            </a:r>
            <a:endParaRPr lang="en-US" sz="2600" smtClean="0"/>
          </a:p>
          <a:p>
            <a:pPr marL="990600" lvl="1" indent="-533400" eaLnBrk="1" hangingPunct="1">
              <a:lnSpc>
                <a:spcPct val="80000"/>
              </a:lnSpc>
            </a:pPr>
            <a:r>
              <a:rPr lang="tr-TR" sz="2200" smtClean="0"/>
              <a:t>İşçi, piyasada oluşan maaşa çalışmak isteyip de çalışacak iş bulamadığında ortaya çıkar.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tr-TR" sz="2200" smtClean="0"/>
              <a:t>Talep eksikliğinden kaynaklanan Keynezyen işsizlik</a:t>
            </a:r>
            <a:endParaRPr lang="en-US" sz="2200" smtClean="0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2E99BC-1E92-4D32-9A2A-5C5F7B28B0D3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229600" cy="1143000"/>
          </a:xfrm>
        </p:spPr>
        <p:txBody>
          <a:bodyPr/>
          <a:lstStyle/>
          <a:p>
            <a:pPr eaLnBrk="1" hangingPunct="1"/>
            <a:r>
              <a:rPr lang="tr-TR" sz="4000" b="1" smtClean="0"/>
              <a:t>Doğal İşsizlik Oranı </a:t>
            </a:r>
            <a:br>
              <a:rPr lang="tr-TR" sz="4000" b="1" smtClean="0"/>
            </a:br>
            <a:r>
              <a:rPr lang="tr-TR" sz="4000" b="1" smtClean="0"/>
              <a:t>(</a:t>
            </a:r>
            <a:r>
              <a:rPr lang="en-US" sz="4000" b="1" smtClean="0"/>
              <a:t>natural rate of unemployment</a:t>
            </a:r>
            <a:r>
              <a:rPr lang="tr-TR" sz="4000" b="1" smtClean="0"/>
              <a:t>)</a:t>
            </a:r>
            <a:endParaRPr lang="en-US" sz="4000" b="1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773238"/>
            <a:ext cx="8229600" cy="452596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tr-TR" sz="2800" smtClean="0"/>
              <a:t>Doğal işsizlik oranı, emek piyasası dengedeyken var olan işsizlik oranıdır.</a:t>
            </a:r>
            <a:endParaRPr lang="en-US" sz="2800" smtClean="0"/>
          </a:p>
          <a:p>
            <a:pPr eaLnBrk="1" hangingPunct="1">
              <a:lnSpc>
                <a:spcPct val="110000"/>
              </a:lnSpc>
            </a:pPr>
            <a:r>
              <a:rPr lang="tr-TR" sz="2800" smtClean="0"/>
              <a:t>Tamamı </a:t>
            </a:r>
            <a:r>
              <a:rPr lang="tr-TR" sz="2800" u="sng" smtClean="0"/>
              <a:t>gönüllü işsizliktir</a:t>
            </a:r>
            <a:r>
              <a:rPr lang="tr-TR" sz="2800" smtClean="0"/>
              <a:t>.</a:t>
            </a:r>
            <a:endParaRPr lang="en-US" sz="2800" smtClean="0"/>
          </a:p>
          <a:p>
            <a:pPr eaLnBrk="1" hangingPunct="1">
              <a:lnSpc>
                <a:spcPct val="110000"/>
              </a:lnSpc>
            </a:pPr>
            <a:r>
              <a:rPr lang="tr-TR" sz="2800" smtClean="0"/>
              <a:t>Ve aşağıdakilerden oluşur:</a:t>
            </a:r>
            <a:endParaRPr lang="en-US" sz="2800" smtClean="0"/>
          </a:p>
          <a:p>
            <a:pPr lvl="1" eaLnBrk="1" hangingPunct="1">
              <a:lnSpc>
                <a:spcPct val="110000"/>
              </a:lnSpc>
            </a:pPr>
            <a:r>
              <a:rPr lang="tr-TR" sz="2400" smtClean="0"/>
              <a:t>Geçici işsizlik</a:t>
            </a:r>
            <a:endParaRPr lang="en-US" sz="2400" smtClean="0"/>
          </a:p>
          <a:p>
            <a:pPr lvl="1" eaLnBrk="1" hangingPunct="1">
              <a:lnSpc>
                <a:spcPct val="110000"/>
              </a:lnSpc>
            </a:pPr>
            <a:r>
              <a:rPr lang="tr-TR" sz="2400" smtClean="0"/>
              <a:t>Yapısal işsizlik</a:t>
            </a:r>
            <a:endParaRPr lang="en-US" smtClean="0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4F9DCCF-77E0-42C4-9146-64E7742E8059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pPr eaLnBrk="1" hangingPunct="1"/>
            <a:r>
              <a:rPr lang="tr-TR" sz="4000" b="1" smtClean="0"/>
              <a:t>Bazı anahtar kavramlar</a:t>
            </a:r>
            <a:endParaRPr lang="en-US" sz="4000" b="1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4114800"/>
          </a:xfrm>
        </p:spPr>
        <p:txBody>
          <a:bodyPr/>
          <a:lstStyle/>
          <a:p>
            <a:pPr eaLnBrk="1" hangingPunct="1"/>
            <a:r>
              <a:rPr lang="tr-TR" sz="2800" smtClean="0"/>
              <a:t>İşsizlik oranı:</a:t>
            </a:r>
          </a:p>
          <a:p>
            <a:pPr lvl="1" eaLnBrk="1" hangingPunct="1"/>
            <a:r>
              <a:rPr lang="tr-TR" sz="2400" smtClean="0"/>
              <a:t>Çalışmak isteyip de iş bulamayan işgücünün toplam işgücüne oranı</a:t>
            </a:r>
            <a:endParaRPr lang="en-US" sz="2400" smtClean="0"/>
          </a:p>
          <a:p>
            <a:pPr eaLnBrk="1" hangingPunct="1"/>
            <a:r>
              <a:rPr lang="tr-TR" sz="2800" smtClean="0"/>
              <a:t>İşgücü</a:t>
            </a:r>
            <a:endParaRPr lang="en-US" sz="2800" smtClean="0"/>
          </a:p>
          <a:p>
            <a:pPr lvl="1" eaLnBrk="1" hangingPunct="1"/>
            <a:r>
              <a:rPr lang="tr-TR" sz="2400" smtClean="0"/>
              <a:t>Halihazırda çalışan ya da çalışmak istediğini beyan eden insanların toplamı</a:t>
            </a:r>
            <a:endParaRPr lang="en-US" sz="2400" smtClean="0"/>
          </a:p>
          <a:p>
            <a:pPr eaLnBrk="1" hangingPunct="1"/>
            <a:r>
              <a:rPr lang="tr-TR" sz="2800" smtClean="0"/>
              <a:t>Katılım oranı:</a:t>
            </a:r>
            <a:endParaRPr lang="en-US" sz="2800" smtClean="0"/>
          </a:p>
          <a:p>
            <a:pPr lvl="1" eaLnBrk="1" hangingPunct="1"/>
            <a:r>
              <a:rPr lang="tr-TR" sz="2400" smtClean="0"/>
              <a:t>Kendini işgücü içerisinde tanımlayan insanların toplam nüfusa oranı</a:t>
            </a:r>
            <a:r>
              <a:rPr lang="en-US" sz="2400" smtClean="0"/>
              <a:t>.</a:t>
            </a: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798D4F4-6855-478E-BF76-4C2287E8BFD6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tr-TR" sz="4000" b="1" smtClean="0"/>
              <a:t>Doğal İşsizlik Oranı</a:t>
            </a:r>
            <a:endParaRPr lang="en-US" sz="4000" b="1" smtClean="0"/>
          </a:p>
        </p:txBody>
      </p:sp>
      <p:sp>
        <p:nvSpPr>
          <p:cNvPr id="15053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B3F5D5A-9474-4392-B1D5-96119E432E55}" type="slidenum">
              <a:rPr lang="en-US"/>
              <a:pPr/>
              <a:t>20</a:t>
            </a:fld>
            <a:endParaRPr lang="en-US"/>
          </a:p>
        </p:txBody>
      </p:sp>
      <p:sp>
        <p:nvSpPr>
          <p:cNvPr id="150532" name="Line 3"/>
          <p:cNvSpPr>
            <a:spLocks noChangeShapeType="1"/>
          </p:cNvSpPr>
          <p:nvPr/>
        </p:nvSpPr>
        <p:spPr bwMode="auto">
          <a:xfrm>
            <a:off x="1295400" y="53340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50533" name="Line 4"/>
          <p:cNvSpPr>
            <a:spLocks noChangeShapeType="1"/>
          </p:cNvSpPr>
          <p:nvPr/>
        </p:nvSpPr>
        <p:spPr bwMode="auto">
          <a:xfrm flipV="1">
            <a:off x="1295400" y="24384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50534" name="Text Box 5"/>
          <p:cNvSpPr txBox="1">
            <a:spLocks noChangeArrowheads="1"/>
          </p:cNvSpPr>
          <p:nvPr/>
        </p:nvSpPr>
        <p:spPr bwMode="auto">
          <a:xfrm>
            <a:off x="3667125" y="5410200"/>
            <a:ext cx="10779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1600" i="1">
                <a:solidFill>
                  <a:prstClr val="white"/>
                </a:solidFill>
                <a:latin typeface="Arial" pitchFamily="34" charset="0"/>
              </a:rPr>
              <a:t>İşçi sayısı</a:t>
            </a:r>
            <a:endParaRPr lang="en-US" sz="1600" i="1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50535" name="Text Box 6"/>
          <p:cNvSpPr txBox="1">
            <a:spLocks noChangeArrowheads="1"/>
          </p:cNvSpPr>
          <p:nvPr/>
        </p:nvSpPr>
        <p:spPr bwMode="auto">
          <a:xfrm rot="-5400000">
            <a:off x="418306" y="2780507"/>
            <a:ext cx="1109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1600" i="1">
                <a:solidFill>
                  <a:prstClr val="white"/>
                </a:solidFill>
                <a:latin typeface="Arial" pitchFamily="34" charset="0"/>
              </a:rPr>
              <a:t>Reel ücret</a:t>
            </a:r>
            <a:endParaRPr lang="en-US" sz="1600" i="1">
              <a:solidFill>
                <a:prstClr val="white"/>
              </a:solidFill>
              <a:latin typeface="Arial" pitchFamily="34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76400" y="2667000"/>
            <a:ext cx="3089275" cy="2362200"/>
            <a:chOff x="1056" y="1680"/>
            <a:chExt cx="1946" cy="1488"/>
          </a:xfrm>
        </p:grpSpPr>
        <p:sp>
          <p:nvSpPr>
            <p:cNvPr id="150561" name="Line 8"/>
            <p:cNvSpPr>
              <a:spLocks noChangeShapeType="1"/>
            </p:cNvSpPr>
            <p:nvPr/>
          </p:nvSpPr>
          <p:spPr bwMode="auto">
            <a:xfrm>
              <a:off x="1056" y="1680"/>
              <a:ext cx="1632" cy="1488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50562" name="Text Box 9"/>
            <p:cNvSpPr txBox="1">
              <a:spLocks noChangeArrowheads="1"/>
            </p:cNvSpPr>
            <p:nvPr/>
          </p:nvSpPr>
          <p:spPr bwMode="auto">
            <a:xfrm>
              <a:off x="2630" y="2880"/>
              <a:ext cx="3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C00000"/>
                  </a:solidFill>
                  <a:latin typeface="Arial" pitchFamily="34" charset="0"/>
                </a:rPr>
                <a:t>LD</a:t>
              </a:r>
            </a:p>
          </p:txBody>
        </p:sp>
      </p:grpSp>
      <p:sp>
        <p:nvSpPr>
          <p:cNvPr id="150537" name="Text Box 10"/>
          <p:cNvSpPr txBox="1">
            <a:spLocks noChangeArrowheads="1"/>
          </p:cNvSpPr>
          <p:nvPr/>
        </p:nvSpPr>
        <p:spPr bwMode="auto">
          <a:xfrm>
            <a:off x="5105400" y="1647825"/>
            <a:ext cx="2058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F0000"/>
                </a:solidFill>
                <a:latin typeface="Arial" pitchFamily="34" charset="0"/>
              </a:rPr>
              <a:t>LD: </a:t>
            </a:r>
            <a:r>
              <a:rPr lang="tr-TR" sz="2000" b="1">
                <a:solidFill>
                  <a:srgbClr val="FF0000"/>
                </a:solidFill>
                <a:latin typeface="Arial" pitchFamily="34" charset="0"/>
              </a:rPr>
              <a:t>emek talebi</a:t>
            </a:r>
            <a:endParaRPr lang="en-US" sz="2000" b="1">
              <a:solidFill>
                <a:srgbClr val="FF0000"/>
              </a:solidFill>
              <a:latin typeface="Arial" pitchFamily="34" charset="0"/>
            </a:endParaRP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971800" y="2028825"/>
            <a:ext cx="5424488" cy="3000375"/>
            <a:chOff x="1872" y="1278"/>
            <a:chExt cx="3417" cy="1890"/>
          </a:xfrm>
        </p:grpSpPr>
        <p:sp>
          <p:nvSpPr>
            <p:cNvPr id="150558" name="Line 12"/>
            <p:cNvSpPr>
              <a:spLocks noChangeShapeType="1"/>
            </p:cNvSpPr>
            <p:nvPr/>
          </p:nvSpPr>
          <p:spPr bwMode="auto">
            <a:xfrm flipV="1">
              <a:off x="1872" y="1488"/>
              <a:ext cx="528" cy="1680"/>
            </a:xfrm>
            <a:prstGeom prst="line">
              <a:avLst/>
            </a:prstGeom>
            <a:noFill/>
            <a:ln w="57150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50559" name="Text Box 13"/>
            <p:cNvSpPr txBox="1">
              <a:spLocks noChangeArrowheads="1"/>
            </p:cNvSpPr>
            <p:nvPr/>
          </p:nvSpPr>
          <p:spPr bwMode="auto">
            <a:xfrm>
              <a:off x="2390" y="1465"/>
              <a:ext cx="3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CC00"/>
                  </a:solidFill>
                  <a:latin typeface="Arial" pitchFamily="34" charset="0"/>
                </a:rPr>
                <a:t>LF</a:t>
              </a:r>
            </a:p>
          </p:txBody>
        </p:sp>
        <p:sp>
          <p:nvSpPr>
            <p:cNvPr id="150560" name="Text Box 14"/>
            <p:cNvSpPr txBox="1">
              <a:spLocks noChangeArrowheads="1"/>
            </p:cNvSpPr>
            <p:nvPr/>
          </p:nvSpPr>
          <p:spPr bwMode="auto">
            <a:xfrm>
              <a:off x="3216" y="1278"/>
              <a:ext cx="20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CC00"/>
                  </a:solidFill>
                  <a:latin typeface="Arial" pitchFamily="34" charset="0"/>
                </a:rPr>
                <a:t>LF: </a:t>
              </a:r>
              <a:r>
                <a:rPr lang="tr-TR" sz="2000" b="1">
                  <a:solidFill>
                    <a:srgbClr val="FFCC00"/>
                  </a:solidFill>
                  <a:latin typeface="Arial" pitchFamily="34" charset="0"/>
                </a:rPr>
                <a:t>işgücünün büyüklüğü</a:t>
              </a:r>
              <a:endParaRPr lang="en-US" sz="2000" b="1">
                <a:solidFill>
                  <a:srgbClr val="FFCC00"/>
                </a:solidFill>
                <a:latin typeface="Arial" pitchFamily="34" charset="0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133600" y="2057400"/>
            <a:ext cx="6777038" cy="2590800"/>
            <a:chOff x="1344" y="1296"/>
            <a:chExt cx="4269" cy="1632"/>
          </a:xfrm>
        </p:grpSpPr>
        <p:sp>
          <p:nvSpPr>
            <p:cNvPr id="150555" name="Line 16"/>
            <p:cNvSpPr>
              <a:spLocks noChangeShapeType="1"/>
            </p:cNvSpPr>
            <p:nvPr/>
          </p:nvSpPr>
          <p:spPr bwMode="auto">
            <a:xfrm flipV="1">
              <a:off x="1344" y="1536"/>
              <a:ext cx="816" cy="1392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50556" name="Text Box 17"/>
            <p:cNvSpPr txBox="1">
              <a:spLocks noChangeArrowheads="1"/>
            </p:cNvSpPr>
            <p:nvPr/>
          </p:nvSpPr>
          <p:spPr bwMode="auto">
            <a:xfrm>
              <a:off x="2086" y="1296"/>
              <a:ext cx="3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FF00"/>
                  </a:solidFill>
                  <a:latin typeface="Arial" pitchFamily="34" charset="0"/>
                </a:rPr>
                <a:t>AJ</a:t>
              </a:r>
            </a:p>
          </p:txBody>
        </p:sp>
        <p:sp>
          <p:nvSpPr>
            <p:cNvPr id="150557" name="Text Box 18"/>
            <p:cNvSpPr txBox="1">
              <a:spLocks noChangeArrowheads="1"/>
            </p:cNvSpPr>
            <p:nvPr/>
          </p:nvSpPr>
          <p:spPr bwMode="auto">
            <a:xfrm>
              <a:off x="3216" y="1518"/>
              <a:ext cx="23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FF00"/>
                  </a:solidFill>
                  <a:latin typeface="Arial" pitchFamily="34" charset="0"/>
                </a:rPr>
                <a:t>AJ: </a:t>
              </a:r>
              <a:r>
                <a:rPr lang="tr-TR" sz="2000" b="1">
                  <a:solidFill>
                    <a:srgbClr val="FFFF00"/>
                  </a:solidFill>
                  <a:latin typeface="Arial" pitchFamily="34" charset="0"/>
                </a:rPr>
                <a:t>çalışmaya hazır işçi sayısı</a:t>
              </a:r>
              <a:endParaRPr lang="en-US" sz="2000" b="1">
                <a:solidFill>
                  <a:srgbClr val="FFFF00"/>
                </a:solidFill>
                <a:latin typeface="Arial" pitchFamily="34" charset="0"/>
              </a:endParaRPr>
            </a:p>
          </p:txBody>
        </p:sp>
      </p:grpSp>
      <p:sp>
        <p:nvSpPr>
          <p:cNvPr id="76819" name="Text Box 19"/>
          <p:cNvSpPr txBox="1">
            <a:spLocks noChangeArrowheads="1"/>
          </p:cNvSpPr>
          <p:nvPr/>
        </p:nvSpPr>
        <p:spPr bwMode="auto">
          <a:xfrm>
            <a:off x="5076825" y="3124200"/>
            <a:ext cx="39592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prstClr val="white"/>
                </a:solidFill>
                <a:latin typeface="Arial" pitchFamily="34" charset="0"/>
              </a:rPr>
              <a:t>AJ</a:t>
            </a:r>
            <a:r>
              <a:rPr lang="tr-TR" sz="2000" b="1">
                <a:solidFill>
                  <a:prstClr val="white"/>
                </a:solidFill>
                <a:latin typeface="Arial" pitchFamily="34" charset="0"/>
              </a:rPr>
              <a:t>,</a:t>
            </a:r>
            <a:r>
              <a:rPr lang="en-US" sz="2000" b="1">
                <a:solidFill>
                  <a:prstClr val="white"/>
                </a:solidFill>
                <a:latin typeface="Arial" pitchFamily="34" charset="0"/>
              </a:rPr>
              <a:t> </a:t>
            </a:r>
            <a:r>
              <a:rPr lang="tr-TR" sz="2000" b="1">
                <a:solidFill>
                  <a:prstClr val="white"/>
                </a:solidFill>
                <a:latin typeface="Arial" pitchFamily="34" charset="0"/>
              </a:rPr>
              <a:t>LF’nin solundadır çünkü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 b="1">
                <a:solidFill>
                  <a:prstClr val="white"/>
                </a:solidFill>
                <a:latin typeface="Arial" pitchFamily="34" charset="0"/>
              </a:rPr>
              <a:t>işgücü içindeki kimi işçiler iş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 b="1">
                <a:solidFill>
                  <a:prstClr val="white"/>
                </a:solidFill>
                <a:latin typeface="Arial" pitchFamily="34" charset="0"/>
              </a:rPr>
              <a:t>değiştirmekte, kimileri de daha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 b="1">
                <a:solidFill>
                  <a:prstClr val="white"/>
                </a:solidFill>
                <a:latin typeface="Arial" pitchFamily="34" charset="0"/>
              </a:rPr>
              <a:t>iyi bir teklif beklemektedir.</a:t>
            </a:r>
            <a:endParaRPr lang="en-US" sz="2000" b="1">
              <a:solidFill>
                <a:prstClr val="white"/>
              </a:solidFill>
              <a:latin typeface="Arial" pitchFamily="34" charset="0"/>
            </a:endParaRP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827088" y="3500438"/>
            <a:ext cx="7521575" cy="2262187"/>
            <a:chOff x="514" y="2215"/>
            <a:chExt cx="4738" cy="1425"/>
          </a:xfrm>
        </p:grpSpPr>
        <p:sp>
          <p:nvSpPr>
            <p:cNvPr id="150548" name="Text Box 21"/>
            <p:cNvSpPr txBox="1">
              <a:spLocks noChangeArrowheads="1"/>
            </p:cNvSpPr>
            <p:nvPr/>
          </p:nvSpPr>
          <p:spPr bwMode="auto">
            <a:xfrm>
              <a:off x="514" y="2215"/>
              <a:ext cx="3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prstClr val="white"/>
                  </a:solidFill>
                  <a:latin typeface="Arial" pitchFamily="34" charset="0"/>
                </a:rPr>
                <a:t>w*</a:t>
              </a:r>
            </a:p>
          </p:txBody>
        </p:sp>
        <p:sp>
          <p:nvSpPr>
            <p:cNvPr id="150549" name="Line 22"/>
            <p:cNvSpPr>
              <a:spLocks noChangeShapeType="1"/>
            </p:cNvSpPr>
            <p:nvPr/>
          </p:nvSpPr>
          <p:spPr bwMode="auto">
            <a:xfrm>
              <a:off x="816" y="2295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50550" name="Line 23"/>
            <p:cNvSpPr>
              <a:spLocks noChangeShapeType="1"/>
            </p:cNvSpPr>
            <p:nvPr/>
          </p:nvSpPr>
          <p:spPr bwMode="auto">
            <a:xfrm>
              <a:off x="1728" y="230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50551" name="Line 24"/>
            <p:cNvSpPr>
              <a:spLocks noChangeShapeType="1"/>
            </p:cNvSpPr>
            <p:nvPr/>
          </p:nvSpPr>
          <p:spPr bwMode="auto">
            <a:xfrm>
              <a:off x="2160" y="230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50552" name="Text Box 25"/>
            <p:cNvSpPr txBox="1">
              <a:spLocks noChangeArrowheads="1"/>
            </p:cNvSpPr>
            <p:nvPr/>
          </p:nvSpPr>
          <p:spPr bwMode="auto">
            <a:xfrm>
              <a:off x="1622" y="33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prstClr val="white"/>
                  </a:solidFill>
                  <a:latin typeface="Arial" pitchFamily="34" charset="0"/>
                </a:rPr>
                <a:t>N*</a:t>
              </a:r>
            </a:p>
          </p:txBody>
        </p:sp>
        <p:sp>
          <p:nvSpPr>
            <p:cNvPr id="150553" name="Text Box 26"/>
            <p:cNvSpPr txBox="1">
              <a:spLocks noChangeArrowheads="1"/>
            </p:cNvSpPr>
            <p:nvPr/>
          </p:nvSpPr>
          <p:spPr bwMode="auto">
            <a:xfrm>
              <a:off x="2062" y="3382"/>
              <a:ext cx="2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prstClr val="white"/>
                  </a:solidFill>
                  <a:latin typeface="Arial" pitchFamily="34" charset="0"/>
                </a:rPr>
                <a:t>N</a:t>
              </a:r>
              <a:r>
                <a:rPr lang="en-US" sz="2000" b="1" baseline="-25000">
                  <a:solidFill>
                    <a:prstClr val="white"/>
                  </a:solidFill>
                  <a:latin typeface="Arial" pitchFamily="34" charset="0"/>
                </a:rPr>
                <a:t>1</a:t>
              </a:r>
              <a:endParaRPr lang="en-US" sz="2000" b="1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50554" name="Text Box 27"/>
            <p:cNvSpPr txBox="1">
              <a:spLocks noChangeArrowheads="1"/>
            </p:cNvSpPr>
            <p:nvPr/>
          </p:nvSpPr>
          <p:spPr bwMode="auto">
            <a:xfrm>
              <a:off x="3208" y="3024"/>
              <a:ext cx="20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sz="2000" b="1">
                  <a:solidFill>
                    <a:prstClr val="white"/>
                  </a:solidFill>
                  <a:latin typeface="Arial" pitchFamily="34" charset="0"/>
                </a:rPr>
                <a:t>Denge w* ve N* de oluşur</a:t>
              </a:r>
              <a:endParaRPr lang="en-US" sz="2000" b="1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2339975" y="3500438"/>
            <a:ext cx="5862638" cy="2454275"/>
            <a:chOff x="1488" y="2208"/>
            <a:chExt cx="3693" cy="1546"/>
          </a:xfrm>
        </p:grpSpPr>
        <p:sp>
          <p:nvSpPr>
            <p:cNvPr id="150543" name="Text Box 29"/>
            <p:cNvSpPr txBox="1">
              <a:spLocks noChangeArrowheads="1"/>
            </p:cNvSpPr>
            <p:nvPr/>
          </p:nvSpPr>
          <p:spPr bwMode="auto">
            <a:xfrm>
              <a:off x="3201" y="3312"/>
              <a:ext cx="198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prstClr val="white"/>
                  </a:solidFill>
                  <a:latin typeface="Arial" pitchFamily="34" charset="0"/>
                </a:rPr>
                <a:t>EF </a:t>
              </a:r>
              <a:r>
                <a:rPr lang="tr-TR" sz="2000" b="1" u="sng">
                  <a:solidFill>
                    <a:prstClr val="white"/>
                  </a:solidFill>
                  <a:latin typeface="Arial" pitchFamily="34" charset="0"/>
                </a:rPr>
                <a:t>doğal işsizlik oranını</a:t>
              </a:r>
              <a:r>
                <a:rPr lang="tr-TR" sz="2000" b="1">
                  <a:solidFill>
                    <a:prstClr val="white"/>
                  </a:solidFill>
                  <a:latin typeface="Arial" pitchFamily="34" charset="0"/>
                </a:rPr>
                <a:t>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sz="2000" b="1">
                  <a:solidFill>
                    <a:prstClr val="white"/>
                  </a:solidFill>
                  <a:latin typeface="Arial" pitchFamily="34" charset="0"/>
                </a:rPr>
                <a:t>gösterir.</a:t>
              </a:r>
              <a:endParaRPr lang="en-US" sz="2000" b="1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50544" name="Text Box 30"/>
            <p:cNvSpPr txBox="1">
              <a:spLocks noChangeArrowheads="1"/>
            </p:cNvSpPr>
            <p:nvPr/>
          </p:nvSpPr>
          <p:spPr bwMode="auto">
            <a:xfrm>
              <a:off x="1488" y="2256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prstClr val="white"/>
                  </a:solidFill>
                  <a:latin typeface="Arial" pitchFamily="34" charset="0"/>
                </a:rPr>
                <a:t>E</a:t>
              </a:r>
            </a:p>
          </p:txBody>
        </p:sp>
        <p:sp>
          <p:nvSpPr>
            <p:cNvPr id="150545" name="Text Box 31"/>
            <p:cNvSpPr txBox="1">
              <a:spLocks noChangeArrowheads="1"/>
            </p:cNvSpPr>
            <p:nvPr/>
          </p:nvSpPr>
          <p:spPr bwMode="auto">
            <a:xfrm>
              <a:off x="2177" y="2208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prstClr val="white"/>
                  </a:solidFill>
                  <a:latin typeface="Arial" pitchFamily="34" charset="0"/>
                </a:rPr>
                <a:t>F</a:t>
              </a:r>
            </a:p>
          </p:txBody>
        </p:sp>
        <p:sp>
          <p:nvSpPr>
            <p:cNvPr id="150546" name="Oval 32"/>
            <p:cNvSpPr>
              <a:spLocks noChangeArrowheads="1"/>
            </p:cNvSpPr>
            <p:nvPr/>
          </p:nvSpPr>
          <p:spPr bwMode="auto">
            <a:xfrm>
              <a:off x="1680" y="223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50547" name="Oval 33"/>
            <p:cNvSpPr>
              <a:spLocks noChangeArrowheads="1"/>
            </p:cNvSpPr>
            <p:nvPr/>
          </p:nvSpPr>
          <p:spPr bwMode="auto">
            <a:xfrm>
              <a:off x="211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smtClean="0"/>
              <a:t>Emek Piyasası Dengesi</a:t>
            </a:r>
            <a:endParaRPr lang="en-US" sz="4000" smtClean="0"/>
          </a:p>
        </p:txBody>
      </p:sp>
      <p:sp>
        <p:nvSpPr>
          <p:cNvPr id="15155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F15D80B-46CC-4D5A-AAD4-B1D1E520219C}" type="slidenum">
              <a:rPr lang="en-US"/>
              <a:pPr/>
              <a:t>21</a:t>
            </a:fld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47800" y="1676400"/>
            <a:ext cx="3592513" cy="3556000"/>
            <a:chOff x="912" y="1056"/>
            <a:chExt cx="2263" cy="2240"/>
          </a:xfrm>
        </p:grpSpPr>
        <p:sp>
          <p:nvSpPr>
            <p:cNvPr id="151583" name="Line 6"/>
            <p:cNvSpPr>
              <a:spLocks noChangeShapeType="1"/>
            </p:cNvSpPr>
            <p:nvPr/>
          </p:nvSpPr>
          <p:spPr bwMode="auto">
            <a:xfrm>
              <a:off x="912" y="1920"/>
              <a:ext cx="1344" cy="122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51584" name="Text Box 7"/>
            <p:cNvSpPr txBox="1">
              <a:spLocks noChangeArrowheads="1"/>
            </p:cNvSpPr>
            <p:nvPr/>
          </p:nvSpPr>
          <p:spPr bwMode="auto">
            <a:xfrm>
              <a:off x="3059" y="1056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000" b="1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51585" name="Text Box 8"/>
            <p:cNvSpPr txBox="1">
              <a:spLocks noChangeArrowheads="1"/>
            </p:cNvSpPr>
            <p:nvPr/>
          </p:nvSpPr>
          <p:spPr bwMode="auto">
            <a:xfrm>
              <a:off x="1224" y="2032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prstClr val="white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151586" name="Oval 9"/>
            <p:cNvSpPr>
              <a:spLocks noChangeArrowheads="1"/>
            </p:cNvSpPr>
            <p:nvPr/>
          </p:nvSpPr>
          <p:spPr bwMode="auto">
            <a:xfrm>
              <a:off x="1264" y="2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51587" name="Text Box 10"/>
            <p:cNvSpPr txBox="1">
              <a:spLocks noChangeArrowheads="1"/>
            </p:cNvSpPr>
            <p:nvPr/>
          </p:nvSpPr>
          <p:spPr bwMode="auto">
            <a:xfrm>
              <a:off x="2216" y="3008"/>
              <a:ext cx="3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0000"/>
                  </a:solidFill>
                  <a:latin typeface="Arial" pitchFamily="34" charset="0"/>
                </a:rPr>
                <a:t>LD</a:t>
              </a:r>
            </a:p>
          </p:txBody>
        </p:sp>
      </p:grpSp>
      <p:sp>
        <p:nvSpPr>
          <p:cNvPr id="151557" name="Line 23"/>
          <p:cNvSpPr>
            <a:spLocks noChangeShapeType="1"/>
          </p:cNvSpPr>
          <p:nvPr/>
        </p:nvSpPr>
        <p:spPr bwMode="auto">
          <a:xfrm flipV="1">
            <a:off x="1295400" y="2057400"/>
            <a:ext cx="0" cy="3276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51558" name="Line 24"/>
          <p:cNvSpPr>
            <a:spLocks noChangeShapeType="1"/>
          </p:cNvSpPr>
          <p:nvPr/>
        </p:nvSpPr>
        <p:spPr bwMode="auto">
          <a:xfrm flipV="1">
            <a:off x="2133600" y="2438400"/>
            <a:ext cx="1295400" cy="22098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51559" name="Line 25"/>
          <p:cNvSpPr>
            <a:spLocks noChangeShapeType="1"/>
          </p:cNvSpPr>
          <p:nvPr/>
        </p:nvSpPr>
        <p:spPr bwMode="auto">
          <a:xfrm>
            <a:off x="1295400" y="53340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51560" name="Line 26"/>
          <p:cNvSpPr>
            <a:spLocks noChangeShapeType="1"/>
          </p:cNvSpPr>
          <p:nvPr/>
        </p:nvSpPr>
        <p:spPr bwMode="auto">
          <a:xfrm flipV="1">
            <a:off x="3276600" y="2514600"/>
            <a:ext cx="533400" cy="259080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51561" name="Oval 27"/>
          <p:cNvSpPr>
            <a:spLocks noChangeArrowheads="1"/>
          </p:cNvSpPr>
          <p:nvPr/>
        </p:nvSpPr>
        <p:spPr bwMode="auto">
          <a:xfrm>
            <a:off x="2674938" y="3573463"/>
            <a:ext cx="71437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51562" name="Oval 28"/>
          <p:cNvSpPr>
            <a:spLocks noChangeArrowheads="1"/>
          </p:cNvSpPr>
          <p:nvPr/>
        </p:nvSpPr>
        <p:spPr bwMode="auto">
          <a:xfrm>
            <a:off x="3538538" y="3573463"/>
            <a:ext cx="71437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51563" name="Text Box 30"/>
          <p:cNvSpPr txBox="1">
            <a:spLocks noChangeArrowheads="1"/>
          </p:cNvSpPr>
          <p:nvPr/>
        </p:nvSpPr>
        <p:spPr bwMode="auto">
          <a:xfrm>
            <a:off x="2751138" y="3417888"/>
            <a:ext cx="333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>
                <a:solidFill>
                  <a:prstClr val="white"/>
                </a:solidFill>
                <a:latin typeface="Tahoma" pitchFamily="34" charset="0"/>
              </a:rPr>
              <a:t>B</a:t>
            </a:r>
            <a:endParaRPr lang="en-US" sz="200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151564" name="Text Box 31"/>
          <p:cNvSpPr txBox="1">
            <a:spLocks noChangeArrowheads="1"/>
          </p:cNvSpPr>
          <p:nvPr/>
        </p:nvSpPr>
        <p:spPr bwMode="auto">
          <a:xfrm>
            <a:off x="3708400" y="340677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>
                <a:solidFill>
                  <a:prstClr val="white"/>
                </a:solidFill>
                <a:latin typeface="Tahoma" pitchFamily="34" charset="0"/>
              </a:rPr>
              <a:t>C</a:t>
            </a:r>
            <a:endParaRPr lang="en-US" sz="200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151565" name="Text Box 32"/>
          <p:cNvSpPr txBox="1">
            <a:spLocks noChangeArrowheads="1"/>
          </p:cNvSpPr>
          <p:nvPr/>
        </p:nvSpPr>
        <p:spPr bwMode="auto">
          <a:xfrm>
            <a:off x="2987675" y="2060575"/>
            <a:ext cx="442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>
                <a:solidFill>
                  <a:prstClr val="white"/>
                </a:solidFill>
                <a:latin typeface="Tahoma" pitchFamily="34" charset="0"/>
              </a:rPr>
              <a:t>AJ</a:t>
            </a:r>
            <a:endParaRPr lang="en-US" sz="200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151566" name="Text Box 33"/>
          <p:cNvSpPr txBox="1">
            <a:spLocks noChangeArrowheads="1"/>
          </p:cNvSpPr>
          <p:nvPr/>
        </p:nvSpPr>
        <p:spPr bwMode="auto">
          <a:xfrm>
            <a:off x="3924300" y="2492375"/>
            <a:ext cx="442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>
                <a:solidFill>
                  <a:prstClr val="white"/>
                </a:solidFill>
                <a:latin typeface="Tahoma" pitchFamily="34" charset="0"/>
              </a:rPr>
              <a:t>LF</a:t>
            </a:r>
            <a:endParaRPr lang="en-US" sz="200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151567" name="Line 34"/>
          <p:cNvSpPr>
            <a:spLocks noChangeShapeType="1"/>
          </p:cNvSpPr>
          <p:nvPr/>
        </p:nvSpPr>
        <p:spPr bwMode="auto">
          <a:xfrm flipV="1">
            <a:off x="1331913" y="3644900"/>
            <a:ext cx="2232025" cy="79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51568" name="Line 35"/>
          <p:cNvSpPr>
            <a:spLocks noChangeShapeType="1"/>
          </p:cNvSpPr>
          <p:nvPr/>
        </p:nvSpPr>
        <p:spPr bwMode="auto">
          <a:xfrm>
            <a:off x="2484438" y="4076700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51569" name="Line 36"/>
          <p:cNvSpPr>
            <a:spLocks noChangeShapeType="1"/>
          </p:cNvSpPr>
          <p:nvPr/>
        </p:nvSpPr>
        <p:spPr bwMode="auto">
          <a:xfrm>
            <a:off x="3500438" y="4102100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51570" name="Text Box 37"/>
          <p:cNvSpPr txBox="1">
            <a:spLocks noChangeArrowheads="1"/>
          </p:cNvSpPr>
          <p:nvPr/>
        </p:nvSpPr>
        <p:spPr bwMode="auto">
          <a:xfrm>
            <a:off x="3348038" y="5373688"/>
            <a:ext cx="444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>
                <a:solidFill>
                  <a:prstClr val="white"/>
                </a:solidFill>
                <a:latin typeface="Tahoma" pitchFamily="34" charset="0"/>
              </a:rPr>
              <a:t>N</a:t>
            </a:r>
            <a:r>
              <a:rPr lang="tr-TR" sz="2000" baseline="-25000">
                <a:solidFill>
                  <a:prstClr val="white"/>
                </a:solidFill>
                <a:latin typeface="Tahoma" pitchFamily="34" charset="0"/>
              </a:rPr>
              <a:t>1</a:t>
            </a:r>
            <a:endParaRPr lang="en-US" sz="200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151571" name="Text Box 38"/>
          <p:cNvSpPr txBox="1">
            <a:spLocks noChangeArrowheads="1"/>
          </p:cNvSpPr>
          <p:nvPr/>
        </p:nvSpPr>
        <p:spPr bwMode="auto">
          <a:xfrm>
            <a:off x="2339975" y="5373688"/>
            <a:ext cx="492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>
                <a:solidFill>
                  <a:prstClr val="white"/>
                </a:solidFill>
                <a:latin typeface="Tahoma" pitchFamily="34" charset="0"/>
              </a:rPr>
              <a:t>N*</a:t>
            </a:r>
            <a:endParaRPr lang="en-US" sz="200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151572" name="Line 40"/>
          <p:cNvSpPr>
            <a:spLocks noChangeShapeType="1"/>
          </p:cNvSpPr>
          <p:nvPr/>
        </p:nvSpPr>
        <p:spPr bwMode="auto">
          <a:xfrm flipV="1">
            <a:off x="1260475" y="4005263"/>
            <a:ext cx="2232025" cy="79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51573" name="Oval 41"/>
          <p:cNvSpPr>
            <a:spLocks noChangeArrowheads="1"/>
          </p:cNvSpPr>
          <p:nvPr/>
        </p:nvSpPr>
        <p:spPr bwMode="auto">
          <a:xfrm>
            <a:off x="2459038" y="3929063"/>
            <a:ext cx="71437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51574" name="Oval 42"/>
          <p:cNvSpPr>
            <a:spLocks noChangeArrowheads="1"/>
          </p:cNvSpPr>
          <p:nvPr/>
        </p:nvSpPr>
        <p:spPr bwMode="auto">
          <a:xfrm>
            <a:off x="3462338" y="3929063"/>
            <a:ext cx="71437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51575" name="Text Box 43"/>
          <p:cNvSpPr txBox="1">
            <a:spLocks noChangeArrowheads="1"/>
          </p:cNvSpPr>
          <p:nvPr/>
        </p:nvSpPr>
        <p:spPr bwMode="auto">
          <a:xfrm>
            <a:off x="3563938" y="4076700"/>
            <a:ext cx="3159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>
                <a:solidFill>
                  <a:prstClr val="white"/>
                </a:solidFill>
                <a:latin typeface="Tahoma" pitchFamily="34" charset="0"/>
              </a:rPr>
              <a:t>F</a:t>
            </a:r>
            <a:endParaRPr lang="en-US" sz="200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151576" name="Text Box 44"/>
          <p:cNvSpPr txBox="1">
            <a:spLocks noChangeArrowheads="1"/>
          </p:cNvSpPr>
          <p:nvPr/>
        </p:nvSpPr>
        <p:spPr bwMode="auto">
          <a:xfrm>
            <a:off x="2484438" y="4292600"/>
            <a:ext cx="327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>
                <a:solidFill>
                  <a:prstClr val="white"/>
                </a:solidFill>
                <a:latin typeface="Tahoma" pitchFamily="34" charset="0"/>
              </a:rPr>
              <a:t>E</a:t>
            </a:r>
            <a:endParaRPr lang="en-US" sz="200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151577" name="Text Box 45"/>
          <p:cNvSpPr txBox="1">
            <a:spLocks noChangeArrowheads="1"/>
          </p:cNvSpPr>
          <p:nvPr/>
        </p:nvSpPr>
        <p:spPr bwMode="auto">
          <a:xfrm>
            <a:off x="755650" y="3357563"/>
            <a:ext cx="463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>
                <a:solidFill>
                  <a:prstClr val="white"/>
                </a:solidFill>
                <a:latin typeface="Tahoma" pitchFamily="34" charset="0"/>
              </a:rPr>
              <a:t>w</a:t>
            </a:r>
            <a:r>
              <a:rPr lang="tr-TR" sz="2000" baseline="-25000">
                <a:solidFill>
                  <a:prstClr val="white"/>
                </a:solidFill>
                <a:latin typeface="Tahoma" pitchFamily="34" charset="0"/>
              </a:rPr>
              <a:t>2</a:t>
            </a:r>
            <a:endParaRPr lang="en-US" sz="200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151578" name="Text Box 46"/>
          <p:cNvSpPr txBox="1">
            <a:spLocks noChangeArrowheads="1"/>
          </p:cNvSpPr>
          <p:nvPr/>
        </p:nvSpPr>
        <p:spPr bwMode="auto">
          <a:xfrm>
            <a:off x="755650" y="3789363"/>
            <a:ext cx="511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>
                <a:solidFill>
                  <a:prstClr val="white"/>
                </a:solidFill>
                <a:latin typeface="Tahoma" pitchFamily="34" charset="0"/>
              </a:rPr>
              <a:t>w*</a:t>
            </a:r>
            <a:endParaRPr lang="en-US" sz="200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151579" name="Text Box 47"/>
          <p:cNvSpPr txBox="1">
            <a:spLocks noChangeArrowheads="1"/>
          </p:cNvSpPr>
          <p:nvPr/>
        </p:nvSpPr>
        <p:spPr bwMode="auto">
          <a:xfrm>
            <a:off x="5003800" y="1773238"/>
            <a:ext cx="35798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>
                <a:solidFill>
                  <a:prstClr val="white"/>
                </a:solidFill>
                <a:latin typeface="Tahoma" pitchFamily="34" charset="0"/>
              </a:rPr>
              <a:t>AJ, LF doğrusunun solundadır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>
                <a:solidFill>
                  <a:prstClr val="white"/>
                </a:solidFill>
                <a:latin typeface="Tahoma" pitchFamily="34" charset="0"/>
              </a:rPr>
              <a:t>çünkü, bir kısım işgücü iş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>
                <a:solidFill>
                  <a:prstClr val="white"/>
                </a:solidFill>
                <a:latin typeface="Tahoma" pitchFamily="34" charset="0"/>
              </a:rPr>
              <a:t>aramakta, ya da daha iyi bir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>
                <a:solidFill>
                  <a:prstClr val="white"/>
                </a:solidFill>
                <a:latin typeface="Tahoma" pitchFamily="34" charset="0"/>
              </a:rPr>
              <a:t>teklif beklemektedir.</a:t>
            </a:r>
            <a:endParaRPr lang="en-US" sz="200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151580" name="Line 48"/>
          <p:cNvSpPr>
            <a:spLocks noChangeShapeType="1"/>
          </p:cNvSpPr>
          <p:nvPr/>
        </p:nvSpPr>
        <p:spPr bwMode="auto">
          <a:xfrm flipH="1">
            <a:off x="2103438" y="3573463"/>
            <a:ext cx="20637" cy="1765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51581" name="Text Box 49"/>
          <p:cNvSpPr txBox="1">
            <a:spLocks noChangeArrowheads="1"/>
          </p:cNvSpPr>
          <p:nvPr/>
        </p:nvSpPr>
        <p:spPr bwMode="auto">
          <a:xfrm>
            <a:off x="1908175" y="5373688"/>
            <a:ext cx="444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>
                <a:solidFill>
                  <a:prstClr val="white"/>
                </a:solidFill>
                <a:latin typeface="Tahoma" pitchFamily="34" charset="0"/>
              </a:rPr>
              <a:t>N</a:t>
            </a:r>
            <a:r>
              <a:rPr lang="tr-TR" sz="2000" baseline="-25000">
                <a:solidFill>
                  <a:prstClr val="white"/>
                </a:solidFill>
                <a:latin typeface="Tahoma" pitchFamily="34" charset="0"/>
              </a:rPr>
              <a:t>2</a:t>
            </a:r>
            <a:endParaRPr lang="en-US" sz="200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151582" name="Text Box 50"/>
          <p:cNvSpPr txBox="1">
            <a:spLocks noChangeArrowheads="1"/>
          </p:cNvSpPr>
          <p:nvPr/>
        </p:nvSpPr>
        <p:spPr bwMode="auto">
          <a:xfrm>
            <a:off x="4999038" y="3068638"/>
            <a:ext cx="38227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>
                <a:solidFill>
                  <a:prstClr val="white"/>
                </a:solidFill>
                <a:latin typeface="Tahoma" pitchFamily="34" charset="0"/>
              </a:rPr>
              <a:t>Piyasa dengesi E noktasıdır.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>
                <a:solidFill>
                  <a:prstClr val="white"/>
                </a:solidFill>
                <a:latin typeface="Tahoma" pitchFamily="34" charset="0"/>
              </a:rPr>
              <a:t>Bu ücret düzeyinde, </a:t>
            </a:r>
            <a:r>
              <a:rPr lang="tr-TR" sz="2000" b="1" u="sng">
                <a:solidFill>
                  <a:prstClr val="white"/>
                </a:solidFill>
                <a:latin typeface="Tahoma" pitchFamily="34" charset="0"/>
              </a:rPr>
              <a:t>doğal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 b="1" u="sng">
                <a:solidFill>
                  <a:prstClr val="white"/>
                </a:solidFill>
                <a:latin typeface="Tahoma" pitchFamily="34" charset="0"/>
              </a:rPr>
              <a:t>işsizlik</a:t>
            </a:r>
            <a:r>
              <a:rPr lang="tr-TR" sz="2000">
                <a:solidFill>
                  <a:prstClr val="white"/>
                </a:solidFill>
                <a:latin typeface="Tahoma" pitchFamily="34" charset="0"/>
              </a:rPr>
              <a:t> EF kadardır. Eğer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>
                <a:solidFill>
                  <a:prstClr val="white"/>
                </a:solidFill>
                <a:latin typeface="Tahoma" pitchFamily="34" charset="0"/>
              </a:rPr>
              <a:t> sendika, ücretleri w</a:t>
            </a:r>
            <a:r>
              <a:rPr lang="tr-TR" sz="2000" baseline="-25000">
                <a:solidFill>
                  <a:prstClr val="white"/>
                </a:solidFill>
                <a:latin typeface="Tahoma" pitchFamily="34" charset="0"/>
              </a:rPr>
              <a:t>2</a:t>
            </a:r>
            <a:r>
              <a:rPr lang="tr-TR" sz="2000">
                <a:solidFill>
                  <a:prstClr val="white"/>
                </a:solidFill>
                <a:latin typeface="Tahoma" pitchFamily="34" charset="0"/>
              </a:rPr>
              <a:t> düzeyine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>
                <a:solidFill>
                  <a:prstClr val="white"/>
                </a:solidFill>
                <a:latin typeface="Tahoma" pitchFamily="34" charset="0"/>
              </a:rPr>
              <a:t>çıkarırsa, doğal işsizlik AC kadar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>
                <a:solidFill>
                  <a:prstClr val="white"/>
                </a:solidFill>
                <a:latin typeface="Tahoma" pitchFamily="34" charset="0"/>
              </a:rPr>
              <a:t>olur.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/>
              <a:t>Keyne</a:t>
            </a:r>
            <a:r>
              <a:rPr lang="tr-TR" sz="4000" b="1" smtClean="0"/>
              <a:t>zyen İşsizlik</a:t>
            </a:r>
            <a:endParaRPr lang="en-US" sz="4000" b="1" smtClean="0"/>
          </a:p>
        </p:txBody>
      </p:sp>
      <p:sp>
        <p:nvSpPr>
          <p:cNvPr id="15257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CCF7158-6F96-43FB-AC81-B419675D2D1B}" type="slidenum">
              <a:rPr lang="en-US"/>
              <a:pPr/>
              <a:t>22</a:t>
            </a:fld>
            <a:endParaRPr lang="en-US"/>
          </a:p>
        </p:txBody>
      </p:sp>
      <p:sp>
        <p:nvSpPr>
          <p:cNvPr id="152580" name="Line 2"/>
          <p:cNvSpPr>
            <a:spLocks noChangeShapeType="1"/>
          </p:cNvSpPr>
          <p:nvPr/>
        </p:nvSpPr>
        <p:spPr bwMode="auto">
          <a:xfrm>
            <a:off x="1295400" y="3657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65539" name="Line 3"/>
          <p:cNvSpPr>
            <a:spLocks noChangeShapeType="1"/>
          </p:cNvSpPr>
          <p:nvPr/>
        </p:nvSpPr>
        <p:spPr bwMode="auto">
          <a:xfrm>
            <a:off x="2743200" y="3657600"/>
            <a:ext cx="838200" cy="0"/>
          </a:xfrm>
          <a:prstGeom prst="line">
            <a:avLst/>
          </a:prstGeom>
          <a:noFill/>
          <a:ln w="19050">
            <a:solidFill>
              <a:srgbClr val="FF9966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52582" name="Line 5"/>
          <p:cNvSpPr>
            <a:spLocks noChangeShapeType="1"/>
          </p:cNvSpPr>
          <p:nvPr/>
        </p:nvSpPr>
        <p:spPr bwMode="auto">
          <a:xfrm>
            <a:off x="1295400" y="53340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52583" name="Line 6"/>
          <p:cNvSpPr>
            <a:spLocks noChangeShapeType="1"/>
          </p:cNvSpPr>
          <p:nvPr/>
        </p:nvSpPr>
        <p:spPr bwMode="auto">
          <a:xfrm flipV="1">
            <a:off x="1295400" y="2057400"/>
            <a:ext cx="0" cy="3276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52584" name="Text Box 7"/>
          <p:cNvSpPr txBox="1">
            <a:spLocks noChangeArrowheads="1"/>
          </p:cNvSpPr>
          <p:nvPr/>
        </p:nvSpPr>
        <p:spPr bwMode="auto">
          <a:xfrm>
            <a:off x="2057400" y="5638800"/>
            <a:ext cx="10779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1600" i="1">
                <a:solidFill>
                  <a:prstClr val="white"/>
                </a:solidFill>
                <a:latin typeface="Arial" pitchFamily="34" charset="0"/>
              </a:rPr>
              <a:t>İşçi sayısı</a:t>
            </a:r>
            <a:endParaRPr lang="en-US" sz="1600" i="1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52585" name="Text Box 8"/>
          <p:cNvSpPr txBox="1">
            <a:spLocks noChangeArrowheads="1"/>
          </p:cNvSpPr>
          <p:nvPr/>
        </p:nvSpPr>
        <p:spPr bwMode="auto">
          <a:xfrm rot="-5400000">
            <a:off x="-315119" y="2851944"/>
            <a:ext cx="18811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1600" i="1">
                <a:solidFill>
                  <a:prstClr val="white"/>
                </a:solidFill>
                <a:latin typeface="Arial" pitchFamily="34" charset="0"/>
              </a:rPr>
              <a:t>Gerçek (reel) ücret</a:t>
            </a:r>
            <a:endParaRPr lang="en-US" sz="1600" i="1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52586" name="Line 9"/>
          <p:cNvSpPr>
            <a:spLocks noChangeShapeType="1"/>
          </p:cNvSpPr>
          <p:nvPr/>
        </p:nvSpPr>
        <p:spPr bwMode="auto">
          <a:xfrm>
            <a:off x="1676400" y="2667000"/>
            <a:ext cx="2286000" cy="2084388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52587" name="Text Box 10"/>
          <p:cNvSpPr txBox="1">
            <a:spLocks noChangeArrowheads="1"/>
          </p:cNvSpPr>
          <p:nvPr/>
        </p:nvSpPr>
        <p:spPr bwMode="auto">
          <a:xfrm>
            <a:off x="3924300" y="44831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C00000"/>
                </a:solidFill>
                <a:latin typeface="Arial" pitchFamily="34" charset="0"/>
              </a:rPr>
              <a:t>LD</a:t>
            </a:r>
          </a:p>
        </p:txBody>
      </p:sp>
      <p:sp>
        <p:nvSpPr>
          <p:cNvPr id="152588" name="Line 11"/>
          <p:cNvSpPr>
            <a:spLocks noChangeShapeType="1"/>
          </p:cNvSpPr>
          <p:nvPr/>
        </p:nvSpPr>
        <p:spPr bwMode="auto">
          <a:xfrm flipV="1">
            <a:off x="3276600" y="2514600"/>
            <a:ext cx="533400" cy="259080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52589" name="Text Box 12"/>
          <p:cNvSpPr txBox="1">
            <a:spLocks noChangeArrowheads="1"/>
          </p:cNvSpPr>
          <p:nvPr/>
        </p:nvSpPr>
        <p:spPr bwMode="auto">
          <a:xfrm>
            <a:off x="3794125" y="2325688"/>
            <a:ext cx="55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CC00"/>
                </a:solidFill>
                <a:latin typeface="Arial" pitchFamily="34" charset="0"/>
              </a:rPr>
              <a:t>LF</a:t>
            </a:r>
          </a:p>
        </p:txBody>
      </p:sp>
      <p:sp>
        <p:nvSpPr>
          <p:cNvPr id="152590" name="Line 13"/>
          <p:cNvSpPr>
            <a:spLocks noChangeShapeType="1"/>
          </p:cNvSpPr>
          <p:nvPr/>
        </p:nvSpPr>
        <p:spPr bwMode="auto">
          <a:xfrm flipV="1">
            <a:off x="2133600" y="2438400"/>
            <a:ext cx="1295400" cy="22098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52591" name="Text Box 14"/>
          <p:cNvSpPr txBox="1">
            <a:spLocks noChangeArrowheads="1"/>
          </p:cNvSpPr>
          <p:nvPr/>
        </p:nvSpPr>
        <p:spPr bwMode="auto">
          <a:xfrm>
            <a:off x="3048000" y="2057400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FF00"/>
                </a:solidFill>
                <a:latin typeface="Arial" pitchFamily="34" charset="0"/>
              </a:rPr>
              <a:t>AJ</a:t>
            </a:r>
          </a:p>
        </p:txBody>
      </p:sp>
      <p:sp>
        <p:nvSpPr>
          <p:cNvPr id="152592" name="Text Box 15"/>
          <p:cNvSpPr txBox="1">
            <a:spLocks noChangeArrowheads="1"/>
          </p:cNvSpPr>
          <p:nvPr/>
        </p:nvSpPr>
        <p:spPr bwMode="auto">
          <a:xfrm>
            <a:off x="815975" y="3516313"/>
            <a:ext cx="479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prstClr val="white"/>
                </a:solidFill>
                <a:latin typeface="Arial" pitchFamily="34" charset="0"/>
              </a:rPr>
              <a:t>w*</a:t>
            </a:r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>
            <a:off x="2057400" y="3657600"/>
            <a:ext cx="685800" cy="0"/>
          </a:xfrm>
          <a:prstGeom prst="line">
            <a:avLst/>
          </a:prstGeom>
          <a:noFill/>
          <a:ln w="19050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4879975" y="2286000"/>
            <a:ext cx="4165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 b="1">
                <a:solidFill>
                  <a:prstClr val="white"/>
                </a:solidFill>
                <a:latin typeface="Arial" pitchFamily="34" charset="0"/>
              </a:rPr>
              <a:t>Kısa dönemde ücret ve fiyatlar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 b="1">
                <a:solidFill>
                  <a:prstClr val="white"/>
                </a:solidFill>
                <a:latin typeface="Arial" pitchFamily="34" charset="0"/>
              </a:rPr>
              <a:t>yapışkan olduğundan ekonomi 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 b="1">
                <a:solidFill>
                  <a:prstClr val="white"/>
                </a:solidFill>
                <a:latin typeface="Arial" pitchFamily="34" charset="0"/>
              </a:rPr>
              <a:t> noktasında dengeye gelir</a:t>
            </a:r>
            <a:endParaRPr lang="en-US" sz="2000" b="1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52595" name="Text Box 18"/>
          <p:cNvSpPr txBox="1">
            <a:spLocks noChangeArrowheads="1"/>
          </p:cNvSpPr>
          <p:nvPr/>
        </p:nvSpPr>
        <p:spPr bwMode="auto">
          <a:xfrm>
            <a:off x="2863850" y="32766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white"/>
                </a:solidFill>
                <a:latin typeface="Arial" pitchFamily="34" charset="0"/>
              </a:rPr>
              <a:t>E</a:t>
            </a:r>
          </a:p>
        </p:txBody>
      </p:sp>
      <p:sp>
        <p:nvSpPr>
          <p:cNvPr id="152596" name="Oval 19"/>
          <p:cNvSpPr>
            <a:spLocks noChangeArrowheads="1"/>
          </p:cNvSpPr>
          <p:nvPr/>
        </p:nvSpPr>
        <p:spPr bwMode="auto">
          <a:xfrm>
            <a:off x="2671763" y="35687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52597" name="Text Box 20"/>
          <p:cNvSpPr txBox="1">
            <a:spLocks noChangeArrowheads="1"/>
          </p:cNvSpPr>
          <p:nvPr/>
        </p:nvSpPr>
        <p:spPr bwMode="auto">
          <a:xfrm>
            <a:off x="3587750" y="32893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white"/>
                </a:solidFill>
                <a:latin typeface="Arial" pitchFamily="34" charset="0"/>
              </a:rPr>
              <a:t>F</a:t>
            </a:r>
          </a:p>
        </p:txBody>
      </p:sp>
      <p:sp>
        <p:nvSpPr>
          <p:cNvPr id="65557" name="Text Box 21"/>
          <p:cNvSpPr txBox="1">
            <a:spLocks noChangeArrowheads="1"/>
          </p:cNvSpPr>
          <p:nvPr/>
        </p:nvSpPr>
        <p:spPr bwMode="auto">
          <a:xfrm>
            <a:off x="4849813" y="3184525"/>
            <a:ext cx="41179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prstClr val="white"/>
                </a:solidFill>
                <a:latin typeface="Arial" pitchFamily="34" charset="0"/>
              </a:rPr>
              <a:t>AF</a:t>
            </a:r>
            <a:r>
              <a:rPr lang="tr-TR" sz="2000" b="1">
                <a:solidFill>
                  <a:prstClr val="white"/>
                </a:solidFill>
                <a:latin typeface="Arial" pitchFamily="34" charset="0"/>
              </a:rPr>
              <a:t> kadar işsizlik ortaya çıkar.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 b="1">
                <a:solidFill>
                  <a:prstClr val="white"/>
                </a:solidFill>
                <a:latin typeface="Arial" pitchFamily="34" charset="0"/>
              </a:rPr>
              <a:t>EF kadarı gönüllü, AE kadarı ise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 b="1">
                <a:solidFill>
                  <a:prstClr val="white"/>
                </a:solidFill>
                <a:latin typeface="Arial" pitchFamily="34" charset="0"/>
              </a:rPr>
              <a:t>gönülsüz (Keynezyen) işsizliktir.</a:t>
            </a:r>
            <a:endParaRPr lang="en-US" sz="2000" b="1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52599" name="Oval 22"/>
          <p:cNvSpPr>
            <a:spLocks noChangeArrowheads="1"/>
          </p:cNvSpPr>
          <p:nvPr/>
        </p:nvSpPr>
        <p:spPr bwMode="auto">
          <a:xfrm>
            <a:off x="3479800" y="35687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447800" y="1676400"/>
            <a:ext cx="7654925" cy="3556000"/>
            <a:chOff x="912" y="1056"/>
            <a:chExt cx="4822" cy="2240"/>
          </a:xfrm>
        </p:grpSpPr>
        <p:sp>
          <p:nvSpPr>
            <p:cNvPr id="152613" name="Line 24"/>
            <p:cNvSpPr>
              <a:spLocks noChangeShapeType="1"/>
            </p:cNvSpPr>
            <p:nvPr/>
          </p:nvSpPr>
          <p:spPr bwMode="auto">
            <a:xfrm>
              <a:off x="912" y="1920"/>
              <a:ext cx="1344" cy="122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52614" name="Text Box 25"/>
            <p:cNvSpPr txBox="1">
              <a:spLocks noChangeArrowheads="1"/>
            </p:cNvSpPr>
            <p:nvPr/>
          </p:nvSpPr>
          <p:spPr bwMode="auto">
            <a:xfrm>
              <a:off x="3059" y="1056"/>
              <a:ext cx="267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sz="2000" b="1">
                  <a:solidFill>
                    <a:prstClr val="white"/>
                  </a:solidFill>
                  <a:latin typeface="Arial" pitchFamily="34" charset="0"/>
                </a:rPr>
                <a:t>E noktasındayken, emek talebinin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sz="2000" b="1">
                  <a:solidFill>
                    <a:prstClr val="white"/>
                  </a:solidFill>
                  <a:latin typeface="Arial" pitchFamily="34" charset="0"/>
                </a:rPr>
                <a:t> LD’ ye gerilediğini varsayalım</a:t>
              </a:r>
              <a:endParaRPr lang="en-US" sz="2000" b="1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52615" name="Text Box 26"/>
            <p:cNvSpPr txBox="1">
              <a:spLocks noChangeArrowheads="1"/>
            </p:cNvSpPr>
            <p:nvPr/>
          </p:nvSpPr>
          <p:spPr bwMode="auto">
            <a:xfrm>
              <a:off x="1224" y="2032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prstClr val="white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152616" name="Oval 27"/>
            <p:cNvSpPr>
              <a:spLocks noChangeArrowheads="1"/>
            </p:cNvSpPr>
            <p:nvPr/>
          </p:nvSpPr>
          <p:spPr bwMode="auto">
            <a:xfrm>
              <a:off x="1264" y="2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52617" name="Text Box 28"/>
            <p:cNvSpPr txBox="1">
              <a:spLocks noChangeArrowheads="1"/>
            </p:cNvSpPr>
            <p:nvPr/>
          </p:nvSpPr>
          <p:spPr bwMode="auto">
            <a:xfrm>
              <a:off x="2216" y="3008"/>
              <a:ext cx="4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0000"/>
                  </a:solidFill>
                  <a:latin typeface="Arial" pitchFamily="34" charset="0"/>
                </a:rPr>
                <a:t>LD’</a:t>
              </a: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825500" y="3746500"/>
            <a:ext cx="7854950" cy="1984375"/>
            <a:chOff x="520" y="2360"/>
            <a:chExt cx="4948" cy="1250"/>
          </a:xfrm>
        </p:grpSpPr>
        <p:sp>
          <p:nvSpPr>
            <p:cNvPr id="152602" name="Text Box 30"/>
            <p:cNvSpPr txBox="1">
              <a:spLocks noChangeArrowheads="1"/>
            </p:cNvSpPr>
            <p:nvPr/>
          </p:nvSpPr>
          <p:spPr bwMode="auto">
            <a:xfrm>
              <a:off x="520" y="2374"/>
              <a:ext cx="2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prstClr val="white"/>
                  </a:solidFill>
                  <a:latin typeface="Arial" pitchFamily="34" charset="0"/>
                </a:rPr>
                <a:t>w</a:t>
              </a:r>
              <a:r>
                <a:rPr lang="en-US" sz="2000" b="1" baseline="-25000">
                  <a:solidFill>
                    <a:prstClr val="white"/>
                  </a:solidFill>
                  <a:latin typeface="Arial" pitchFamily="34" charset="0"/>
                </a:rPr>
                <a:t>2</a:t>
              </a:r>
              <a:endParaRPr lang="en-US" sz="2000" b="1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52603" name="Line 31"/>
            <p:cNvSpPr>
              <a:spLocks noChangeShapeType="1"/>
            </p:cNvSpPr>
            <p:nvPr/>
          </p:nvSpPr>
          <p:spPr bwMode="auto">
            <a:xfrm>
              <a:off x="816" y="25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grpSp>
          <p:nvGrpSpPr>
            <p:cNvPr id="4" name="Group 32"/>
            <p:cNvGrpSpPr>
              <a:grpSpLocks/>
            </p:cNvGrpSpPr>
            <p:nvPr/>
          </p:nvGrpSpPr>
          <p:grpSpPr bwMode="auto">
            <a:xfrm>
              <a:off x="1280" y="2360"/>
              <a:ext cx="4188" cy="1250"/>
              <a:chOff x="1280" y="2360"/>
              <a:chExt cx="4188" cy="1250"/>
            </a:xfrm>
          </p:grpSpPr>
          <p:sp>
            <p:nvSpPr>
              <p:cNvPr id="152605" name="Line 33"/>
              <p:cNvSpPr>
                <a:spLocks noChangeShapeType="1"/>
              </p:cNvSpPr>
              <p:nvPr/>
            </p:nvSpPr>
            <p:spPr bwMode="auto">
              <a:xfrm>
                <a:off x="1568" y="2528"/>
                <a:ext cx="592" cy="0"/>
              </a:xfrm>
              <a:prstGeom prst="line">
                <a:avLst/>
              </a:prstGeom>
              <a:noFill/>
              <a:ln w="19050">
                <a:solidFill>
                  <a:srgbClr val="FF99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  <p:sp>
            <p:nvSpPr>
              <p:cNvPr id="152606" name="Oval 34"/>
              <p:cNvSpPr>
                <a:spLocks noChangeArrowheads="1"/>
              </p:cNvSpPr>
              <p:nvPr/>
            </p:nvSpPr>
            <p:spPr bwMode="auto">
              <a:xfrm>
                <a:off x="2152" y="247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  <p:sp>
            <p:nvSpPr>
              <p:cNvPr id="152607" name="Text Box 35"/>
              <p:cNvSpPr txBox="1">
                <a:spLocks noChangeArrowheads="1"/>
              </p:cNvSpPr>
              <p:nvPr/>
            </p:nvSpPr>
            <p:spPr bwMode="auto">
              <a:xfrm>
                <a:off x="2236" y="2457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prstClr val="white"/>
                    </a:solidFill>
                    <a:latin typeface="Arial" pitchFamily="34" charset="0"/>
                  </a:rPr>
                  <a:t>H</a:t>
                </a:r>
              </a:p>
            </p:txBody>
          </p:sp>
          <p:grpSp>
            <p:nvGrpSpPr>
              <p:cNvPr id="5" name="Group 36"/>
              <p:cNvGrpSpPr>
                <a:grpSpLocks/>
              </p:cNvGrpSpPr>
              <p:nvPr/>
            </p:nvGrpSpPr>
            <p:grpSpPr bwMode="auto">
              <a:xfrm>
                <a:off x="1280" y="2360"/>
                <a:ext cx="4188" cy="1250"/>
                <a:chOff x="1280" y="2360"/>
                <a:chExt cx="4188" cy="1250"/>
              </a:xfrm>
            </p:grpSpPr>
            <p:sp>
              <p:nvSpPr>
                <p:cNvPr id="152609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062" y="2784"/>
                  <a:ext cx="2406" cy="8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tr-TR" sz="2000" b="1">
                      <a:solidFill>
                        <a:prstClr val="white"/>
                      </a:solidFill>
                      <a:latin typeface="Arial" pitchFamily="34" charset="0"/>
                    </a:rPr>
                    <a:t>Eğer emek talebi LD’ olarak </a:t>
                  </a: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tr-TR" sz="2000" b="1">
                      <a:solidFill>
                        <a:prstClr val="white"/>
                      </a:solidFill>
                      <a:latin typeface="Arial" pitchFamily="34" charset="0"/>
                    </a:rPr>
                    <a:t>kalmayı sürdürse fiyatların ve </a:t>
                  </a: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tr-TR" sz="2000" b="1">
                      <a:solidFill>
                        <a:prstClr val="white"/>
                      </a:solidFill>
                      <a:latin typeface="Arial" pitchFamily="34" charset="0"/>
                    </a:rPr>
                    <a:t>ücretlerin düşmesi sonucu </a:t>
                  </a: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tr-TR" sz="2000" b="1">
                      <a:solidFill>
                        <a:prstClr val="white"/>
                      </a:solidFill>
                      <a:latin typeface="Arial" pitchFamily="34" charset="0"/>
                    </a:rPr>
                    <a:t>denge G noktasında sağlanır.</a:t>
                  </a:r>
                  <a:endParaRPr lang="en-US" sz="2000" b="1">
                    <a:solidFill>
                      <a:prstClr val="white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152610" name="Oval 38"/>
                <p:cNvSpPr>
                  <a:spLocks noChangeArrowheads="1"/>
                </p:cNvSpPr>
                <p:nvPr/>
              </p:nvSpPr>
              <p:spPr bwMode="auto">
                <a:xfrm>
                  <a:off x="1528" y="248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tr-TR" sz="2400">
                    <a:solidFill>
                      <a:prstClr val="white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15261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496" y="2585"/>
                  <a:ext cx="22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b="1">
                      <a:solidFill>
                        <a:prstClr val="white"/>
                      </a:solidFill>
                      <a:latin typeface="Arial" pitchFamily="34" charset="0"/>
                    </a:rPr>
                    <a:t>G</a:t>
                  </a:r>
                </a:p>
              </p:txBody>
            </p:sp>
            <p:sp>
              <p:nvSpPr>
                <p:cNvPr id="152612" name="Line 40"/>
                <p:cNvSpPr>
                  <a:spLocks noChangeShapeType="1"/>
                </p:cNvSpPr>
                <p:nvPr/>
              </p:nvSpPr>
              <p:spPr bwMode="auto">
                <a:xfrm>
                  <a:off x="1280" y="2360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tr-TR" sz="2400">
                    <a:solidFill>
                      <a:prstClr val="white"/>
                    </a:solidFill>
                    <a:latin typeface="Arial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nimBg="1"/>
      <p:bldP spid="65552" grpId="0" animBg="1"/>
      <p:bldP spid="65553" grpId="0" autoUpdateAnimBg="0"/>
      <p:bldP spid="6555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0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Klasik İşsizlik</a:t>
            </a:r>
            <a:endParaRPr lang="en-US" sz="4000" b="1" smtClean="0"/>
          </a:p>
        </p:txBody>
      </p:sp>
      <p:sp>
        <p:nvSpPr>
          <p:cNvPr id="15360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98B742-4EF1-4CC8-9C77-E70D95B6283A}" type="slidenum">
              <a:rPr lang="en-US"/>
              <a:pPr/>
              <a:t>23</a:t>
            </a:fld>
            <a:endParaRPr lang="en-US"/>
          </a:p>
        </p:txBody>
      </p:sp>
      <p:grpSp>
        <p:nvGrpSpPr>
          <p:cNvPr id="2" name="Group 2050"/>
          <p:cNvGrpSpPr>
            <a:grpSpLocks/>
          </p:cNvGrpSpPr>
          <p:nvPr/>
        </p:nvGrpSpPr>
        <p:grpSpPr bwMode="auto">
          <a:xfrm>
            <a:off x="838200" y="1676400"/>
            <a:ext cx="8316913" cy="1779588"/>
            <a:chOff x="528" y="1056"/>
            <a:chExt cx="5239" cy="1121"/>
          </a:xfrm>
        </p:grpSpPr>
        <p:sp>
          <p:nvSpPr>
            <p:cNvPr id="153643" name="Line 2051"/>
            <p:cNvSpPr>
              <a:spLocks noChangeShapeType="1"/>
            </p:cNvSpPr>
            <p:nvPr/>
          </p:nvSpPr>
          <p:spPr bwMode="auto">
            <a:xfrm>
              <a:off x="816" y="206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53644" name="Text Box 2052"/>
            <p:cNvSpPr txBox="1">
              <a:spLocks noChangeArrowheads="1"/>
            </p:cNvSpPr>
            <p:nvPr/>
          </p:nvSpPr>
          <p:spPr bwMode="auto">
            <a:xfrm>
              <a:off x="528" y="1927"/>
              <a:ext cx="2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prstClr val="white"/>
                  </a:solidFill>
                  <a:latin typeface="Arial" pitchFamily="34" charset="0"/>
                </a:rPr>
                <a:t>w</a:t>
              </a:r>
              <a:r>
                <a:rPr lang="en-US" sz="2000" b="1" baseline="-25000">
                  <a:solidFill>
                    <a:prstClr val="white"/>
                  </a:solidFill>
                  <a:latin typeface="Arial" pitchFamily="34" charset="0"/>
                </a:rPr>
                <a:t>2</a:t>
              </a:r>
              <a:endParaRPr lang="en-US" sz="2000" b="1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53645" name="Text Box 2053"/>
            <p:cNvSpPr txBox="1">
              <a:spLocks noChangeArrowheads="1"/>
            </p:cNvSpPr>
            <p:nvPr/>
          </p:nvSpPr>
          <p:spPr bwMode="auto">
            <a:xfrm>
              <a:off x="3059" y="1056"/>
              <a:ext cx="270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sz="2000" b="1">
                  <a:solidFill>
                    <a:prstClr val="white"/>
                  </a:solidFill>
                  <a:latin typeface="Arial" pitchFamily="34" charset="0"/>
                </a:rPr>
                <a:t>Sendikaların reel ücretleri </a:t>
              </a:r>
              <a:r>
                <a:rPr lang="en-US" sz="2000" b="1">
                  <a:solidFill>
                    <a:prstClr val="white"/>
                  </a:solidFill>
                  <a:latin typeface="Arial" pitchFamily="34" charset="0"/>
                </a:rPr>
                <a:t>w</a:t>
              </a:r>
              <a:r>
                <a:rPr lang="en-US" sz="2000" b="1" baseline="-25000">
                  <a:solidFill>
                    <a:prstClr val="white"/>
                  </a:solidFill>
                  <a:latin typeface="Arial" pitchFamily="34" charset="0"/>
                </a:rPr>
                <a:t>2</a:t>
              </a:r>
              <a:r>
                <a:rPr lang="tr-TR" sz="2000" b="1" baseline="-25000">
                  <a:solidFill>
                    <a:prstClr val="white"/>
                  </a:solidFill>
                  <a:latin typeface="Arial" pitchFamily="34" charset="0"/>
                </a:rPr>
                <a:t>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sz="2000" b="1">
                  <a:solidFill>
                    <a:prstClr val="white"/>
                  </a:solidFill>
                  <a:latin typeface="Arial" pitchFamily="34" charset="0"/>
                </a:rPr>
                <a:t>düzeyine çıkarttıklarını varsayalım</a:t>
              </a:r>
              <a:endParaRPr lang="en-US" sz="2000" b="1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  <p:sp>
        <p:nvSpPr>
          <p:cNvPr id="153605" name="Line 2055"/>
          <p:cNvSpPr>
            <a:spLocks noChangeShapeType="1"/>
          </p:cNvSpPr>
          <p:nvPr/>
        </p:nvSpPr>
        <p:spPr bwMode="auto">
          <a:xfrm>
            <a:off x="1295400" y="53340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53606" name="Line 2056"/>
          <p:cNvSpPr>
            <a:spLocks noChangeShapeType="1"/>
          </p:cNvSpPr>
          <p:nvPr/>
        </p:nvSpPr>
        <p:spPr bwMode="auto">
          <a:xfrm flipV="1">
            <a:off x="1295400" y="2057400"/>
            <a:ext cx="0" cy="3276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53607" name="Text Box 2057"/>
          <p:cNvSpPr txBox="1">
            <a:spLocks noChangeArrowheads="1"/>
          </p:cNvSpPr>
          <p:nvPr/>
        </p:nvSpPr>
        <p:spPr bwMode="auto">
          <a:xfrm>
            <a:off x="2057400" y="5683250"/>
            <a:ext cx="10779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1600" i="1">
                <a:solidFill>
                  <a:prstClr val="white"/>
                </a:solidFill>
                <a:latin typeface="Arial" pitchFamily="34" charset="0"/>
              </a:rPr>
              <a:t>İşçi sayısı</a:t>
            </a:r>
            <a:endParaRPr lang="en-US" sz="1600" i="1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53608" name="Text Box 2058"/>
          <p:cNvSpPr txBox="1">
            <a:spLocks noChangeArrowheads="1"/>
          </p:cNvSpPr>
          <p:nvPr/>
        </p:nvSpPr>
        <p:spPr bwMode="auto">
          <a:xfrm rot="-5400000">
            <a:off x="-42069" y="3124994"/>
            <a:ext cx="1335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1600" i="1">
                <a:solidFill>
                  <a:prstClr val="white"/>
                </a:solidFill>
                <a:latin typeface="Arial" pitchFamily="34" charset="0"/>
              </a:rPr>
              <a:t>Reel ücretler</a:t>
            </a:r>
            <a:endParaRPr lang="en-US" sz="1600" i="1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53609" name="Line 2059"/>
          <p:cNvSpPr>
            <a:spLocks noChangeShapeType="1"/>
          </p:cNvSpPr>
          <p:nvPr/>
        </p:nvSpPr>
        <p:spPr bwMode="auto">
          <a:xfrm>
            <a:off x="1676400" y="2667000"/>
            <a:ext cx="2590800" cy="2362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53610" name="Text Box 2060"/>
          <p:cNvSpPr txBox="1">
            <a:spLocks noChangeArrowheads="1"/>
          </p:cNvSpPr>
          <p:nvPr/>
        </p:nvSpPr>
        <p:spPr bwMode="auto">
          <a:xfrm>
            <a:off x="4175125" y="4572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0000"/>
                </a:solidFill>
                <a:latin typeface="Arial" pitchFamily="34" charset="0"/>
              </a:rPr>
              <a:t>LD</a:t>
            </a:r>
          </a:p>
        </p:txBody>
      </p:sp>
      <p:sp>
        <p:nvSpPr>
          <p:cNvPr id="153611" name="Line 2061"/>
          <p:cNvSpPr>
            <a:spLocks noChangeShapeType="1"/>
          </p:cNvSpPr>
          <p:nvPr/>
        </p:nvSpPr>
        <p:spPr bwMode="auto">
          <a:xfrm flipV="1">
            <a:off x="2971800" y="2362200"/>
            <a:ext cx="838200" cy="266700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53612" name="Text Box 2062"/>
          <p:cNvSpPr txBox="1">
            <a:spLocks noChangeArrowheads="1"/>
          </p:cNvSpPr>
          <p:nvPr/>
        </p:nvSpPr>
        <p:spPr bwMode="auto">
          <a:xfrm>
            <a:off x="3794125" y="2325688"/>
            <a:ext cx="55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CC00"/>
                </a:solidFill>
                <a:latin typeface="Arial" pitchFamily="34" charset="0"/>
              </a:rPr>
              <a:t>LF</a:t>
            </a:r>
          </a:p>
        </p:txBody>
      </p:sp>
      <p:sp>
        <p:nvSpPr>
          <p:cNvPr id="153613" name="Line 2063"/>
          <p:cNvSpPr>
            <a:spLocks noChangeShapeType="1"/>
          </p:cNvSpPr>
          <p:nvPr/>
        </p:nvSpPr>
        <p:spPr bwMode="auto">
          <a:xfrm flipV="1">
            <a:off x="2133600" y="2438400"/>
            <a:ext cx="1295400" cy="22098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53614" name="Text Box 2064"/>
          <p:cNvSpPr txBox="1">
            <a:spLocks noChangeArrowheads="1"/>
          </p:cNvSpPr>
          <p:nvPr/>
        </p:nvSpPr>
        <p:spPr bwMode="auto">
          <a:xfrm>
            <a:off x="3311525" y="2057400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FF00"/>
                </a:solidFill>
                <a:latin typeface="Arial" pitchFamily="34" charset="0"/>
              </a:rPr>
              <a:t>AJ</a:t>
            </a:r>
          </a:p>
        </p:txBody>
      </p:sp>
      <p:sp>
        <p:nvSpPr>
          <p:cNvPr id="153615" name="Text Box 2065"/>
          <p:cNvSpPr txBox="1">
            <a:spLocks noChangeArrowheads="1"/>
          </p:cNvSpPr>
          <p:nvPr/>
        </p:nvSpPr>
        <p:spPr bwMode="auto">
          <a:xfrm>
            <a:off x="815975" y="3516313"/>
            <a:ext cx="479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prstClr val="white"/>
                </a:solidFill>
                <a:latin typeface="Arial" pitchFamily="34" charset="0"/>
              </a:rPr>
              <a:t>w*</a:t>
            </a:r>
          </a:p>
        </p:txBody>
      </p:sp>
      <p:sp>
        <p:nvSpPr>
          <p:cNvPr id="153616" name="Line 2066"/>
          <p:cNvSpPr>
            <a:spLocks noChangeShapeType="1"/>
          </p:cNvSpPr>
          <p:nvPr/>
        </p:nvSpPr>
        <p:spPr bwMode="auto">
          <a:xfrm>
            <a:off x="1295400" y="3643313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53617" name="Line 2067"/>
          <p:cNvSpPr>
            <a:spLocks noChangeShapeType="1"/>
          </p:cNvSpPr>
          <p:nvPr/>
        </p:nvSpPr>
        <p:spPr bwMode="auto">
          <a:xfrm>
            <a:off x="2743200" y="36576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53618" name="Line 2068"/>
          <p:cNvSpPr>
            <a:spLocks noChangeShapeType="1"/>
          </p:cNvSpPr>
          <p:nvPr/>
        </p:nvSpPr>
        <p:spPr bwMode="auto">
          <a:xfrm>
            <a:off x="3429000" y="36576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53619" name="Text Box 2069"/>
          <p:cNvSpPr txBox="1">
            <a:spLocks noChangeArrowheads="1"/>
          </p:cNvSpPr>
          <p:nvPr/>
        </p:nvSpPr>
        <p:spPr bwMode="auto">
          <a:xfrm>
            <a:off x="2600325" y="5356225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prstClr val="white"/>
                </a:solidFill>
                <a:latin typeface="Arial" pitchFamily="34" charset="0"/>
              </a:rPr>
              <a:t>N*</a:t>
            </a:r>
          </a:p>
        </p:txBody>
      </p:sp>
      <p:sp>
        <p:nvSpPr>
          <p:cNvPr id="153620" name="Text Box 2070"/>
          <p:cNvSpPr txBox="1">
            <a:spLocks noChangeArrowheads="1"/>
          </p:cNvSpPr>
          <p:nvPr/>
        </p:nvSpPr>
        <p:spPr bwMode="auto">
          <a:xfrm>
            <a:off x="3276600" y="5343525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prstClr val="white"/>
                </a:solidFill>
                <a:latin typeface="Arial" pitchFamily="34" charset="0"/>
              </a:rPr>
              <a:t>N</a:t>
            </a:r>
            <a:r>
              <a:rPr lang="en-US" sz="2000" b="1" baseline="-25000">
                <a:solidFill>
                  <a:prstClr val="white"/>
                </a:solidFill>
                <a:latin typeface="Arial" pitchFamily="34" charset="0"/>
              </a:rPr>
              <a:t>1</a:t>
            </a:r>
            <a:endParaRPr lang="en-US" sz="2000" b="1">
              <a:solidFill>
                <a:prstClr val="white"/>
              </a:solidFill>
              <a:latin typeface="Arial" pitchFamily="34" charset="0"/>
            </a:endParaRPr>
          </a:p>
        </p:txBody>
      </p:sp>
      <p:grpSp>
        <p:nvGrpSpPr>
          <p:cNvPr id="3" name="Group 2071"/>
          <p:cNvGrpSpPr>
            <a:grpSpLocks/>
          </p:cNvGrpSpPr>
          <p:nvPr/>
        </p:nvGrpSpPr>
        <p:grpSpPr bwMode="auto">
          <a:xfrm>
            <a:off x="2362200" y="3276600"/>
            <a:ext cx="5070475" cy="1158875"/>
            <a:chOff x="1488" y="2064"/>
            <a:chExt cx="3194" cy="730"/>
          </a:xfrm>
        </p:grpSpPr>
        <p:sp>
          <p:nvSpPr>
            <p:cNvPr id="153641" name="Line 2072"/>
            <p:cNvSpPr>
              <a:spLocks noChangeShapeType="1"/>
            </p:cNvSpPr>
            <p:nvPr/>
          </p:nvSpPr>
          <p:spPr bwMode="auto">
            <a:xfrm>
              <a:off x="1488" y="2064"/>
              <a:ext cx="38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53642" name="Text Box 2073"/>
            <p:cNvSpPr txBox="1">
              <a:spLocks noChangeArrowheads="1"/>
            </p:cNvSpPr>
            <p:nvPr/>
          </p:nvSpPr>
          <p:spPr bwMode="auto">
            <a:xfrm>
              <a:off x="3072" y="2544"/>
              <a:ext cx="1610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sz="2000" b="1">
                  <a:solidFill>
                    <a:srgbClr val="990033"/>
                  </a:solidFill>
                  <a:latin typeface="Arial" pitchFamily="34" charset="0"/>
                </a:rPr>
                <a:t>AB kadarı gönülsüz</a:t>
              </a:r>
              <a:endParaRPr lang="en-US" sz="2000" b="1">
                <a:solidFill>
                  <a:srgbClr val="990033"/>
                </a:solidFill>
                <a:latin typeface="Arial" pitchFamily="34" charset="0"/>
              </a:endParaRPr>
            </a:p>
          </p:txBody>
        </p:sp>
      </p:grpSp>
      <p:grpSp>
        <p:nvGrpSpPr>
          <p:cNvPr id="4" name="Group 2074"/>
          <p:cNvGrpSpPr>
            <a:grpSpLocks/>
          </p:cNvGrpSpPr>
          <p:nvPr/>
        </p:nvGrpSpPr>
        <p:grpSpPr bwMode="auto">
          <a:xfrm>
            <a:off x="2181225" y="2743200"/>
            <a:ext cx="5337175" cy="3009900"/>
            <a:chOff x="1374" y="1728"/>
            <a:chExt cx="3362" cy="1896"/>
          </a:xfrm>
        </p:grpSpPr>
        <p:sp>
          <p:nvSpPr>
            <p:cNvPr id="153635" name="Text Box 2075"/>
            <p:cNvSpPr txBox="1">
              <a:spLocks noChangeArrowheads="1"/>
            </p:cNvSpPr>
            <p:nvPr/>
          </p:nvSpPr>
          <p:spPr bwMode="auto">
            <a:xfrm>
              <a:off x="1430" y="1824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prstClr val="white"/>
                  </a:solidFill>
                  <a:latin typeface="Arial" pitchFamily="34" charset="0"/>
                </a:rPr>
                <a:t>A</a:t>
              </a:r>
            </a:p>
          </p:txBody>
        </p:sp>
        <p:grpSp>
          <p:nvGrpSpPr>
            <p:cNvPr id="5" name="Group 2076"/>
            <p:cNvGrpSpPr>
              <a:grpSpLocks/>
            </p:cNvGrpSpPr>
            <p:nvPr/>
          </p:nvGrpSpPr>
          <p:grpSpPr bwMode="auto">
            <a:xfrm>
              <a:off x="1374" y="1728"/>
              <a:ext cx="3362" cy="1896"/>
              <a:chOff x="1374" y="1728"/>
              <a:chExt cx="3362" cy="1896"/>
            </a:xfrm>
          </p:grpSpPr>
          <p:sp>
            <p:nvSpPr>
              <p:cNvPr id="153637" name="Line 2077"/>
              <p:cNvSpPr>
                <a:spLocks noChangeShapeType="1"/>
              </p:cNvSpPr>
              <p:nvPr/>
            </p:nvSpPr>
            <p:spPr bwMode="auto">
              <a:xfrm>
                <a:off x="1475" y="2064"/>
                <a:ext cx="0" cy="1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  <p:sp>
            <p:nvSpPr>
              <p:cNvPr id="153638" name="Text Box 2078"/>
              <p:cNvSpPr txBox="1">
                <a:spLocks noChangeArrowheads="1"/>
              </p:cNvSpPr>
              <p:nvPr/>
            </p:nvSpPr>
            <p:spPr bwMode="auto">
              <a:xfrm>
                <a:off x="1374" y="3374"/>
                <a:ext cx="29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prstClr val="white"/>
                    </a:solidFill>
                    <a:latin typeface="Arial" pitchFamily="34" charset="0"/>
                  </a:rPr>
                  <a:t>N</a:t>
                </a:r>
                <a:r>
                  <a:rPr lang="en-US" sz="2000" b="1" baseline="-25000">
                    <a:solidFill>
                      <a:prstClr val="white"/>
                    </a:solidFill>
                    <a:latin typeface="Arial" pitchFamily="34" charset="0"/>
                  </a:rPr>
                  <a:t>2</a:t>
                </a:r>
                <a:endParaRPr lang="en-US" sz="2000" b="1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  <p:sp>
            <p:nvSpPr>
              <p:cNvPr id="153639" name="Text Box 2079"/>
              <p:cNvSpPr txBox="1">
                <a:spLocks noChangeArrowheads="1"/>
              </p:cNvSpPr>
              <p:nvPr/>
            </p:nvSpPr>
            <p:spPr bwMode="auto">
              <a:xfrm>
                <a:off x="3074" y="1728"/>
                <a:ext cx="166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tr-TR" sz="2000" b="1">
                    <a:solidFill>
                      <a:prstClr val="white"/>
                    </a:solidFill>
                    <a:latin typeface="Arial" pitchFamily="34" charset="0"/>
                  </a:rPr>
                  <a:t>Denge noktası A’dır.</a:t>
                </a:r>
                <a:endParaRPr lang="en-US" sz="2000" b="1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  <p:sp>
            <p:nvSpPr>
              <p:cNvPr id="153640" name="Oval 2080"/>
              <p:cNvSpPr>
                <a:spLocks noChangeArrowheads="1"/>
              </p:cNvSpPr>
              <p:nvPr/>
            </p:nvSpPr>
            <p:spPr bwMode="auto">
              <a:xfrm>
                <a:off x="1440" y="201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</p:grpSp>
      </p:grpSp>
      <p:grpSp>
        <p:nvGrpSpPr>
          <p:cNvPr id="6" name="Group 2081"/>
          <p:cNvGrpSpPr>
            <a:grpSpLocks/>
          </p:cNvGrpSpPr>
          <p:nvPr/>
        </p:nvGrpSpPr>
        <p:grpSpPr bwMode="auto">
          <a:xfrm>
            <a:off x="2679700" y="2921000"/>
            <a:ext cx="4533900" cy="1117600"/>
            <a:chOff x="1688" y="1840"/>
            <a:chExt cx="2856" cy="704"/>
          </a:xfrm>
        </p:grpSpPr>
        <p:grpSp>
          <p:nvGrpSpPr>
            <p:cNvPr id="7" name="Group 2082"/>
            <p:cNvGrpSpPr>
              <a:grpSpLocks/>
            </p:cNvGrpSpPr>
            <p:nvPr/>
          </p:nvGrpSpPr>
          <p:grpSpPr bwMode="auto">
            <a:xfrm>
              <a:off x="1688" y="1840"/>
              <a:ext cx="2856" cy="704"/>
              <a:chOff x="1688" y="1840"/>
              <a:chExt cx="2856" cy="704"/>
            </a:xfrm>
          </p:grpSpPr>
          <p:sp>
            <p:nvSpPr>
              <p:cNvPr id="153632" name="Text Box 2083"/>
              <p:cNvSpPr txBox="1">
                <a:spLocks noChangeArrowheads="1"/>
              </p:cNvSpPr>
              <p:nvPr/>
            </p:nvSpPr>
            <p:spPr bwMode="auto">
              <a:xfrm>
                <a:off x="1688" y="1840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prstClr val="white"/>
                    </a:solidFill>
                    <a:latin typeface="Arial" pitchFamily="34" charset="0"/>
                  </a:rPr>
                  <a:t>B</a:t>
                </a:r>
              </a:p>
            </p:txBody>
          </p:sp>
          <p:sp>
            <p:nvSpPr>
              <p:cNvPr id="153633" name="Text Box 2084"/>
              <p:cNvSpPr txBox="1">
                <a:spLocks noChangeArrowheads="1"/>
              </p:cNvSpPr>
              <p:nvPr/>
            </p:nvSpPr>
            <p:spPr bwMode="auto">
              <a:xfrm>
                <a:off x="3059" y="2294"/>
                <a:ext cx="148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tr-TR" sz="2000" b="1">
                    <a:solidFill>
                      <a:srgbClr val="C0504D"/>
                    </a:solidFill>
                    <a:latin typeface="Arial" pitchFamily="34" charset="0"/>
                  </a:rPr>
                  <a:t>BC kadarı gönüllü</a:t>
                </a:r>
                <a:endParaRPr lang="en-US" sz="2000" b="1">
                  <a:solidFill>
                    <a:srgbClr val="C0504D"/>
                  </a:solidFill>
                  <a:latin typeface="Arial" pitchFamily="34" charset="0"/>
                </a:endParaRPr>
              </a:p>
            </p:txBody>
          </p:sp>
          <p:sp>
            <p:nvSpPr>
              <p:cNvPr id="153634" name="Line 2085"/>
              <p:cNvSpPr>
                <a:spLocks noChangeShapeType="1"/>
              </p:cNvSpPr>
              <p:nvPr/>
            </p:nvSpPr>
            <p:spPr bwMode="auto">
              <a:xfrm>
                <a:off x="1872" y="2064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FF99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153631" name="Oval 2086"/>
            <p:cNvSpPr>
              <a:spLocks noChangeArrowheads="1"/>
            </p:cNvSpPr>
            <p:nvPr/>
          </p:nvSpPr>
          <p:spPr bwMode="auto">
            <a:xfrm>
              <a:off x="1811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  <p:grpSp>
        <p:nvGrpSpPr>
          <p:cNvPr id="8" name="Group 2087"/>
          <p:cNvGrpSpPr>
            <a:grpSpLocks/>
          </p:cNvGrpSpPr>
          <p:nvPr/>
        </p:nvGrpSpPr>
        <p:grpSpPr bwMode="auto">
          <a:xfrm>
            <a:off x="3484563" y="3057525"/>
            <a:ext cx="3619500" cy="539750"/>
            <a:chOff x="2195" y="1926"/>
            <a:chExt cx="2280" cy="340"/>
          </a:xfrm>
        </p:grpSpPr>
        <p:sp>
          <p:nvSpPr>
            <p:cNvPr id="153626" name="Text Box 2088"/>
            <p:cNvSpPr txBox="1">
              <a:spLocks noChangeArrowheads="1"/>
            </p:cNvSpPr>
            <p:nvPr/>
          </p:nvSpPr>
          <p:spPr bwMode="auto">
            <a:xfrm>
              <a:off x="2264" y="1926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prstClr val="white"/>
                  </a:solidFill>
                  <a:latin typeface="Arial" pitchFamily="34" charset="0"/>
                </a:rPr>
                <a:t>C</a:t>
              </a:r>
            </a:p>
          </p:txBody>
        </p:sp>
        <p:grpSp>
          <p:nvGrpSpPr>
            <p:cNvPr id="9" name="Group 2089"/>
            <p:cNvGrpSpPr>
              <a:grpSpLocks/>
            </p:cNvGrpSpPr>
            <p:nvPr/>
          </p:nvGrpSpPr>
          <p:grpSpPr bwMode="auto">
            <a:xfrm>
              <a:off x="2195" y="2016"/>
              <a:ext cx="2280" cy="250"/>
              <a:chOff x="2195" y="2016"/>
              <a:chExt cx="2280" cy="250"/>
            </a:xfrm>
          </p:grpSpPr>
          <p:sp>
            <p:nvSpPr>
              <p:cNvPr id="153628" name="Text Box 2090"/>
              <p:cNvSpPr txBox="1">
                <a:spLocks noChangeArrowheads="1"/>
              </p:cNvSpPr>
              <p:nvPr/>
            </p:nvSpPr>
            <p:spPr bwMode="auto">
              <a:xfrm>
                <a:off x="3072" y="2016"/>
                <a:ext cx="14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tr-TR" sz="2000" b="1">
                    <a:solidFill>
                      <a:prstClr val="white"/>
                    </a:solidFill>
                    <a:latin typeface="Arial" pitchFamily="34" charset="0"/>
                  </a:rPr>
                  <a:t>Ve işsizlik AC’dir</a:t>
                </a:r>
                <a:endParaRPr lang="en-US" sz="2000" b="1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  <p:sp>
            <p:nvSpPr>
              <p:cNvPr id="153629" name="Oval 2091"/>
              <p:cNvSpPr>
                <a:spLocks noChangeArrowheads="1"/>
              </p:cNvSpPr>
              <p:nvPr/>
            </p:nvSpPr>
            <p:spPr bwMode="auto">
              <a:xfrm>
                <a:off x="2195" y="201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41004" name="Text Box 2092"/>
          <p:cNvSpPr txBox="1">
            <a:spLocks noChangeArrowheads="1"/>
          </p:cNvSpPr>
          <p:nvPr/>
        </p:nvSpPr>
        <p:spPr bwMode="auto">
          <a:xfrm>
            <a:off x="4860925" y="4419600"/>
            <a:ext cx="367823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 b="1">
                <a:solidFill>
                  <a:prstClr val="white"/>
                </a:solidFill>
                <a:latin typeface="Arial" pitchFamily="34" charset="0"/>
              </a:rPr>
              <a:t>Ancak bu işsizlik miktarı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 b="1">
                <a:solidFill>
                  <a:prstClr val="white"/>
                </a:solidFill>
                <a:latin typeface="Arial" pitchFamily="34" charset="0"/>
              </a:rPr>
              <a:t>sendikalar tarafından bilinçli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 b="1">
                <a:solidFill>
                  <a:prstClr val="white"/>
                </a:solidFill>
                <a:latin typeface="Arial" pitchFamily="34" charset="0"/>
              </a:rPr>
              <a:t>bir tercih sonucu kabul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 b="1">
                <a:solidFill>
                  <a:prstClr val="white"/>
                </a:solidFill>
                <a:latin typeface="Arial" pitchFamily="34" charset="0"/>
              </a:rPr>
              <a:t>edildiğinden, klasik anlamda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 b="1">
                <a:solidFill>
                  <a:prstClr val="white"/>
                </a:solidFill>
                <a:latin typeface="Arial" pitchFamily="34" charset="0"/>
              </a:rPr>
              <a:t>AC’nin tümü gönüllü işsizlik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 b="1">
                <a:solidFill>
                  <a:prstClr val="white"/>
                </a:solidFill>
                <a:latin typeface="Arial" pitchFamily="34" charset="0"/>
              </a:rPr>
              <a:t>olarak adlandırılır.</a:t>
            </a:r>
            <a:endParaRPr lang="en-US" sz="2000" b="1">
              <a:solidFill>
                <a:prstClr val="white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pPr eaLnBrk="1" hangingPunct="1"/>
            <a:r>
              <a:rPr lang="tr-TR" sz="4000" b="1" smtClean="0"/>
              <a:t>Arz-Yanlı İktisat</a:t>
            </a:r>
            <a:endParaRPr lang="en-US" sz="4000" b="1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772400" cy="4114800"/>
          </a:xfrm>
        </p:spPr>
        <p:txBody>
          <a:bodyPr/>
          <a:lstStyle/>
          <a:p>
            <a:pPr eaLnBrk="1" hangingPunct="1"/>
            <a:r>
              <a:rPr lang="tr-TR" sz="2800" smtClean="0"/>
              <a:t>Mikroekonomik teşviklerle</a:t>
            </a:r>
            <a:r>
              <a:rPr lang="en-US" sz="2800" smtClean="0"/>
              <a:t> </a:t>
            </a:r>
          </a:p>
          <a:p>
            <a:pPr lvl="1" eaLnBrk="1" hangingPunct="1"/>
            <a:r>
              <a:rPr lang="tr-TR" sz="2400" smtClean="0"/>
              <a:t>Tam istihdam düzeyini</a:t>
            </a:r>
            <a:endParaRPr lang="en-US" sz="2400" smtClean="0"/>
          </a:p>
          <a:p>
            <a:pPr lvl="1" eaLnBrk="1" hangingPunct="1"/>
            <a:r>
              <a:rPr lang="tr-TR" sz="2400" smtClean="0"/>
              <a:t>Potansiyel çıktı düzeyini</a:t>
            </a:r>
            <a:endParaRPr lang="en-US" sz="2400" smtClean="0"/>
          </a:p>
          <a:p>
            <a:pPr lvl="1" eaLnBrk="1" hangingPunct="1"/>
            <a:r>
              <a:rPr lang="tr-TR" sz="2400" smtClean="0"/>
              <a:t>Ve işsizliğin doğal oranını değiştirmeyi içerir.</a:t>
            </a:r>
            <a:endParaRPr lang="en-US" sz="2400" smtClean="0"/>
          </a:p>
          <a:p>
            <a:pPr eaLnBrk="1" hangingPunct="1"/>
            <a:r>
              <a:rPr lang="tr-TR" sz="2800" smtClean="0"/>
              <a:t>Uzun dönemde ülkenin ekonomik performansı ancak tam istihdam düzeyini ve ona karşılık gelen potansiyel çıktı düzeyini etkileyerek değiştirilebilir.</a:t>
            </a:r>
            <a:endParaRPr lang="en-US" sz="2800" smtClean="0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83841C3-3CE0-409A-8129-EFB6F7513B19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0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pPr eaLnBrk="1" hangingPunct="1"/>
            <a:r>
              <a:rPr lang="tr-TR" sz="4000" b="1" smtClean="0"/>
              <a:t>Vergi İndirimleri ve İşsizlik</a:t>
            </a:r>
            <a:endParaRPr lang="en-US" sz="4000" b="1" smtClean="0"/>
          </a:p>
        </p:txBody>
      </p:sp>
      <p:sp>
        <p:nvSpPr>
          <p:cNvPr id="15565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553731-0EDE-4BED-BC09-B4CAB970629C}" type="slidenum">
              <a:rPr lang="en-US"/>
              <a:pPr/>
              <a:t>25</a:t>
            </a:fld>
            <a:endParaRPr lang="en-US"/>
          </a:p>
        </p:txBody>
      </p:sp>
      <p:sp>
        <p:nvSpPr>
          <p:cNvPr id="155652" name="Line 2"/>
          <p:cNvSpPr>
            <a:spLocks noChangeShapeType="1"/>
          </p:cNvSpPr>
          <p:nvPr/>
        </p:nvSpPr>
        <p:spPr bwMode="auto">
          <a:xfrm>
            <a:off x="1619250" y="2852738"/>
            <a:ext cx="2665413" cy="23050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55653" name="Line 3"/>
          <p:cNvSpPr>
            <a:spLocks noChangeShapeType="1"/>
          </p:cNvSpPr>
          <p:nvPr/>
        </p:nvSpPr>
        <p:spPr bwMode="auto">
          <a:xfrm flipV="1">
            <a:off x="1763713" y="2492375"/>
            <a:ext cx="1828800" cy="2514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2486025"/>
            <a:ext cx="4476750" cy="1844675"/>
            <a:chOff x="480" y="1430"/>
            <a:chExt cx="2820" cy="1162"/>
          </a:xfrm>
        </p:grpSpPr>
        <p:sp>
          <p:nvSpPr>
            <p:cNvPr id="155700" name="Line 5"/>
            <p:cNvSpPr>
              <a:spLocks noChangeShapeType="1"/>
            </p:cNvSpPr>
            <p:nvPr/>
          </p:nvSpPr>
          <p:spPr bwMode="auto">
            <a:xfrm flipH="1">
              <a:off x="816" y="2496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55701" name="Text Box 6"/>
            <p:cNvSpPr txBox="1">
              <a:spLocks noChangeArrowheads="1"/>
            </p:cNvSpPr>
            <p:nvPr/>
          </p:nvSpPr>
          <p:spPr bwMode="auto">
            <a:xfrm>
              <a:off x="480" y="2304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prstClr val="white"/>
                  </a:solidFill>
                  <a:latin typeface="Arial" pitchFamily="34" charset="0"/>
                </a:rPr>
                <a:t>w</a:t>
              </a:r>
              <a:r>
                <a:rPr lang="en-US" sz="2400" b="1" baseline="-25000">
                  <a:solidFill>
                    <a:prstClr val="white"/>
                  </a:solidFill>
                  <a:latin typeface="Arial" pitchFamily="34" charset="0"/>
                </a:rPr>
                <a:t>3</a:t>
              </a:r>
              <a:endParaRPr lang="en-US" sz="2400" b="1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55702" name="Text Box 7"/>
            <p:cNvSpPr txBox="1">
              <a:spLocks noChangeArrowheads="1"/>
            </p:cNvSpPr>
            <p:nvPr/>
          </p:nvSpPr>
          <p:spPr bwMode="auto">
            <a:xfrm>
              <a:off x="3184" y="1430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000" b="1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  <p:sp>
        <p:nvSpPr>
          <p:cNvPr id="155655" name="Line 8"/>
          <p:cNvSpPr>
            <a:spLocks noChangeShapeType="1"/>
          </p:cNvSpPr>
          <p:nvPr/>
        </p:nvSpPr>
        <p:spPr bwMode="auto">
          <a:xfrm flipV="1">
            <a:off x="3132138" y="2565400"/>
            <a:ext cx="576262" cy="2519363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700338" y="3644900"/>
            <a:ext cx="6022975" cy="1708150"/>
            <a:chOff x="1632" y="2110"/>
            <a:chExt cx="3794" cy="1076"/>
          </a:xfrm>
        </p:grpSpPr>
        <p:sp>
          <p:nvSpPr>
            <p:cNvPr id="155695" name="Line 10"/>
            <p:cNvSpPr>
              <a:spLocks noChangeShapeType="1"/>
            </p:cNvSpPr>
            <p:nvPr/>
          </p:nvSpPr>
          <p:spPr bwMode="auto">
            <a:xfrm>
              <a:off x="1632" y="2224"/>
              <a:ext cx="528" cy="0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104" y="2110"/>
              <a:ext cx="3322" cy="1076"/>
              <a:chOff x="2104" y="2110"/>
              <a:chExt cx="3322" cy="1076"/>
            </a:xfrm>
          </p:grpSpPr>
          <p:sp>
            <p:nvSpPr>
              <p:cNvPr id="155697" name="Text Box 12"/>
              <p:cNvSpPr txBox="1">
                <a:spLocks noChangeArrowheads="1"/>
              </p:cNvSpPr>
              <p:nvPr/>
            </p:nvSpPr>
            <p:spPr bwMode="auto">
              <a:xfrm>
                <a:off x="2184" y="2110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prstClr val="white"/>
                    </a:solidFill>
                    <a:latin typeface="Arial" pitchFamily="34" charset="0"/>
                  </a:rPr>
                  <a:t>F</a:t>
                </a:r>
              </a:p>
            </p:txBody>
          </p:sp>
          <p:sp>
            <p:nvSpPr>
              <p:cNvPr id="155698" name="Oval 13"/>
              <p:cNvSpPr>
                <a:spLocks noChangeArrowheads="1"/>
              </p:cNvSpPr>
              <p:nvPr/>
            </p:nvSpPr>
            <p:spPr bwMode="auto">
              <a:xfrm>
                <a:off x="2104" y="21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  <p:sp>
            <p:nvSpPr>
              <p:cNvPr id="155699" name="Text Box 14"/>
              <p:cNvSpPr txBox="1">
                <a:spLocks noChangeArrowheads="1"/>
              </p:cNvSpPr>
              <p:nvPr/>
            </p:nvSpPr>
            <p:spPr bwMode="auto">
              <a:xfrm>
                <a:off x="3206" y="2936"/>
                <a:ext cx="222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tr-TR" sz="2000" b="1">
                    <a:solidFill>
                      <a:prstClr val="white"/>
                    </a:solidFill>
                    <a:latin typeface="Arial" pitchFamily="34" charset="0"/>
                  </a:rPr>
                  <a:t>Vergi yokken işsizlik EF’dir.</a:t>
                </a:r>
                <a:endParaRPr lang="en-US" sz="2000" b="1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</p:grp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382838" y="3933825"/>
            <a:ext cx="5310187" cy="501650"/>
            <a:chOff x="1440" y="2334"/>
            <a:chExt cx="3345" cy="316"/>
          </a:xfrm>
        </p:grpSpPr>
        <p:sp>
          <p:nvSpPr>
            <p:cNvPr id="155691" name="Line 16"/>
            <p:cNvSpPr>
              <a:spLocks noChangeShapeType="1"/>
            </p:cNvSpPr>
            <p:nvPr/>
          </p:nvSpPr>
          <p:spPr bwMode="auto">
            <a:xfrm>
              <a:off x="1440" y="2496"/>
              <a:ext cx="672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55692" name="Text Box 17"/>
            <p:cNvSpPr txBox="1">
              <a:spLocks noChangeArrowheads="1"/>
            </p:cNvSpPr>
            <p:nvPr/>
          </p:nvSpPr>
          <p:spPr bwMode="auto">
            <a:xfrm>
              <a:off x="3195" y="2334"/>
              <a:ext cx="15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sz="2000" b="1">
                  <a:solidFill>
                    <a:prstClr val="white"/>
                  </a:solidFill>
                  <a:latin typeface="Arial" pitchFamily="34" charset="0"/>
                </a:rPr>
                <a:t>İşsizlik </a:t>
              </a:r>
              <a:r>
                <a:rPr lang="en-US" sz="2000" b="1">
                  <a:solidFill>
                    <a:prstClr val="white"/>
                  </a:solidFill>
                  <a:latin typeface="Arial" pitchFamily="34" charset="0"/>
                </a:rPr>
                <a:t>BC</a:t>
              </a:r>
              <a:r>
                <a:rPr lang="tr-TR" sz="2000" b="1">
                  <a:solidFill>
                    <a:prstClr val="white"/>
                  </a:solidFill>
                  <a:latin typeface="Arial" pitchFamily="34" charset="0"/>
                </a:rPr>
                <a:t> kadardır</a:t>
              </a:r>
              <a:endParaRPr lang="en-US" sz="2000" b="1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55693" name="Text Box 18"/>
            <p:cNvSpPr txBox="1">
              <a:spLocks noChangeArrowheads="1"/>
            </p:cNvSpPr>
            <p:nvPr/>
          </p:nvSpPr>
          <p:spPr bwMode="auto">
            <a:xfrm>
              <a:off x="2112" y="2400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prstClr val="white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155694" name="Oval 19"/>
            <p:cNvSpPr>
              <a:spLocks noChangeArrowheads="1"/>
            </p:cNvSpPr>
            <p:nvPr/>
          </p:nvSpPr>
          <p:spPr bwMode="auto">
            <a:xfrm>
              <a:off x="2021" y="244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  <p:sp>
        <p:nvSpPr>
          <p:cNvPr id="155658" name="Line 21"/>
          <p:cNvSpPr>
            <a:spLocks noChangeShapeType="1"/>
          </p:cNvSpPr>
          <p:nvPr/>
        </p:nvSpPr>
        <p:spPr bwMode="auto">
          <a:xfrm>
            <a:off x="1295400" y="53340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55659" name="Line 22"/>
          <p:cNvSpPr>
            <a:spLocks noChangeShapeType="1"/>
          </p:cNvSpPr>
          <p:nvPr/>
        </p:nvSpPr>
        <p:spPr bwMode="auto">
          <a:xfrm flipV="1">
            <a:off x="1295400" y="21336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55660" name="Text Box 23"/>
          <p:cNvSpPr txBox="1">
            <a:spLocks noChangeArrowheads="1"/>
          </p:cNvSpPr>
          <p:nvPr/>
        </p:nvSpPr>
        <p:spPr bwMode="auto">
          <a:xfrm>
            <a:off x="2974975" y="5410200"/>
            <a:ext cx="10779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1600" i="1">
                <a:solidFill>
                  <a:prstClr val="white"/>
                </a:solidFill>
                <a:latin typeface="Arial" pitchFamily="34" charset="0"/>
              </a:rPr>
              <a:t>İşçi sayısı</a:t>
            </a:r>
            <a:endParaRPr lang="en-US" sz="1600" i="1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55661" name="Text Box 24"/>
          <p:cNvSpPr txBox="1">
            <a:spLocks noChangeArrowheads="1"/>
          </p:cNvSpPr>
          <p:nvPr/>
        </p:nvSpPr>
        <p:spPr bwMode="auto">
          <a:xfrm rot="-5400000">
            <a:off x="192882" y="2336006"/>
            <a:ext cx="1492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i="1">
                <a:solidFill>
                  <a:prstClr val="white"/>
                </a:solidFill>
                <a:latin typeface="Arial" pitchFamily="34" charset="0"/>
              </a:rPr>
              <a:t>Gerçek ücret</a:t>
            </a:r>
            <a:endParaRPr lang="en-US" i="1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55662" name="Text Box 25"/>
          <p:cNvSpPr txBox="1">
            <a:spLocks noChangeArrowheads="1"/>
          </p:cNvSpPr>
          <p:nvPr/>
        </p:nvSpPr>
        <p:spPr bwMode="auto">
          <a:xfrm>
            <a:off x="4175125" y="4572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0000"/>
                </a:solidFill>
                <a:latin typeface="Arial" pitchFamily="34" charset="0"/>
              </a:rPr>
              <a:t>LD</a:t>
            </a:r>
          </a:p>
        </p:txBody>
      </p:sp>
      <p:sp>
        <p:nvSpPr>
          <p:cNvPr id="155663" name="Text Box 26"/>
          <p:cNvSpPr txBox="1">
            <a:spLocks noChangeArrowheads="1"/>
          </p:cNvSpPr>
          <p:nvPr/>
        </p:nvSpPr>
        <p:spPr bwMode="auto">
          <a:xfrm>
            <a:off x="3794125" y="2325688"/>
            <a:ext cx="55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CC00"/>
                </a:solidFill>
                <a:latin typeface="Arial" pitchFamily="34" charset="0"/>
              </a:rPr>
              <a:t>LF</a:t>
            </a:r>
          </a:p>
        </p:txBody>
      </p:sp>
      <p:sp>
        <p:nvSpPr>
          <p:cNvPr id="155664" name="Text Box 27"/>
          <p:cNvSpPr txBox="1">
            <a:spLocks noChangeArrowheads="1"/>
          </p:cNvSpPr>
          <p:nvPr/>
        </p:nvSpPr>
        <p:spPr bwMode="auto">
          <a:xfrm>
            <a:off x="3311525" y="2057400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FF00"/>
                </a:solidFill>
                <a:latin typeface="Arial" pitchFamily="34" charset="0"/>
              </a:rPr>
              <a:t>AJ</a:t>
            </a:r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762000" y="1827213"/>
            <a:ext cx="8321675" cy="1804987"/>
            <a:chOff x="480" y="1023"/>
            <a:chExt cx="5242" cy="1137"/>
          </a:xfrm>
        </p:grpSpPr>
        <p:sp>
          <p:nvSpPr>
            <p:cNvPr id="155688" name="Line 29"/>
            <p:cNvSpPr>
              <a:spLocks noChangeShapeType="1"/>
            </p:cNvSpPr>
            <p:nvPr/>
          </p:nvSpPr>
          <p:spPr bwMode="auto">
            <a:xfrm flipH="1">
              <a:off x="816" y="203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55689" name="Text Box 30"/>
            <p:cNvSpPr txBox="1">
              <a:spLocks noChangeArrowheads="1"/>
            </p:cNvSpPr>
            <p:nvPr/>
          </p:nvSpPr>
          <p:spPr bwMode="auto">
            <a:xfrm>
              <a:off x="480" y="187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prstClr val="white"/>
                  </a:solidFill>
                  <a:latin typeface="Arial" pitchFamily="34" charset="0"/>
                </a:rPr>
                <a:t>w</a:t>
              </a:r>
              <a:r>
                <a:rPr lang="en-US" sz="2400" b="1" baseline="-25000">
                  <a:solidFill>
                    <a:prstClr val="white"/>
                  </a:solidFill>
                  <a:latin typeface="Arial" pitchFamily="34" charset="0"/>
                </a:rPr>
                <a:t>1</a:t>
              </a:r>
              <a:endParaRPr lang="en-US" sz="2400" b="1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55690" name="Text Box 31"/>
            <p:cNvSpPr txBox="1">
              <a:spLocks noChangeArrowheads="1"/>
            </p:cNvSpPr>
            <p:nvPr/>
          </p:nvSpPr>
          <p:spPr bwMode="auto">
            <a:xfrm>
              <a:off x="3171" y="1023"/>
              <a:ext cx="2551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sz="2000" b="1">
                  <a:solidFill>
                    <a:prstClr val="white"/>
                  </a:solidFill>
                  <a:latin typeface="Arial" pitchFamily="34" charset="0"/>
                </a:rPr>
                <a:t>Firmalar brüt ücret olarak w</a:t>
              </a:r>
              <a:r>
                <a:rPr lang="tr-TR" sz="2000" b="1" baseline="-25000">
                  <a:solidFill>
                    <a:prstClr val="white"/>
                  </a:solidFill>
                  <a:latin typeface="Arial" pitchFamily="34" charset="0"/>
                </a:rPr>
                <a:t>1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sz="2000" b="1">
                  <a:solidFill>
                    <a:prstClr val="white"/>
                  </a:solidFill>
                  <a:latin typeface="Arial" pitchFamily="34" charset="0"/>
                </a:rPr>
                <a:t>Öderler, ancak işçilerin eline w</a:t>
              </a:r>
              <a:r>
                <a:rPr lang="tr-TR" sz="2000" b="1" baseline="-25000">
                  <a:solidFill>
                    <a:prstClr val="white"/>
                  </a:solidFill>
                  <a:latin typeface="Arial" pitchFamily="34" charset="0"/>
                </a:rPr>
                <a:t>3</a:t>
              </a:r>
              <a:r>
                <a:rPr lang="tr-TR" sz="2000" b="1">
                  <a:solidFill>
                    <a:prstClr val="white"/>
                  </a:solidFill>
                  <a:latin typeface="Arial" pitchFamily="34" charset="0"/>
                </a:rPr>
                <a:t>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sz="2000" b="1">
                  <a:solidFill>
                    <a:prstClr val="white"/>
                  </a:solidFill>
                  <a:latin typeface="Arial" pitchFamily="34" charset="0"/>
                </a:rPr>
                <a:t>geçmektedir.</a:t>
              </a:r>
              <a:endParaRPr lang="en-US" sz="2000" b="1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2119313" y="2971800"/>
            <a:ext cx="6216650" cy="2759075"/>
            <a:chOff x="1335" y="1872"/>
            <a:chExt cx="3916" cy="1738"/>
          </a:xfrm>
        </p:grpSpPr>
        <p:sp>
          <p:nvSpPr>
            <p:cNvPr id="155685" name="Line 33"/>
            <p:cNvSpPr>
              <a:spLocks noChangeShapeType="1"/>
            </p:cNvSpPr>
            <p:nvPr/>
          </p:nvSpPr>
          <p:spPr bwMode="auto">
            <a:xfrm flipV="1">
              <a:off x="1437" y="2064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55686" name="Text Box 34"/>
            <p:cNvSpPr txBox="1">
              <a:spLocks noChangeArrowheads="1"/>
            </p:cNvSpPr>
            <p:nvPr/>
          </p:nvSpPr>
          <p:spPr bwMode="auto">
            <a:xfrm>
              <a:off x="1335" y="3360"/>
              <a:ext cx="2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prstClr val="white"/>
                  </a:solidFill>
                  <a:latin typeface="Arial" pitchFamily="34" charset="0"/>
                </a:rPr>
                <a:t>N</a:t>
              </a:r>
              <a:r>
                <a:rPr lang="en-US" sz="2000" b="1" baseline="-25000">
                  <a:solidFill>
                    <a:prstClr val="white"/>
                  </a:solidFill>
                  <a:latin typeface="Arial" pitchFamily="34" charset="0"/>
                </a:rPr>
                <a:t>1</a:t>
              </a:r>
              <a:endParaRPr lang="en-US" sz="2000" b="1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55687" name="Text Box 35"/>
            <p:cNvSpPr txBox="1">
              <a:spLocks noChangeArrowheads="1"/>
            </p:cNvSpPr>
            <p:nvPr/>
          </p:nvSpPr>
          <p:spPr bwMode="auto">
            <a:xfrm>
              <a:off x="3184" y="1872"/>
              <a:ext cx="20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sz="2000" b="1">
                  <a:solidFill>
                    <a:prstClr val="white"/>
                  </a:solidFill>
                  <a:latin typeface="Arial" pitchFamily="34" charset="0"/>
                </a:rPr>
                <a:t>Denge istihdam düzeyi </a:t>
              </a:r>
              <a:r>
                <a:rPr lang="en-US" sz="2000" b="1">
                  <a:solidFill>
                    <a:prstClr val="white"/>
                  </a:solidFill>
                  <a:latin typeface="Arial" pitchFamily="34" charset="0"/>
                </a:rPr>
                <a:t>N</a:t>
              </a:r>
              <a:r>
                <a:rPr lang="en-US" sz="2000" b="1" baseline="-25000">
                  <a:solidFill>
                    <a:prstClr val="white"/>
                  </a:solidFill>
                  <a:latin typeface="Arial" pitchFamily="34" charset="0"/>
                </a:rPr>
                <a:t>1</a:t>
              </a:r>
              <a:endParaRPr lang="en-US" sz="2000" b="1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5105400" y="5499100"/>
            <a:ext cx="3881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prstClr val="white"/>
                </a:solidFill>
                <a:latin typeface="Arial" pitchFamily="34" charset="0"/>
              </a:rPr>
              <a:t>EF &lt; BC </a:t>
            </a:r>
            <a:r>
              <a:rPr lang="tr-TR" sz="2000" b="1">
                <a:solidFill>
                  <a:prstClr val="white"/>
                </a:solidFill>
                <a:latin typeface="Arial" pitchFamily="34" charset="0"/>
              </a:rPr>
              <a:t>yani işsizlik azalmıştır</a:t>
            </a:r>
            <a:endParaRPr lang="en-US" sz="2000" b="1">
              <a:solidFill>
                <a:prstClr val="white"/>
              </a:solidFill>
              <a:latin typeface="Arial" pitchFamily="34" charset="0"/>
            </a:endParaRPr>
          </a:p>
        </p:txBody>
      </p: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755650" y="3416300"/>
            <a:ext cx="7839075" cy="2619375"/>
            <a:chOff x="470" y="1968"/>
            <a:chExt cx="4938" cy="1650"/>
          </a:xfrm>
        </p:grpSpPr>
        <p:sp>
          <p:nvSpPr>
            <p:cNvPr id="155677" name="Line 38"/>
            <p:cNvSpPr>
              <a:spLocks noChangeShapeType="1"/>
            </p:cNvSpPr>
            <p:nvPr/>
          </p:nvSpPr>
          <p:spPr bwMode="auto">
            <a:xfrm>
              <a:off x="816" y="222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55678" name="Text Box 39"/>
            <p:cNvSpPr txBox="1">
              <a:spLocks noChangeArrowheads="1"/>
            </p:cNvSpPr>
            <p:nvPr/>
          </p:nvSpPr>
          <p:spPr bwMode="auto">
            <a:xfrm>
              <a:off x="470" y="2064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prstClr val="white"/>
                  </a:solidFill>
                  <a:latin typeface="Arial" pitchFamily="34" charset="0"/>
                </a:rPr>
                <a:t>w</a:t>
              </a:r>
              <a:r>
                <a:rPr lang="en-US" sz="2400" b="1" baseline="-25000">
                  <a:solidFill>
                    <a:prstClr val="white"/>
                  </a:solidFill>
                  <a:latin typeface="Arial" pitchFamily="34" charset="0"/>
                </a:rPr>
                <a:t>2</a:t>
              </a:r>
              <a:endParaRPr lang="en-US" sz="2400" b="1">
                <a:solidFill>
                  <a:prstClr val="white"/>
                </a:solidFill>
                <a:latin typeface="Arial" pitchFamily="34" charset="0"/>
              </a:endParaRPr>
            </a:p>
          </p:txBody>
        </p:sp>
        <p:grpSp>
          <p:nvGrpSpPr>
            <p:cNvPr id="9" name="Group 40"/>
            <p:cNvGrpSpPr>
              <a:grpSpLocks/>
            </p:cNvGrpSpPr>
            <p:nvPr/>
          </p:nvGrpSpPr>
          <p:grpSpPr bwMode="auto">
            <a:xfrm>
              <a:off x="1545" y="1968"/>
              <a:ext cx="3863" cy="1650"/>
              <a:chOff x="1545" y="1968"/>
              <a:chExt cx="3863" cy="1650"/>
            </a:xfrm>
          </p:grpSpPr>
          <p:sp>
            <p:nvSpPr>
              <p:cNvPr id="155680" name="Line 41"/>
              <p:cNvSpPr>
                <a:spLocks noChangeShapeType="1"/>
              </p:cNvSpPr>
              <p:nvPr/>
            </p:nvSpPr>
            <p:spPr bwMode="auto">
              <a:xfrm>
                <a:off x="1654" y="2208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  <p:sp>
            <p:nvSpPr>
              <p:cNvPr id="155681" name="Text Box 42"/>
              <p:cNvSpPr txBox="1">
                <a:spLocks noChangeArrowheads="1"/>
              </p:cNvSpPr>
              <p:nvPr/>
            </p:nvSpPr>
            <p:spPr bwMode="auto">
              <a:xfrm>
                <a:off x="1546" y="3368"/>
                <a:ext cx="1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tr-TR" sz="2000" b="1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  <p:sp>
            <p:nvSpPr>
              <p:cNvPr id="155682" name="Text Box 43"/>
              <p:cNvSpPr txBox="1">
                <a:spLocks noChangeArrowheads="1"/>
              </p:cNvSpPr>
              <p:nvPr/>
            </p:nvSpPr>
            <p:spPr bwMode="auto">
              <a:xfrm>
                <a:off x="1545" y="1968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prstClr val="white"/>
                    </a:solidFill>
                    <a:latin typeface="Arial" pitchFamily="34" charset="0"/>
                  </a:rPr>
                  <a:t>E</a:t>
                </a:r>
              </a:p>
            </p:txBody>
          </p:sp>
          <p:sp>
            <p:nvSpPr>
              <p:cNvPr id="155683" name="Text Box 44"/>
              <p:cNvSpPr txBox="1">
                <a:spLocks noChangeArrowheads="1"/>
              </p:cNvSpPr>
              <p:nvPr/>
            </p:nvSpPr>
            <p:spPr bwMode="auto">
              <a:xfrm>
                <a:off x="3205" y="2560"/>
                <a:ext cx="220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tr-TR" sz="2000" b="1">
                    <a:solidFill>
                      <a:prstClr val="white"/>
                    </a:solidFill>
                    <a:latin typeface="Arial" pitchFamily="34" charset="0"/>
                  </a:rPr>
                  <a:t>Vergi kaldırıldığında denge 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tr-TR" sz="2000" b="1">
                    <a:solidFill>
                      <a:prstClr val="white"/>
                    </a:solidFill>
                    <a:latin typeface="Arial" pitchFamily="34" charset="0"/>
                  </a:rPr>
                  <a:t>noktası E’dir</a:t>
                </a:r>
                <a:r>
                  <a:rPr lang="en-US" sz="2000" b="1">
                    <a:solidFill>
                      <a:prstClr val="white"/>
                    </a:solidFill>
                    <a:latin typeface="Arial" pitchFamily="34" charset="0"/>
                  </a:rPr>
                  <a:t>.</a:t>
                </a:r>
              </a:p>
            </p:txBody>
          </p:sp>
          <p:sp>
            <p:nvSpPr>
              <p:cNvPr id="155684" name="Oval 45"/>
              <p:cNvSpPr>
                <a:spLocks noChangeArrowheads="1"/>
              </p:cNvSpPr>
              <p:nvPr/>
            </p:nvSpPr>
            <p:spPr bwMode="auto">
              <a:xfrm>
                <a:off x="1597" y="2173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</p:grp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1938338" y="3070225"/>
            <a:ext cx="6953250" cy="1189038"/>
            <a:chOff x="1221" y="1782"/>
            <a:chExt cx="4380" cy="749"/>
          </a:xfrm>
        </p:grpSpPr>
        <p:sp>
          <p:nvSpPr>
            <p:cNvPr id="155672" name="Text Box 47"/>
            <p:cNvSpPr txBox="1">
              <a:spLocks noChangeArrowheads="1"/>
            </p:cNvSpPr>
            <p:nvPr/>
          </p:nvSpPr>
          <p:spPr bwMode="auto">
            <a:xfrm>
              <a:off x="3195" y="2118"/>
              <a:ext cx="240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prstClr val="white"/>
                  </a:solidFill>
                  <a:latin typeface="Arial" pitchFamily="34" charset="0"/>
                </a:rPr>
                <a:t>AB</a:t>
              </a:r>
              <a:r>
                <a:rPr lang="tr-TR" sz="2000" b="1">
                  <a:solidFill>
                    <a:prstClr val="white"/>
                  </a:solidFill>
                  <a:latin typeface="Arial" pitchFamily="34" charset="0"/>
                </a:rPr>
                <a:t> verginin miktarını gösterir.</a:t>
              </a:r>
              <a:endParaRPr lang="en-US" sz="2000" b="1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55673" name="Oval 48"/>
            <p:cNvSpPr>
              <a:spLocks noChangeArrowheads="1"/>
            </p:cNvSpPr>
            <p:nvPr/>
          </p:nvSpPr>
          <p:spPr bwMode="auto">
            <a:xfrm>
              <a:off x="1392" y="1981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55674" name="Text Box 49"/>
            <p:cNvSpPr txBox="1">
              <a:spLocks noChangeArrowheads="1"/>
            </p:cNvSpPr>
            <p:nvPr/>
          </p:nvSpPr>
          <p:spPr bwMode="auto">
            <a:xfrm>
              <a:off x="1364" y="1782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prstClr val="white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155675" name="Text Box 50"/>
            <p:cNvSpPr txBox="1">
              <a:spLocks noChangeArrowheads="1"/>
            </p:cNvSpPr>
            <p:nvPr/>
          </p:nvSpPr>
          <p:spPr bwMode="auto">
            <a:xfrm>
              <a:off x="1221" y="2297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prstClr val="white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155676" name="Oval 51"/>
            <p:cNvSpPr>
              <a:spLocks noChangeArrowheads="1"/>
            </p:cNvSpPr>
            <p:nvPr/>
          </p:nvSpPr>
          <p:spPr bwMode="auto">
            <a:xfrm>
              <a:off x="1392" y="2435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  <p:sp>
        <p:nvSpPr>
          <p:cNvPr id="28724" name="Text Box 52"/>
          <p:cNvSpPr txBox="1">
            <a:spLocks noChangeArrowheads="1"/>
          </p:cNvSpPr>
          <p:nvPr/>
        </p:nvSpPr>
        <p:spPr bwMode="auto">
          <a:xfrm>
            <a:off x="120650" y="1125538"/>
            <a:ext cx="90233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 b="1">
                <a:solidFill>
                  <a:prstClr val="white"/>
                </a:solidFill>
                <a:latin typeface="Arial" pitchFamily="34" charset="0"/>
              </a:rPr>
              <a:t>AJ, emek arzını; LD emek talebini gösteriyorken; hükümet AB kadar gelir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 b="1">
                <a:solidFill>
                  <a:prstClr val="white"/>
                </a:solidFill>
                <a:latin typeface="Arial" pitchFamily="34" charset="0"/>
              </a:rPr>
              <a:t>vergisi topluyor olsun</a:t>
            </a:r>
            <a:endParaRPr lang="en-US" sz="2000" b="1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55671" name="Text Box 53"/>
          <p:cNvSpPr txBox="1">
            <a:spLocks noChangeArrowheads="1"/>
          </p:cNvSpPr>
          <p:nvPr/>
        </p:nvSpPr>
        <p:spPr bwMode="auto">
          <a:xfrm>
            <a:off x="2484438" y="5373688"/>
            <a:ext cx="503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 b="1">
                <a:solidFill>
                  <a:prstClr val="white"/>
                </a:solidFill>
                <a:latin typeface="Arial" pitchFamily="34" charset="0"/>
              </a:rPr>
              <a:t>N</a:t>
            </a:r>
            <a:r>
              <a:rPr lang="tr-TR" sz="2000" b="1" baseline="-25000">
                <a:solidFill>
                  <a:prstClr val="white"/>
                </a:solidFill>
                <a:latin typeface="Arial" pitchFamily="34" charset="0"/>
              </a:rPr>
              <a:t>2</a:t>
            </a:r>
            <a:endParaRPr lang="en-US" sz="2000" b="1">
              <a:solidFill>
                <a:prstClr val="white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08" grpId="0" autoUpdateAnimBg="0"/>
      <p:bldP spid="2872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Arz-Yanlı Diğer Politikalar</a:t>
            </a:r>
            <a:endParaRPr lang="en-US" sz="4000" b="1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772400" cy="4114800"/>
          </a:xfrm>
        </p:spPr>
        <p:txBody>
          <a:bodyPr/>
          <a:lstStyle/>
          <a:p>
            <a:pPr eaLnBrk="1" hangingPunct="1"/>
            <a:r>
              <a:rPr lang="tr-TR" sz="2200" smtClean="0"/>
              <a:t>Sendika </a:t>
            </a:r>
            <a:r>
              <a:rPr lang="en-US" sz="2200" smtClean="0"/>
              <a:t>reform</a:t>
            </a:r>
            <a:r>
              <a:rPr lang="tr-TR" sz="2200" smtClean="0"/>
              <a:t>u</a:t>
            </a:r>
            <a:endParaRPr lang="en-US" sz="2200" smtClean="0"/>
          </a:p>
          <a:p>
            <a:pPr lvl="1" eaLnBrk="1" hangingPunct="1"/>
            <a:r>
              <a:rPr lang="tr-TR" sz="1900" smtClean="0"/>
              <a:t>Sendikaların gücü düşürülerek! emek piyasasındaki bozukluklar azaltılabilir.</a:t>
            </a:r>
            <a:endParaRPr lang="en-US" sz="1900" smtClean="0"/>
          </a:p>
          <a:p>
            <a:pPr eaLnBrk="1" hangingPunct="1"/>
            <a:r>
              <a:rPr lang="tr-TR" sz="2200" smtClean="0"/>
              <a:t>Diğer emek arzı politikaları</a:t>
            </a:r>
          </a:p>
          <a:p>
            <a:pPr lvl="1" eaLnBrk="1" hangingPunct="1"/>
            <a:r>
              <a:rPr lang="tr-TR" sz="1900" smtClean="0"/>
              <a:t>Eğitme ve tekrar-eğitme önlemleri</a:t>
            </a:r>
          </a:p>
          <a:p>
            <a:pPr lvl="1" eaLnBrk="1" hangingPunct="1"/>
            <a:r>
              <a:rPr lang="tr-TR" sz="1900" smtClean="0"/>
              <a:t>İşsizlik ödeneğini düşürmek</a:t>
            </a:r>
            <a:endParaRPr lang="en-US" sz="1900" smtClean="0"/>
          </a:p>
          <a:p>
            <a:pPr lvl="1" eaLnBrk="1" hangingPunct="1"/>
            <a:r>
              <a:rPr lang="tr-TR" sz="1900" smtClean="0"/>
              <a:t>Emek piyasasının etkinliğini arttırmak</a:t>
            </a:r>
            <a:endParaRPr lang="en-US" sz="1900" smtClean="0"/>
          </a:p>
          <a:p>
            <a:pPr lvl="2" eaLnBrk="1" hangingPunct="1"/>
            <a:r>
              <a:rPr lang="tr-TR" sz="1700" smtClean="0"/>
              <a:t>Bu tür önlemler geçici ve yapısal işsizliği azaltabilir.</a:t>
            </a:r>
            <a:endParaRPr lang="en-US" sz="1700" smtClean="0"/>
          </a:p>
          <a:p>
            <a:pPr eaLnBrk="1" hangingPunct="1"/>
            <a:r>
              <a:rPr lang="tr-TR" sz="2200" smtClean="0"/>
              <a:t>Yatırımların teşviki</a:t>
            </a:r>
            <a:endParaRPr lang="en-US" sz="2200" smtClean="0"/>
          </a:p>
          <a:p>
            <a:pPr lvl="1" eaLnBrk="1" hangingPunct="1"/>
            <a:r>
              <a:rPr lang="tr-TR" sz="1900" smtClean="0"/>
              <a:t>Daha yüksek yatırım oranı emeğe olan talebi arttırabilir.</a:t>
            </a:r>
            <a:endParaRPr lang="en-US" sz="1900" smtClean="0"/>
          </a:p>
          <a:p>
            <a:pPr lvl="2" eaLnBrk="1" hangingPunct="1"/>
            <a:r>
              <a:rPr lang="tr-TR" sz="1700" smtClean="0"/>
              <a:t>Bu da birtakım vergi teşvikleri ve düşük faizle sağlanabilir.</a:t>
            </a:r>
            <a:endParaRPr lang="en-US" sz="1700" smtClean="0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DD4E168-6A76-4639-844F-E29525DFE792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bldLvl="3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pPr eaLnBrk="1" hangingPunct="1"/>
            <a:r>
              <a:rPr lang="tr-TR" sz="2900" b="1" smtClean="0"/>
              <a:t>Hanehalkı İşgücü İstatistikleri Metodolojisi</a:t>
            </a:r>
            <a:endParaRPr lang="en-GB" sz="2900" b="1" smtClean="0"/>
          </a:p>
        </p:txBody>
      </p:sp>
      <p:pic>
        <p:nvPicPr>
          <p:cNvPr id="1331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765175"/>
            <a:ext cx="9144000" cy="6092825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pPr eaLnBrk="1" hangingPunct="1"/>
            <a:r>
              <a:rPr lang="tr-TR" sz="4000" b="1" smtClean="0"/>
              <a:t>Çalışma Durumuna Göre Nüfus</a:t>
            </a:r>
            <a:endParaRPr lang="en-GB" sz="4000" b="1" smtClean="0"/>
          </a:p>
        </p:txBody>
      </p:sp>
      <p:pic>
        <p:nvPicPr>
          <p:cNvPr id="13414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11188" y="908050"/>
            <a:ext cx="7848600" cy="5041900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4"/>
          <p:cNvSpPr>
            <a:spLocks noGrp="1" noChangeArrowheads="1"/>
          </p:cNvSpPr>
          <p:nvPr>
            <p:ph type="title"/>
          </p:nvPr>
        </p:nvSpPr>
        <p:spPr>
          <a:xfrm>
            <a:off x="785813" y="214313"/>
            <a:ext cx="7772400" cy="952500"/>
          </a:xfrm>
        </p:spPr>
        <p:txBody>
          <a:bodyPr/>
          <a:lstStyle/>
          <a:p>
            <a:pPr eaLnBrk="1" hangingPunct="1"/>
            <a:r>
              <a:rPr lang="tr-TR" sz="4000" b="1" smtClean="0"/>
              <a:t>Nüfusun İşgücü Durumu</a:t>
            </a:r>
          </a:p>
        </p:txBody>
      </p:sp>
      <p:sp>
        <p:nvSpPr>
          <p:cNvPr id="13517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8CBB778-8D58-47E0-9A1D-CFE98889343B}" type="slidenum">
              <a:rPr lang="en-US"/>
              <a:pPr/>
              <a:t>5</a:t>
            </a:fld>
            <a:endParaRPr lang="en-US"/>
          </a:p>
        </p:txBody>
      </p:sp>
      <p:pic>
        <p:nvPicPr>
          <p:cNvPr id="13517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563" y="1276350"/>
            <a:ext cx="8528050" cy="488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428625"/>
            <a:ext cx="8501062" cy="1143000"/>
          </a:xfrm>
        </p:spPr>
        <p:txBody>
          <a:bodyPr/>
          <a:lstStyle/>
          <a:p>
            <a:pPr eaLnBrk="1" hangingPunct="1"/>
            <a:r>
              <a:rPr lang="tr-TR" sz="4000" b="1" smtClean="0"/>
              <a:t>Bazı Ülkelerdeki İşsizlik Oranları</a:t>
            </a:r>
            <a:r>
              <a:rPr lang="en-US" sz="4000" b="1" smtClean="0"/>
              <a:t> (%)</a:t>
            </a:r>
            <a:endParaRPr lang="en-US" sz="4000" smtClean="0"/>
          </a:p>
        </p:txBody>
      </p:sp>
      <p:graphicFrame>
        <p:nvGraphicFramePr>
          <p:cNvPr id="4" name="Chart 3"/>
          <p:cNvGraphicFramePr/>
          <p:nvPr/>
        </p:nvGraphicFramePr>
        <p:xfrm>
          <a:off x="142844" y="1714488"/>
          <a:ext cx="8858312" cy="4941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81C1BD9-63BC-4946-8A2E-AE8819BA7741}" type="slidenum">
              <a:rPr lang="en-US"/>
              <a:pPr/>
              <a:t>7</a:t>
            </a:fld>
            <a:endParaRPr lang="en-US"/>
          </a:p>
        </p:txBody>
      </p:sp>
      <p:graphicFrame>
        <p:nvGraphicFramePr>
          <p:cNvPr id="4" name="Chart 3"/>
          <p:cNvGraphicFramePr/>
          <p:nvPr/>
        </p:nvGraphicFramePr>
        <p:xfrm>
          <a:off x="179512" y="1628800"/>
          <a:ext cx="8784976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72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smtClean="0"/>
              <a:t>Türkiye’de İşsizlik Oranı</a:t>
            </a:r>
            <a:br>
              <a:rPr lang="tr-TR" b="1" smtClean="0"/>
            </a:br>
            <a:r>
              <a:rPr lang="tr-TR" b="1" smtClean="0"/>
              <a:t>(1988-2011)</a:t>
            </a:r>
            <a:endParaRPr lang="en-US" smtClean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28E4AF0-CE0A-4A11-A93A-7C66FA4DA552}" type="slidenum">
              <a:rPr lang="en-US"/>
              <a:pPr/>
              <a:t>8</a:t>
            </a:fld>
            <a:endParaRPr lang="en-US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/>
        </p:nvGraphicFramePr>
        <p:xfrm>
          <a:off x="251520" y="1700808"/>
          <a:ext cx="8712968" cy="4925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82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smtClean="0"/>
              <a:t>Türkiye’de İşsizlik Oranı</a:t>
            </a:r>
            <a:br>
              <a:rPr lang="tr-TR" b="1" smtClean="0"/>
            </a:br>
            <a:r>
              <a:rPr lang="tr-TR" b="1" smtClean="0"/>
              <a:t>(2007-2011)</a:t>
            </a:r>
            <a:endParaRPr lang="en-US" smtClean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3 Slayt Numarası Yer Tutucusu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7F22837-E0FB-458D-996B-019D47538779}" type="slidenum">
              <a:rPr lang="en-US"/>
              <a:pPr/>
              <a:t>9</a:t>
            </a:fld>
            <a:endParaRPr lang="en-US"/>
          </a:p>
        </p:txBody>
      </p:sp>
      <p:graphicFrame>
        <p:nvGraphicFramePr>
          <p:cNvPr id="5" name="1 Grafik"/>
          <p:cNvGraphicFramePr>
            <a:graphicFrameLocks noGrp="1"/>
          </p:cNvGraphicFramePr>
          <p:nvPr>
            <p:ph idx="1"/>
          </p:nvPr>
        </p:nvGraphicFramePr>
        <p:xfrm>
          <a:off x="457200" y="2143116"/>
          <a:ext cx="8229600" cy="435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9268" name="Title 1"/>
          <p:cNvSpPr>
            <a:spLocks noGrp="1"/>
          </p:cNvSpPr>
          <p:nvPr>
            <p:ph type="title"/>
          </p:nvPr>
        </p:nvSpPr>
        <p:spPr>
          <a:xfrm>
            <a:off x="214313" y="285750"/>
            <a:ext cx="8643937" cy="1428750"/>
          </a:xfrm>
        </p:spPr>
        <p:txBody>
          <a:bodyPr/>
          <a:lstStyle/>
          <a:p>
            <a:r>
              <a:rPr lang="tr-TR" b="1" smtClean="0"/>
              <a:t>Türkiye’de İşgücü Piyasası Genel Görünüm </a:t>
            </a:r>
            <a:br>
              <a:rPr lang="tr-TR" b="1" smtClean="0"/>
            </a:br>
            <a:r>
              <a:rPr lang="tr-TR" b="1" smtClean="0"/>
              <a:t>(2006-2010)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örünüş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Görünüş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</a:minorFont>
  </a:fontScheme>
  <a:fmtScheme name="Ofis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Görünüş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</a:minorFont>
  </a:fontScheme>
  <a:fmtScheme name="Ofis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Görünüş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</a:minorFont>
  </a:fontScheme>
  <a:fmtScheme name="Ofis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Görünüş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</a:minorFont>
  </a:fontScheme>
  <a:fmtScheme name="Ofis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Görünüş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</a:minorFont>
  </a:fontScheme>
  <a:fmtScheme name="Ofis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1109</Words>
  <Application>Microsoft Office PowerPoint</Application>
  <PresentationFormat>Ekran Gösterisi (4:3)</PresentationFormat>
  <Paragraphs>283</Paragraphs>
  <Slides>26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27" baseType="lpstr">
      <vt:lpstr>1_Ofis Teması</vt:lpstr>
      <vt:lpstr>Bölüm 27 İşsizlik</vt:lpstr>
      <vt:lpstr>Bazı anahtar kavramlar</vt:lpstr>
      <vt:lpstr>Hanehalkı İşgücü İstatistikleri Metodolojisi</vt:lpstr>
      <vt:lpstr>Çalışma Durumuna Göre Nüfus</vt:lpstr>
      <vt:lpstr>Nüfusun İşgücü Durumu</vt:lpstr>
      <vt:lpstr>Bazı Ülkelerdeki İşsizlik Oranları (%)</vt:lpstr>
      <vt:lpstr>Türkiye’de İşsizlik Oranı (1988-2011)</vt:lpstr>
      <vt:lpstr>Türkiye’de İşsizlik Oranı (2007-2011)</vt:lpstr>
      <vt:lpstr>Türkiye’de İşgücü Piyasası Genel Görünüm  (2006-2010)</vt:lpstr>
      <vt:lpstr>Slayt 10</vt:lpstr>
      <vt:lpstr>Dikkat edilmesi gereken birkaç nokta</vt:lpstr>
      <vt:lpstr>Eğitim durumuna ve dönemlere göre işsizlik oranı (%)- ( 15 + yaş )  Türkiye (2009-2011)</vt:lpstr>
      <vt:lpstr>Slayt 13</vt:lpstr>
      <vt:lpstr>Emek Piyasasındaki Akımlar Emek piyasasının statik görünümü</vt:lpstr>
      <vt:lpstr>Emek Piyasasındaki Akımlar</vt:lpstr>
      <vt:lpstr>İşsizliğin Çeşitleri</vt:lpstr>
      <vt:lpstr>İşsizliğin Çeşitleri (2)</vt:lpstr>
      <vt:lpstr>İşsizliğin Modern Yorumu</vt:lpstr>
      <vt:lpstr>Doğal İşsizlik Oranı  (natural rate of unemployment)</vt:lpstr>
      <vt:lpstr>Doğal İşsizlik Oranı</vt:lpstr>
      <vt:lpstr>Emek Piyasası Dengesi</vt:lpstr>
      <vt:lpstr>Keynezyen İşsizlik</vt:lpstr>
      <vt:lpstr>Klasik İşsizlik</vt:lpstr>
      <vt:lpstr>Arz-Yanlı İktisat</vt:lpstr>
      <vt:lpstr>Vergi İndirimleri ve İşsizlik</vt:lpstr>
      <vt:lpstr>Arz-Yanlı Diğer Politikalar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27 İşsizlik</dc:title>
  <dc:creator>tegam2</dc:creator>
  <cp:lastModifiedBy>tegam2</cp:lastModifiedBy>
  <cp:revision>1</cp:revision>
  <dcterms:created xsi:type="dcterms:W3CDTF">2012-09-28T09:17:18Z</dcterms:created>
  <dcterms:modified xsi:type="dcterms:W3CDTF">2012-09-28T09:17:36Z</dcterms:modified>
</cp:coreProperties>
</file>