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46078-B7A3-497B-858E-3E06CB4B48DA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1FED-F70B-45A8-9A7E-EA10C9BD4E0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96598-2C5A-4038-9081-D6CFD15DB97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3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3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2496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6400B-CCE4-4C24-A211-5C506DFC2F00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D548F-C700-4006-82F9-80E676B9A90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5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the introduction to Chapter 29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F99F0-073F-4324-B0D5-9EE268307230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70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85D1BE68-80C4-4B1E-A601-E9ADDF3D1489}" type="slidenum">
              <a:rPr lang="en-US" sz="12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701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  <a:ln/>
        </p:spPr>
      </p:sp>
      <p:sp>
        <p:nvSpPr>
          <p:cNvPr id="427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r>
              <a:rPr lang="en-US" smtClean="0"/>
              <a:t>This graph replicates Figure 3 in the textbook but with one difference.  Figure 3 shows the effects an </a:t>
            </a:r>
            <a:r>
              <a:rPr lang="en-US" u="sng" smtClean="0"/>
              <a:t>increase</a:t>
            </a:r>
            <a:r>
              <a:rPr lang="en-US" smtClean="0"/>
              <a:t> in the money supply.  This slide shows the effects of a </a:t>
            </a:r>
            <a:r>
              <a:rPr lang="en-US" u="sng" smtClean="0"/>
              <a:t>decrease</a:t>
            </a:r>
            <a:r>
              <a:rPr lang="en-US" smtClean="0"/>
              <a:t> in the money supply for the sake of variety.  </a:t>
            </a:r>
          </a:p>
          <a:p>
            <a:endParaRPr lang="en-US" smtClean="0"/>
          </a:p>
          <a:p>
            <a:r>
              <a:rPr lang="en-US" smtClean="0"/>
              <a:t>It’s important for students to see that the contraction of the money supply and subsequent interest rate hike reduces the quantity of g&amp;s demanded </a:t>
            </a:r>
            <a:r>
              <a:rPr lang="en-US" u="sng" smtClean="0"/>
              <a:t>at each price level</a:t>
            </a:r>
            <a:r>
              <a:rPr lang="en-US" smtClean="0"/>
              <a:t>.  Hence, the </a:t>
            </a:r>
            <a:r>
              <a:rPr lang="en-US" i="1" smtClean="0"/>
              <a:t>AD</a:t>
            </a:r>
            <a:r>
              <a:rPr lang="en-US" smtClean="0"/>
              <a:t> curve shifts left.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81A35-DEE7-443F-B692-479EFC690F6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8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98563" y="396875"/>
            <a:ext cx="4568825" cy="3427413"/>
          </a:xfrm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3851275"/>
            <a:ext cx="6192838" cy="4822825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FD821-0EAF-4B98-90E1-52D431C7F248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29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577A8D4C-CB84-4E77-9C1A-FD76C8D16783}" type="slidenum">
              <a:rPr lang="en-US" sz="12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906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534988"/>
            <a:ext cx="4572000" cy="3429000"/>
          </a:xfrm>
          <a:ln/>
        </p:spPr>
      </p:sp>
      <p:sp>
        <p:nvSpPr>
          <p:cNvPr id="429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5676D-54BA-480E-B759-A0F64775C401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29-2 of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7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431108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7CFE-617B-4C3B-A2B4-E891820839AA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r>
              <a:rPr lang="tr-TR" sz="4000" b="1" smtClean="0"/>
              <a:t>Bölüm</a:t>
            </a:r>
            <a:r>
              <a:rPr lang="en-US" sz="4000" b="1" smtClean="0"/>
              <a:t> 29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Açık Ekonomi Makroiktisadı</a:t>
            </a:r>
            <a:endParaRPr lang="en-US" sz="400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GB" sz="1400" smtClean="0">
                <a:solidFill>
                  <a:srgbClr val="FFFF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FF00"/>
                </a:solidFill>
              </a:rPr>
              <a:t>Economics</a:t>
            </a:r>
            <a:r>
              <a:rPr lang="en-GB" sz="1400" smtClean="0">
                <a:solidFill>
                  <a:srgbClr val="FFFF00"/>
                </a:solidFill>
              </a:rPr>
              <a:t>, </a:t>
            </a:r>
          </a:p>
          <a:p>
            <a:r>
              <a:rPr lang="en-GB" sz="1400" smtClean="0">
                <a:solidFill>
                  <a:srgbClr val="FFFF00"/>
                </a:solidFill>
              </a:rPr>
              <a:t>8th Edition, McGraw-Hill, 2005</a:t>
            </a:r>
          </a:p>
          <a:p>
            <a:r>
              <a:rPr lang="en-GB" sz="1400" smtClean="0">
                <a:solidFill>
                  <a:srgbClr val="FFFF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3004950E-0C94-46BE-91FC-63F066ED1E4E}" type="slidenum">
              <a:rPr lang="en-US"/>
              <a:pPr algn="l"/>
              <a:t>2</a:t>
            </a:fld>
            <a:endParaRPr lang="en-US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smtClean="0"/>
              <a:t>Bu bölümde</a:t>
            </a:r>
            <a:endParaRPr lang="en-US" sz="4000" b="1" smtClean="0"/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Açık ekonomi makro iktisadi politikaları ele alınacaktır:</a:t>
            </a:r>
          </a:p>
          <a:p>
            <a:pPr lvl="1"/>
            <a:r>
              <a:rPr lang="tr-TR" smtClean="0"/>
              <a:t>Dalgalı kur rejiminde para politikası</a:t>
            </a:r>
          </a:p>
          <a:p>
            <a:pPr lvl="1"/>
            <a:r>
              <a:rPr lang="tr-TR" smtClean="0"/>
              <a:t>Sabit kur rejiminde maliye politikası</a:t>
            </a:r>
          </a:p>
          <a:p>
            <a:pPr lvl="1"/>
            <a:r>
              <a:rPr lang="tr-TR" smtClean="0"/>
              <a:t>Yunanistan krizi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AC2AC87A-7B2F-4FE7-A228-0A16F07C566B}" type="slidenum">
              <a:rPr lang="en-US"/>
              <a:pPr algn="l"/>
              <a:t>3</a:t>
            </a:fld>
            <a:endParaRPr lang="en-US"/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smtClean="0"/>
              <a:t>Açık ekonomi makroiktisadı</a:t>
            </a:r>
            <a:endParaRPr lang="en-US" sz="4000" b="1" smtClean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7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smtClean="0"/>
              <a:t>Ülkelerin çoğu uluslararası sermaye ve mal akımlarına açıktır. Bu durumda açık ekonomi makroiktisadından bahsedilir.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tr-TR" sz="1700" smtClean="0"/>
              <a:t>Dış dünyada olup bitenler önem kazanır, örneğin, ihracat yapılan ülkelerin ekonomik durumu, içerideki ve dışarıdaki faiz oranındaki farklar…</a:t>
            </a:r>
          </a:p>
          <a:p>
            <a:pPr>
              <a:lnSpc>
                <a:spcPct val="90000"/>
              </a:lnSpc>
            </a:pPr>
            <a:r>
              <a:rPr lang="tr-TR" sz="2000" smtClean="0"/>
              <a:t>Sermaye ve mal akımlarına açık ülkelerdeki makroiktisat politikaları dış dünyada olup bitene dikkat etmek zorundadır.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tr-TR" sz="1700" smtClean="0"/>
              <a:t>Özellikle de reel döviz kuru kanalıyla gelenlere</a:t>
            </a:r>
          </a:p>
          <a:p>
            <a:pPr lvl="1">
              <a:lnSpc>
                <a:spcPct val="90000"/>
              </a:lnSpc>
            </a:pPr>
            <a:r>
              <a:rPr lang="tr-TR" sz="1700" smtClean="0"/>
              <a:t>Ancak, para ve maliye politikasından oluşan makroiktisadi politikalar farklı döviz kuru rejimleri altında farklı etkilere sahiptir.</a:t>
            </a:r>
          </a:p>
          <a:p>
            <a:pPr lvl="2">
              <a:lnSpc>
                <a:spcPct val="90000"/>
              </a:lnSpc>
            </a:pPr>
            <a:r>
              <a:rPr lang="tr-TR" sz="1400" smtClean="0"/>
              <a:t>Sabit kur rejimleri, para politikasını etkin bir biçimde kullanamazken, maliye politikası ile iktisadi dalgalanmaları sönümlendirebiir.</a:t>
            </a:r>
          </a:p>
          <a:p>
            <a:pPr lvl="2">
              <a:lnSpc>
                <a:spcPct val="90000"/>
              </a:lnSpc>
            </a:pPr>
            <a:r>
              <a:rPr lang="tr-TR" sz="1400" smtClean="0"/>
              <a:t>Durum esnek kur rejimi altında tam tersidir.</a:t>
            </a: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5E580306-B59E-41AE-9EF6-5E551860D53F}" type="slidenum">
              <a:rPr lang="en-US"/>
              <a:pPr algn="ctr"/>
              <a:t>4</a:t>
            </a:fld>
            <a:endParaRPr lang="en-US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6850"/>
            <a:ext cx="9144000" cy="649288"/>
          </a:xfrm>
        </p:spPr>
        <p:txBody>
          <a:bodyPr/>
          <a:lstStyle/>
          <a:p>
            <a:r>
              <a:rPr lang="tr-TR" sz="4000" smtClean="0"/>
              <a:t>Dalgalı Döviz Kuru Rejimi ve Para Politikası</a:t>
            </a:r>
            <a:endParaRPr lang="en-US" sz="400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08600" y="1471613"/>
            <a:ext cx="3375025" cy="4114800"/>
            <a:chOff x="3344" y="927"/>
            <a:chExt cx="2126" cy="25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85" y="1197"/>
              <a:ext cx="1948" cy="2070"/>
              <a:chOff x="1489" y="785"/>
              <a:chExt cx="3650" cy="2492"/>
            </a:xfrm>
          </p:grpSpPr>
          <p:sp>
            <p:nvSpPr>
              <p:cNvPr id="183350" name="Line 8"/>
              <p:cNvSpPr>
                <a:spLocks noChangeShapeType="1"/>
              </p:cNvSpPr>
              <p:nvPr/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83351" name="Line 9"/>
              <p:cNvSpPr>
                <a:spLocks noChangeShapeType="1"/>
              </p:cNvSpPr>
              <p:nvPr/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348" name="Text Box 10"/>
            <p:cNvSpPr txBox="1">
              <a:spLocks noChangeArrowheads="1"/>
            </p:cNvSpPr>
            <p:nvPr/>
          </p:nvSpPr>
          <p:spPr bwMode="auto">
            <a:xfrm>
              <a:off x="5232" y="3289"/>
              <a:ext cx="2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83349" name="Text Box 11"/>
            <p:cNvSpPr txBox="1">
              <a:spLocks noChangeArrowheads="1"/>
            </p:cNvSpPr>
            <p:nvPr/>
          </p:nvSpPr>
          <p:spPr bwMode="auto">
            <a:xfrm>
              <a:off x="3344" y="927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5125" y="1492250"/>
            <a:ext cx="4405313" cy="4098925"/>
            <a:chOff x="230" y="940"/>
            <a:chExt cx="2775" cy="2582"/>
          </a:xfrm>
        </p:grpSpPr>
        <p:sp>
          <p:nvSpPr>
            <p:cNvPr id="183342" name="Text Box 16"/>
            <p:cNvSpPr txBox="1">
              <a:spLocks noChangeArrowheads="1"/>
            </p:cNvSpPr>
            <p:nvPr/>
          </p:nvSpPr>
          <p:spPr bwMode="auto">
            <a:xfrm>
              <a:off x="2723" y="3282"/>
              <a:ext cx="28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83343" name="Text Box 17"/>
            <p:cNvSpPr txBox="1">
              <a:spLocks noChangeArrowheads="1"/>
            </p:cNvSpPr>
            <p:nvPr/>
          </p:nvSpPr>
          <p:spPr bwMode="auto">
            <a:xfrm>
              <a:off x="230" y="940"/>
              <a:ext cx="73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r-TR" sz="24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Faiz oranı</a:t>
              </a:r>
              <a:endParaRPr lang="en-US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019" y="1194"/>
              <a:ext cx="1948" cy="2070"/>
              <a:chOff x="1489" y="785"/>
              <a:chExt cx="3650" cy="2492"/>
            </a:xfrm>
          </p:grpSpPr>
          <p:sp>
            <p:nvSpPr>
              <p:cNvPr id="183345" name="Line 19"/>
              <p:cNvSpPr>
                <a:spLocks noChangeShapeType="1"/>
              </p:cNvSpPr>
              <p:nvPr/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83346" name="Line 20"/>
              <p:cNvSpPr>
                <a:spLocks noChangeShapeType="1"/>
              </p:cNvSpPr>
              <p:nvPr/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902325" y="2227263"/>
            <a:ext cx="2965450" cy="2387600"/>
            <a:chOff x="3718" y="1403"/>
            <a:chExt cx="1868" cy="1504"/>
          </a:xfrm>
        </p:grpSpPr>
        <p:sp>
          <p:nvSpPr>
            <p:cNvPr id="183340" name="Line 22"/>
            <p:cNvSpPr>
              <a:spLocks noChangeShapeType="1"/>
            </p:cNvSpPr>
            <p:nvPr/>
          </p:nvSpPr>
          <p:spPr bwMode="auto">
            <a:xfrm>
              <a:off x="3718" y="1403"/>
              <a:ext cx="1522" cy="130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41" name="Text Box 23"/>
            <p:cNvSpPr txBox="1">
              <a:spLocks noChangeArrowheads="1"/>
            </p:cNvSpPr>
            <p:nvPr/>
          </p:nvSpPr>
          <p:spPr bwMode="auto">
            <a:xfrm>
              <a:off x="5219" y="2667"/>
              <a:ext cx="36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AD</a:t>
              </a:r>
              <a:r>
                <a:rPr lang="tr-TR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500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2994025" y="1792288"/>
            <a:ext cx="668338" cy="3389312"/>
            <a:chOff x="1970" y="1129"/>
            <a:chExt cx="421" cy="2135"/>
          </a:xfrm>
        </p:grpSpPr>
        <p:sp>
          <p:nvSpPr>
            <p:cNvPr id="183338" name="Line 27"/>
            <p:cNvSpPr>
              <a:spLocks noChangeShapeType="1"/>
            </p:cNvSpPr>
            <p:nvPr/>
          </p:nvSpPr>
          <p:spPr bwMode="auto">
            <a:xfrm flipV="1">
              <a:off x="2177" y="1358"/>
              <a:ext cx="0" cy="19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39" name="Text Box 28"/>
            <p:cNvSpPr txBox="1">
              <a:spLocks noChangeArrowheads="1"/>
            </p:cNvSpPr>
            <p:nvPr/>
          </p:nvSpPr>
          <p:spPr bwMode="auto">
            <a:xfrm>
              <a:off x="1970" y="1129"/>
              <a:ext cx="42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MS</a:t>
              </a:r>
              <a:r>
                <a:rPr lang="en-US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946275" y="2486025"/>
            <a:ext cx="2600325" cy="2370138"/>
            <a:chOff x="1347" y="1372"/>
            <a:chExt cx="1638" cy="1493"/>
          </a:xfrm>
        </p:grpSpPr>
        <p:sp>
          <p:nvSpPr>
            <p:cNvPr id="183336" name="Line 30"/>
            <p:cNvSpPr>
              <a:spLocks noChangeShapeType="1"/>
            </p:cNvSpPr>
            <p:nvPr/>
          </p:nvSpPr>
          <p:spPr bwMode="auto">
            <a:xfrm>
              <a:off x="1347" y="1372"/>
              <a:ext cx="1245" cy="132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37" name="Text Box 31"/>
            <p:cNvSpPr txBox="1">
              <a:spLocks noChangeArrowheads="1"/>
            </p:cNvSpPr>
            <p:nvPr/>
          </p:nvSpPr>
          <p:spPr bwMode="auto">
            <a:xfrm>
              <a:off x="2531" y="2625"/>
              <a:ext cx="45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MD</a:t>
              </a:r>
              <a:endParaRPr lang="en-US" sz="25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084763" y="3338513"/>
            <a:ext cx="2552700" cy="2251075"/>
            <a:chOff x="3203" y="2103"/>
            <a:chExt cx="1608" cy="1418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482" y="2231"/>
              <a:ext cx="1207" cy="1037"/>
              <a:chOff x="357" y="2450"/>
              <a:chExt cx="795" cy="646"/>
            </a:xfrm>
          </p:grpSpPr>
          <p:sp>
            <p:nvSpPr>
              <p:cNvPr id="183334" name="Line 1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83335" name="Line 1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3331" name="Oval 24"/>
            <p:cNvSpPr>
              <a:spLocks noChangeArrowheads="1"/>
            </p:cNvSpPr>
            <p:nvPr/>
          </p:nvSpPr>
          <p:spPr bwMode="auto">
            <a:xfrm>
              <a:off x="4642" y="218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32" name="Text Box 35"/>
            <p:cNvSpPr txBox="1">
              <a:spLocks noChangeArrowheads="1"/>
            </p:cNvSpPr>
            <p:nvPr/>
          </p:nvSpPr>
          <p:spPr bwMode="auto">
            <a:xfrm>
              <a:off x="3203" y="2103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3333" name="Text Box 38"/>
            <p:cNvSpPr txBox="1">
              <a:spLocks noChangeArrowheads="1"/>
            </p:cNvSpPr>
            <p:nvPr/>
          </p:nvSpPr>
          <p:spPr bwMode="auto">
            <a:xfrm>
              <a:off x="4571" y="328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  <a:r>
                <a:rPr lang="tr-TR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233488" y="3743325"/>
            <a:ext cx="2162175" cy="369888"/>
            <a:chOff x="777" y="2358"/>
            <a:chExt cx="1362" cy="233"/>
          </a:xfrm>
        </p:grpSpPr>
        <p:sp>
          <p:nvSpPr>
            <p:cNvPr id="183327" name="Text Box 43"/>
            <p:cNvSpPr txBox="1">
              <a:spLocks noChangeArrowheads="1"/>
            </p:cNvSpPr>
            <p:nvPr/>
          </p:nvSpPr>
          <p:spPr bwMode="auto">
            <a:xfrm>
              <a:off x="777" y="2358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tr-TR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4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28" name="Line 44"/>
            <p:cNvSpPr>
              <a:spLocks noChangeShapeType="1"/>
            </p:cNvSpPr>
            <p:nvPr/>
          </p:nvSpPr>
          <p:spPr bwMode="auto">
            <a:xfrm flipH="1" flipV="1">
              <a:off x="1018" y="2492"/>
              <a:ext cx="1075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29" name="Oval 45"/>
            <p:cNvSpPr>
              <a:spLocks noChangeArrowheads="1"/>
            </p:cNvSpPr>
            <p:nvPr/>
          </p:nvSpPr>
          <p:spPr bwMode="auto">
            <a:xfrm>
              <a:off x="2051" y="245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2190750" y="1789113"/>
            <a:ext cx="668338" cy="3389312"/>
            <a:chOff x="1970" y="1129"/>
            <a:chExt cx="421" cy="2135"/>
          </a:xfrm>
        </p:grpSpPr>
        <p:sp>
          <p:nvSpPr>
            <p:cNvPr id="183325" name="Line 50"/>
            <p:cNvSpPr>
              <a:spLocks noChangeShapeType="1"/>
            </p:cNvSpPr>
            <p:nvPr/>
          </p:nvSpPr>
          <p:spPr bwMode="auto">
            <a:xfrm flipV="1">
              <a:off x="2177" y="1358"/>
              <a:ext cx="0" cy="190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26" name="Text Box 51"/>
            <p:cNvSpPr txBox="1">
              <a:spLocks noChangeArrowheads="1"/>
            </p:cNvSpPr>
            <p:nvPr/>
          </p:nvSpPr>
          <p:spPr bwMode="auto">
            <a:xfrm>
              <a:off x="1970" y="1129"/>
              <a:ext cx="42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MS</a:t>
              </a:r>
              <a:r>
                <a:rPr lang="en-US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235075" y="2884488"/>
            <a:ext cx="1355725" cy="369887"/>
            <a:chOff x="778" y="1817"/>
            <a:chExt cx="854" cy="233"/>
          </a:xfrm>
        </p:grpSpPr>
        <p:sp>
          <p:nvSpPr>
            <p:cNvPr id="183322" name="Text Box 40"/>
            <p:cNvSpPr txBox="1">
              <a:spLocks noChangeArrowheads="1"/>
            </p:cNvSpPr>
            <p:nvPr/>
          </p:nvSpPr>
          <p:spPr bwMode="auto">
            <a:xfrm>
              <a:off x="778" y="1817"/>
              <a:ext cx="1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tr-TR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4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23" name="Line 41"/>
            <p:cNvSpPr>
              <a:spLocks noChangeShapeType="1"/>
            </p:cNvSpPr>
            <p:nvPr/>
          </p:nvSpPr>
          <p:spPr bwMode="auto">
            <a:xfrm flipH="1">
              <a:off x="1018" y="195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24" name="Oval 46"/>
            <p:cNvSpPr>
              <a:spLocks noChangeArrowheads="1"/>
            </p:cNvSpPr>
            <p:nvPr/>
          </p:nvSpPr>
          <p:spPr bwMode="auto">
            <a:xfrm>
              <a:off x="1544" y="1909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715000" y="2976563"/>
            <a:ext cx="2638425" cy="2035175"/>
            <a:chOff x="3600" y="1875"/>
            <a:chExt cx="1662" cy="1282"/>
          </a:xfrm>
        </p:grpSpPr>
        <p:sp>
          <p:nvSpPr>
            <p:cNvPr id="183320" name="Line 59"/>
            <p:cNvSpPr>
              <a:spLocks noChangeShapeType="1"/>
            </p:cNvSpPr>
            <p:nvPr/>
          </p:nvSpPr>
          <p:spPr bwMode="auto">
            <a:xfrm>
              <a:off x="3600" y="1875"/>
              <a:ext cx="1295" cy="11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21" name="Text Box 60"/>
            <p:cNvSpPr txBox="1">
              <a:spLocks noChangeArrowheads="1"/>
            </p:cNvSpPr>
            <p:nvPr/>
          </p:nvSpPr>
          <p:spPr bwMode="auto">
            <a:xfrm>
              <a:off x="4895" y="2917"/>
              <a:ext cx="36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AD</a:t>
              </a:r>
              <a:r>
                <a:rPr lang="tr-TR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500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6194425" y="3468688"/>
            <a:ext cx="381000" cy="2124075"/>
            <a:chOff x="3902" y="2185"/>
            <a:chExt cx="240" cy="1338"/>
          </a:xfrm>
        </p:grpSpPr>
        <p:sp>
          <p:nvSpPr>
            <p:cNvPr id="183317" name="Text Box 37"/>
            <p:cNvSpPr txBox="1">
              <a:spLocks noChangeArrowheads="1"/>
            </p:cNvSpPr>
            <p:nvPr/>
          </p:nvSpPr>
          <p:spPr bwMode="auto">
            <a:xfrm>
              <a:off x="3902" y="329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  <a:r>
                <a:rPr lang="tr-TR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4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318" name="Line 62"/>
            <p:cNvSpPr>
              <a:spLocks noChangeShapeType="1"/>
            </p:cNvSpPr>
            <p:nvPr/>
          </p:nvSpPr>
          <p:spPr bwMode="auto">
            <a:xfrm>
              <a:off x="4022" y="2233"/>
              <a:ext cx="0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3319" name="Oval 25"/>
            <p:cNvSpPr>
              <a:spLocks noChangeArrowheads="1"/>
            </p:cNvSpPr>
            <p:nvPr/>
          </p:nvSpPr>
          <p:spPr bwMode="auto">
            <a:xfrm>
              <a:off x="3974" y="218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993" name="Text Box 65"/>
          <p:cNvSpPr txBox="1">
            <a:spLocks noChangeArrowheads="1"/>
          </p:cNvSpPr>
          <p:nvPr/>
        </p:nvSpPr>
        <p:spPr bwMode="auto">
          <a:xfrm>
            <a:off x="179388" y="1052513"/>
            <a:ext cx="8785225" cy="4000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Durgunlukla mücadele eden MB para arzını arttırarak </a:t>
            </a:r>
            <a:r>
              <a:rPr lang="tr-TR" sz="20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faiz oranını düşürür.</a:t>
            </a:r>
            <a:endParaRPr lang="en-US" sz="200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994" name="Text Box 66"/>
          <p:cNvSpPr txBox="1">
            <a:spLocks noChangeArrowheads="1"/>
          </p:cNvSpPr>
          <p:nvPr/>
        </p:nvSpPr>
        <p:spPr bwMode="auto">
          <a:xfrm>
            <a:off x="473075" y="5799138"/>
            <a:ext cx="8229600" cy="473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tr-TR" sz="25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Faiz oranının düşmesi, toplam talebi ve geliri arttırır. </a:t>
            </a:r>
            <a:endParaRPr lang="en-US" sz="25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995" name="Line 67"/>
          <p:cNvSpPr>
            <a:spLocks noChangeShapeType="1"/>
          </p:cNvSpPr>
          <p:nvPr/>
        </p:nvSpPr>
        <p:spPr bwMode="auto">
          <a:xfrm rot="5400000" flipV="1">
            <a:off x="2951957" y="2240756"/>
            <a:ext cx="0" cy="7921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24996" name="Line 68"/>
          <p:cNvSpPr>
            <a:spLocks noChangeShapeType="1"/>
          </p:cNvSpPr>
          <p:nvPr/>
        </p:nvSpPr>
        <p:spPr bwMode="auto">
          <a:xfrm rot="10800000" flipH="1" flipV="1">
            <a:off x="1403350" y="3141663"/>
            <a:ext cx="0" cy="719137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24997" name="Line 69"/>
          <p:cNvSpPr>
            <a:spLocks noChangeShapeType="1"/>
          </p:cNvSpPr>
          <p:nvPr/>
        </p:nvSpPr>
        <p:spPr bwMode="auto">
          <a:xfrm rot="5400000" flipH="1" flipV="1">
            <a:off x="6911975" y="3033713"/>
            <a:ext cx="0" cy="10795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8331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prstClr val="white"/>
                </a:solidFill>
                <a:latin typeface="Tahoma" pitchFamily="34" charset="0"/>
                <a:cs typeface="Arial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3" grpId="0" animBg="1"/>
      <p:bldP spid="124994" grpId="0" animBg="1"/>
      <p:bldP spid="124995" grpId="0" animBg="1"/>
      <p:bldP spid="124996" grpId="0" animBg="1"/>
      <p:bldP spid="1249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95094FAD-1642-4E9B-8E35-1274C6202263}" type="slidenum">
              <a:rPr lang="en-US"/>
              <a:pPr algn="l"/>
              <a:t>5</a:t>
            </a:fld>
            <a:endParaRPr lang="en-US"/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b="1" smtClean="0"/>
              <a:t>Dalgalı DK ve para politikası</a:t>
            </a:r>
            <a:endParaRPr lang="en-US" sz="4000" b="1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tr-TR" smtClean="0"/>
              <a:t>Dalgalı döviz kuru rejimi altında para politikası önemli ölçüde etkilidir.</a:t>
            </a:r>
          </a:p>
          <a:p>
            <a:pPr>
              <a:lnSpc>
                <a:spcPct val="130000"/>
              </a:lnSpc>
            </a:pPr>
            <a:r>
              <a:rPr lang="tr-TR" smtClean="0"/>
              <a:t>Artan para arzı </a:t>
            </a:r>
            <a:r>
              <a:rPr lang="tr-TR" smtClean="0">
                <a:latin typeface="Arial" pitchFamily="34" charset="0"/>
                <a:cs typeface="Arial" pitchFamily="34" charset="0"/>
              </a:rPr>
              <a:t>→</a:t>
            </a:r>
            <a:r>
              <a:rPr lang="tr-TR" smtClean="0"/>
              <a:t>Düşen faizler</a:t>
            </a:r>
          </a:p>
          <a:p>
            <a:pPr lvl="1">
              <a:lnSpc>
                <a:spcPct val="130000"/>
              </a:lnSpc>
            </a:pPr>
            <a:r>
              <a:rPr lang="tr-TR" smtClean="0"/>
              <a:t>Artan C ve I</a:t>
            </a:r>
          </a:p>
          <a:p>
            <a:pPr lvl="1">
              <a:lnSpc>
                <a:spcPct val="130000"/>
              </a:lnSpc>
            </a:pPr>
            <a:r>
              <a:rPr lang="tr-TR" smtClean="0"/>
              <a:t>Ayrıca artan NX (döviz kuru değer kaybettikçe)</a:t>
            </a:r>
          </a:p>
          <a:p>
            <a:pPr>
              <a:lnSpc>
                <a:spcPct val="130000"/>
              </a:lnSpc>
            </a:pPr>
            <a:r>
              <a:rPr lang="tr-TR" smtClean="0"/>
              <a:t>Artan talep ve üretim.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6E5F3AAB-E29F-4391-A869-3C2C3F5F3F82}" type="slidenum">
              <a:rPr lang="en-US"/>
              <a:pPr algn="ctr"/>
              <a:t>6</a:t>
            </a:fld>
            <a:endParaRPr lang="en-US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8229600" cy="649288"/>
          </a:xfrm>
        </p:spPr>
        <p:txBody>
          <a:bodyPr/>
          <a:lstStyle/>
          <a:p>
            <a:r>
              <a:rPr lang="tr-TR" sz="4000" smtClean="0"/>
              <a:t>Sabit Döviz Kuru Rejimi ve Maliye Politikası</a:t>
            </a:r>
            <a:endParaRPr lang="en-US" sz="3700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381125"/>
            <a:ext cx="3371850" cy="47450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tr-TR" sz="2600" smtClean="0"/>
              <a:t>Durgunlukla mücadele etmek isteyen hükümet,  kamu harcamalarını (G) artırarak, çarpan etkisiyle toplam talebi ve ulusal geliri artırır. </a:t>
            </a:r>
            <a:endParaRPr lang="en-US" sz="2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86225" y="1471613"/>
            <a:ext cx="4514850" cy="4114800"/>
            <a:chOff x="3344" y="927"/>
            <a:chExt cx="2126" cy="2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485" y="1197"/>
              <a:ext cx="1948" cy="2070"/>
              <a:chOff x="1489" y="785"/>
              <a:chExt cx="3650" cy="2492"/>
            </a:xfrm>
          </p:grpSpPr>
          <p:sp>
            <p:nvSpPr>
              <p:cNvPr id="185382" name="Line 6"/>
              <p:cNvSpPr>
                <a:spLocks noChangeShapeType="1"/>
              </p:cNvSpPr>
              <p:nvPr/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  <p:sp>
            <p:nvSpPr>
              <p:cNvPr id="185383" name="Line 7"/>
              <p:cNvSpPr>
                <a:spLocks noChangeShapeType="1"/>
              </p:cNvSpPr>
              <p:nvPr/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5380" name="Text Box 8"/>
            <p:cNvSpPr txBox="1">
              <a:spLocks noChangeArrowheads="1"/>
            </p:cNvSpPr>
            <p:nvPr/>
          </p:nvSpPr>
          <p:spPr bwMode="auto">
            <a:xfrm>
              <a:off x="5232" y="3289"/>
              <a:ext cx="2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185381" name="Text Box 9"/>
            <p:cNvSpPr txBox="1">
              <a:spLocks noChangeArrowheads="1"/>
            </p:cNvSpPr>
            <p:nvPr/>
          </p:nvSpPr>
          <p:spPr bwMode="auto">
            <a:xfrm>
              <a:off x="3344" y="927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37063" y="2781300"/>
            <a:ext cx="1763712" cy="2197100"/>
            <a:chOff x="3397" y="1752"/>
            <a:chExt cx="1111" cy="1384"/>
          </a:xfrm>
        </p:grpSpPr>
        <p:sp>
          <p:nvSpPr>
            <p:cNvPr id="185377" name="Line 11"/>
            <p:cNvSpPr>
              <a:spLocks noChangeShapeType="1"/>
            </p:cNvSpPr>
            <p:nvPr/>
          </p:nvSpPr>
          <p:spPr bwMode="auto">
            <a:xfrm>
              <a:off x="3531" y="1974"/>
              <a:ext cx="977" cy="11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5378" name="Text Box 12"/>
            <p:cNvSpPr txBox="1">
              <a:spLocks noChangeArrowheads="1"/>
            </p:cNvSpPr>
            <p:nvPr/>
          </p:nvSpPr>
          <p:spPr bwMode="auto">
            <a:xfrm>
              <a:off x="3397" y="1752"/>
              <a:ext cx="36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AD</a:t>
              </a:r>
              <a:r>
                <a:rPr lang="en-US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85351" name="Text Box 13"/>
          <p:cNvSpPr txBox="1">
            <a:spLocks noChangeArrowheads="1"/>
          </p:cNvSpPr>
          <p:nvPr/>
        </p:nvSpPr>
        <p:spPr bwMode="auto">
          <a:xfrm>
            <a:off x="3903663" y="3482975"/>
            <a:ext cx="38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baseline="-2500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62588" y="2630488"/>
            <a:ext cx="1828800" cy="2201862"/>
            <a:chOff x="3798" y="1657"/>
            <a:chExt cx="1152" cy="1387"/>
          </a:xfrm>
        </p:grpSpPr>
        <p:sp>
          <p:nvSpPr>
            <p:cNvPr id="185375" name="Text Box 15"/>
            <p:cNvSpPr txBox="1">
              <a:spLocks noChangeArrowheads="1"/>
            </p:cNvSpPr>
            <p:nvPr/>
          </p:nvSpPr>
          <p:spPr bwMode="auto">
            <a:xfrm>
              <a:off x="3798" y="1657"/>
              <a:ext cx="36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AD</a:t>
              </a:r>
              <a:r>
                <a:rPr lang="en-US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5376" name="Line 16"/>
            <p:cNvSpPr>
              <a:spLocks noChangeShapeType="1"/>
            </p:cNvSpPr>
            <p:nvPr/>
          </p:nvSpPr>
          <p:spPr bwMode="auto">
            <a:xfrm>
              <a:off x="3973" y="1882"/>
              <a:ext cx="977" cy="116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600825" y="2479675"/>
            <a:ext cx="1811338" cy="2206625"/>
            <a:chOff x="4221" y="1562"/>
            <a:chExt cx="1141" cy="1390"/>
          </a:xfrm>
        </p:grpSpPr>
        <p:sp>
          <p:nvSpPr>
            <p:cNvPr id="185373" name="Text Box 18"/>
            <p:cNvSpPr txBox="1">
              <a:spLocks noChangeArrowheads="1"/>
            </p:cNvSpPr>
            <p:nvPr/>
          </p:nvSpPr>
          <p:spPr bwMode="auto">
            <a:xfrm>
              <a:off x="4221" y="1562"/>
              <a:ext cx="36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500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AD</a:t>
              </a:r>
              <a:r>
                <a:rPr lang="en-US" sz="2500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85374" name="Line 19"/>
            <p:cNvSpPr>
              <a:spLocks noChangeShapeType="1"/>
            </p:cNvSpPr>
            <p:nvPr/>
          </p:nvSpPr>
          <p:spPr bwMode="auto">
            <a:xfrm>
              <a:off x="4385" y="1790"/>
              <a:ext cx="977" cy="1162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sp>
        <p:nvSpPr>
          <p:cNvPr id="179210" name="Line 20"/>
          <p:cNvSpPr>
            <a:spLocks noChangeShapeType="1"/>
          </p:cNvSpPr>
          <p:nvPr/>
        </p:nvSpPr>
        <p:spPr bwMode="auto">
          <a:xfrm>
            <a:off x="4381500" y="3679825"/>
            <a:ext cx="4035425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910138" y="3605213"/>
            <a:ext cx="381000" cy="1982787"/>
            <a:chOff x="3695" y="2271"/>
            <a:chExt cx="240" cy="1249"/>
          </a:xfrm>
        </p:grpSpPr>
        <p:sp>
          <p:nvSpPr>
            <p:cNvPr id="185370" name="Text Box 22"/>
            <p:cNvSpPr txBox="1">
              <a:spLocks noChangeArrowheads="1"/>
            </p:cNvSpPr>
            <p:nvPr/>
          </p:nvSpPr>
          <p:spPr bwMode="auto">
            <a:xfrm>
              <a:off x="3695" y="3290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5371" name="Line 23"/>
            <p:cNvSpPr>
              <a:spLocks noChangeShapeType="1"/>
            </p:cNvSpPr>
            <p:nvPr/>
          </p:nvSpPr>
          <p:spPr bwMode="auto">
            <a:xfrm>
              <a:off x="3816" y="2313"/>
              <a:ext cx="0" cy="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5372" name="Oval 24"/>
            <p:cNvSpPr>
              <a:spLocks noChangeArrowheads="1"/>
            </p:cNvSpPr>
            <p:nvPr/>
          </p:nvSpPr>
          <p:spPr bwMode="auto">
            <a:xfrm>
              <a:off x="3768" y="2271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370763" y="3605213"/>
            <a:ext cx="381000" cy="1979612"/>
            <a:chOff x="4706" y="2271"/>
            <a:chExt cx="240" cy="1247"/>
          </a:xfrm>
        </p:grpSpPr>
        <p:sp>
          <p:nvSpPr>
            <p:cNvPr id="185367" name="Text Box 26"/>
            <p:cNvSpPr txBox="1">
              <a:spLocks noChangeArrowheads="1"/>
            </p:cNvSpPr>
            <p:nvPr/>
          </p:nvSpPr>
          <p:spPr bwMode="auto">
            <a:xfrm>
              <a:off x="4706" y="328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85368" name="Line 27"/>
            <p:cNvSpPr>
              <a:spLocks noChangeShapeType="1"/>
            </p:cNvSpPr>
            <p:nvPr/>
          </p:nvSpPr>
          <p:spPr bwMode="auto">
            <a:xfrm>
              <a:off x="4830" y="2316"/>
              <a:ext cx="0" cy="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5369" name="Oval 28"/>
            <p:cNvSpPr>
              <a:spLocks noChangeArrowheads="1"/>
            </p:cNvSpPr>
            <p:nvPr/>
          </p:nvSpPr>
          <p:spPr bwMode="auto">
            <a:xfrm>
              <a:off x="4785" y="2271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69" name="Line 29"/>
          <p:cNvSpPr>
            <a:spLocks noChangeShapeType="1"/>
          </p:cNvSpPr>
          <p:nvPr/>
        </p:nvSpPr>
        <p:spPr bwMode="auto">
          <a:xfrm rot="-5400000">
            <a:off x="5716588" y="3140075"/>
            <a:ext cx="0" cy="10795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163870" name="Line 30"/>
          <p:cNvSpPr>
            <a:spLocks noChangeShapeType="1"/>
          </p:cNvSpPr>
          <p:nvPr/>
        </p:nvSpPr>
        <p:spPr bwMode="auto">
          <a:xfrm rot="5400000">
            <a:off x="6953250" y="3141663"/>
            <a:ext cx="0" cy="10795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lg" len="med"/>
            <a:tailEnd type="none" w="lg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Arial" pitchFamily="34" charset="0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145213" y="3605213"/>
            <a:ext cx="381000" cy="1974850"/>
            <a:chOff x="4217" y="2271"/>
            <a:chExt cx="240" cy="1244"/>
          </a:xfrm>
        </p:grpSpPr>
        <p:sp>
          <p:nvSpPr>
            <p:cNvPr id="185364" name="Line 35"/>
            <p:cNvSpPr>
              <a:spLocks noChangeShapeType="1"/>
            </p:cNvSpPr>
            <p:nvPr/>
          </p:nvSpPr>
          <p:spPr bwMode="auto">
            <a:xfrm>
              <a:off x="4338" y="2313"/>
              <a:ext cx="0" cy="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185365" name="Oval 36"/>
            <p:cNvSpPr>
              <a:spLocks noChangeArrowheads="1"/>
            </p:cNvSpPr>
            <p:nvPr/>
          </p:nvSpPr>
          <p:spPr bwMode="auto">
            <a:xfrm>
              <a:off x="4290" y="2271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366" name="Text Box 37"/>
            <p:cNvSpPr txBox="1">
              <a:spLocks noChangeArrowheads="1"/>
            </p:cNvSpPr>
            <p:nvPr/>
          </p:nvSpPr>
          <p:spPr bwMode="auto">
            <a:xfrm>
              <a:off x="4217" y="3285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Y</a:t>
              </a:r>
              <a:r>
                <a:rPr lang="en-US" sz="2400" b="1" baseline="-2500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102225" y="3763963"/>
            <a:ext cx="1512888" cy="668337"/>
            <a:chOff x="3270" y="2371"/>
            <a:chExt cx="953" cy="421"/>
          </a:xfrm>
        </p:grpSpPr>
        <p:sp>
          <p:nvSpPr>
            <p:cNvPr id="185362" name="AutoShape 32"/>
            <p:cNvSpPr>
              <a:spLocks/>
            </p:cNvSpPr>
            <p:nvPr/>
          </p:nvSpPr>
          <p:spPr bwMode="auto">
            <a:xfrm rot="-5400000">
              <a:off x="3578" y="2063"/>
              <a:ext cx="165" cy="781"/>
            </a:xfrm>
            <a:prstGeom prst="leftBrace">
              <a:avLst>
                <a:gd name="adj1" fmla="val 39444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363" name="Text Box 33"/>
            <p:cNvSpPr txBox="1">
              <a:spLocks noChangeArrowheads="1"/>
            </p:cNvSpPr>
            <p:nvPr/>
          </p:nvSpPr>
          <p:spPr bwMode="auto">
            <a:xfrm>
              <a:off x="3294" y="2559"/>
              <a:ext cx="929" cy="233"/>
            </a:xfrm>
            <a:prstGeom prst="rect">
              <a:avLst/>
            </a:prstGeom>
            <a:solidFill>
              <a:schemeClr val="bg1">
                <a:alpha val="7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tr-TR" sz="2400">
                  <a:solidFill>
                    <a:srgbClr val="A50021"/>
                  </a:solidFill>
                  <a:latin typeface="Arial" pitchFamily="34" charset="0"/>
                  <a:cs typeface="Arial" pitchFamily="34" charset="0"/>
                </a:rPr>
                <a:t>G artışı</a:t>
              </a:r>
              <a:endParaRPr lang="en-US" sz="2400">
                <a:solidFill>
                  <a:srgbClr val="A5002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5361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1661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prstClr val="white"/>
                </a:solidFill>
                <a:latin typeface="Tahoma" pitchFamily="34" charset="0"/>
                <a:cs typeface="Arial" pitchFamily="34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bldLvl="5"/>
      <p:bldP spid="163869" grpId="0" animBg="1"/>
      <p:bldP spid="1638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3C7EDC6C-82D3-48AE-A87B-C85D6F7130A1}" type="slidenum">
              <a:rPr lang="en-US"/>
              <a:pPr algn="l"/>
              <a:t>7</a:t>
            </a:fld>
            <a:endParaRPr lang="en-US"/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r>
              <a:rPr lang="tr-TR" sz="4000" b="1" smtClean="0"/>
              <a:t>Sabit Kur Rejimi altında Maliye Politikası</a:t>
            </a:r>
            <a:r>
              <a:rPr lang="en-US" sz="4000" b="1" smtClean="0"/>
              <a:t/>
            </a:r>
            <a:br>
              <a:rPr lang="en-US" sz="4000" b="1" smtClean="0"/>
            </a:br>
            <a:endParaRPr lang="en-US" sz="4000" b="1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529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tr-TR" sz="2400" smtClean="0"/>
              <a:t>Hükümet harcamalarındaki (G) bir artış</a:t>
            </a:r>
            <a:r>
              <a:rPr lang="en-US" sz="2400" smtClean="0"/>
              <a:t>,</a:t>
            </a:r>
          </a:p>
          <a:p>
            <a:pPr lvl="1">
              <a:lnSpc>
                <a:spcPct val="110000"/>
              </a:lnSpc>
            </a:pPr>
            <a:r>
              <a:rPr lang="tr-TR" sz="2400" smtClean="0"/>
              <a:t>Ulusal çıktıyı arttırır</a:t>
            </a:r>
          </a:p>
          <a:p>
            <a:pPr lvl="1">
              <a:lnSpc>
                <a:spcPct val="110000"/>
              </a:lnSpc>
            </a:pPr>
            <a:r>
              <a:rPr lang="tr-TR" sz="2400" smtClean="0"/>
              <a:t>Bunun yanında faiz oranı da artar,</a:t>
            </a:r>
            <a:endParaRPr lang="en-US" sz="2400" smtClean="0"/>
          </a:p>
          <a:p>
            <a:pPr lvl="1">
              <a:lnSpc>
                <a:spcPct val="110000"/>
              </a:lnSpc>
            </a:pPr>
            <a:r>
              <a:rPr lang="tr-TR" sz="2400" smtClean="0"/>
              <a:t>Faiz artışı sermaye girişini tetikler</a:t>
            </a:r>
            <a:endParaRPr lang="en-US" sz="2400" smtClean="0"/>
          </a:p>
          <a:p>
            <a:pPr lvl="1">
              <a:lnSpc>
                <a:spcPct val="110000"/>
              </a:lnSpc>
            </a:pPr>
            <a:r>
              <a:rPr lang="tr-TR" sz="2400" smtClean="0"/>
              <a:t>Döviz kurunu sabit tutmak isteyen MB piyasaya yerli para vererek müdahale eder</a:t>
            </a:r>
            <a:endParaRPr lang="en-US" sz="2400" smtClean="0"/>
          </a:p>
          <a:p>
            <a:pPr lvl="1">
              <a:lnSpc>
                <a:spcPct val="110000"/>
              </a:lnSpc>
            </a:pPr>
            <a:r>
              <a:rPr lang="tr-TR" sz="2400" smtClean="0"/>
              <a:t>Faizler eski düzeyine inerken kısa vadeli bir iktisadi canlanma (boom) yaşanır ve ulusal çıktı genişler.</a:t>
            </a:r>
          </a:p>
          <a:p>
            <a:pPr>
              <a:lnSpc>
                <a:spcPct val="110000"/>
              </a:lnSpc>
            </a:pPr>
            <a:endParaRPr lang="tr-TR" sz="2400" smtClean="0"/>
          </a:p>
          <a:p>
            <a:pPr lvl="1">
              <a:lnSpc>
                <a:spcPct val="110000"/>
              </a:lnSpc>
            </a:pPr>
            <a:endParaRPr lang="tr-TR" sz="1800" smtClean="0"/>
          </a:p>
          <a:p>
            <a:pPr lvl="1">
              <a:lnSpc>
                <a:spcPct val="11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smtClean="0"/>
              <a:t>Yunanistan krizi 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700" smtClean="0"/>
              <a:t>Yunanistan bir sabit kur rejimi olan euro bölgesinde yer aldığından durgunluktan çıkmak için bağımsız bir para politikası uygulayamamaktadır.</a:t>
            </a:r>
          </a:p>
          <a:p>
            <a:pPr lvl="1">
              <a:lnSpc>
                <a:spcPct val="80000"/>
              </a:lnSpc>
            </a:pPr>
            <a:r>
              <a:rPr lang="tr-TR" sz="1700" smtClean="0"/>
              <a:t>Euro bölgesinde faizler Avrupa Merkez Bankası tarafından belirlenmektedir. </a:t>
            </a:r>
          </a:p>
          <a:p>
            <a:pPr>
              <a:lnSpc>
                <a:spcPct val="80000"/>
              </a:lnSpc>
            </a:pPr>
            <a:r>
              <a:rPr lang="tr-TR" sz="1700" smtClean="0"/>
              <a:t>Bu şartlar altında, Yunanistan’ın elinde ancak maliye politikası seçeneği bulunmaktadır. Fakat halihazırda kamu bütçe açığı sürdürülemez bir düzeye erişmiş olduğundan Yunan hükümeti ekonomiyi durgunluktan kurtaracak mali genişleme politikası da izleyememektedir.</a:t>
            </a:r>
          </a:p>
          <a:p>
            <a:pPr lvl="1">
              <a:lnSpc>
                <a:spcPct val="80000"/>
              </a:lnSpc>
            </a:pPr>
            <a:r>
              <a:rPr lang="tr-TR" sz="1700" smtClean="0"/>
              <a:t>Bu durumda Yunanistan’ın başvurabileceği tek çözüm fiyatlar genel düzeyini düşürerek uluslararası rekabet gücünü artırmak ve ihracat genişlemesiyle durgunluktan çıkmaktır. </a:t>
            </a:r>
          </a:p>
          <a:p>
            <a:pPr lvl="1">
              <a:lnSpc>
                <a:spcPct val="80000"/>
              </a:lnSpc>
            </a:pPr>
            <a:r>
              <a:rPr lang="tr-TR" sz="1700" smtClean="0"/>
              <a:t>Fiyatlar genel düzeyinin düşmesi için de işçi ücretlerinden başlayarak, tüm mal ve hizmet fiyatlarının düşmesi gerekmektedir. </a:t>
            </a:r>
          </a:p>
          <a:p>
            <a:pPr lvl="2">
              <a:lnSpc>
                <a:spcPct val="80000"/>
              </a:lnSpc>
            </a:pPr>
            <a:r>
              <a:rPr lang="tr-TR" sz="1700" smtClean="0"/>
              <a:t>Toplumsal tepkiye yol açan söz konusu kemer sıkma politikaları siyaseten de kotarılması güç bir süreç anlamına gelmektedir.</a:t>
            </a:r>
          </a:p>
          <a:p>
            <a:pPr lvl="2">
              <a:lnSpc>
                <a:spcPct val="80000"/>
              </a:lnSpc>
            </a:pPr>
            <a:r>
              <a:rPr lang="tr-TR" sz="1700" smtClean="0"/>
              <a:t>AB ve IMF yetkilileriyle yapılan müzakere sürecinde Papandreou hükümeti istifa etmek durumunda kalmış, Yunanistan erken seçime gitmek zorunda kalmıştır.</a:t>
            </a: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6C0113-DB32-48D8-8D8D-F04092E2F3F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Ekran Gösterisi (4:3)</PresentationFormat>
  <Paragraphs>92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1_Ofis Teması</vt:lpstr>
      <vt:lpstr>Bölüm 29 Açık Ekonomi Makroiktisadı</vt:lpstr>
      <vt:lpstr>Bu bölümde</vt:lpstr>
      <vt:lpstr>Açık ekonomi makroiktisadı</vt:lpstr>
      <vt:lpstr>Dalgalı Döviz Kuru Rejimi ve Para Politikası</vt:lpstr>
      <vt:lpstr>Dalgalı DK ve para politikası</vt:lpstr>
      <vt:lpstr>Sabit Döviz Kuru Rejimi ve Maliye Politikası</vt:lpstr>
      <vt:lpstr>Sabit Kur Rejimi altında Maliye Politikası </vt:lpstr>
      <vt:lpstr>Yunanistan krizi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29 Açık Ekonomi Makroiktisadı</dc:title>
  <dc:creator>tegam2</dc:creator>
  <cp:lastModifiedBy>tegam2</cp:lastModifiedBy>
  <cp:revision>1</cp:revision>
  <dcterms:created xsi:type="dcterms:W3CDTF">2012-09-28T09:18:54Z</dcterms:created>
  <dcterms:modified xsi:type="dcterms:W3CDTF">2012-09-28T09:19:11Z</dcterms:modified>
</cp:coreProperties>
</file>